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6"/>
  </p:notesMasterIdLst>
  <p:sldIdLst>
    <p:sldId id="258" r:id="rId2"/>
    <p:sldId id="282" r:id="rId3"/>
    <p:sldId id="723" r:id="rId4"/>
    <p:sldId id="404" r:id="rId5"/>
    <p:sldId id="666" r:id="rId6"/>
    <p:sldId id="630" r:id="rId7"/>
    <p:sldId id="631" r:id="rId8"/>
    <p:sldId id="632" r:id="rId9"/>
    <p:sldId id="633" r:id="rId10"/>
    <p:sldId id="634" r:id="rId11"/>
    <p:sldId id="635" r:id="rId12"/>
    <p:sldId id="636" r:id="rId13"/>
    <p:sldId id="718" r:id="rId14"/>
    <p:sldId id="667" r:id="rId15"/>
    <p:sldId id="637" r:id="rId16"/>
    <p:sldId id="639" r:id="rId17"/>
    <p:sldId id="638" r:id="rId18"/>
    <p:sldId id="640" r:id="rId19"/>
    <p:sldId id="641" r:id="rId20"/>
    <p:sldId id="642" r:id="rId21"/>
    <p:sldId id="719" r:id="rId22"/>
    <p:sldId id="668" r:id="rId23"/>
    <p:sldId id="656" r:id="rId24"/>
    <p:sldId id="703" r:id="rId25"/>
    <p:sldId id="722" r:id="rId26"/>
    <p:sldId id="661" r:id="rId27"/>
    <p:sldId id="701" r:id="rId28"/>
    <p:sldId id="705" r:id="rId29"/>
    <p:sldId id="662" r:id="rId30"/>
    <p:sldId id="706" r:id="rId31"/>
    <p:sldId id="707" r:id="rId32"/>
    <p:sldId id="669" r:id="rId33"/>
    <p:sldId id="708" r:id="rId34"/>
    <p:sldId id="709" r:id="rId35"/>
    <p:sldId id="710" r:id="rId36"/>
    <p:sldId id="712" r:id="rId37"/>
    <p:sldId id="714" r:id="rId38"/>
    <p:sldId id="715" r:id="rId39"/>
    <p:sldId id="716" r:id="rId40"/>
    <p:sldId id="717" r:id="rId41"/>
    <p:sldId id="678" r:id="rId42"/>
    <p:sldId id="679" r:id="rId43"/>
    <p:sldId id="680" r:id="rId44"/>
    <p:sldId id="681" r:id="rId45"/>
    <p:sldId id="682" r:id="rId46"/>
    <p:sldId id="683" r:id="rId47"/>
    <p:sldId id="684" r:id="rId48"/>
    <p:sldId id="685" r:id="rId49"/>
    <p:sldId id="686" r:id="rId50"/>
    <p:sldId id="698" r:id="rId51"/>
    <p:sldId id="699" r:id="rId52"/>
    <p:sldId id="700" r:id="rId53"/>
    <p:sldId id="721" r:id="rId54"/>
    <p:sldId id="720" r:id="rId5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112776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182880" y="137160"/>
            <a:ext cx="117043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250393"/>
            <a:ext cx="414528" cy="31089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5F3B30-C9D7-4E09-9441-F95A227E7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emf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45.png"/><Relationship Id="rId16" Type="http://schemas.openxmlformats.org/officeDocument/2006/relationships/image" Target="../media/image52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47.png"/><Relationship Id="rId5" Type="http://schemas.openxmlformats.org/officeDocument/2006/relationships/image" Target="../media/image27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50.png"/><Relationship Id="rId22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25.png"/><Relationship Id="rId16" Type="http://schemas.openxmlformats.org/officeDocument/2006/relationships/image" Target="../media/image56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8.png"/><Relationship Id="rId5" Type="http://schemas.openxmlformats.org/officeDocument/2006/relationships/image" Target="../media/image28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32" Type="http://schemas.openxmlformats.org/officeDocument/2006/relationships/image" Target="../media/image88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4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31" Type="http://schemas.openxmlformats.org/officeDocument/2006/relationships/image" Target="../media/image87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34" Type="http://schemas.openxmlformats.org/officeDocument/2006/relationships/image" Target="../media/image91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33" Type="http://schemas.openxmlformats.org/officeDocument/2006/relationships/image" Target="../media/image9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32" Type="http://schemas.openxmlformats.org/officeDocument/2006/relationships/image" Target="../media/image88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4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31" Type="http://schemas.openxmlformats.org/officeDocument/2006/relationships/image" Target="../media/image87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9.png"/><Relationship Id="rId30" Type="http://schemas.openxmlformats.org/officeDocument/2006/relationships/image" Target="../media/image86.png"/><Relationship Id="rId8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34" Type="http://schemas.openxmlformats.org/officeDocument/2006/relationships/image" Target="../media/image91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33" Type="http://schemas.openxmlformats.org/officeDocument/2006/relationships/image" Target="../media/image9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32" Type="http://schemas.openxmlformats.org/officeDocument/2006/relationships/image" Target="../media/image88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4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31" Type="http://schemas.openxmlformats.org/officeDocument/2006/relationships/image" Target="../media/image87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92.png"/><Relationship Id="rId30" Type="http://schemas.openxmlformats.org/officeDocument/2006/relationships/image" Target="../media/image86.png"/><Relationship Id="rId35" Type="http://schemas.openxmlformats.org/officeDocument/2006/relationships/image" Target="../media/image93.png"/><Relationship Id="rId8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34" Type="http://schemas.openxmlformats.org/officeDocument/2006/relationships/image" Target="../media/image93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33" Type="http://schemas.openxmlformats.org/officeDocument/2006/relationships/image" Target="../media/image91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32" Type="http://schemas.openxmlformats.org/officeDocument/2006/relationships/image" Target="../media/image90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5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31" Type="http://schemas.openxmlformats.org/officeDocument/2006/relationships/image" Target="../media/image88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4.png"/><Relationship Id="rId30" Type="http://schemas.openxmlformats.org/officeDocument/2006/relationships/image" Target="../media/image87.png"/><Relationship Id="rId8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70.png"/><Relationship Id="rId7" Type="http://schemas.openxmlformats.org/officeDocument/2006/relationships/image" Target="../media/image61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4" Type="http://schemas.openxmlformats.org/officeDocument/2006/relationships/image" Target="../media/image58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10:  Convolutional Codes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Generator Polynomials:  Binary Form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79331" y="3690535"/>
            <a:ext cx="7543800" cy="2362200"/>
          </a:xfrm>
        </p:spPr>
        <p:txBody>
          <a:bodyPr/>
          <a:lstStyle/>
          <a:p>
            <a:r>
              <a:rPr lang="en-US" dirty="0"/>
              <a:t>Code polynomials:  Binary vector of filter coefficients</a:t>
            </a:r>
          </a:p>
          <a:p>
            <a:endParaRPr lang="en-US" dirty="0"/>
          </a:p>
        </p:txBody>
      </p:sp>
      <p:pic>
        <p:nvPicPr>
          <p:cNvPr id="5" name="Picture 4" descr="Fig8-2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4" y="1580368"/>
            <a:ext cx="3704049" cy="1782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/>
              <p:cNvSpPr txBox="1">
                <a:spLocks/>
              </p:cNvSpPr>
              <p:nvPr/>
            </p:nvSpPr>
            <p:spPr>
              <a:xfrm>
                <a:off x="5943599" y="1473200"/>
                <a:ext cx="5785945" cy="1955800"/>
              </a:xfrm>
              <a:prstGeom prst="rect">
                <a:avLst/>
              </a:prstGeom>
            </p:spPr>
            <p:txBody>
              <a:bodyPr vert="horz">
                <a:normAutofit lnSpcReduction="10000"/>
              </a:bodyPr>
              <a:lstStyle/>
              <a:p>
                <a:pPr defTabSz="914400">
                  <a:spcBef>
                    <a:spcPts val="580"/>
                  </a:spcBef>
                  <a:buClr>
                    <a:schemeClr val="accent1"/>
                  </a:buClr>
                  <a:buSzPct val="85000"/>
                  <a:defRPr/>
                </a:pPr>
                <a:r>
                  <a:rPr lang="en-US" sz="2600" dirty="0"/>
                  <a:t>Rate 1/3, K=3 example:</a:t>
                </a:r>
                <a:br>
                  <a:rPr lang="en-US" sz="2600" dirty="0"/>
                </a:br>
                <a:br>
                  <a:rPr lang="en-US" sz="2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sz="2600" dirty="0"/>
              </a:p>
              <a:p>
                <a:pPr marL="274320" indent="-274320" defTabSz="914400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/>
                </a:pPr>
                <a:endParaRPr lang="en-US" sz="2600" dirty="0"/>
              </a:p>
            </p:txBody>
          </p:sp>
        </mc:Choice>
        <mc:Fallback xmlns="">
          <p:sp>
            <p:nvSpPr>
              <p:cNvPr id="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9" y="1473200"/>
                <a:ext cx="5785945" cy="1955800"/>
              </a:xfrm>
              <a:prstGeom prst="rect">
                <a:avLst/>
              </a:prstGeom>
              <a:blipFill>
                <a:blip r:embed="rId4"/>
                <a:stretch>
                  <a:fillRect l="-1897" t="-4984" b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2911366" y="4210933"/>
            <a:ext cx="1522500" cy="109166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Polynomials:  Octal 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F1FBF-514B-4565-9397-0D78731D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80"/>
            <a:ext cx="10058400" cy="2328528"/>
          </a:xfrm>
        </p:spPr>
        <p:txBody>
          <a:bodyPr/>
          <a:lstStyle/>
          <a:p>
            <a:r>
              <a:rPr lang="en-US" dirty="0"/>
              <a:t>For large constraint lengths (large K), binary form is inefficient</a:t>
            </a:r>
          </a:p>
          <a:p>
            <a:pPr lvl="1"/>
            <a:r>
              <a:rPr lang="en-US" dirty="0"/>
              <a:t>Engineers often use octal form</a:t>
            </a:r>
          </a:p>
          <a:p>
            <a:pPr lvl="1"/>
            <a:r>
              <a:rPr lang="en-US" dirty="0"/>
              <a:t>Base 8, each digit 0…7</a:t>
            </a:r>
          </a:p>
          <a:p>
            <a:pPr lvl="1"/>
            <a:r>
              <a:rPr lang="en-US" dirty="0"/>
              <a:t>Each digit represents three bits</a:t>
            </a:r>
          </a:p>
          <a:p>
            <a:r>
              <a:rPr lang="en-US" dirty="0"/>
              <a:t>Example: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1" name="Picture 1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3647090" y="3892132"/>
            <a:ext cx="1724650" cy="1091124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7088889" y="3867808"/>
            <a:ext cx="1394250" cy="1090587"/>
          </a:xfrm>
          <a:prstGeom prst="rect">
            <a:avLst/>
          </a:prstGeom>
          <a:noFill/>
          <a:ln/>
          <a:effectLst/>
        </p:spPr>
      </p:pic>
      <p:sp>
        <p:nvSpPr>
          <p:cNvPr id="13" name="Right Arrow 12"/>
          <p:cNvSpPr/>
          <p:nvPr/>
        </p:nvSpPr>
        <p:spPr>
          <a:xfrm>
            <a:off x="5716682" y="41207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61449" y="5155266"/>
            <a:ext cx="847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Binary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57090" y="5155266"/>
            <a:ext cx="72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Octal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Inputs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Examples up to now are R=1/n</a:t>
            </a:r>
          </a:p>
          <a:p>
            <a:r>
              <a:rPr lang="en-US" dirty="0"/>
              <a:t>Can extend to rate R=k/n</a:t>
            </a:r>
          </a:p>
          <a:p>
            <a:pPr lvl="1"/>
            <a:r>
              <a:rPr lang="en-US" dirty="0"/>
              <a:t>Add k bits at a time </a:t>
            </a:r>
          </a:p>
        </p:txBody>
      </p:sp>
      <p:pic>
        <p:nvPicPr>
          <p:cNvPr id="5" name="Picture 4" descr="Fig8-2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2819400"/>
            <a:ext cx="6114113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020A-DF02-8969-D437-C41A4A41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D3003-4348-6C99-5127-155FA1D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4DC2EF-9D3B-019A-0CBD-AA6AEA93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72" y="1551786"/>
            <a:ext cx="8409783" cy="391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60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Convolutional codes:  encoding and representations </a:t>
            </a:r>
          </a:p>
          <a:p>
            <a:r>
              <a:rPr lang="en-US" dirty="0"/>
              <a:t>Tree, trellis and state diagrams</a:t>
            </a:r>
          </a:p>
          <a:p>
            <a:r>
              <a:rPr lang="en-US" dirty="0"/>
              <a:t>Decoding with branch metrics</a:t>
            </a:r>
          </a:p>
          <a:p>
            <a:r>
              <a:rPr lang="en-US" dirty="0"/>
              <a:t>Viterbi decoding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97545" y="19128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3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Convolutional</a:t>
            </a:r>
            <a:r>
              <a:rPr lang="en-US" dirty="0"/>
              <a:t> Codes as State Machines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Convolutional</a:t>
            </a:r>
            <a:r>
              <a:rPr lang="en-US" dirty="0"/>
              <a:t> codes have memory</a:t>
            </a:r>
          </a:p>
          <a:p>
            <a:pPr lvl="1"/>
            <a:r>
              <a:rPr lang="en-US" dirty="0"/>
              <a:t>Stored in contents of shift registers</a:t>
            </a:r>
          </a:p>
          <a:p>
            <a:pPr lvl="1"/>
            <a:r>
              <a:rPr lang="en-US" dirty="0"/>
              <a:t>Each input bit changes memory contents</a:t>
            </a:r>
          </a:p>
          <a:p>
            <a:pPr lvl="1"/>
            <a:r>
              <a:rPr lang="en-US" dirty="0"/>
              <a:t>Output bits are a function of memory and input</a:t>
            </a:r>
          </a:p>
          <a:p>
            <a:pPr lvl="1"/>
            <a:endParaRPr lang="en-US" dirty="0"/>
          </a:p>
          <a:p>
            <a:r>
              <a:rPr lang="en-US" dirty="0"/>
              <a:t>Three common ways to represent evolution of the memory:</a:t>
            </a:r>
          </a:p>
          <a:p>
            <a:pPr lvl="1"/>
            <a:r>
              <a:rPr lang="en-US" dirty="0"/>
              <a:t>Tree diagram</a:t>
            </a:r>
          </a:p>
          <a:p>
            <a:pPr lvl="1"/>
            <a:r>
              <a:rPr lang="en-US" dirty="0"/>
              <a:t>Trellis diagram</a:t>
            </a:r>
          </a:p>
          <a:p>
            <a:pPr lvl="1"/>
            <a:r>
              <a:rPr lang="en-US" dirty="0"/>
              <a:t>State diagram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States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State of the encoder determined by contents of shift register: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need to look at most recent K-1 bits not including the current bit</a:t>
                </a:r>
              </a:p>
              <a:p>
                <a:pPr lvl="1"/>
                <a:r>
                  <a:rPr lang="en-US" dirty="0"/>
                  <a:t>Last bit will be shifted out</a:t>
                </a:r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states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ig8-2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176" y="3680619"/>
            <a:ext cx="3704049" cy="17827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4901" y="4359330"/>
            <a:ext cx="838200" cy="411143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649201"/>
                  </p:ext>
                </p:extLst>
              </p:nvPr>
            </p:nvGraphicFramePr>
            <p:xfrm>
              <a:off x="6629400" y="3179761"/>
              <a:ext cx="3071649" cy="2923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38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38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 label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649201"/>
                  </p:ext>
                </p:extLst>
              </p:nvPr>
            </p:nvGraphicFramePr>
            <p:xfrm>
              <a:off x="6629400" y="3179761"/>
              <a:ext cx="3071649" cy="2923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38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38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 label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762" r="-101775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90" t="-4762" r="-2381" b="-3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2925539" y="5602904"/>
            <a:ext cx="172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b[t-1]   b[t-2]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3306726" y="4564912"/>
            <a:ext cx="0" cy="107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3687727" y="4564912"/>
            <a:ext cx="205375" cy="107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29709" y="1700048"/>
            <a:ext cx="6053959" cy="2667000"/>
          </a:xfrm>
        </p:spPr>
        <p:txBody>
          <a:bodyPr>
            <a:normAutofit/>
          </a:bodyPr>
          <a:lstStyle/>
          <a:p>
            <a:r>
              <a:rPr lang="en-US" sz="2400" dirty="0"/>
              <a:t>Two branches for each input bit 0 or 1.</a:t>
            </a:r>
          </a:p>
          <a:p>
            <a:r>
              <a:rPr lang="en-US" sz="2400" dirty="0"/>
              <a:t>Branches labeled by output bits (n bits)</a:t>
            </a:r>
          </a:p>
          <a:p>
            <a:r>
              <a:rPr lang="en-US" sz="2400" dirty="0"/>
              <a:t>Difficult to use since branches infinitely grow</a:t>
            </a:r>
          </a:p>
        </p:txBody>
      </p:sp>
      <p:pic>
        <p:nvPicPr>
          <p:cNvPr id="6" name="Picture 5" descr="Fig8-2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42" y="3962794"/>
            <a:ext cx="3704049" cy="1782762"/>
          </a:xfrm>
          <a:prstGeom prst="rect">
            <a:avLst/>
          </a:prstGeom>
        </p:spPr>
      </p:pic>
      <p:pic>
        <p:nvPicPr>
          <p:cNvPr id="13" name="Picture 12" descr="pro21113_08020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838200"/>
            <a:ext cx="2589276" cy="490735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Trellis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06062" y="1518138"/>
            <a:ext cx="7772400" cy="1143000"/>
          </a:xfrm>
        </p:spPr>
        <p:txBody>
          <a:bodyPr/>
          <a:lstStyle/>
          <a:p>
            <a:r>
              <a:rPr lang="en-US" dirty="0"/>
              <a:t>Show trajectory through the states</a:t>
            </a:r>
          </a:p>
          <a:p>
            <a:r>
              <a:rPr lang="en-US" dirty="0"/>
              <a:t>Solid lines:  paths with b[t]=0, Dash lines: b[t]=1</a:t>
            </a:r>
          </a:p>
        </p:txBody>
      </p:sp>
      <p:pic>
        <p:nvPicPr>
          <p:cNvPr id="5" name="Picture 4" descr="pro21113_0802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61138"/>
            <a:ext cx="4705700" cy="3053862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7462038" y="2673316"/>
            <a:ext cx="3657600" cy="26665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defTabSz="91440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600" dirty="0"/>
              <a:t>Labels are the outputs along each path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696421" y="1437290"/>
            <a:ext cx="4980572" cy="4572000"/>
          </a:xfrm>
        </p:spPr>
        <p:txBody>
          <a:bodyPr/>
          <a:lstStyle/>
          <a:p>
            <a:r>
              <a:rPr lang="en-US" dirty="0"/>
              <a:t>One node per state</a:t>
            </a:r>
          </a:p>
          <a:p>
            <a:r>
              <a:rPr lang="en-US" dirty="0"/>
              <a:t>Solid lines:  </a:t>
            </a:r>
          </a:p>
          <a:p>
            <a:pPr lvl="1"/>
            <a:r>
              <a:rPr lang="en-US" dirty="0"/>
              <a:t>Transitions with b[t]=0</a:t>
            </a:r>
          </a:p>
          <a:p>
            <a:r>
              <a:rPr lang="en-US" dirty="0"/>
              <a:t>Dashed lines:</a:t>
            </a:r>
          </a:p>
          <a:p>
            <a:pPr lvl="1"/>
            <a:r>
              <a:rPr lang="en-US" dirty="0"/>
              <a:t>Transitions with b[t]=1</a:t>
            </a:r>
          </a:p>
          <a:p>
            <a:r>
              <a:rPr lang="en-US" dirty="0"/>
              <a:t>Labels indicate outputs on each state</a:t>
            </a:r>
          </a:p>
        </p:txBody>
      </p:sp>
      <p:pic>
        <p:nvPicPr>
          <p:cNvPr id="5" name="Picture 4" descr="pro21113_0802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49" y="2022397"/>
            <a:ext cx="4419600" cy="34017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8F2C-8DDB-46A1-ABAE-10207465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F34B-7396-45D7-8EE3-55A573D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Encode data using a convolutional code for given a generator polynomial</a:t>
            </a:r>
          </a:p>
          <a:p>
            <a:r>
              <a:rPr lang="en-US" dirty="0"/>
              <a:t>Compute the rate of the code including tail bits</a:t>
            </a:r>
          </a:p>
          <a:p>
            <a:r>
              <a:rPr lang="en-US" dirty="0"/>
              <a:t>Represent the code via a trellis diagram and finite state machine</a:t>
            </a:r>
          </a:p>
          <a:p>
            <a:r>
              <a:rPr lang="en-US" dirty="0"/>
              <a:t>Compute the branch metrics of a code for a memoryless channel</a:t>
            </a:r>
          </a:p>
          <a:p>
            <a:r>
              <a:rPr lang="en-US" dirty="0"/>
              <a:t>Decode the code via the Viterbi algorithm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C330-B3DA-4E56-BC55-5503EA1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5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Machine Functional Description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Finite state machine: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Sequence of </a:t>
                </a:r>
                <a:r>
                  <a:rPr lang="en-US" dirty="0">
                    <a:solidFill>
                      <a:schemeClr val="accent1"/>
                    </a:solidFill>
                  </a:rPr>
                  <a:t>states,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∈{0,…,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Input sequence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Output sequence</a:t>
                </a:r>
              </a:p>
              <a:p>
                <a:r>
                  <a:rPr lang="en-US" dirty="0"/>
                  <a:t>Iterative generating sequence: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Initial condition: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994687" y="3062352"/>
            <a:ext cx="18614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State function</a:t>
            </a:r>
          </a:p>
          <a:p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Output function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08444" y="3239814"/>
            <a:ext cx="586243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6977522" y="3794235"/>
            <a:ext cx="1017165" cy="84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020A-DF02-8969-D437-C41A4A41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D3003-4348-6C99-5127-155FA1D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B7401-6AA1-E0FF-7389-DE020B4C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22" y="1647825"/>
            <a:ext cx="69818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76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Convolutional codes:  encoding and representations </a:t>
            </a:r>
          </a:p>
          <a:p>
            <a:r>
              <a:rPr lang="en-US" dirty="0"/>
              <a:t>Tree, trellis and state diagrams</a:t>
            </a:r>
          </a:p>
          <a:p>
            <a:r>
              <a:rPr lang="en-US" dirty="0"/>
              <a:t>Decoding with branch metrics</a:t>
            </a:r>
          </a:p>
          <a:p>
            <a:r>
              <a:rPr lang="en-US" dirty="0"/>
              <a:t>Viterbi decoding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55503" y="23963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0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Estimation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the following dimensions: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outputs per time steps: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 steps (including tail bits!)</a:t>
                </a:r>
              </a:p>
              <a:p>
                <a:r>
                  <a:rPr lang="en-US" dirty="0"/>
                  <a:t>Channel model: </a:t>
                </a:r>
              </a:p>
              <a:p>
                <a:pPr lvl="1"/>
                <a:r>
                  <a:rPr lang="en-US" dirty="0"/>
                  <a:t>For each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, we make some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Output is probabilistic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]|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all outputs are independent: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e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]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Find ML estimate: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Maximum over all sequences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 b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546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8F11EC-8E81-6B01-86A8-64C22D84AE65}"/>
              </a:ext>
            </a:extLst>
          </p:cNvPr>
          <p:cNvSpPr/>
          <p:nvPr/>
        </p:nvSpPr>
        <p:spPr>
          <a:xfrm>
            <a:off x="3633216" y="4645152"/>
            <a:ext cx="4949952" cy="13350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1BB9E-90CD-0227-4E18-6BF7ACB3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LLR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CFB1A-4AC2-F08A-CA05-510C03F5C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Before studying convolutional codes, consider simple code:</a:t>
                </a:r>
              </a:p>
              <a:p>
                <a:pPr lvl="1"/>
                <a:r>
                  <a:rPr lang="en-US" dirty="0"/>
                  <a:t>Codeword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output bits: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Receive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may be binary, discrete, real-valued or complex-valued</a:t>
                </a:r>
              </a:p>
              <a:p>
                <a:pPr lvl="1"/>
                <a:r>
                  <a:rPr lang="en-US" dirty="0"/>
                  <a:t>Assume a memoryless channel: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Define LLR: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ML codeword maximizes the LLR sum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value function </a:t>
                </a:r>
                <a:r>
                  <a:rPr lang="en-US" dirty="0"/>
                  <a:t>(se Unit 9)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CFB1A-4AC2-F08A-CA05-510C03F5C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49ED5-9142-D1EA-8B96-E8E94F15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22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1: Binary Symmetric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Binary symmetric channel: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or 1</a:t>
                </a:r>
              </a:p>
              <a:p>
                <a:r>
                  <a:rPr lang="en-US" dirty="0"/>
                  <a:t>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error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error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Branch metric: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error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error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Hence maximizing value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func>
                      </m:e>
                    </m:func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𝑐𝑜𝑟𝑟𝑒𝑐𝑡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𝑏𝑖𝑡𝑠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057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2: QPSK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modulation (on a real or imaginary dimension):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Gaussian distribution: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b="0" dirty="0"/>
                  <a:t>LLR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LLR sum value function: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956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Metric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6918960" cy="4329817"/>
              </a:xfrm>
            </p:spPr>
            <p:txBody>
              <a:bodyPr/>
              <a:lstStyle/>
              <a:p>
                <a:r>
                  <a:rPr lang="en-US" dirty="0"/>
                  <a:t>Log-likelihood ratio: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Depends on received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branch has an output set of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branch metric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the coded outputs on the branch </a:t>
                </a:r>
              </a:p>
              <a:p>
                <a:r>
                  <a:rPr lang="en-US" dirty="0"/>
                  <a:t>Describes likelihood that sequence passed through the branch</a:t>
                </a:r>
              </a:p>
              <a:p>
                <a:pPr lvl="1"/>
                <a:r>
                  <a:rPr lang="en-US" dirty="0"/>
                  <a:t>Branches with higher branch metrics are more likely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6918960" cy="4329817"/>
              </a:xfrm>
              <a:blipFill>
                <a:blip r:embed="rId2"/>
                <a:stretch>
                  <a:fillRect l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pro21113_080205.jpg">
            <a:extLst>
              <a:ext uri="{FF2B5EF4-FFF2-40B4-BE49-F238E27FC236}">
                <a16:creationId xmlns:a16="http://schemas.microsoft.com/office/drawing/2014/main" id="{CD4A82A6-4E6E-56BB-5706-4C3EB7E3E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316" y="2485761"/>
            <a:ext cx="3432903" cy="222785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49DCD02-FEFA-5CE9-6B7F-C9137BCABE28}"/>
              </a:ext>
            </a:extLst>
          </p:cNvPr>
          <p:cNvSpPr/>
          <p:nvPr/>
        </p:nvSpPr>
        <p:spPr>
          <a:xfrm>
            <a:off x="8869680" y="3387195"/>
            <a:ext cx="304800" cy="316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50E7B8-46E0-1206-8B69-E72DED929F4C}"/>
              </a:ext>
            </a:extLst>
          </p:cNvPr>
          <p:cNvCxnSpPr>
            <a:stCxn id="6" idx="4"/>
          </p:cNvCxnSpPr>
          <p:nvPr/>
        </p:nvCxnSpPr>
        <p:spPr>
          <a:xfrm>
            <a:off x="9022080" y="3704187"/>
            <a:ext cx="6096" cy="148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EDFB7A-E6F4-B5DB-3D80-41625F8F795C}"/>
                  </a:ext>
                </a:extLst>
              </p:cNvPr>
              <p:cNvSpPr txBox="1"/>
              <p:nvPr/>
            </p:nvSpPr>
            <p:spPr>
              <a:xfrm>
                <a:off x="7461504" y="5229113"/>
                <a:ext cx="42184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EDFB7A-E6F4-B5DB-3D80-41625F8F7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504" y="5229113"/>
                <a:ext cx="4218432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670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8F11EC-8E81-6B01-86A8-64C22D84AE65}"/>
              </a:ext>
            </a:extLst>
          </p:cNvPr>
          <p:cNvSpPr/>
          <p:nvPr/>
        </p:nvSpPr>
        <p:spPr>
          <a:xfrm>
            <a:off x="1097280" y="4486656"/>
            <a:ext cx="7699248" cy="11034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1BB9E-90CD-0227-4E18-6BF7ACB3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Metric Maximization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CFB1A-4AC2-F08A-CA05-510C03F5C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3183"/>
                <a:ext cx="836980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Each branch in trellis has a branch metric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We can write LLR sum value function as: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Interpretation:</a:t>
                </a:r>
              </a:p>
              <a:p>
                <a:pPr lvl="1"/>
                <a:r>
                  <a:rPr lang="en-US" dirty="0"/>
                  <a:t>Each code sequence is a path in the trellis</a:t>
                </a:r>
              </a:p>
              <a:p>
                <a:pPr lvl="1"/>
                <a:r>
                  <a:rPr lang="en-US" dirty="0"/>
                  <a:t>Value function is the sum of branch metrics on the path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   </a:t>
                </a:r>
                <a:r>
                  <a:rPr lang="en-US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i="1" dirty="0"/>
                  <a:t>:  ML estimate is the codeword with the highest total path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CFB1A-4AC2-F08A-CA05-510C03F5C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3183"/>
                <a:ext cx="8369808" cy="4329817"/>
              </a:xfrm>
              <a:blipFill>
                <a:blip r:embed="rId2"/>
                <a:stretch>
                  <a:fillRect l="-1748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49ED5-9142-D1EA-8B96-E8E94F15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 descr="pro21113_080205.jpg">
            <a:extLst>
              <a:ext uri="{FF2B5EF4-FFF2-40B4-BE49-F238E27FC236}">
                <a16:creationId xmlns:a16="http://schemas.microsoft.com/office/drawing/2014/main" id="{31A3F4AD-22B0-3BD9-AD00-E1EE2B99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220" y="2052435"/>
            <a:ext cx="3432903" cy="22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04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5239657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toy Trellis (not a real conv code)</a:t>
                </a:r>
              </a:p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Shown on branches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RX symbols: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shown above Trellis</a:t>
                </a:r>
              </a:p>
              <a:p>
                <a:r>
                  <a:rPr lang="en-US" dirty="0"/>
                  <a:t>Assume QPSK channel value function: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Constant is ignored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5239657" cy="4329817"/>
              </a:xfrm>
              <a:blipFill>
                <a:blip r:embed="rId2"/>
                <a:stretch>
                  <a:fillRect l="-279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2AE292C5-FCE8-BFAF-06D9-2C500C3A252D}"/>
              </a:ext>
            </a:extLst>
          </p:cNvPr>
          <p:cNvSpPr/>
          <p:nvPr/>
        </p:nvSpPr>
        <p:spPr>
          <a:xfrm>
            <a:off x="6420439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9B4DAA-8617-D88E-1F2D-CB8CB60E3C73}"/>
              </a:ext>
            </a:extLst>
          </p:cNvPr>
          <p:cNvSpPr/>
          <p:nvPr/>
        </p:nvSpPr>
        <p:spPr>
          <a:xfrm>
            <a:off x="7929199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46B97E-E8A2-7746-19D8-332DBB969ECC}"/>
              </a:ext>
            </a:extLst>
          </p:cNvPr>
          <p:cNvSpPr/>
          <p:nvPr/>
        </p:nvSpPr>
        <p:spPr>
          <a:xfrm>
            <a:off x="9535495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A03D20-1504-4C83-6E26-A11ABD7F1EC8}"/>
              </a:ext>
            </a:extLst>
          </p:cNvPr>
          <p:cNvSpPr/>
          <p:nvPr/>
        </p:nvSpPr>
        <p:spPr>
          <a:xfrm>
            <a:off x="11144839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DE5BBF-F691-9A39-6029-82687217DBB3}"/>
              </a:ext>
            </a:extLst>
          </p:cNvPr>
          <p:cNvSpPr/>
          <p:nvPr/>
        </p:nvSpPr>
        <p:spPr>
          <a:xfrm>
            <a:off x="7972304" y="536619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92AA54-17D8-7808-D322-5C27926E905A}"/>
              </a:ext>
            </a:extLst>
          </p:cNvPr>
          <p:cNvSpPr/>
          <p:nvPr/>
        </p:nvSpPr>
        <p:spPr>
          <a:xfrm>
            <a:off x="9535495" y="536313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3F840-A47D-F173-2033-E325CA4F4D79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42359" y="3833047"/>
            <a:ext cx="138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7602B3-9E6A-7950-BB4C-08C8540AB56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051119" y="3833047"/>
            <a:ext cx="1484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3766D9-0087-BDEA-EE95-3249B797476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9657415" y="3833047"/>
            <a:ext cx="1487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1176FB-D1E0-2D34-0675-9FE707EF40F9}"/>
              </a:ext>
            </a:extLst>
          </p:cNvPr>
          <p:cNvCxnSpPr>
            <a:cxnSpLocks/>
            <a:stCxn id="5" idx="5"/>
            <a:endCxn id="9" idx="2"/>
          </p:cNvCxnSpPr>
          <p:nvPr/>
        </p:nvCxnSpPr>
        <p:spPr>
          <a:xfrm>
            <a:off x="6524504" y="3882618"/>
            <a:ext cx="1447800" cy="155367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9B99E9-E27F-5D69-81E9-5F2782435F20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8076369" y="3882618"/>
            <a:ext cx="1476981" cy="15041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6DD0A0-3F60-E183-C3A9-56FB71705141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9639560" y="3882618"/>
            <a:ext cx="1523134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480054-7DFA-A7A2-D1DE-BE0F28586D9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8094224" y="5433236"/>
            <a:ext cx="1441271" cy="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A26E69-EF1F-35AB-2771-6A825C4F261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033264" y="3882618"/>
            <a:ext cx="1520086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1F00E3-EA5E-4412-98D3-DD609E42F66A}"/>
              </a:ext>
            </a:extLst>
          </p:cNvPr>
          <p:cNvCxnSpPr>
            <a:cxnSpLocks/>
          </p:cNvCxnSpPr>
          <p:nvPr/>
        </p:nvCxnSpPr>
        <p:spPr>
          <a:xfrm>
            <a:off x="9310774" y="1717902"/>
            <a:ext cx="109035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FF3693-62A8-C8F9-1A6B-DCBC06F0469A}"/>
                  </a:ext>
                </a:extLst>
              </p:cNvPr>
              <p:cNvSpPr txBox="1"/>
              <p:nvPr/>
            </p:nvSpPr>
            <p:spPr>
              <a:xfrm>
                <a:off x="10373066" y="1474335"/>
                <a:ext cx="1055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FF3693-62A8-C8F9-1A6B-DCBC06F0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066" y="1474335"/>
                <a:ext cx="10558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F7C535-6FC9-0ED7-AB1F-9A093283328C}"/>
              </a:ext>
            </a:extLst>
          </p:cNvPr>
          <p:cNvCxnSpPr>
            <a:cxnSpLocks/>
          </p:cNvCxnSpPr>
          <p:nvPr/>
        </p:nvCxnSpPr>
        <p:spPr>
          <a:xfrm>
            <a:off x="9310774" y="2254350"/>
            <a:ext cx="109035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F30DF-23DD-F398-21C2-1D25C24430F0}"/>
                  </a:ext>
                </a:extLst>
              </p:cNvPr>
              <p:cNvSpPr txBox="1"/>
              <p:nvPr/>
            </p:nvSpPr>
            <p:spPr>
              <a:xfrm>
                <a:off x="10401127" y="2069684"/>
                <a:ext cx="1055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F30DF-23DD-F398-21C2-1D25C2443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1127" y="2069684"/>
                <a:ext cx="10558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2E96E1-95BF-F3CB-AD29-CAA134FA9FAC}"/>
                  </a:ext>
                </a:extLst>
              </p:cNvPr>
              <p:cNvSpPr txBox="1"/>
              <p:nvPr/>
            </p:nvSpPr>
            <p:spPr>
              <a:xfrm>
                <a:off x="5937330" y="569993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2E96E1-95BF-F3CB-AD29-CAA134FA9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330" y="5699934"/>
                <a:ext cx="764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BB6D91-F085-577A-4522-FAFC48E0C50E}"/>
                  </a:ext>
                </a:extLst>
              </p:cNvPr>
              <p:cNvSpPr txBox="1"/>
              <p:nvPr/>
            </p:nvSpPr>
            <p:spPr>
              <a:xfrm>
                <a:off x="7446090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BB6D91-F085-577A-4522-FAFC48E0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0" y="5659143"/>
                <a:ext cx="7641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337D8A-5E3B-F225-3B4D-E2AE61BBD6B2}"/>
                  </a:ext>
                </a:extLst>
              </p:cNvPr>
              <p:cNvSpPr txBox="1"/>
              <p:nvPr/>
            </p:nvSpPr>
            <p:spPr>
              <a:xfrm>
                <a:off x="9103180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337D8A-5E3B-F225-3B4D-E2AE61BBD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180" y="5659143"/>
                <a:ext cx="7641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69C3C8-A052-A765-5357-A1C33986AC9D}"/>
                  </a:ext>
                </a:extLst>
              </p:cNvPr>
              <p:cNvSpPr txBox="1"/>
              <p:nvPr/>
            </p:nvSpPr>
            <p:spPr>
              <a:xfrm>
                <a:off x="10780602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69C3C8-A052-A765-5357-A1C33986A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602" y="5659143"/>
                <a:ext cx="7641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22B07A-8CB1-14F2-D468-427A7BA9F770}"/>
                  </a:ext>
                </a:extLst>
              </p:cNvPr>
              <p:cNvSpPr txBox="1"/>
              <p:nvPr/>
            </p:nvSpPr>
            <p:spPr>
              <a:xfrm>
                <a:off x="6345076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(0.8,−0.2)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22B07A-8CB1-14F2-D468-427A7BA9F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076" y="2932049"/>
                <a:ext cx="1354287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F71E51-FE40-2195-1744-89BCEBA5C4D6}"/>
                  </a:ext>
                </a:extLst>
              </p:cNvPr>
              <p:cNvSpPr txBox="1"/>
              <p:nvPr/>
            </p:nvSpPr>
            <p:spPr>
              <a:xfrm>
                <a:off x="6666550" y="4659456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F71E51-FE40-2195-1744-89BCEBA5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550" y="4659456"/>
                <a:ext cx="7641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0804ED-2242-53CD-222F-3C73A0206E45}"/>
                  </a:ext>
                </a:extLst>
              </p:cNvPr>
              <p:cNvSpPr txBox="1"/>
              <p:nvPr/>
            </p:nvSpPr>
            <p:spPr>
              <a:xfrm>
                <a:off x="9022653" y="4070866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0804ED-2242-53CD-222F-3C73A0206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653" y="4070866"/>
                <a:ext cx="76418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9CD9D0-CD43-0146-598B-4B9439474EB2}"/>
                  </a:ext>
                </a:extLst>
              </p:cNvPr>
              <p:cNvSpPr txBox="1"/>
              <p:nvPr/>
            </p:nvSpPr>
            <p:spPr>
              <a:xfrm>
                <a:off x="9003608" y="4784349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9CD9D0-CD43-0146-598B-4B943947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608" y="4784349"/>
                <a:ext cx="76418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A8C81E-2AE5-FF55-A408-507C162F9240}"/>
                  </a:ext>
                </a:extLst>
              </p:cNvPr>
              <p:cNvSpPr txBox="1"/>
              <p:nvPr/>
            </p:nvSpPr>
            <p:spPr>
              <a:xfrm>
                <a:off x="8476521" y="5084007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A8C81E-2AE5-FF55-A408-507C162F9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21" y="5084007"/>
                <a:ext cx="7641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FB8780-D2A5-28C7-3339-68DA6E104BCC}"/>
                  </a:ext>
                </a:extLst>
              </p:cNvPr>
              <p:cNvSpPr txBox="1"/>
              <p:nvPr/>
            </p:nvSpPr>
            <p:spPr>
              <a:xfrm>
                <a:off x="10051042" y="349377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FB8780-D2A5-28C7-3339-68DA6E10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042" y="3493774"/>
                <a:ext cx="76418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1A195264-2ECC-5B76-A2EE-2E0D3A7F79E7}"/>
              </a:ext>
            </a:extLst>
          </p:cNvPr>
          <p:cNvSpPr/>
          <p:nvPr/>
        </p:nvSpPr>
        <p:spPr>
          <a:xfrm>
            <a:off x="11116541" y="536313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7645F51-F5E9-C0FC-6D5C-E5A06DDEC925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9675270" y="5433235"/>
            <a:ext cx="1441271" cy="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5B019A-AAFE-BA77-AB3C-408EAB378B0D}"/>
                  </a:ext>
                </a:extLst>
              </p:cNvPr>
              <p:cNvSpPr txBox="1"/>
              <p:nvPr/>
            </p:nvSpPr>
            <p:spPr>
              <a:xfrm>
                <a:off x="10057567" y="5084006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5B019A-AAFE-BA77-AB3C-408EAB37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567" y="5084006"/>
                <a:ext cx="76418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57B67C-109C-F46B-14B3-990E402BF479}"/>
                  </a:ext>
                </a:extLst>
              </p:cNvPr>
              <p:cNvSpPr txBox="1"/>
              <p:nvPr/>
            </p:nvSpPr>
            <p:spPr>
              <a:xfrm>
                <a:off x="10631997" y="407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57B67C-109C-F46B-14B3-990E402BF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997" y="4079143"/>
                <a:ext cx="76418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770344-1892-7F7C-5C11-93A940DF83AE}"/>
              </a:ext>
            </a:extLst>
          </p:cNvPr>
          <p:cNvCxnSpPr>
            <a:cxnSpLocks/>
          </p:cNvCxnSpPr>
          <p:nvPr/>
        </p:nvCxnSpPr>
        <p:spPr>
          <a:xfrm>
            <a:off x="9614310" y="3888308"/>
            <a:ext cx="1520086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93DDE5-E133-1C58-4C55-3E32234B3115}"/>
                  </a:ext>
                </a:extLst>
              </p:cNvPr>
              <p:cNvSpPr txBox="1"/>
              <p:nvPr/>
            </p:nvSpPr>
            <p:spPr>
              <a:xfrm>
                <a:off x="10584654" y="4790039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93DDE5-E133-1C58-4C55-3E32234B3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4654" y="4790039"/>
                <a:ext cx="76418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7782D1-58E1-48A4-2DF4-91534F04DD35}"/>
                  </a:ext>
                </a:extLst>
              </p:cNvPr>
              <p:cNvSpPr txBox="1"/>
              <p:nvPr/>
            </p:nvSpPr>
            <p:spPr>
              <a:xfrm>
                <a:off x="8488506" y="3512547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7782D1-58E1-48A4-2DF4-91534F04D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506" y="3512547"/>
                <a:ext cx="76418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6971FC2-5A9D-34B3-E300-121A29C41367}"/>
                  </a:ext>
                </a:extLst>
              </p:cNvPr>
              <p:cNvSpPr txBox="1"/>
              <p:nvPr/>
            </p:nvSpPr>
            <p:spPr>
              <a:xfrm>
                <a:off x="6835402" y="3488501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6971FC2-5A9D-34B3-E300-121A29C41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402" y="3488501"/>
                <a:ext cx="76418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E6314F-3103-19EA-4BCA-E43797FA32D0}"/>
                  </a:ext>
                </a:extLst>
              </p:cNvPr>
              <p:cNvSpPr txBox="1"/>
              <p:nvPr/>
            </p:nvSpPr>
            <p:spPr>
              <a:xfrm>
                <a:off x="5767334" y="2932049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E6314F-3103-19EA-4BCA-E43797FA3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34" y="2932049"/>
                <a:ext cx="764184" cy="369332"/>
              </a:xfrm>
              <a:prstGeom prst="rect">
                <a:avLst/>
              </a:prstGeom>
              <a:blipFill>
                <a:blip r:embed="rId2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FCC41A2-B12D-CC87-54C2-B9DD8221E2FB}"/>
                  </a:ext>
                </a:extLst>
              </p:cNvPr>
              <p:cNvSpPr txBox="1"/>
              <p:nvPr/>
            </p:nvSpPr>
            <p:spPr>
              <a:xfrm>
                <a:off x="8071381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(1.3,0.1)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FCC41A2-B12D-CC87-54C2-B9DD822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381" y="2932049"/>
                <a:ext cx="1354287" cy="369332"/>
              </a:xfrm>
              <a:prstGeom prst="rect">
                <a:avLst/>
              </a:prstGeom>
              <a:blipFill>
                <a:blip r:embed="rId2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C6801A-5FE2-8801-1354-72ADB28E3B7F}"/>
                  </a:ext>
                </a:extLst>
              </p:cNvPr>
              <p:cNvSpPr txBox="1"/>
              <p:nvPr/>
            </p:nvSpPr>
            <p:spPr>
              <a:xfrm>
                <a:off x="9808407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(−0.6, −0.2)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C6801A-5FE2-8801-1354-72ADB28E3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407" y="2932049"/>
                <a:ext cx="1354287" cy="369332"/>
              </a:xfrm>
              <a:prstGeom prst="rect">
                <a:avLst/>
              </a:prstGeom>
              <a:blipFill>
                <a:blip r:embed="rId22"/>
                <a:stretch>
                  <a:fillRect l="-1351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41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8F2C-8DDB-46A1-ABAE-10207465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Graduate vs. Undergraduate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F34B-7396-45D7-8EE3-55A573D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9 on basic codes is skipped for the graduate students</a:t>
            </a:r>
          </a:p>
          <a:p>
            <a:r>
              <a:rPr lang="en-US" dirty="0"/>
              <a:t>However, a few of the Unit 9 slides are included here for completeness</a:t>
            </a:r>
          </a:p>
          <a:p>
            <a:r>
              <a:rPr lang="en-US" dirty="0"/>
              <a:t>Grad students who would like a review are encouraged to look at Unit 9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C330-B3DA-4E56-BC55-5503EA1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09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Compute Branch Metrics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5239657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QPSK channel, branch metric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On each branch we have labeled: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(Output Bits, </a:t>
                </a:r>
                <a:r>
                  <a:rPr lang="en-US" dirty="0">
                    <a:solidFill>
                      <a:srgbClr val="00B050"/>
                    </a:solidFill>
                  </a:rPr>
                  <a:t>branch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5239657" cy="4329817"/>
              </a:xfrm>
              <a:blipFill>
                <a:blip r:embed="rId2"/>
                <a:stretch>
                  <a:fillRect l="-279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2AE292C5-FCE8-BFAF-06D9-2C500C3A252D}"/>
              </a:ext>
            </a:extLst>
          </p:cNvPr>
          <p:cNvSpPr/>
          <p:nvPr/>
        </p:nvSpPr>
        <p:spPr>
          <a:xfrm>
            <a:off x="6420439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9B4DAA-8617-D88E-1F2D-CB8CB60E3C73}"/>
              </a:ext>
            </a:extLst>
          </p:cNvPr>
          <p:cNvSpPr/>
          <p:nvPr/>
        </p:nvSpPr>
        <p:spPr>
          <a:xfrm>
            <a:off x="7929199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46B97E-E8A2-7746-19D8-332DBB969ECC}"/>
              </a:ext>
            </a:extLst>
          </p:cNvPr>
          <p:cNvSpPr/>
          <p:nvPr/>
        </p:nvSpPr>
        <p:spPr>
          <a:xfrm>
            <a:off x="9535495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A03D20-1504-4C83-6E26-A11ABD7F1EC8}"/>
              </a:ext>
            </a:extLst>
          </p:cNvPr>
          <p:cNvSpPr/>
          <p:nvPr/>
        </p:nvSpPr>
        <p:spPr>
          <a:xfrm>
            <a:off x="11144839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DE5BBF-F691-9A39-6029-82687217DBB3}"/>
              </a:ext>
            </a:extLst>
          </p:cNvPr>
          <p:cNvSpPr/>
          <p:nvPr/>
        </p:nvSpPr>
        <p:spPr>
          <a:xfrm>
            <a:off x="7972304" y="536619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92AA54-17D8-7808-D322-5C27926E905A}"/>
              </a:ext>
            </a:extLst>
          </p:cNvPr>
          <p:cNvSpPr/>
          <p:nvPr/>
        </p:nvSpPr>
        <p:spPr>
          <a:xfrm>
            <a:off x="9535495" y="536313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3F840-A47D-F173-2033-E325CA4F4D79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42359" y="3833047"/>
            <a:ext cx="138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7602B3-9E6A-7950-BB4C-08C8540AB56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051119" y="3833047"/>
            <a:ext cx="1484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3766D9-0087-BDEA-EE95-3249B797476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9657415" y="3833047"/>
            <a:ext cx="1487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1176FB-D1E0-2D34-0675-9FE707EF40F9}"/>
              </a:ext>
            </a:extLst>
          </p:cNvPr>
          <p:cNvCxnSpPr>
            <a:cxnSpLocks/>
            <a:stCxn id="5" idx="5"/>
            <a:endCxn id="9" idx="2"/>
          </p:cNvCxnSpPr>
          <p:nvPr/>
        </p:nvCxnSpPr>
        <p:spPr>
          <a:xfrm>
            <a:off x="6524504" y="3882618"/>
            <a:ext cx="1447800" cy="155367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9B99E9-E27F-5D69-81E9-5F2782435F20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8076369" y="3882618"/>
            <a:ext cx="1476981" cy="15041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6DD0A0-3F60-E183-C3A9-56FB71705141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9639560" y="3882618"/>
            <a:ext cx="1523134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480054-7DFA-A7A2-D1DE-BE0F28586D9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8094224" y="5433236"/>
            <a:ext cx="1441271" cy="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A26E69-EF1F-35AB-2771-6A825C4F261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033264" y="3882618"/>
            <a:ext cx="1520086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1F00E3-EA5E-4412-98D3-DD609E42F66A}"/>
              </a:ext>
            </a:extLst>
          </p:cNvPr>
          <p:cNvCxnSpPr>
            <a:cxnSpLocks/>
          </p:cNvCxnSpPr>
          <p:nvPr/>
        </p:nvCxnSpPr>
        <p:spPr>
          <a:xfrm>
            <a:off x="9310774" y="1717902"/>
            <a:ext cx="109035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FF3693-62A8-C8F9-1A6B-DCBC06F0469A}"/>
                  </a:ext>
                </a:extLst>
              </p:cNvPr>
              <p:cNvSpPr txBox="1"/>
              <p:nvPr/>
            </p:nvSpPr>
            <p:spPr>
              <a:xfrm>
                <a:off x="10373066" y="1474335"/>
                <a:ext cx="1055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FF3693-62A8-C8F9-1A6B-DCBC06F0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066" y="1474335"/>
                <a:ext cx="10558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F7C535-6FC9-0ED7-AB1F-9A093283328C}"/>
              </a:ext>
            </a:extLst>
          </p:cNvPr>
          <p:cNvCxnSpPr>
            <a:cxnSpLocks/>
          </p:cNvCxnSpPr>
          <p:nvPr/>
        </p:nvCxnSpPr>
        <p:spPr>
          <a:xfrm>
            <a:off x="9310774" y="2254350"/>
            <a:ext cx="109035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F30DF-23DD-F398-21C2-1D25C24430F0}"/>
                  </a:ext>
                </a:extLst>
              </p:cNvPr>
              <p:cNvSpPr txBox="1"/>
              <p:nvPr/>
            </p:nvSpPr>
            <p:spPr>
              <a:xfrm>
                <a:off x="10401127" y="2069684"/>
                <a:ext cx="1055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F30DF-23DD-F398-21C2-1D25C2443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1127" y="2069684"/>
                <a:ext cx="10558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2E96E1-95BF-F3CB-AD29-CAA134FA9FAC}"/>
                  </a:ext>
                </a:extLst>
              </p:cNvPr>
              <p:cNvSpPr txBox="1"/>
              <p:nvPr/>
            </p:nvSpPr>
            <p:spPr>
              <a:xfrm>
                <a:off x="5937330" y="569993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2E96E1-95BF-F3CB-AD29-CAA134FA9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330" y="5699934"/>
                <a:ext cx="764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BB6D91-F085-577A-4522-FAFC48E0C50E}"/>
                  </a:ext>
                </a:extLst>
              </p:cNvPr>
              <p:cNvSpPr txBox="1"/>
              <p:nvPr/>
            </p:nvSpPr>
            <p:spPr>
              <a:xfrm>
                <a:off x="7446090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BB6D91-F085-577A-4522-FAFC48E0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0" y="5659143"/>
                <a:ext cx="7641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337D8A-5E3B-F225-3B4D-E2AE61BBD6B2}"/>
                  </a:ext>
                </a:extLst>
              </p:cNvPr>
              <p:cNvSpPr txBox="1"/>
              <p:nvPr/>
            </p:nvSpPr>
            <p:spPr>
              <a:xfrm>
                <a:off x="9103180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337D8A-5E3B-F225-3B4D-E2AE61BBD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180" y="5659143"/>
                <a:ext cx="7641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69C3C8-A052-A765-5357-A1C33986AC9D}"/>
                  </a:ext>
                </a:extLst>
              </p:cNvPr>
              <p:cNvSpPr txBox="1"/>
              <p:nvPr/>
            </p:nvSpPr>
            <p:spPr>
              <a:xfrm>
                <a:off x="10780602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69C3C8-A052-A765-5357-A1C33986A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602" y="5659143"/>
                <a:ext cx="7641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22B07A-8CB1-14F2-D468-427A7BA9F770}"/>
                  </a:ext>
                </a:extLst>
              </p:cNvPr>
              <p:cNvSpPr txBox="1"/>
              <p:nvPr/>
            </p:nvSpPr>
            <p:spPr>
              <a:xfrm>
                <a:off x="6345076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(0.8,−0.2)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22B07A-8CB1-14F2-D468-427A7BA9F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076" y="2932049"/>
                <a:ext cx="1354287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F71E51-FE40-2195-1744-89BCEBA5C4D6}"/>
                  </a:ext>
                </a:extLst>
              </p:cNvPr>
              <p:cNvSpPr txBox="1"/>
              <p:nvPr/>
            </p:nvSpPr>
            <p:spPr>
              <a:xfrm>
                <a:off x="6607985" y="471467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F71E51-FE40-2195-1744-89BCEBA5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85" y="4714674"/>
                <a:ext cx="764184" cy="369332"/>
              </a:xfrm>
              <a:prstGeom prst="rect">
                <a:avLst/>
              </a:prstGeom>
              <a:blipFill>
                <a:blip r:embed="rId10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0804ED-2242-53CD-222F-3C73A0206E45}"/>
                  </a:ext>
                </a:extLst>
              </p:cNvPr>
              <p:cNvSpPr txBox="1"/>
              <p:nvPr/>
            </p:nvSpPr>
            <p:spPr>
              <a:xfrm>
                <a:off x="9045141" y="4198341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0804ED-2242-53CD-222F-3C73A0206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141" y="4198341"/>
                <a:ext cx="764184" cy="369332"/>
              </a:xfrm>
              <a:prstGeom prst="rect">
                <a:avLst/>
              </a:prstGeom>
              <a:blipFill>
                <a:blip r:embed="rId11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9CD9D0-CD43-0146-598B-4B9439474EB2}"/>
                  </a:ext>
                </a:extLst>
              </p:cNvPr>
              <p:cNvSpPr txBox="1"/>
              <p:nvPr/>
            </p:nvSpPr>
            <p:spPr>
              <a:xfrm>
                <a:off x="9023981" y="4716958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9CD9D0-CD43-0146-598B-4B943947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981" y="4716958"/>
                <a:ext cx="764184" cy="369332"/>
              </a:xfrm>
              <a:prstGeom prst="rect">
                <a:avLst/>
              </a:prstGeom>
              <a:blipFill>
                <a:blip r:embed="rId12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A8C81E-2AE5-FF55-A408-507C162F9240}"/>
                  </a:ext>
                </a:extLst>
              </p:cNvPr>
              <p:cNvSpPr txBox="1"/>
              <p:nvPr/>
            </p:nvSpPr>
            <p:spPr>
              <a:xfrm>
                <a:off x="8476521" y="5084007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A8C81E-2AE5-FF55-A408-507C162F9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21" y="5084007"/>
                <a:ext cx="764184" cy="369332"/>
              </a:xfrm>
              <a:prstGeom prst="rect">
                <a:avLst/>
              </a:prstGeom>
              <a:blipFill>
                <a:blip r:embed="rId13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FB8780-D2A5-28C7-3339-68DA6E104BCC}"/>
                  </a:ext>
                </a:extLst>
              </p:cNvPr>
              <p:cNvSpPr txBox="1"/>
              <p:nvPr/>
            </p:nvSpPr>
            <p:spPr>
              <a:xfrm>
                <a:off x="10051042" y="349377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00, 0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FB8780-D2A5-28C7-3339-68DA6E10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042" y="3493774"/>
                <a:ext cx="76418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1A195264-2ECC-5B76-A2EE-2E0D3A7F79E7}"/>
              </a:ext>
            </a:extLst>
          </p:cNvPr>
          <p:cNvSpPr/>
          <p:nvPr/>
        </p:nvSpPr>
        <p:spPr>
          <a:xfrm>
            <a:off x="11116541" y="536313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7645F51-F5E9-C0FC-6D5C-E5A06DDEC925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9675270" y="5433235"/>
            <a:ext cx="1441271" cy="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5B019A-AAFE-BA77-AB3C-408EAB378B0D}"/>
                  </a:ext>
                </a:extLst>
              </p:cNvPr>
              <p:cNvSpPr txBox="1"/>
              <p:nvPr/>
            </p:nvSpPr>
            <p:spPr>
              <a:xfrm>
                <a:off x="10057567" y="5084006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01, −0.2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5B019A-AAFE-BA77-AB3C-408EAB37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567" y="5084006"/>
                <a:ext cx="764184" cy="369332"/>
              </a:xfrm>
              <a:prstGeom prst="rect">
                <a:avLst/>
              </a:prstGeom>
              <a:blipFill>
                <a:blip r:embed="rId15"/>
                <a:stretch>
                  <a:fillRect r="-29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57B67C-109C-F46B-14B3-990E402BF479}"/>
                  </a:ext>
                </a:extLst>
              </p:cNvPr>
              <p:cNvSpPr txBox="1"/>
              <p:nvPr/>
            </p:nvSpPr>
            <p:spPr>
              <a:xfrm>
                <a:off x="10631997" y="407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57B67C-109C-F46B-14B3-990E402BF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997" y="4079143"/>
                <a:ext cx="764184" cy="369332"/>
              </a:xfrm>
              <a:prstGeom prst="rect">
                <a:avLst/>
              </a:prstGeom>
              <a:blipFill>
                <a:blip r:embed="rId16"/>
                <a:stretch>
                  <a:fillRect r="-3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770344-1892-7F7C-5C11-93A940DF83AE}"/>
              </a:ext>
            </a:extLst>
          </p:cNvPr>
          <p:cNvCxnSpPr>
            <a:cxnSpLocks/>
          </p:cNvCxnSpPr>
          <p:nvPr/>
        </p:nvCxnSpPr>
        <p:spPr>
          <a:xfrm>
            <a:off x="9614310" y="3888308"/>
            <a:ext cx="1520086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93DDE5-E133-1C58-4C55-3E32234B3115}"/>
                  </a:ext>
                </a:extLst>
              </p:cNvPr>
              <p:cNvSpPr txBox="1"/>
              <p:nvPr/>
            </p:nvSpPr>
            <p:spPr>
              <a:xfrm>
                <a:off x="10584654" y="4790039"/>
                <a:ext cx="1217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93DDE5-E133-1C58-4C55-3E32234B3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4654" y="4790039"/>
                <a:ext cx="12172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7782D1-58E1-48A4-2DF4-91534F04DD35}"/>
                  </a:ext>
                </a:extLst>
              </p:cNvPr>
              <p:cNvSpPr txBox="1"/>
              <p:nvPr/>
            </p:nvSpPr>
            <p:spPr>
              <a:xfrm>
                <a:off x="8488506" y="3512547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7782D1-58E1-48A4-2DF4-91534F04D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506" y="3512547"/>
                <a:ext cx="76418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6971FC2-5A9D-34B3-E300-121A29C41367}"/>
                  </a:ext>
                </a:extLst>
              </p:cNvPr>
              <p:cNvSpPr txBox="1"/>
              <p:nvPr/>
            </p:nvSpPr>
            <p:spPr>
              <a:xfrm>
                <a:off x="6835402" y="3488501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6971FC2-5A9D-34B3-E300-121A29C41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402" y="3488501"/>
                <a:ext cx="76418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E6314F-3103-19EA-4BCA-E43797FA32D0}"/>
                  </a:ext>
                </a:extLst>
              </p:cNvPr>
              <p:cNvSpPr txBox="1"/>
              <p:nvPr/>
            </p:nvSpPr>
            <p:spPr>
              <a:xfrm>
                <a:off x="5767334" y="2932049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E6314F-3103-19EA-4BCA-E43797FA3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34" y="2932049"/>
                <a:ext cx="764184" cy="369332"/>
              </a:xfrm>
              <a:prstGeom prst="rect">
                <a:avLst/>
              </a:prstGeom>
              <a:blipFill>
                <a:blip r:embed="rId2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FCC41A2-B12D-CC87-54C2-B9DD8221E2FB}"/>
                  </a:ext>
                </a:extLst>
              </p:cNvPr>
              <p:cNvSpPr txBox="1"/>
              <p:nvPr/>
            </p:nvSpPr>
            <p:spPr>
              <a:xfrm>
                <a:off x="8071381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(1.3,0.1)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FCC41A2-B12D-CC87-54C2-B9DD822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381" y="2932049"/>
                <a:ext cx="1354287" cy="369332"/>
              </a:xfrm>
              <a:prstGeom prst="rect">
                <a:avLst/>
              </a:prstGeom>
              <a:blipFill>
                <a:blip r:embed="rId2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C6801A-5FE2-8801-1354-72ADB28E3B7F}"/>
                  </a:ext>
                </a:extLst>
              </p:cNvPr>
              <p:cNvSpPr txBox="1"/>
              <p:nvPr/>
            </p:nvSpPr>
            <p:spPr>
              <a:xfrm>
                <a:off x="9808407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(−0.6, −0.2)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C6801A-5FE2-8801-1354-72ADB28E3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407" y="2932049"/>
                <a:ext cx="1354287" cy="369332"/>
              </a:xfrm>
              <a:prstGeom prst="rect">
                <a:avLst/>
              </a:prstGeom>
              <a:blipFill>
                <a:blip r:embed="rId22"/>
                <a:stretch>
                  <a:fillRect l="-1351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461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 Find the Maximizing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1539279"/>
            <a:ext cx="5239657" cy="4329817"/>
          </a:xfrm>
        </p:spPr>
        <p:txBody>
          <a:bodyPr>
            <a:normAutofit/>
          </a:bodyPr>
          <a:lstStyle/>
          <a:p>
            <a:r>
              <a:rPr lang="en-US" dirty="0"/>
              <a:t>For this simple Trellis, we can do this manually</a:t>
            </a:r>
          </a:p>
          <a:p>
            <a:r>
              <a:rPr lang="en-US" dirty="0"/>
              <a:t>Path is shown with  red nodes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Coded sequence: (11), (10), (00)</a:t>
            </a:r>
          </a:p>
          <a:p>
            <a:pPr lvl="1"/>
            <a:r>
              <a:rPr lang="en-US" dirty="0"/>
              <a:t>Bits:  (1,1,0)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E292C5-FCE8-BFAF-06D9-2C500C3A252D}"/>
              </a:ext>
            </a:extLst>
          </p:cNvPr>
          <p:cNvSpPr/>
          <p:nvPr/>
        </p:nvSpPr>
        <p:spPr>
          <a:xfrm>
            <a:off x="6420439" y="3762943"/>
            <a:ext cx="121920" cy="1402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9B4DAA-8617-D88E-1F2D-CB8CB60E3C73}"/>
              </a:ext>
            </a:extLst>
          </p:cNvPr>
          <p:cNvSpPr/>
          <p:nvPr/>
        </p:nvSpPr>
        <p:spPr>
          <a:xfrm>
            <a:off x="7929199" y="3762943"/>
            <a:ext cx="121920" cy="140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46B97E-E8A2-7746-19D8-332DBB969ECC}"/>
              </a:ext>
            </a:extLst>
          </p:cNvPr>
          <p:cNvSpPr/>
          <p:nvPr/>
        </p:nvSpPr>
        <p:spPr>
          <a:xfrm>
            <a:off x="9535495" y="3762943"/>
            <a:ext cx="121920" cy="1402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A03D20-1504-4C83-6E26-A11ABD7F1EC8}"/>
              </a:ext>
            </a:extLst>
          </p:cNvPr>
          <p:cNvSpPr/>
          <p:nvPr/>
        </p:nvSpPr>
        <p:spPr>
          <a:xfrm>
            <a:off x="11144839" y="3762943"/>
            <a:ext cx="121920" cy="1402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DE5BBF-F691-9A39-6029-82687217DBB3}"/>
              </a:ext>
            </a:extLst>
          </p:cNvPr>
          <p:cNvSpPr/>
          <p:nvPr/>
        </p:nvSpPr>
        <p:spPr>
          <a:xfrm>
            <a:off x="7972304" y="5366190"/>
            <a:ext cx="121920" cy="1402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92AA54-17D8-7808-D322-5C27926E905A}"/>
              </a:ext>
            </a:extLst>
          </p:cNvPr>
          <p:cNvSpPr/>
          <p:nvPr/>
        </p:nvSpPr>
        <p:spPr>
          <a:xfrm>
            <a:off x="9535495" y="5363132"/>
            <a:ext cx="121920" cy="140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3F840-A47D-F173-2033-E325CA4F4D79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42359" y="3833047"/>
            <a:ext cx="138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7602B3-9E6A-7950-BB4C-08C8540AB56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051119" y="3833047"/>
            <a:ext cx="1484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3766D9-0087-BDEA-EE95-3249B797476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9657415" y="3833047"/>
            <a:ext cx="148742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1176FB-D1E0-2D34-0675-9FE707EF40F9}"/>
              </a:ext>
            </a:extLst>
          </p:cNvPr>
          <p:cNvCxnSpPr>
            <a:cxnSpLocks/>
            <a:stCxn id="5" idx="5"/>
            <a:endCxn id="9" idx="2"/>
          </p:cNvCxnSpPr>
          <p:nvPr/>
        </p:nvCxnSpPr>
        <p:spPr>
          <a:xfrm>
            <a:off x="6524504" y="3882618"/>
            <a:ext cx="1447800" cy="155367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9B99E9-E27F-5D69-81E9-5F2782435F20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8076369" y="3882618"/>
            <a:ext cx="1476981" cy="15041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6DD0A0-3F60-E183-C3A9-56FB71705141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9639560" y="3882618"/>
            <a:ext cx="1523134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480054-7DFA-A7A2-D1DE-BE0F28586D9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8094224" y="5433236"/>
            <a:ext cx="1441271" cy="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A26E69-EF1F-35AB-2771-6A825C4F261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033264" y="3882618"/>
            <a:ext cx="1520086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1F00E3-EA5E-4412-98D3-DD609E42F66A}"/>
              </a:ext>
            </a:extLst>
          </p:cNvPr>
          <p:cNvCxnSpPr>
            <a:cxnSpLocks/>
          </p:cNvCxnSpPr>
          <p:nvPr/>
        </p:nvCxnSpPr>
        <p:spPr>
          <a:xfrm>
            <a:off x="9310774" y="1717902"/>
            <a:ext cx="109035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FF3693-62A8-C8F9-1A6B-DCBC06F0469A}"/>
                  </a:ext>
                </a:extLst>
              </p:cNvPr>
              <p:cNvSpPr txBox="1"/>
              <p:nvPr/>
            </p:nvSpPr>
            <p:spPr>
              <a:xfrm>
                <a:off x="10373066" y="1474335"/>
                <a:ext cx="1055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FF3693-62A8-C8F9-1A6B-DCBC06F0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066" y="1474335"/>
                <a:ext cx="1055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F7C535-6FC9-0ED7-AB1F-9A093283328C}"/>
              </a:ext>
            </a:extLst>
          </p:cNvPr>
          <p:cNvCxnSpPr>
            <a:cxnSpLocks/>
          </p:cNvCxnSpPr>
          <p:nvPr/>
        </p:nvCxnSpPr>
        <p:spPr>
          <a:xfrm>
            <a:off x="9310774" y="2254350"/>
            <a:ext cx="109035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F30DF-23DD-F398-21C2-1D25C24430F0}"/>
                  </a:ext>
                </a:extLst>
              </p:cNvPr>
              <p:cNvSpPr txBox="1"/>
              <p:nvPr/>
            </p:nvSpPr>
            <p:spPr>
              <a:xfrm>
                <a:off x="10401127" y="2069684"/>
                <a:ext cx="1055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F30DF-23DD-F398-21C2-1D25C2443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1127" y="2069684"/>
                <a:ext cx="10558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2E96E1-95BF-F3CB-AD29-CAA134FA9FAC}"/>
                  </a:ext>
                </a:extLst>
              </p:cNvPr>
              <p:cNvSpPr txBox="1"/>
              <p:nvPr/>
            </p:nvSpPr>
            <p:spPr>
              <a:xfrm>
                <a:off x="5937330" y="569993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2E96E1-95BF-F3CB-AD29-CAA134FA9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330" y="5699934"/>
                <a:ext cx="764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BB6D91-F085-577A-4522-FAFC48E0C50E}"/>
                  </a:ext>
                </a:extLst>
              </p:cNvPr>
              <p:cNvSpPr txBox="1"/>
              <p:nvPr/>
            </p:nvSpPr>
            <p:spPr>
              <a:xfrm>
                <a:off x="7446090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BB6D91-F085-577A-4522-FAFC48E0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0" y="5659143"/>
                <a:ext cx="764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337D8A-5E3B-F225-3B4D-E2AE61BBD6B2}"/>
                  </a:ext>
                </a:extLst>
              </p:cNvPr>
              <p:cNvSpPr txBox="1"/>
              <p:nvPr/>
            </p:nvSpPr>
            <p:spPr>
              <a:xfrm>
                <a:off x="9103180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337D8A-5E3B-F225-3B4D-E2AE61BBD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180" y="5659143"/>
                <a:ext cx="7641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69C3C8-A052-A765-5357-A1C33986AC9D}"/>
                  </a:ext>
                </a:extLst>
              </p:cNvPr>
              <p:cNvSpPr txBox="1"/>
              <p:nvPr/>
            </p:nvSpPr>
            <p:spPr>
              <a:xfrm>
                <a:off x="10780602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69C3C8-A052-A765-5357-A1C33986A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602" y="5659143"/>
                <a:ext cx="7641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22B07A-8CB1-14F2-D468-427A7BA9F770}"/>
                  </a:ext>
                </a:extLst>
              </p:cNvPr>
              <p:cNvSpPr txBox="1"/>
              <p:nvPr/>
            </p:nvSpPr>
            <p:spPr>
              <a:xfrm>
                <a:off x="6345076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(0.8,−0.2)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22B07A-8CB1-14F2-D468-427A7BA9F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076" y="2932049"/>
                <a:ext cx="1354287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F71E51-FE40-2195-1744-89BCEBA5C4D6}"/>
                  </a:ext>
                </a:extLst>
              </p:cNvPr>
              <p:cNvSpPr txBox="1"/>
              <p:nvPr/>
            </p:nvSpPr>
            <p:spPr>
              <a:xfrm>
                <a:off x="6607985" y="471467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F71E51-FE40-2195-1744-89BCEBA5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85" y="4714674"/>
                <a:ext cx="764184" cy="369332"/>
              </a:xfrm>
              <a:prstGeom prst="rect">
                <a:avLst/>
              </a:prstGeom>
              <a:blipFill>
                <a:blip r:embed="rId9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0804ED-2242-53CD-222F-3C73A0206E45}"/>
                  </a:ext>
                </a:extLst>
              </p:cNvPr>
              <p:cNvSpPr txBox="1"/>
              <p:nvPr/>
            </p:nvSpPr>
            <p:spPr>
              <a:xfrm>
                <a:off x="9045141" y="4198341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0804ED-2242-53CD-222F-3C73A0206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141" y="4198341"/>
                <a:ext cx="764184" cy="369332"/>
              </a:xfrm>
              <a:prstGeom prst="rect">
                <a:avLst/>
              </a:prstGeom>
              <a:blipFill>
                <a:blip r:embed="rId10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9CD9D0-CD43-0146-598B-4B9439474EB2}"/>
                  </a:ext>
                </a:extLst>
              </p:cNvPr>
              <p:cNvSpPr txBox="1"/>
              <p:nvPr/>
            </p:nvSpPr>
            <p:spPr>
              <a:xfrm>
                <a:off x="9023981" y="4716958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9CD9D0-CD43-0146-598B-4B943947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981" y="4716958"/>
                <a:ext cx="764184" cy="369332"/>
              </a:xfrm>
              <a:prstGeom prst="rect">
                <a:avLst/>
              </a:prstGeom>
              <a:blipFill>
                <a:blip r:embed="rId11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A8C81E-2AE5-FF55-A408-507C162F9240}"/>
                  </a:ext>
                </a:extLst>
              </p:cNvPr>
              <p:cNvSpPr txBox="1"/>
              <p:nvPr/>
            </p:nvSpPr>
            <p:spPr>
              <a:xfrm>
                <a:off x="8476521" y="5084007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A8C81E-2AE5-FF55-A408-507C162F9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21" y="5084007"/>
                <a:ext cx="764184" cy="369332"/>
              </a:xfrm>
              <a:prstGeom prst="rect">
                <a:avLst/>
              </a:prstGeom>
              <a:blipFill>
                <a:blip r:embed="rId12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FB8780-D2A5-28C7-3339-68DA6E104BCC}"/>
                  </a:ext>
                </a:extLst>
              </p:cNvPr>
              <p:cNvSpPr txBox="1"/>
              <p:nvPr/>
            </p:nvSpPr>
            <p:spPr>
              <a:xfrm>
                <a:off x="10051042" y="349377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00, 0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FB8780-D2A5-28C7-3339-68DA6E10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042" y="3493774"/>
                <a:ext cx="7641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1A195264-2ECC-5B76-A2EE-2E0D3A7F79E7}"/>
              </a:ext>
            </a:extLst>
          </p:cNvPr>
          <p:cNvSpPr/>
          <p:nvPr/>
        </p:nvSpPr>
        <p:spPr>
          <a:xfrm>
            <a:off x="11116541" y="5363131"/>
            <a:ext cx="121920" cy="140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7645F51-F5E9-C0FC-6D5C-E5A06DDEC925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9675270" y="5433235"/>
            <a:ext cx="1441271" cy="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5B019A-AAFE-BA77-AB3C-408EAB378B0D}"/>
                  </a:ext>
                </a:extLst>
              </p:cNvPr>
              <p:cNvSpPr txBox="1"/>
              <p:nvPr/>
            </p:nvSpPr>
            <p:spPr>
              <a:xfrm>
                <a:off x="10057567" y="5084006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01, −0.2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5B019A-AAFE-BA77-AB3C-408EAB37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567" y="5084006"/>
                <a:ext cx="764184" cy="369332"/>
              </a:xfrm>
              <a:prstGeom prst="rect">
                <a:avLst/>
              </a:prstGeom>
              <a:blipFill>
                <a:blip r:embed="rId14"/>
                <a:stretch>
                  <a:fillRect r="-29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57B67C-109C-F46B-14B3-990E402BF479}"/>
                  </a:ext>
                </a:extLst>
              </p:cNvPr>
              <p:cNvSpPr txBox="1"/>
              <p:nvPr/>
            </p:nvSpPr>
            <p:spPr>
              <a:xfrm>
                <a:off x="10631997" y="407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57B67C-109C-F46B-14B3-990E402BF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997" y="4079143"/>
                <a:ext cx="764184" cy="369332"/>
              </a:xfrm>
              <a:prstGeom prst="rect">
                <a:avLst/>
              </a:prstGeom>
              <a:blipFill>
                <a:blip r:embed="rId15"/>
                <a:stretch>
                  <a:fillRect r="-3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770344-1892-7F7C-5C11-93A940DF83AE}"/>
              </a:ext>
            </a:extLst>
          </p:cNvPr>
          <p:cNvCxnSpPr>
            <a:cxnSpLocks/>
          </p:cNvCxnSpPr>
          <p:nvPr/>
        </p:nvCxnSpPr>
        <p:spPr>
          <a:xfrm>
            <a:off x="9614310" y="3888308"/>
            <a:ext cx="1520086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93DDE5-E133-1C58-4C55-3E32234B3115}"/>
                  </a:ext>
                </a:extLst>
              </p:cNvPr>
              <p:cNvSpPr txBox="1"/>
              <p:nvPr/>
            </p:nvSpPr>
            <p:spPr>
              <a:xfrm>
                <a:off x="10584654" y="4790039"/>
                <a:ext cx="1217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11, −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93DDE5-E133-1C58-4C55-3E32234B3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4654" y="4790039"/>
                <a:ext cx="12172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7782D1-58E1-48A4-2DF4-91534F04DD35}"/>
                  </a:ext>
                </a:extLst>
              </p:cNvPr>
              <p:cNvSpPr txBox="1"/>
              <p:nvPr/>
            </p:nvSpPr>
            <p:spPr>
              <a:xfrm>
                <a:off x="8488506" y="3512547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7782D1-58E1-48A4-2DF4-91534F04D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506" y="3512547"/>
                <a:ext cx="76418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6971FC2-5A9D-34B3-E300-121A29C41367}"/>
                  </a:ext>
                </a:extLst>
              </p:cNvPr>
              <p:cNvSpPr txBox="1"/>
              <p:nvPr/>
            </p:nvSpPr>
            <p:spPr>
              <a:xfrm>
                <a:off x="6835402" y="3488501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6971FC2-5A9D-34B3-E300-121A29C41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402" y="3488501"/>
                <a:ext cx="76418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E6314F-3103-19EA-4BCA-E43797FA32D0}"/>
                  </a:ext>
                </a:extLst>
              </p:cNvPr>
              <p:cNvSpPr txBox="1"/>
              <p:nvPr/>
            </p:nvSpPr>
            <p:spPr>
              <a:xfrm>
                <a:off x="5767334" y="2932049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E6314F-3103-19EA-4BCA-E43797FA3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34" y="2932049"/>
                <a:ext cx="764184" cy="369332"/>
              </a:xfrm>
              <a:prstGeom prst="rect">
                <a:avLst/>
              </a:prstGeom>
              <a:blipFill>
                <a:blip r:embed="rId1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FCC41A2-B12D-CC87-54C2-B9DD8221E2FB}"/>
                  </a:ext>
                </a:extLst>
              </p:cNvPr>
              <p:cNvSpPr txBox="1"/>
              <p:nvPr/>
            </p:nvSpPr>
            <p:spPr>
              <a:xfrm>
                <a:off x="8071381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(1.3,0.1)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FCC41A2-B12D-CC87-54C2-B9DD822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381" y="2932049"/>
                <a:ext cx="1354287" cy="369332"/>
              </a:xfrm>
              <a:prstGeom prst="rect">
                <a:avLst/>
              </a:prstGeom>
              <a:blipFill>
                <a:blip r:embed="rId2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C6801A-5FE2-8801-1354-72ADB28E3B7F}"/>
                  </a:ext>
                </a:extLst>
              </p:cNvPr>
              <p:cNvSpPr txBox="1"/>
              <p:nvPr/>
            </p:nvSpPr>
            <p:spPr>
              <a:xfrm>
                <a:off x="9808407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(−0.6, −0.2)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C6801A-5FE2-8801-1354-72ADB28E3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407" y="2932049"/>
                <a:ext cx="1354287" cy="369332"/>
              </a:xfrm>
              <a:prstGeom prst="rect">
                <a:avLst/>
              </a:prstGeom>
              <a:blipFill>
                <a:blip r:embed="rId21"/>
                <a:stretch>
                  <a:fillRect l="-1351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26F195B3-B885-EFCB-DA4F-B39BA8ECD4C6}"/>
              </a:ext>
            </a:extLst>
          </p:cNvPr>
          <p:cNvSpPr/>
          <p:nvPr/>
        </p:nvSpPr>
        <p:spPr>
          <a:xfrm>
            <a:off x="4598965" y="2114142"/>
            <a:ext cx="121920" cy="1402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17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Convolutional codes:  encoding and representations </a:t>
            </a:r>
          </a:p>
          <a:p>
            <a:r>
              <a:rPr lang="en-US" dirty="0"/>
              <a:t>Tree, trellis and state diagrams</a:t>
            </a:r>
          </a:p>
          <a:p>
            <a:r>
              <a:rPr lang="en-US" dirty="0"/>
              <a:t>Decoding with branch metrics</a:t>
            </a:r>
          </a:p>
          <a:p>
            <a:r>
              <a:rPr lang="en-US" dirty="0"/>
              <a:t>Viterbi decoding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55503" y="283779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by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1FC2-54DD-510D-1A44-4E9E1E0A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solution for finding maximum path in a graph</a:t>
            </a:r>
          </a:p>
          <a:p>
            <a:r>
              <a:rPr lang="en-US" dirty="0"/>
              <a:t>Key idea:  Find the max path one time step at a time</a:t>
            </a:r>
          </a:p>
          <a:p>
            <a:r>
              <a:rPr lang="en-US" dirty="0"/>
              <a:t>We will illustrate by example:  Shown are the branch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/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/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/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/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/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/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/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/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/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/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/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/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/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/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/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/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/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/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531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Time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1FC2-54DD-510D-1A44-4E9E1E0A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664" y="1539279"/>
            <a:ext cx="6900015" cy="4329817"/>
          </a:xfrm>
        </p:spPr>
        <p:txBody>
          <a:bodyPr/>
          <a:lstStyle/>
          <a:p>
            <a:r>
              <a:rPr lang="en-US" dirty="0"/>
              <a:t>Find total value to get to each node at time 1</a:t>
            </a:r>
          </a:p>
          <a:p>
            <a:pPr lvl="1"/>
            <a:r>
              <a:rPr lang="en-US" dirty="0"/>
              <a:t>We call these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partial value functions</a:t>
            </a:r>
            <a:r>
              <a:rPr lang="en-US" dirty="0"/>
              <a:t> up to time 1</a:t>
            </a:r>
          </a:p>
          <a:p>
            <a:r>
              <a:rPr lang="en-US" dirty="0"/>
              <a:t>Remember best path to get to node (indicated with green line)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/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/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/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/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/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/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/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/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/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/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/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/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/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/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/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/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/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/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1F28B423-65E4-DF57-2F06-A31CAB0C1D00}"/>
              </a:ext>
            </a:extLst>
          </p:cNvPr>
          <p:cNvSpPr/>
          <p:nvPr/>
        </p:nvSpPr>
        <p:spPr>
          <a:xfrm rot="5400000">
            <a:off x="3358540" y="2299100"/>
            <a:ext cx="607765" cy="15052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/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/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137D7E-554E-1FB0-439B-67C6E5A64AFF}"/>
              </a:ext>
            </a:extLst>
          </p:cNvPr>
          <p:cNvCxnSpPr>
            <a:cxnSpLocks/>
          </p:cNvCxnSpPr>
          <p:nvPr/>
        </p:nvCxnSpPr>
        <p:spPr>
          <a:xfrm>
            <a:off x="9595017" y="2682827"/>
            <a:ext cx="138684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268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Time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1FC2-54DD-510D-1A44-4E9E1E0A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value from Time 1 +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/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/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/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/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/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/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/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/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/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/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/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/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/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/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/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/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/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/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1F28B423-65E4-DF57-2F06-A31CAB0C1D00}"/>
              </a:ext>
            </a:extLst>
          </p:cNvPr>
          <p:cNvSpPr/>
          <p:nvPr/>
        </p:nvSpPr>
        <p:spPr>
          <a:xfrm rot="5400000">
            <a:off x="5034163" y="2345726"/>
            <a:ext cx="607765" cy="15052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/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/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/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/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/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/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/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/>
              <p:nvPr/>
            </p:nvSpPr>
            <p:spPr>
              <a:xfrm>
                <a:off x="6718229" y="1788232"/>
                <a:ext cx="35614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−0.8−0.6=−1.4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229" y="1788232"/>
                <a:ext cx="3561403" cy="646331"/>
              </a:xfrm>
              <a:prstGeom prst="rect">
                <a:avLst/>
              </a:prstGeom>
              <a:blipFill>
                <a:blip r:embed="rId27"/>
                <a:stretch>
                  <a:fillRect l="-137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2A05C7B-2F35-D8B7-21DC-2E6BEBA94170}"/>
              </a:ext>
            </a:extLst>
          </p:cNvPr>
          <p:cNvSpPr/>
          <p:nvPr/>
        </p:nvSpPr>
        <p:spPr>
          <a:xfrm>
            <a:off x="5092280" y="3075005"/>
            <a:ext cx="398145" cy="4245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8CB84F-FA9C-003F-CB0D-9953C628477E}"/>
              </a:ext>
            </a:extLst>
          </p:cNvPr>
          <p:cNvCxnSpPr>
            <a:stCxn id="14" idx="1"/>
            <a:endCxn id="15" idx="7"/>
          </p:cNvCxnSpPr>
          <p:nvPr/>
        </p:nvCxnSpPr>
        <p:spPr>
          <a:xfrm flipH="1">
            <a:off x="5432118" y="2111398"/>
            <a:ext cx="1286111" cy="10257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68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Time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1FC2-54DD-510D-1A44-4E9E1E0A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value from Time 2 + branch</a:t>
            </a:r>
          </a:p>
          <a:p>
            <a:r>
              <a:rPr lang="en-US" dirty="0"/>
              <a:t>Take route with maximum value (shown in green)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/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/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/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/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/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/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/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/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/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/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/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/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/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/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/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/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/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/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1F28B423-65E4-DF57-2F06-A31CAB0C1D00}"/>
              </a:ext>
            </a:extLst>
          </p:cNvPr>
          <p:cNvSpPr/>
          <p:nvPr/>
        </p:nvSpPr>
        <p:spPr>
          <a:xfrm rot="5400000">
            <a:off x="6545713" y="2304934"/>
            <a:ext cx="607765" cy="15052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/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/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/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/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/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/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/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/>
              <p:nvPr/>
            </p:nvSpPr>
            <p:spPr>
              <a:xfrm>
                <a:off x="8456315" y="1670109"/>
                <a:ext cx="29729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Example:  </a:t>
                </a:r>
                <a:b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−1.4−0.5, 0.7−0.1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−1.9,0.6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=0.6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315" y="1670109"/>
                <a:ext cx="2972971" cy="923330"/>
              </a:xfrm>
              <a:prstGeom prst="rect">
                <a:avLst/>
              </a:prstGeom>
              <a:blipFill>
                <a:blip r:embed="rId27"/>
                <a:stretch>
                  <a:fillRect l="-1639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2A05C7B-2F35-D8B7-21DC-2E6BEBA94170}"/>
              </a:ext>
            </a:extLst>
          </p:cNvPr>
          <p:cNvSpPr/>
          <p:nvPr/>
        </p:nvSpPr>
        <p:spPr>
          <a:xfrm>
            <a:off x="6680055" y="3081998"/>
            <a:ext cx="398145" cy="4245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8CB84F-FA9C-003F-CB0D-9953C628477E}"/>
              </a:ext>
            </a:extLst>
          </p:cNvPr>
          <p:cNvCxnSpPr>
            <a:cxnSpLocks/>
          </p:cNvCxnSpPr>
          <p:nvPr/>
        </p:nvCxnSpPr>
        <p:spPr>
          <a:xfrm flipH="1">
            <a:off x="6953661" y="2116696"/>
            <a:ext cx="1310529" cy="10614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/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/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/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/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/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795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Time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1FC2-54DD-510D-1A44-4E9E1E0A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value from Time 3 + branch</a:t>
            </a:r>
          </a:p>
          <a:p>
            <a:r>
              <a:rPr lang="en-US" dirty="0"/>
              <a:t>Take route with maximum value (shown in green)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/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/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/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/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/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/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/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/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/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/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/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/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/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/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/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/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/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/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1F28B423-65E4-DF57-2F06-A31CAB0C1D00}"/>
              </a:ext>
            </a:extLst>
          </p:cNvPr>
          <p:cNvSpPr/>
          <p:nvPr/>
        </p:nvSpPr>
        <p:spPr>
          <a:xfrm rot="5400000">
            <a:off x="8171363" y="2244635"/>
            <a:ext cx="607765" cy="15052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/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/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/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/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/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/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/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/>
              <p:nvPr/>
            </p:nvSpPr>
            <p:spPr>
              <a:xfrm>
                <a:off x="8765698" y="1683090"/>
                <a:ext cx="29729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Example:  </a:t>
                </a:r>
                <a:b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.6+.1, 2.4+1.5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.7, 3.9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=3.9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98" y="1683090"/>
                <a:ext cx="2972971" cy="923330"/>
              </a:xfrm>
              <a:prstGeom prst="rect">
                <a:avLst/>
              </a:prstGeom>
              <a:blipFill>
                <a:blip r:embed="rId27"/>
                <a:stretch>
                  <a:fillRect l="-1844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2A05C7B-2F35-D8B7-21DC-2E6BEBA94170}"/>
              </a:ext>
            </a:extLst>
          </p:cNvPr>
          <p:cNvSpPr/>
          <p:nvPr/>
        </p:nvSpPr>
        <p:spPr>
          <a:xfrm>
            <a:off x="8262058" y="3075227"/>
            <a:ext cx="398145" cy="4245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8CB84F-FA9C-003F-CB0D-9953C628477E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8601896" y="2679126"/>
            <a:ext cx="600523" cy="4582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/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/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/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/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/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9BAC60-CAC8-BA96-FD2B-CD57A9FDF8A4}"/>
                  </a:ext>
                </a:extLst>
              </p:cNvPr>
              <p:cNvSpPr txBox="1"/>
              <p:nvPr/>
            </p:nvSpPr>
            <p:spPr>
              <a:xfrm>
                <a:off x="8160793" y="269000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9BAC60-CAC8-BA96-FD2B-CD57A9FDF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93" y="2690006"/>
                <a:ext cx="676275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765B48-710E-942B-45EF-B49664302CB6}"/>
                  </a:ext>
                </a:extLst>
              </p:cNvPr>
              <p:cNvSpPr txBox="1"/>
              <p:nvPr/>
            </p:nvSpPr>
            <p:spPr>
              <a:xfrm>
                <a:off x="8349279" y="4167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765B48-710E-942B-45EF-B4966430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279" y="4167875"/>
                <a:ext cx="676275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682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Time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1FC2-54DD-510D-1A44-4E9E1E0A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value from Time 4 + branch</a:t>
            </a:r>
          </a:p>
          <a:p>
            <a:r>
              <a:rPr lang="en-US" dirty="0"/>
              <a:t>Take route with maximum value (shown in green)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/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/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/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/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/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/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/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/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/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/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/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/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/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/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/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/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/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/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1F28B423-65E4-DF57-2F06-A31CAB0C1D00}"/>
              </a:ext>
            </a:extLst>
          </p:cNvPr>
          <p:cNvSpPr/>
          <p:nvPr/>
        </p:nvSpPr>
        <p:spPr>
          <a:xfrm rot="5400000">
            <a:off x="9786978" y="2642743"/>
            <a:ext cx="607765" cy="15052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/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/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/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/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/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/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/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/>
              <p:nvPr/>
            </p:nvSpPr>
            <p:spPr>
              <a:xfrm>
                <a:off x="9172335" y="4724914"/>
                <a:ext cx="29729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Example:  </a:t>
                </a:r>
                <a:b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3.9+0.3, −0.4−0.3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4.2, −0.7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=4.2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335" y="4724914"/>
                <a:ext cx="2972971" cy="923330"/>
              </a:xfrm>
              <a:prstGeom prst="rect">
                <a:avLst/>
              </a:prstGeom>
              <a:blipFill>
                <a:blip r:embed="rId27"/>
                <a:stretch>
                  <a:fillRect l="-1848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2A05C7B-2F35-D8B7-21DC-2E6BEBA94170}"/>
              </a:ext>
            </a:extLst>
          </p:cNvPr>
          <p:cNvSpPr/>
          <p:nvPr/>
        </p:nvSpPr>
        <p:spPr>
          <a:xfrm>
            <a:off x="9891040" y="3081724"/>
            <a:ext cx="398145" cy="4245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8CB84F-FA9C-003F-CB0D-9953C628477E}"/>
              </a:ext>
            </a:extLst>
          </p:cNvPr>
          <p:cNvCxnSpPr>
            <a:cxnSpLocks/>
          </p:cNvCxnSpPr>
          <p:nvPr/>
        </p:nvCxnSpPr>
        <p:spPr>
          <a:xfrm flipH="1" flipV="1">
            <a:off x="10144513" y="3366739"/>
            <a:ext cx="323990" cy="12058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/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/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/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/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/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9BAC60-CAC8-BA96-FD2B-CD57A9FDF8A4}"/>
                  </a:ext>
                </a:extLst>
              </p:cNvPr>
              <p:cNvSpPr txBox="1"/>
              <p:nvPr/>
            </p:nvSpPr>
            <p:spPr>
              <a:xfrm>
                <a:off x="8160793" y="269000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9BAC60-CAC8-BA96-FD2B-CD57A9FDF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93" y="2690006"/>
                <a:ext cx="676275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765B48-710E-942B-45EF-B49664302CB6}"/>
                  </a:ext>
                </a:extLst>
              </p:cNvPr>
              <p:cNvSpPr txBox="1"/>
              <p:nvPr/>
            </p:nvSpPr>
            <p:spPr>
              <a:xfrm>
                <a:off x="8349279" y="4167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765B48-710E-942B-45EF-B4966430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279" y="4167875"/>
                <a:ext cx="676275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C1F8E9-3631-164A-F591-B37500470C36}"/>
                  </a:ext>
                </a:extLst>
              </p:cNvPr>
              <p:cNvSpPr txBox="1"/>
              <p:nvPr/>
            </p:nvSpPr>
            <p:spPr>
              <a:xfrm>
                <a:off x="10239418" y="313823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C1F8E9-3631-164A-F591-B37500470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418" y="3138231"/>
                <a:ext cx="676275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198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Trace back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1FC2-54DD-510D-1A44-4E9E1E0A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 back maximum path.  Shown in red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/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/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/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/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/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/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/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/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/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/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/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/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/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/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/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/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/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/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1F28B423-65E4-DF57-2F06-A31CAB0C1D00}"/>
              </a:ext>
            </a:extLst>
          </p:cNvPr>
          <p:cNvSpPr/>
          <p:nvPr/>
        </p:nvSpPr>
        <p:spPr>
          <a:xfrm rot="5400000">
            <a:off x="9786978" y="2642743"/>
            <a:ext cx="607765" cy="15052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/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/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/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/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/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/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/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/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/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/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/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/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9BAC60-CAC8-BA96-FD2B-CD57A9FDF8A4}"/>
                  </a:ext>
                </a:extLst>
              </p:cNvPr>
              <p:cNvSpPr txBox="1"/>
              <p:nvPr/>
            </p:nvSpPr>
            <p:spPr>
              <a:xfrm>
                <a:off x="8160793" y="269000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9BAC60-CAC8-BA96-FD2B-CD57A9FDF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93" y="2690006"/>
                <a:ext cx="67627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765B48-710E-942B-45EF-B49664302CB6}"/>
                  </a:ext>
                </a:extLst>
              </p:cNvPr>
              <p:cNvSpPr txBox="1"/>
              <p:nvPr/>
            </p:nvSpPr>
            <p:spPr>
              <a:xfrm>
                <a:off x="8349279" y="4167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765B48-710E-942B-45EF-B4966430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279" y="4167875"/>
                <a:ext cx="676275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C1F8E9-3631-164A-F591-B37500470C36}"/>
                  </a:ext>
                </a:extLst>
              </p:cNvPr>
              <p:cNvSpPr txBox="1"/>
              <p:nvPr/>
            </p:nvSpPr>
            <p:spPr>
              <a:xfrm>
                <a:off x="10239418" y="313823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C1F8E9-3631-164A-F591-B37500470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418" y="3138231"/>
                <a:ext cx="676275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21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DC605E-B6D0-489E-A4B9-D01002211C7D}"/>
              </a:ext>
            </a:extLst>
          </p:cNvPr>
          <p:cNvSpPr/>
          <p:nvPr/>
        </p:nvSpPr>
        <p:spPr>
          <a:xfrm>
            <a:off x="9499070" y="4776896"/>
            <a:ext cx="135253" cy="15292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9507FD-3109-4F73-BAFF-A3B0B5193D10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9634323" y="4849151"/>
            <a:ext cx="771549" cy="4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852A42-EB55-478B-95A5-5A40E8ED44C2}"/>
              </a:ext>
            </a:extLst>
          </p:cNvPr>
          <p:cNvCxnSpPr>
            <a:cxnSpLocks/>
          </p:cNvCxnSpPr>
          <p:nvPr/>
        </p:nvCxnSpPr>
        <p:spPr>
          <a:xfrm flipH="1">
            <a:off x="9774266" y="3814205"/>
            <a:ext cx="738277" cy="64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3EB546D-228E-4726-BA11-0587DCD6C473}"/>
              </a:ext>
            </a:extLst>
          </p:cNvPr>
          <p:cNvSpPr txBox="1"/>
          <p:nvPr/>
        </p:nvSpPr>
        <p:spPr>
          <a:xfrm>
            <a:off x="10487983" y="4588809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“Noise”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64DC79-E4FA-41E6-A697-F38BD487C201}"/>
              </a:ext>
            </a:extLst>
          </p:cNvPr>
          <p:cNvSpPr/>
          <p:nvPr/>
        </p:nvSpPr>
        <p:spPr>
          <a:xfrm>
            <a:off x="2125767" y="4496501"/>
            <a:ext cx="1110644" cy="129468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F9E790-DD15-47D3-BB5C-F508528BFA5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708017" y="2199597"/>
            <a:ext cx="797138" cy="75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9C1F489-1CB1-422D-9F62-12AE5FB41840}"/>
              </a:ext>
            </a:extLst>
          </p:cNvPr>
          <p:cNvSpPr/>
          <p:nvPr/>
        </p:nvSpPr>
        <p:spPr>
          <a:xfrm>
            <a:off x="2173493" y="1613432"/>
            <a:ext cx="1110644" cy="129468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Read off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E41FC2-54DD-510D-1A44-4E9E1E0A9C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Read off the bits from the maximum path</a:t>
                </a:r>
              </a:p>
              <a:p>
                <a:r>
                  <a:rPr lang="en-US" dirty="0"/>
                  <a:t>ML input bits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(0,1,0,0,0)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E41FC2-54DD-510D-1A44-4E9E1E0A9C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EA1A2D-FFFB-C9DA-0E96-6DE37F3D1A69}"/>
              </a:ext>
            </a:extLst>
          </p:cNvPr>
          <p:cNvCxnSpPr>
            <a:cxnSpLocks/>
          </p:cNvCxnSpPr>
          <p:nvPr/>
        </p:nvCxnSpPr>
        <p:spPr>
          <a:xfrm>
            <a:off x="2212772" y="3192636"/>
            <a:ext cx="13868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C8A287-0C22-0351-FF5F-66D50516D9ED}"/>
              </a:ext>
            </a:extLst>
          </p:cNvPr>
          <p:cNvCxnSpPr>
            <a:cxnSpLocks/>
          </p:cNvCxnSpPr>
          <p:nvPr/>
        </p:nvCxnSpPr>
        <p:spPr>
          <a:xfrm>
            <a:off x="3777679" y="3324456"/>
            <a:ext cx="1476009" cy="14339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7EF65D-6526-6051-BB87-C046B3199B21}"/>
              </a:ext>
            </a:extLst>
          </p:cNvPr>
          <p:cNvCxnSpPr>
            <a:cxnSpLocks/>
            <a:endCxn id="66" idx="4"/>
          </p:cNvCxnSpPr>
          <p:nvPr/>
        </p:nvCxnSpPr>
        <p:spPr>
          <a:xfrm flipV="1">
            <a:off x="5421334" y="4141557"/>
            <a:ext cx="1471367" cy="7388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3A8B82-8394-7DCE-FC43-182DC3E8F0A4}"/>
              </a:ext>
            </a:extLst>
          </p:cNvPr>
          <p:cNvCxnSpPr>
            <a:cxnSpLocks/>
          </p:cNvCxnSpPr>
          <p:nvPr/>
        </p:nvCxnSpPr>
        <p:spPr>
          <a:xfrm flipV="1">
            <a:off x="7031061" y="3372098"/>
            <a:ext cx="1471367" cy="7388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EAC7CF-CB23-FE40-66B0-1E5FC76A3ADE}"/>
              </a:ext>
            </a:extLst>
          </p:cNvPr>
          <p:cNvCxnSpPr>
            <a:cxnSpLocks/>
            <a:endCxn id="145" idx="0"/>
          </p:cNvCxnSpPr>
          <p:nvPr/>
        </p:nvCxnSpPr>
        <p:spPr>
          <a:xfrm>
            <a:off x="8572834" y="3218911"/>
            <a:ext cx="153232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71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Update of each node requires maxima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branches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dirty="0"/>
                  <a:t> states, so complexity / time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1" smtClean="0">
                            <a:latin typeface="Cambria Math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𝑘𝐾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Total complexity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𝑘𝐾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Storage is also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𝑘𝐾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 (From the paths)</a:t>
                </a:r>
              </a:p>
              <a:p>
                <a:r>
                  <a:rPr lang="en-US" dirty="0"/>
                  <a:t>Summary:</a:t>
                </a:r>
              </a:p>
              <a:p>
                <a:pPr lvl="1"/>
                <a:r>
                  <a:rPr lang="en-US" dirty="0"/>
                  <a:t>Viterbi algorithm is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</a:t>
                </a:r>
                <a:r>
                  <a:rPr lang="en-US" dirty="0"/>
                  <a:t> in block length.   </a:t>
                </a:r>
              </a:p>
              <a:p>
                <a:pPr lvl="1"/>
                <a:r>
                  <a:rPr lang="en-US" dirty="0"/>
                  <a:t>Can have very long block lengths (often T in the 1000s)</a:t>
                </a:r>
              </a:p>
              <a:p>
                <a:pPr lvl="1"/>
                <a:r>
                  <a:rPr lang="en-US" dirty="0"/>
                  <a:t>But, complexity is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exponential</a:t>
                </a:r>
                <a:r>
                  <a:rPr lang="en-US" dirty="0"/>
                  <a:t> in constraint length</a:t>
                </a:r>
              </a:p>
              <a:p>
                <a:pPr lvl="1"/>
                <a:r>
                  <a:rPr lang="en-US" dirty="0"/>
                  <a:t>Practical decoders limited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698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the Trellis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221889" y="2017986"/>
                <a:ext cx="5780924" cy="419231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tail bits are zero: </a:t>
                </a:r>
                <a:br>
                  <a:rPr lang="en-US" b="1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=…=</m:t>
                    </m:r>
                    <m:r>
                      <a:rPr lang="en-US" b="1" i="1">
                        <a:latin typeface="Cambria Math"/>
                      </a:rPr>
                      <m:t>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𝐾</m:t>
                        </m:r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Limits the paths at the end of the trellis</a:t>
                </a:r>
              </a:p>
              <a:p>
                <a:r>
                  <a:rPr lang="en-US" dirty="0"/>
                  <a:t>Viterbi algorithm should only be </a:t>
                </a:r>
                <a:br>
                  <a:rPr lang="en-US" dirty="0"/>
                </a:br>
                <a:r>
                  <a:rPr lang="en-US" dirty="0"/>
                  <a:t>  done on the zero path.</a:t>
                </a:r>
              </a:p>
              <a:p>
                <a:r>
                  <a:rPr lang="en-US" dirty="0"/>
                  <a:t>Very important to not forget the bits at the end.</a:t>
                </a:r>
              </a:p>
              <a:p>
                <a:r>
                  <a:rPr lang="en-US" dirty="0"/>
                  <a:t>Otherwise, final bits are not protected.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221889" y="2017986"/>
                <a:ext cx="5780924" cy="4192314"/>
              </a:xfrm>
              <a:blipFill>
                <a:blip r:embed="rId2"/>
                <a:stretch>
                  <a:fillRect l="-2532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" y="1774990"/>
            <a:ext cx="5072530" cy="245217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683200" y="1774989"/>
            <a:ext cx="0" cy="368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50000" y="1805151"/>
            <a:ext cx="0" cy="368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83200" y="5005551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01822" y="4528646"/>
            <a:ext cx="182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tail bits only paths with zero bit inputs.</a:t>
            </a:r>
          </a:p>
        </p:txBody>
      </p:sp>
    </p:spTree>
    <p:extLst>
      <p:ext uri="{BB962C8B-B14F-4D97-AF65-F5344CB8AC3E}">
        <p14:creationId xmlns:p14="http://schemas.microsoft.com/office/powerpoint/2010/main" val="3509846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the Path Memory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 current algorithm,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grows to full block length.</a:t>
                </a:r>
              </a:p>
              <a:p>
                <a:r>
                  <a:rPr lang="en-US" dirty="0"/>
                  <a:t>Adds storage:  Storage is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𝑇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𝑘𝐾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.  Linear in </a:t>
                </a:r>
                <a:r>
                  <a:rPr lang="en-US" sz="2400" i="1" dirty="0">
                    <a:solidFill>
                      <a:prstClr val="black"/>
                    </a:solidFill>
                  </a:rPr>
                  <a:t>T</a:t>
                </a:r>
                <a:endParaRPr lang="en-US" dirty="0"/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Adds delay.  No bits can be determined until code is fully decoded.</a:t>
                </a: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Many practical implementations:</a:t>
                </a:r>
              </a:p>
              <a:p>
                <a:pPr lvl="1"/>
                <a:r>
                  <a:rPr lang="en-US" sz="2000" dirty="0">
                    <a:solidFill>
                      <a:prstClr val="black"/>
                    </a:solidFill>
                  </a:rPr>
                  <a:t>Store some finite length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of each surviving path.</a:t>
                </a:r>
              </a:p>
              <a:p>
                <a:pPr lvl="1"/>
                <a:r>
                  <a:rPr lang="en-US" sz="2000" dirty="0">
                    <a:solidFill>
                      <a:prstClr val="black"/>
                    </a:solidFill>
                  </a:rPr>
                  <a:t>Can make decision on bit 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after </a:t>
                </a:r>
                <a:r>
                  <a:rPr lang="en-US" sz="2000" b="1" dirty="0">
                    <a:solidFill>
                      <a:prstClr val="black"/>
                    </a:solidFill>
                  </a:rPr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lvl="1"/>
                <a:r>
                  <a:rPr lang="en-US" sz="2000" dirty="0">
                    <a:solidFill>
                      <a:prstClr val="black"/>
                    </a:solidFill>
                  </a:rPr>
                  <a:t>Rule of thumb:  Good performance if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𝛿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≥5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𝐾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lvl="1"/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545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Rate Matching Convolutional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Convolutional codes have limited rates, usu. ½ or 1/3.</a:t>
            </a:r>
          </a:p>
          <a:p>
            <a:r>
              <a:rPr lang="en-US" dirty="0"/>
              <a:t>Obtain other rates through 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Puncturing</a:t>
            </a:r>
            <a:r>
              <a:rPr lang="en-US" dirty="0"/>
              <a:t>: Remove coded bits to increase rate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Repetition</a:t>
            </a:r>
            <a:r>
              <a:rPr lang="en-US" dirty="0"/>
              <a:t>:  Repeat coded bits to decrease rate</a:t>
            </a:r>
          </a:p>
          <a:p>
            <a:r>
              <a:rPr lang="en-US" dirty="0"/>
              <a:t>Puncture / repeat pattern is important (see </a:t>
            </a:r>
            <a:r>
              <a:rPr lang="en-US" dirty="0" err="1"/>
              <a:t>Proakis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Try to spread out modified bits</a:t>
            </a:r>
          </a:p>
          <a:p>
            <a:r>
              <a:rPr lang="en-US" dirty="0"/>
              <a:t>For punctured bits, set corresponding LLRs to zero</a:t>
            </a:r>
          </a:p>
          <a:p>
            <a:pPr lvl="1"/>
            <a:r>
              <a:rPr lang="en-US" dirty="0"/>
              <a:t>Viterbi decoder just ignores those bits</a:t>
            </a:r>
          </a:p>
          <a:p>
            <a:r>
              <a:rPr lang="en-US" dirty="0"/>
              <a:t>For repeated bits, add the corresponding LLRs</a:t>
            </a:r>
          </a:p>
          <a:p>
            <a:pPr lvl="1"/>
            <a:r>
              <a:rPr lang="en-US" dirty="0"/>
              <a:t>Viterbi decoder will increase confidence on that branch</a:t>
            </a:r>
          </a:p>
        </p:txBody>
      </p:sp>
    </p:spTree>
    <p:extLst>
      <p:ext uri="{BB962C8B-B14F-4D97-AF65-F5344CB8AC3E}">
        <p14:creationId xmlns:p14="http://schemas.microsoft.com/office/powerpoint/2010/main" val="1615978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40557" y="1567042"/>
                <a:ext cx="7772400" cy="3200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Higher order constellations (</a:t>
                </a:r>
                <a:r>
                  <a:rPr lang="en-US" dirty="0" err="1"/>
                  <a:t>eg.</a:t>
                </a:r>
                <a:r>
                  <a:rPr lang="en-US" dirty="0"/>
                  <a:t> 16- or 64-QAM)</a:t>
                </a:r>
              </a:p>
              <a:p>
                <a:r>
                  <a:rPr lang="en-US" dirty="0"/>
                  <a:t>Each constellation is a point is a function of multiple bits.</a:t>
                </a:r>
              </a:p>
              <a:p>
                <a:r>
                  <a:rPr lang="en-US" dirty="0"/>
                  <a:t>Likelihood does not factorize </a:t>
                </a:r>
              </a:p>
              <a:p>
                <a:pPr lvl="1"/>
                <a:r>
                  <a:rPr lang="en-US" dirty="0"/>
                  <a:t>Each symbol r(t) depends on multiple bits</a:t>
                </a:r>
              </a:p>
              <a:p>
                <a:r>
                  <a:rPr lang="en-US" dirty="0"/>
                  <a:t>Example 4-PAM (or one dimension of 16-QAM):</a:t>
                </a:r>
              </a:p>
              <a:p>
                <a:pPr lvl="1"/>
                <a:r>
                  <a:rPr lang="en-US" dirty="0"/>
                  <a:t>Each symbol likelihood depends on two bits: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40557" y="1567042"/>
                <a:ext cx="7772400" cy="3200400"/>
              </a:xfrm>
              <a:blipFill>
                <a:blip r:embed="rId2"/>
                <a:stretch>
                  <a:fillRect l="-1882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4572000" y="5361801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5029200" y="527036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5730240" y="527036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6477000" y="527036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7178040" y="527036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43829" y="4992470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829" y="4992470"/>
                <a:ext cx="1028871" cy="646331"/>
              </a:xfrm>
              <a:prstGeom prst="rect">
                <a:avLst/>
              </a:prstGeom>
              <a:blipFill>
                <a:blip r:embed="rId3"/>
                <a:stretch>
                  <a:fillRect l="-4734" t="-5660" r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3657600" y="5102721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54535" y="4813161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535" y="4813161"/>
                <a:ext cx="5444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62601" y="4813161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4813161"/>
                <a:ext cx="5503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302335" y="481316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88136" y="4813161"/>
                <a:ext cx="555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136" y="4813161"/>
                <a:ext cx="555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01829" y="4813161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29" y="4813161"/>
                <a:ext cx="5503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229600" y="4901029"/>
                <a:ext cx="1189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4901029"/>
                <a:ext cx="11891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0418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8335" y="2756338"/>
                <a:ext cx="7772400" cy="3200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create LLRs for individual bits use total probability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Resulting bitwise LLR: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𝐿𝐿𝑅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for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=1,0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=1,1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=0,0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=0,1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8335" y="2756338"/>
                <a:ext cx="7772400" cy="3200400"/>
              </a:xfrm>
              <a:blipFill>
                <a:blip r:embed="rId2"/>
                <a:stretch>
                  <a:fillRect l="-1882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783547" y="2177397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424074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494178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568854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638958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55376" y="1808066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376" y="1808066"/>
                <a:ext cx="1028871" cy="646331"/>
              </a:xfrm>
              <a:prstGeom prst="rect">
                <a:avLst/>
              </a:prstGeom>
              <a:blipFill>
                <a:blip r:embed="rId3"/>
                <a:stretch>
                  <a:fillRect l="-4734" t="-5660" r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2869147" y="1918317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66082" y="1628757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82" y="1628757"/>
                <a:ext cx="5444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74148" y="1628757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148" y="1628757"/>
                <a:ext cx="5503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513882" y="162875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99683" y="1628757"/>
                <a:ext cx="555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683" y="1628757"/>
                <a:ext cx="555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413376" y="1628757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1628757"/>
                <a:ext cx="5503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41148" y="1716625"/>
                <a:ext cx="12995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𝑠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48" y="1716625"/>
                <a:ext cx="129958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73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00954" y="3181588"/>
            <a:ext cx="5413206" cy="2695394"/>
          </a:xfrm>
        </p:spPr>
        <p:txBody>
          <a:bodyPr>
            <a:normAutofit/>
          </a:bodyPr>
          <a:lstStyle/>
          <a:p>
            <a:r>
              <a:rPr lang="en-US" dirty="0"/>
              <a:t>LLRs can have irregular shapes</a:t>
            </a:r>
          </a:p>
          <a:p>
            <a:r>
              <a:rPr lang="en-US" dirty="0"/>
              <a:t>Not simple linear function as in BPSK / QPSK case</a:t>
            </a:r>
          </a:p>
          <a:p>
            <a:r>
              <a:rPr lang="en-US" dirty="0"/>
              <a:t>Often use approximations</a:t>
            </a:r>
          </a:p>
          <a:p>
            <a:r>
              <a:rPr lang="en-US" dirty="0"/>
              <a:t>More info:  </a:t>
            </a:r>
            <a:r>
              <a:rPr lang="en-US" dirty="0" err="1"/>
              <a:t>Caire</a:t>
            </a:r>
            <a:r>
              <a:rPr lang="en-US" dirty="0"/>
              <a:t>,  </a:t>
            </a:r>
            <a:r>
              <a:rPr lang="en-US" dirty="0" err="1"/>
              <a:t>Taricco</a:t>
            </a:r>
            <a:r>
              <a:rPr lang="en-US" dirty="0"/>
              <a:t> and  </a:t>
            </a:r>
            <a:r>
              <a:rPr lang="en-US" dirty="0" err="1"/>
              <a:t>Biglieri</a:t>
            </a:r>
            <a:r>
              <a:rPr lang="en-US" dirty="0"/>
              <a:t>, “Bit-Interleaved Coded Modulation," 1998.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978839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502920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573024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647700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717804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43829" y="1609508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829" y="1609508"/>
                <a:ext cx="1028871" cy="646331"/>
              </a:xfrm>
              <a:prstGeom prst="rect">
                <a:avLst/>
              </a:prstGeom>
              <a:blipFill>
                <a:blip r:embed="rId2"/>
                <a:stretch>
                  <a:fillRect l="-4734" t="-4717" r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3657600" y="1719759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54535" y="1430199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535" y="1430199"/>
                <a:ext cx="5444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62601" y="1430199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1430199"/>
                <a:ext cx="5503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302335" y="143019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88136" y="1430199"/>
                <a:ext cx="555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136" y="1430199"/>
                <a:ext cx="5556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01829" y="1430199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29" y="1430199"/>
                <a:ext cx="5503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229601" y="1518067"/>
                <a:ext cx="12995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𝑠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1" y="1518067"/>
                <a:ext cx="129958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416" y="3480490"/>
            <a:ext cx="3222665" cy="2219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5466" y="2907268"/>
            <a:ext cx="247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LLR for c2         LLR for c1</a:t>
            </a:r>
          </a:p>
        </p:txBody>
      </p:sp>
    </p:spTree>
    <p:extLst>
      <p:ext uri="{BB962C8B-B14F-4D97-AF65-F5344CB8AC3E}">
        <p14:creationId xmlns:p14="http://schemas.microsoft.com/office/powerpoint/2010/main" val="674430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Codes in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802.11 uses  R=1/2 K=7 code.  </a:t>
            </a:r>
          </a:p>
          <a:p>
            <a:r>
              <a:rPr lang="en-US" dirty="0"/>
              <a:t>Length adjusted to packet size</a:t>
            </a:r>
          </a:p>
          <a:p>
            <a:r>
              <a:rPr lang="en-US" dirty="0"/>
              <a:t>Higher rates (R=2/3 and ¾) achieved through puncturing</a:t>
            </a:r>
          </a:p>
          <a:p>
            <a:r>
              <a:rPr lang="en-US" dirty="0"/>
              <a:t>Enables decoding as data arrives for ACK fast turnaround</a:t>
            </a:r>
          </a:p>
        </p:txBody>
      </p:sp>
      <p:sp>
        <p:nvSpPr>
          <p:cNvPr id="5" name="Rectangle 4"/>
          <p:cNvSpPr/>
          <p:nvPr/>
        </p:nvSpPr>
        <p:spPr>
          <a:xfrm>
            <a:off x="3254172" y="3607832"/>
            <a:ext cx="2887548" cy="3810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48797" y="3607832"/>
            <a:ext cx="14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symbols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4819888"/>
            <a:ext cx="2399868" cy="381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27982" y="4818460"/>
            <a:ext cx="172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Viterbi decoding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254172" y="4267200"/>
            <a:ext cx="784428" cy="381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38601" y="4298156"/>
            <a:ext cx="188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</a:t>
            </a:r>
            <a:r>
              <a:rPr lang="en-US" dirty="0" err="1"/>
              <a:t>est</a:t>
            </a:r>
            <a:r>
              <a:rPr lang="en-US" dirty="0"/>
              <a:t> / sync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8060" y="3619024"/>
            <a:ext cx="587603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04485" y="3607832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Preamble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24092" y="5351026"/>
            <a:ext cx="296748" cy="381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50453" y="5334000"/>
            <a:ext cx="231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CRC &amp; form ACK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6032778"/>
            <a:ext cx="914400" cy="3810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81801" y="6032778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254172" y="3773210"/>
            <a:ext cx="0" cy="87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038600" y="4230410"/>
            <a:ext cx="0" cy="87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24092" y="4840010"/>
            <a:ext cx="0" cy="87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3607833"/>
            <a:ext cx="15240" cy="2697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735213" y="3810000"/>
            <a:ext cx="6905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125614" y="3810000"/>
            <a:ext cx="57998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34200" y="3810001"/>
            <a:ext cx="1763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Turnaround time</a:t>
            </a:r>
            <a:br>
              <a:rPr lang="en-US" dirty="0"/>
            </a:br>
            <a:r>
              <a:rPr lang="en-US" dirty="0"/>
              <a:t>(&lt;= SIFS = 10us)</a:t>
            </a:r>
          </a:p>
        </p:txBody>
      </p:sp>
    </p:spTree>
    <p:extLst>
      <p:ext uri="{BB962C8B-B14F-4D97-AF65-F5344CB8AC3E}">
        <p14:creationId xmlns:p14="http://schemas.microsoft.com/office/powerpoint/2010/main" val="2445092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Codes in LTE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Convolutional codes in LTE used for:</a:t>
            </a:r>
          </a:p>
          <a:p>
            <a:pPr lvl="1"/>
            <a:r>
              <a:rPr lang="en-US" dirty="0"/>
              <a:t>Control channels (payload </a:t>
            </a:r>
            <a:r>
              <a:rPr lang="en-US" dirty="0" err="1"/>
              <a:t>typ</a:t>
            </a:r>
            <a:r>
              <a:rPr lang="en-US" dirty="0"/>
              <a:t> 20-40 bits +CRC), and </a:t>
            </a:r>
          </a:p>
          <a:p>
            <a:pPr lvl="1"/>
            <a:r>
              <a:rPr lang="en-US" dirty="0"/>
              <a:t>Short (&lt; 128 bit) data frames</a:t>
            </a:r>
          </a:p>
          <a:p>
            <a:r>
              <a:rPr lang="en-US" dirty="0"/>
              <a:t>Larger payloads encoded with turbo codes (discussed later)</a:t>
            </a:r>
          </a:p>
          <a:p>
            <a:r>
              <a:rPr lang="en-US" dirty="0"/>
              <a:t>Uses rate=1/3 base convolutional code with K=7.</a:t>
            </a:r>
          </a:p>
          <a:p>
            <a:r>
              <a:rPr lang="en-US" dirty="0"/>
              <a:t>Higher rates achieved via puncturing</a:t>
            </a:r>
          </a:p>
          <a:p>
            <a:r>
              <a:rPr lang="en-US" dirty="0"/>
              <a:t>Control channels use a sophisticated technique called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tail biting </a:t>
            </a:r>
            <a:r>
              <a:rPr lang="en-US" dirty="0"/>
              <a:t>to reduce loss on the tail bits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5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Convolutional codes:  encoding and representations </a:t>
            </a:r>
          </a:p>
          <a:p>
            <a:r>
              <a:rPr lang="en-US" dirty="0"/>
              <a:t>Tree, trellis and state diagrams</a:t>
            </a:r>
          </a:p>
          <a:p>
            <a:r>
              <a:rPr lang="en-US" dirty="0"/>
              <a:t>Decoding with branch metrics</a:t>
            </a:r>
          </a:p>
          <a:p>
            <a:r>
              <a:rPr lang="en-US" dirty="0"/>
              <a:t>Viterbi decoding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87035" y="14609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13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Performance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211613" y="1965762"/>
            <a:ext cx="5171089" cy="4054038"/>
          </a:xfrm>
        </p:spPr>
        <p:txBody>
          <a:bodyPr/>
          <a:lstStyle/>
          <a:p>
            <a:r>
              <a:rPr lang="en-US" dirty="0"/>
              <a:t>Hard decision loses approximately 1.5 to 2 dB</a:t>
            </a:r>
          </a:p>
          <a:p>
            <a:r>
              <a:rPr lang="en-US" dirty="0"/>
              <a:t>Constraint length K=7 is sufficient for very sharp error performance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03" y="1793524"/>
            <a:ext cx="3657600" cy="405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661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Constraint Lengths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22427" y="1723068"/>
            <a:ext cx="5959365" cy="4296731"/>
          </a:xfrm>
        </p:spPr>
        <p:txBody>
          <a:bodyPr/>
          <a:lstStyle/>
          <a:p>
            <a:r>
              <a:rPr lang="en-US" dirty="0"/>
              <a:t>Approximate 1 dB improvement between  K=3, 5 and 7</a:t>
            </a:r>
          </a:p>
          <a:p>
            <a:r>
              <a:rPr lang="en-US" dirty="0"/>
              <a:t>Higher constraint lengths become computationally intractable</a:t>
            </a:r>
          </a:p>
          <a:p>
            <a:r>
              <a:rPr lang="en-US" dirty="0"/>
              <a:t>Recall decoding complexity is exponential in 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20" y="1723069"/>
            <a:ext cx="3336890" cy="419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3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LLR Quantization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959366" y="1839310"/>
            <a:ext cx="5749158" cy="4180490"/>
          </a:xfrm>
        </p:spPr>
        <p:txBody>
          <a:bodyPr/>
          <a:lstStyle/>
          <a:p>
            <a:r>
              <a:rPr lang="en-US" dirty="0"/>
              <a:t>Minimal gains after 16 bit quantization of branch metrics</a:t>
            </a:r>
          </a:p>
          <a:p>
            <a:r>
              <a:rPr lang="en-US" dirty="0"/>
              <a:t>Recall HD is equivalent to 1 bit quantization</a:t>
            </a:r>
          </a:p>
          <a:p>
            <a:r>
              <a:rPr lang="en-US" dirty="0"/>
              <a:t>Most commercial implementations use 6-bit LLRs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05" y="1596002"/>
            <a:ext cx="3684396" cy="44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34A1-9044-AE41-3547-73064D4E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Convolution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EFE74-BDF9-82D7-01DC-9B031B57D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705" y="1498791"/>
            <a:ext cx="3943607" cy="4404681"/>
          </a:xfrm>
        </p:spPr>
        <p:txBody>
          <a:bodyPr/>
          <a:lstStyle/>
          <a:p>
            <a:r>
              <a:rPr lang="en-US" dirty="0"/>
              <a:t>MATLAB comm toolbox</a:t>
            </a:r>
          </a:p>
          <a:p>
            <a:pPr lvl="1"/>
            <a:r>
              <a:rPr lang="en-US" dirty="0"/>
              <a:t>General convolution encoders &amp; decoders</a:t>
            </a:r>
          </a:p>
          <a:p>
            <a:pPr lvl="1"/>
            <a:r>
              <a:rPr lang="en-US" dirty="0"/>
              <a:t>Efficient implementation</a:t>
            </a:r>
          </a:p>
          <a:p>
            <a:pPr lvl="1"/>
            <a:r>
              <a:rPr lang="en-US" dirty="0"/>
              <a:t>Excellent for testing</a:t>
            </a:r>
          </a:p>
          <a:p>
            <a:r>
              <a:rPr lang="en-US" dirty="0"/>
              <a:t>See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1D9F3-BF55-7367-13AA-5CA115BC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6BC23-830F-D99D-2C6B-C673C015F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473"/>
          <a:stretch/>
        </p:blipFill>
        <p:spPr>
          <a:xfrm>
            <a:off x="1036321" y="1771990"/>
            <a:ext cx="6258253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865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020A-DF02-8969-D437-C41A4A41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D3003-4348-6C99-5127-155FA1D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447069-37DB-D869-3630-B07DA70BB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66" y="1669882"/>
            <a:ext cx="46386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1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Convolutional</a:t>
            </a:r>
            <a:r>
              <a:rPr lang="en-US" dirty="0"/>
              <a:t> Codes 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Generates a stream of coded bits from </a:t>
            </a:r>
            <a:r>
              <a:rPr lang="en-US" dirty="0" err="1"/>
              <a:t>uncoded</a:t>
            </a:r>
            <a:r>
              <a:rPr lang="en-US" dirty="0"/>
              <a:t> bits</a:t>
            </a:r>
          </a:p>
          <a:p>
            <a:pPr lvl="1"/>
            <a:r>
              <a:rPr lang="en-US" dirty="0"/>
              <a:t>Block codes form by terminating the stream</a:t>
            </a:r>
          </a:p>
          <a:p>
            <a:r>
              <a:rPr lang="en-US" dirty="0"/>
              <a:t>Output stream created by binary FIR filters</a:t>
            </a:r>
          </a:p>
          <a:p>
            <a:r>
              <a:rPr lang="en-US" dirty="0"/>
              <a:t>Developed originally by Elias (1955)</a:t>
            </a:r>
          </a:p>
          <a:p>
            <a:pPr lvl="1"/>
            <a:r>
              <a:rPr lang="en-US" dirty="0"/>
              <a:t>Key challenge was decoders.  Much study in 1960s.  </a:t>
            </a:r>
          </a:p>
          <a:p>
            <a:pPr lvl="1"/>
            <a:r>
              <a:rPr lang="en-US" dirty="0"/>
              <a:t>Practical, optimal decoders developed by Viterbi,1967.</a:t>
            </a:r>
          </a:p>
          <a:p>
            <a:r>
              <a:rPr lang="en-US" dirty="0"/>
              <a:t>Can perform within 2-3 dB  of Shannon limit.</a:t>
            </a:r>
          </a:p>
          <a:p>
            <a:r>
              <a:rPr lang="en-US" dirty="0"/>
              <a:t>Instrumental in Pioneer Space program (along with RS codes)</a:t>
            </a:r>
          </a:p>
          <a:p>
            <a:r>
              <a:rPr lang="en-US" dirty="0"/>
              <a:t>Most widely-used code in industry today:  </a:t>
            </a:r>
            <a:r>
              <a:rPr lang="en-US" dirty="0" err="1"/>
              <a:t>WiFi</a:t>
            </a:r>
            <a:r>
              <a:rPr lang="en-US" dirty="0"/>
              <a:t>, cellular</a:t>
            </a:r>
          </a:p>
          <a:p>
            <a:pPr lvl="1"/>
            <a:r>
              <a:rPr lang="en-US" dirty="0"/>
              <a:t>In the mid 1990s, longer block length cellular codes were replaced with Turbo codes, </a:t>
            </a:r>
          </a:p>
          <a:p>
            <a:pPr lvl="1"/>
            <a:r>
              <a:rPr lang="en-US" dirty="0"/>
              <a:t>But, these use convolutional codes as basis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Convolutional</a:t>
            </a:r>
            <a:r>
              <a:rPr lang="en-US" dirty="0"/>
              <a:t>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Encode data through parallel binary (usu. FIR) filters</a:t>
                </a:r>
              </a:p>
              <a:p>
                <a:r>
                  <a:rPr lang="en-US" sz="2400" dirty="0"/>
                  <a:t>Example </a:t>
                </a:r>
                <a:r>
                  <a:rPr lang="en-US" sz="2400" dirty="0" err="1"/>
                  <a:t>convolutional</a:t>
                </a:r>
                <a:r>
                  <a:rPr lang="en-US" sz="2400" dirty="0"/>
                  <a:t> code:</a:t>
                </a:r>
              </a:p>
              <a:p>
                <a:pPr lvl="1"/>
                <a:r>
                  <a:rPr lang="en-US" sz="2000" dirty="0"/>
                  <a:t>Rate = ½ (two output bits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) for each input bit b[t].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Constraint length </a:t>
                </a:r>
                <a:r>
                  <a:rPr lang="en-US" sz="2000" dirty="0"/>
                  <a:t>K=3 (size of shift register)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onvEn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093" y="3880446"/>
            <a:ext cx="4171751" cy="1438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8892" y="422769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b[t]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78692" y="372804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  <a:r>
              <a:rPr lang="en-US" sz="1600" dirty="0"/>
              <a:t>[t]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4892" y="483729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2</a:t>
            </a:r>
            <a:r>
              <a:rPr lang="en-US" sz="1600" dirty="0"/>
              <a:t>[t]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30892" y="435421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1892" y="4354897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0874" y="436283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A96CE9-8B29-4D3C-B040-E803FB2A9C68}"/>
                  </a:ext>
                </a:extLst>
              </p:cNvPr>
              <p:cNvSpPr txBox="1"/>
              <p:nvPr/>
            </p:nvSpPr>
            <p:spPr>
              <a:xfrm>
                <a:off x="6602643" y="4276417"/>
                <a:ext cx="4171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A96CE9-8B29-4D3C-B040-E803FB2A9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643" y="4276417"/>
                <a:ext cx="4171751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Convolutional</a:t>
            </a:r>
            <a:r>
              <a:rPr lang="en-US" dirty="0"/>
              <a:t> Codes</a:t>
            </a:r>
            <a:br>
              <a:rPr lang="en-US" dirty="0"/>
            </a:br>
            <a:r>
              <a:rPr lang="en-US" sz="3100" dirty="0"/>
              <a:t>Block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25139" y="2853904"/>
                <a:ext cx="7772400" cy="300513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To implement as block code:</a:t>
                </a:r>
              </a:p>
              <a:p>
                <a:pPr lvl="1"/>
                <a:r>
                  <a:rPr lang="en-US" dirty="0"/>
                  <a:t>Start with L input bits b[0],b[1],…,b[L-1]</a:t>
                </a:r>
              </a:p>
              <a:p>
                <a:pPr lvl="1"/>
                <a:r>
                  <a:rPr lang="en-US" dirty="0"/>
                  <a:t>Append K-1 zero b[L]=b[L+1]=…=b[L+K-2]=0 (called </a:t>
                </a:r>
                <a:r>
                  <a:rPr lang="en-US" dirty="0">
                    <a:solidFill>
                      <a:schemeClr val="accent1"/>
                    </a:solidFill>
                  </a:rPr>
                  <a:t>tail bits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Generate output bits from each branch</a:t>
                </a:r>
              </a:p>
              <a:p>
                <a:pPr lvl="2"/>
                <a:r>
                  <a:rPr lang="en-US" dirty="0"/>
                  <a:t>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j</a:t>
                </a:r>
                <a:r>
                  <a:rPr lang="en-US" dirty="0"/>
                  <a:t>[0],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j</a:t>
                </a:r>
                <a:r>
                  <a:rPr lang="en-US" dirty="0"/>
                  <a:t>[1], … 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j</a:t>
                </a:r>
                <a:r>
                  <a:rPr lang="en-US" dirty="0"/>
                  <a:t>[L+K-2], j=1,…,N where N = number of branches</a:t>
                </a:r>
              </a:p>
              <a:p>
                <a:pPr lvl="1"/>
                <a:r>
                  <a:rPr lang="en-US" dirty="0"/>
                  <a:t>Final codeword is concatenation of branch output </a:t>
                </a:r>
              </a:p>
              <a:p>
                <a:pPr lvl="2"/>
                <a:r>
                  <a:rPr lang="en-US" b="1" dirty="0"/>
                  <a:t>c</a:t>
                </a:r>
                <a:r>
                  <a:rPr lang="en-US" dirty="0"/>
                  <a:t>=(c</a:t>
                </a:r>
                <a:r>
                  <a:rPr lang="en-US" baseline="-25000" dirty="0"/>
                  <a:t>1</a:t>
                </a:r>
                <a:r>
                  <a:rPr lang="en-US" dirty="0"/>
                  <a:t>[0], c</a:t>
                </a:r>
                <a:r>
                  <a:rPr lang="en-US" baseline="-25000" dirty="0"/>
                  <a:t>1</a:t>
                </a:r>
                <a:r>
                  <a:rPr lang="en-US" dirty="0"/>
                  <a:t>[1], … , c</a:t>
                </a:r>
                <a:r>
                  <a:rPr lang="en-US" baseline="-25000" dirty="0"/>
                  <a:t>1</a:t>
                </a:r>
                <a:r>
                  <a:rPr lang="en-US" dirty="0"/>
                  <a:t>[L+K-2],…,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N</a:t>
                </a:r>
                <a:r>
                  <a:rPr lang="en-US" dirty="0"/>
                  <a:t>[0],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N</a:t>
                </a:r>
                <a:r>
                  <a:rPr lang="en-US" dirty="0"/>
                  <a:t>[1], … 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N</a:t>
                </a:r>
                <a:r>
                  <a:rPr lang="en-US" dirty="0"/>
                  <a:t>[L+K-2])</a:t>
                </a:r>
              </a:p>
              <a:p>
                <a:r>
                  <a:rPr lang="en-US" dirty="0"/>
                  <a:t>Effective rate: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25139" y="2853904"/>
                <a:ext cx="7772400" cy="3005138"/>
              </a:xfrm>
              <a:blipFill>
                <a:blip r:embed="rId2"/>
                <a:stretch>
                  <a:fillRect l="-1882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onvEn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476" y="1491756"/>
            <a:ext cx="3850864" cy="13276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9275" y="172837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b[t]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1339" y="138029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  <a:r>
              <a:rPr lang="en-US" sz="1600" dirty="0"/>
              <a:t>[t]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7539" y="229469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2</a:t>
            </a:r>
            <a:r>
              <a:rPr lang="en-US" sz="1600" dirty="0"/>
              <a:t>[t]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3641" y="193087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54418" y="193950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3400" y="19474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321BEE-A835-41BE-83C4-04D93627E314}"/>
                  </a:ext>
                </a:extLst>
              </p:cNvPr>
              <p:cNvSpPr txBox="1"/>
              <p:nvPr/>
            </p:nvSpPr>
            <p:spPr>
              <a:xfrm>
                <a:off x="6983929" y="1743759"/>
                <a:ext cx="4171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321BEE-A835-41BE-83C4-04D93627E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29" y="1743759"/>
                <a:ext cx="4171751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Convolutional</a:t>
            </a:r>
            <a:r>
              <a:rPr lang="en-US" dirty="0"/>
              <a:t> Codes</a:t>
            </a:r>
            <a:br>
              <a:rPr lang="en-US" dirty="0"/>
            </a:br>
            <a:r>
              <a:rPr lang="en-US" sz="3100" dirty="0"/>
              <a:t>Encoding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Encode message </a:t>
            </a:r>
            <a:r>
              <a:rPr lang="en-US" sz="2400" b="1" dirty="0"/>
              <a:t>b</a:t>
            </a:r>
            <a:r>
              <a:rPr lang="en-US" sz="2400" dirty="0"/>
              <a:t> = [1 0 1]</a:t>
            </a:r>
          </a:p>
          <a:p>
            <a:r>
              <a:rPr lang="en-US" sz="2400" dirty="0"/>
              <a:t>Branch outputs </a:t>
            </a:r>
            <a:r>
              <a:rPr lang="en-US" sz="2400" b="1" dirty="0"/>
              <a:t>c</a:t>
            </a:r>
            <a:r>
              <a:rPr lang="en-US" sz="2400" dirty="0"/>
              <a:t>1=[11011]  c2=[11001]</a:t>
            </a:r>
          </a:p>
          <a:p>
            <a:r>
              <a:rPr lang="en-US" sz="2400" dirty="0"/>
              <a:t>Final output </a:t>
            </a:r>
            <a:r>
              <a:rPr lang="en-US" sz="2400" b="1" dirty="0"/>
              <a:t>c</a:t>
            </a:r>
            <a:r>
              <a:rPr lang="en-US" sz="2400" dirty="0"/>
              <a:t>=[11,10,00,10,11]  (interleaved)</a:t>
            </a:r>
          </a:p>
          <a:p>
            <a:r>
              <a:rPr lang="en-US" sz="2400" dirty="0"/>
              <a:t>Rate = 3/10</a:t>
            </a:r>
            <a:endParaRPr lang="en-US" dirty="0"/>
          </a:p>
        </p:txBody>
      </p:sp>
      <p:pic>
        <p:nvPicPr>
          <p:cNvPr id="8" name="Picture 7" descr="convEnc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226" y="4499490"/>
            <a:ext cx="4171751" cy="1438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28025" y="484673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b[t]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7825" y="434708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  <a:r>
              <a:rPr lang="en-US" sz="1600" dirty="0"/>
              <a:t>[t]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14025" y="545633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2</a:t>
            </a:r>
            <a:r>
              <a:rPr lang="en-US" sz="1600" dirty="0"/>
              <a:t>[t]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90025" y="4973257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71025" y="497394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60007" y="498188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90030"/>
              </p:ext>
            </p:extLst>
          </p:nvPr>
        </p:nvGraphicFramePr>
        <p:xfrm>
          <a:off x="2322577" y="3573123"/>
          <a:ext cx="33720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b[t]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c1[t]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c2[t]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Left Brace 13"/>
          <p:cNvSpPr/>
          <p:nvPr/>
        </p:nvSpPr>
        <p:spPr>
          <a:xfrm>
            <a:off x="1941576" y="5075753"/>
            <a:ext cx="304800" cy="7524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97280" y="5151161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Tail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854C21-2C17-43D8-9989-2E001B5933B7}"/>
                  </a:ext>
                </a:extLst>
              </p:cNvPr>
              <p:cNvSpPr txBox="1"/>
              <p:nvPr/>
            </p:nvSpPr>
            <p:spPr>
              <a:xfrm>
                <a:off x="6732949" y="3429000"/>
                <a:ext cx="4171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854C21-2C17-43D8-9989-2E001B593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949" y="3429000"/>
                <a:ext cx="4171751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bf{g}_1 &amp;=&amp; [100] \\&#10;\mathbf{g}_2 &amp;=&amp; [101] \\&#10;\mathbf{g}_3 &amp;=&amp; [111]  template TPT1  env TPENV3  fore 0  back 16777215  eqnno 1"/>
  <p:tag name="FILENAME" val="TP_tmp"/>
  <p:tag name="ORIGWIDTH" val="60"/>
  <p:tag name="PICTUREFILESIZE" val="64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bf{g}_1 &amp;=&amp; [1 ~ 011] \\&#10;\mathbf{g}_2 &amp;=&amp; [1~ 101] \\&#10;\mathbf{g}_3 &amp;=&amp; [1~010]  template TPT1  env TPENV3  fore 0  back 16777215  eqnno 1"/>
  <p:tag name="FILENAME" val="TP_tmp"/>
  <p:tag name="ORIGWIDTH" val="68"/>
  <p:tag name="PICTUREFILESIZE" val="669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bf{g}_1 &amp;=&amp; [13] \\&#10;\mathbf{g}_2 &amp;=&amp; [15] \\&#10;\mathbf{g}_3 &amp;=&amp; [12]  template TPT1  env TPENV3  fore 0  back 16777215  eqnno 1"/>
  <p:tag name="FILENAME" val="TP_tmp"/>
  <p:tag name="ORIGWIDTH" val="55"/>
  <p:tag name="PICTUREFILESIZE" val="6120"/>
</p:tagLst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44312</TotalTime>
  <Words>3187</Words>
  <Application>Microsoft Office PowerPoint</Application>
  <PresentationFormat>Widescreen</PresentationFormat>
  <Paragraphs>723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Calibri</vt:lpstr>
      <vt:lpstr>Cambria Math</vt:lpstr>
      <vt:lpstr>Wingdings</vt:lpstr>
      <vt:lpstr>Wingdings 2</vt:lpstr>
      <vt:lpstr>Retrospect</vt:lpstr>
      <vt:lpstr>Unit 10:  Convolutional Codes</vt:lpstr>
      <vt:lpstr>Learning Objectives</vt:lpstr>
      <vt:lpstr>Graduate vs. Undergraduate</vt:lpstr>
      <vt:lpstr>This Unit</vt:lpstr>
      <vt:lpstr>Outline</vt:lpstr>
      <vt:lpstr>Convolutional Codes History</vt:lpstr>
      <vt:lpstr>Convolutional Codes</vt:lpstr>
      <vt:lpstr>Convolutional Codes Block Implementation</vt:lpstr>
      <vt:lpstr>Convolutional Codes Encoding Example</vt:lpstr>
      <vt:lpstr>Generator Polynomials:  Binary Form</vt:lpstr>
      <vt:lpstr>Generator Polynomials:  Octal Form</vt:lpstr>
      <vt:lpstr>Multiple Inputs</vt:lpstr>
      <vt:lpstr>In-Class Exercise</vt:lpstr>
      <vt:lpstr>Outline</vt:lpstr>
      <vt:lpstr>Convolutional Codes as State Machines</vt:lpstr>
      <vt:lpstr>Encoder States</vt:lpstr>
      <vt:lpstr>Tree Diagram</vt:lpstr>
      <vt:lpstr>Trellis Diagram</vt:lpstr>
      <vt:lpstr>State Diagram</vt:lpstr>
      <vt:lpstr>State Machine Functional Description</vt:lpstr>
      <vt:lpstr>In-Class Exercise</vt:lpstr>
      <vt:lpstr>Outline</vt:lpstr>
      <vt:lpstr>ML Estimation</vt:lpstr>
      <vt:lpstr>LLR Review</vt:lpstr>
      <vt:lpstr>Example 1: Binary Symmetric Channel</vt:lpstr>
      <vt:lpstr>Example 2: QPSK Channel</vt:lpstr>
      <vt:lpstr>Branch Metric</vt:lpstr>
      <vt:lpstr>Branch Metric Maximization</vt:lpstr>
      <vt:lpstr>Example</vt:lpstr>
      <vt:lpstr>Step 1:  Compute Branch Metrics</vt:lpstr>
      <vt:lpstr>Step 2:  Find the Maximizing Path</vt:lpstr>
      <vt:lpstr>Outline</vt:lpstr>
      <vt:lpstr>Viterbi Algorithm by Example</vt:lpstr>
      <vt:lpstr>Ex:  Time 1</vt:lpstr>
      <vt:lpstr>Ex:  Time 2</vt:lpstr>
      <vt:lpstr>Ex:  Time 3</vt:lpstr>
      <vt:lpstr>Ex:  Time 4</vt:lpstr>
      <vt:lpstr>Ex:  Time 5</vt:lpstr>
      <vt:lpstr>Ex:  Trace back path</vt:lpstr>
      <vt:lpstr>Ex:  Read off bits</vt:lpstr>
      <vt:lpstr>Complexity</vt:lpstr>
      <vt:lpstr>Terminating the Trellis</vt:lpstr>
      <vt:lpstr>Pruning the Path Memory</vt:lpstr>
      <vt:lpstr>Rate Matching Convolutional Codes</vt:lpstr>
      <vt:lpstr>High Order Constellations</vt:lpstr>
      <vt:lpstr>High Order Constellations</vt:lpstr>
      <vt:lpstr>High Order Constellations</vt:lpstr>
      <vt:lpstr>Convolutional Codes in WiFi</vt:lpstr>
      <vt:lpstr>Convolutional Codes in LTE</vt:lpstr>
      <vt:lpstr>Decoding Performance </vt:lpstr>
      <vt:lpstr>Different Constraint Lengths</vt:lpstr>
      <vt:lpstr>LLR Quantization</vt:lpstr>
      <vt:lpstr>MATLAB Convolution Tools</vt:lpstr>
      <vt:lpstr>In-Class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571</cp:revision>
  <cp:lastPrinted>2017-03-30T17:15:31Z</cp:lastPrinted>
  <dcterms:created xsi:type="dcterms:W3CDTF">2015-03-22T11:15:32Z</dcterms:created>
  <dcterms:modified xsi:type="dcterms:W3CDTF">2022-12-13T21:32:11Z</dcterms:modified>
</cp:coreProperties>
</file>