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8" r:id="rId2"/>
    <p:sldId id="282" r:id="rId3"/>
    <p:sldId id="404" r:id="rId4"/>
    <p:sldId id="2797" r:id="rId5"/>
    <p:sldId id="262" r:id="rId6"/>
    <p:sldId id="264" r:id="rId7"/>
    <p:sldId id="265" r:id="rId8"/>
    <p:sldId id="266" r:id="rId9"/>
    <p:sldId id="2755" r:id="rId10"/>
    <p:sldId id="2757" r:id="rId11"/>
    <p:sldId id="2798" r:id="rId12"/>
    <p:sldId id="276" r:id="rId13"/>
    <p:sldId id="277" r:id="rId14"/>
    <p:sldId id="278" r:id="rId15"/>
    <p:sldId id="280" r:id="rId16"/>
    <p:sldId id="2776" r:id="rId17"/>
    <p:sldId id="2777" r:id="rId18"/>
    <p:sldId id="2778" r:id="rId19"/>
    <p:sldId id="2779" r:id="rId20"/>
    <p:sldId id="2780" r:id="rId21"/>
    <p:sldId id="283" r:id="rId22"/>
    <p:sldId id="2799" r:id="rId23"/>
    <p:sldId id="2782" r:id="rId24"/>
    <p:sldId id="2783" r:id="rId25"/>
    <p:sldId id="2784" r:id="rId26"/>
    <p:sldId id="2785" r:id="rId27"/>
    <p:sldId id="2786" r:id="rId28"/>
    <p:sldId id="2787" r:id="rId29"/>
    <p:sldId id="2762" r:id="rId30"/>
    <p:sldId id="2773" r:id="rId31"/>
    <p:sldId id="2788" r:id="rId32"/>
    <p:sldId id="2800" r:id="rId33"/>
    <p:sldId id="2790" r:id="rId34"/>
    <p:sldId id="2794" r:id="rId35"/>
    <p:sldId id="2791" r:id="rId36"/>
    <p:sldId id="2792" r:id="rId37"/>
    <p:sldId id="2793" r:id="rId38"/>
    <p:sldId id="2771" r:id="rId39"/>
    <p:sldId id="2796" r:id="rId40"/>
    <p:sldId id="2768" r:id="rId41"/>
    <p:sldId id="2769" r:id="rId42"/>
    <p:sldId id="2801" r:id="rId43"/>
    <p:sldId id="2759" r:id="rId44"/>
    <p:sldId id="2765" r:id="rId4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8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85846/gold-iphone-5s-by-barrettward-18584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 Synchronization and Matched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6995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058" y="192819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problem in statistics or decision theory</a:t>
                </a:r>
              </a:p>
              <a:p>
                <a:r>
                  <a:rPr lang="en-US" dirty="0"/>
                  <a:t>Observe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Two possible hypotheses for data</a:t>
                </a:r>
              </a:p>
              <a:p>
                <a:pPr lvl="1"/>
                <a:r>
                  <a:rPr lang="en-US" dirty="0"/>
                  <a:t>H0:  Null hypothesis</a:t>
                </a:r>
              </a:p>
              <a:p>
                <a:pPr lvl="1"/>
                <a:r>
                  <a:rPr lang="en-US" dirty="0"/>
                  <a:t>H1:  Alternate hypothesis</a:t>
                </a:r>
              </a:p>
              <a:p>
                <a:r>
                  <a:rPr lang="en-US" dirty="0"/>
                  <a:t>Model statistically: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some distribution for each hypothesis</a:t>
                </a:r>
              </a:p>
              <a:p>
                <a:pPr lvl="1"/>
                <a:r>
                  <a:rPr lang="en-US" dirty="0"/>
                  <a:t>Each density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Determine which hypothesis is true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1032" y="1600201"/>
            <a:ext cx="4751157" cy="3152121"/>
          </a:xfrm>
        </p:spPr>
        <p:txBody>
          <a:bodyPr/>
          <a:lstStyle/>
          <a:p>
            <a:r>
              <a:rPr lang="en-US" dirty="0"/>
              <a:t>Many applications</a:t>
            </a:r>
          </a:p>
          <a:p>
            <a:r>
              <a:rPr lang="en-US" dirty="0"/>
              <a:t>Pattern recognition:</a:t>
            </a:r>
          </a:p>
          <a:p>
            <a:pPr lvl="1"/>
            <a:r>
              <a:rPr lang="en-US" dirty="0"/>
              <a:t>Does this image contain a face or not?</a:t>
            </a:r>
          </a:p>
          <a:p>
            <a:pPr lvl="1"/>
            <a:r>
              <a:rPr lang="en-US" dirty="0"/>
              <a:t>Is this person X?</a:t>
            </a:r>
          </a:p>
          <a:p>
            <a:r>
              <a:rPr lang="en-US" dirty="0"/>
              <a:t>Detection:  </a:t>
            </a:r>
          </a:p>
          <a:p>
            <a:pPr lvl="1"/>
            <a:r>
              <a:rPr lang="en-US" dirty="0"/>
              <a:t>Is the transmitted bit 0 or 1?</a:t>
            </a:r>
          </a:p>
          <a:p>
            <a:r>
              <a:rPr lang="en-US" dirty="0"/>
              <a:t>This lecture:  Is a signal present or not?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60020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1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B70C4A-9521-4F0F-A18B-1DE59F64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5" y="1022183"/>
            <a:ext cx="4695526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Scalar Gaussian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Saw this earlier in BPSK transmissions</a:t>
                </a:r>
              </a:p>
              <a:p>
                <a:r>
                  <a:rPr lang="en-US" dirty="0"/>
                  <a:t>Max likelihood detector from earlier</a:t>
                </a:r>
              </a:p>
              <a:p>
                <a:pPr lvl="1"/>
                <a:r>
                  <a:rPr lang="en-US" dirty="0"/>
                  <a:t>Selects the most likely hypothesis</a:t>
                </a:r>
              </a:p>
              <a:p>
                <a:pPr lvl="1"/>
                <a:r>
                  <a:rPr lang="en-US" dirty="0"/>
                  <a:t>In this case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  <a:blipFill>
                <a:blip r:embed="rId12"/>
                <a:stretch>
                  <a:fillRect l="-239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5">
            <a:extLst>
              <a:ext uri="{FF2B5EF4-FFF2-40B4-BE49-F238E27FC236}">
                <a16:creationId xmlns:a16="http://schemas.microsoft.com/office/drawing/2014/main" id="{14D8EC53-D66A-456B-A1B9-EF59137C0685}"/>
              </a:ext>
            </a:extLst>
          </p:cNvPr>
          <p:cNvSpPr/>
          <p:nvPr/>
        </p:nvSpPr>
        <p:spPr>
          <a:xfrm>
            <a:off x="9119558" y="4764818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984883CE-3FC9-488E-A9A6-FD0F202ED459}"/>
              </a:ext>
            </a:extLst>
          </p:cNvPr>
          <p:cNvSpPr/>
          <p:nvPr/>
        </p:nvSpPr>
        <p:spPr>
          <a:xfrm rot="10800000">
            <a:off x="7900358" y="4794192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/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  <a:blipFill>
                <a:blip r:embed="rId10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/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  <a:blipFill>
                <a:blip r:embed="rId8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90362-312B-474B-B3B0-2E0DE1CBCCE9}"/>
              </a:ext>
            </a:extLst>
          </p:cNvPr>
          <p:cNvCxnSpPr/>
          <p:nvPr/>
        </p:nvCxnSpPr>
        <p:spPr>
          <a:xfrm>
            <a:off x="8999162" y="3029386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binary detection problems, there are two errors: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 error </a:t>
                </a:r>
                <a:r>
                  <a:rPr lang="en-US" dirty="0"/>
                  <a:t>(False alarm):  Decide H1 when H0 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II error</a:t>
                </a:r>
                <a:r>
                  <a:rPr lang="en-US" dirty="0"/>
                  <a:t> (Missed detection):  Decide H0 when H1</a:t>
                </a:r>
              </a:p>
              <a:p>
                <a:r>
                  <a:rPr lang="en-US" dirty="0"/>
                  <a:t>In many problems, the consequences of these errors is different</a:t>
                </a:r>
              </a:p>
              <a:p>
                <a:r>
                  <a:rPr lang="en-US" dirty="0"/>
                  <a:t>Example:  Medical diagnosis</a:t>
                </a:r>
              </a:p>
              <a:p>
                <a:pPr lvl="1"/>
                <a:r>
                  <a:rPr lang="en-US" dirty="0"/>
                  <a:t>False alarm:  You tell the patient he is ill, when he is fine</a:t>
                </a:r>
              </a:p>
              <a:p>
                <a:pPr lvl="1"/>
                <a:r>
                  <a:rPr lang="en-US" dirty="0"/>
                  <a:t>Missed detection:  You miss the illness</a:t>
                </a:r>
              </a:p>
              <a:p>
                <a:pPr lvl="1"/>
                <a:r>
                  <a:rPr lang="en-US" dirty="0"/>
                  <a:t>Consequences are different</a:t>
                </a:r>
              </a:p>
              <a:p>
                <a:r>
                  <a:rPr lang="en-US" dirty="0"/>
                  <a:t>Given detector, we define two error probabilities:</a:t>
                </a:r>
              </a:p>
              <a:p>
                <a:pPr lvl="1"/>
                <a:r>
                  <a:rPr lang="en-US" b="0" dirty="0"/>
                  <a:t>False alarm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Missed detection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2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tradeoff the error probabilities with a likelihood ratio test:</a:t>
                </a:r>
              </a:p>
              <a:p>
                <a:r>
                  <a:rPr lang="en-US" dirty="0"/>
                  <a:t>Likelihood ratio test (LRT)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adjustable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</a:t>
                </a:r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, but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Often performed in log domain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maximum likelihood detector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FB77-D4B1-4702-AAD7-07AF229B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</p:spPr>
            <p:txBody>
              <a:bodyPr/>
              <a:lstStyle/>
              <a:p>
                <a:r>
                  <a:rPr lang="en-US" dirty="0"/>
                  <a:t>Scalar Gaussian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 likelihood ratio: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LRT: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and only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an adjustable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  <a:blipFill>
                <a:blip r:embed="rId2"/>
                <a:stretch>
                  <a:fillRect l="-254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9FA1-97CA-4538-A824-5EE55DD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BE7D-8BCD-4F01-AD30-48941657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8" y="931441"/>
            <a:ext cx="4695526" cy="3429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6BF9974-0B7A-46D5-8D8B-B96E4FD1E77F}"/>
              </a:ext>
            </a:extLst>
          </p:cNvPr>
          <p:cNvSpPr/>
          <p:nvPr/>
        </p:nvSpPr>
        <p:spPr>
          <a:xfrm>
            <a:off x="10019998" y="4681056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90519B-7CE4-4376-9159-6176A89CFE76}"/>
              </a:ext>
            </a:extLst>
          </p:cNvPr>
          <p:cNvSpPr/>
          <p:nvPr/>
        </p:nvSpPr>
        <p:spPr>
          <a:xfrm rot="10800000">
            <a:off x="8800798" y="4710430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/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/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  <a:blipFill>
                <a:blip r:embed="rId5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8ADD3-443D-491E-AA83-880E69FBBEB8}"/>
              </a:ext>
            </a:extLst>
          </p:cNvPr>
          <p:cNvCxnSpPr/>
          <p:nvPr/>
        </p:nvCxnSpPr>
        <p:spPr>
          <a:xfrm>
            <a:off x="9899602" y="2945624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5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4EA-3998-405A-A0E7-F7057662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previous slide, LRT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(blue)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MD 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(orange)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  <a:blipFill>
                <a:blip r:embed="rId3"/>
                <a:stretch>
                  <a:fillRect l="-21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7C28-D8EF-4311-8BAF-1060CB2B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EDD62-D79B-45BA-B986-0098BBE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09" y="1605600"/>
            <a:ext cx="4010066" cy="3961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F3701-6C7A-45BD-9639-E060CEF8EBEE}"/>
              </a:ext>
            </a:extLst>
          </p:cNvPr>
          <p:cNvCxnSpPr>
            <a:cxnSpLocks/>
          </p:cNvCxnSpPr>
          <p:nvPr/>
        </p:nvCxnSpPr>
        <p:spPr>
          <a:xfrm>
            <a:off x="9899602" y="2685600"/>
            <a:ext cx="0" cy="3290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9799-A61C-4121-996C-95D5355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</p:spPr>
            <p:txBody>
              <a:bodyPr/>
              <a:lstStyle/>
              <a:p>
                <a:r>
                  <a:rPr lang="en-US" dirty="0"/>
                  <a:t>Tradeoff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Increasing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Decreases false alarms</a:t>
                </a:r>
              </a:p>
              <a:p>
                <a:pPr lvl="1"/>
                <a:r>
                  <a:rPr lang="en-US" dirty="0"/>
                  <a:t>But increases missed detections</a:t>
                </a:r>
              </a:p>
              <a:p>
                <a:r>
                  <a:rPr lang="en-US" dirty="0"/>
                  <a:t>Selection of optimal threshold</a:t>
                </a:r>
              </a:p>
              <a:p>
                <a:pPr lvl="1"/>
                <a:r>
                  <a:rPr lang="en-US" dirty="0"/>
                  <a:t>Depends on the application</a:t>
                </a:r>
              </a:p>
              <a:p>
                <a:pPr lvl="1"/>
                <a:r>
                  <a:rPr lang="en-US" dirty="0"/>
                  <a:t>What are the relative costs of these errors?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  <a:blipFill>
                <a:blip r:embed="rId4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6645-114E-4F18-8155-6E4C689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11E6-0787-40BB-BAA7-0ACFC36D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73" y="1539279"/>
            <a:ext cx="3968428" cy="40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synchronization mechanisms in common commercial standards</a:t>
            </a:r>
          </a:p>
          <a:p>
            <a:r>
              <a:rPr lang="en-US" dirty="0"/>
              <a:t>Formulate binary decision tasks as hypothesis testing problems</a:t>
            </a:r>
          </a:p>
          <a:p>
            <a:r>
              <a:rPr lang="en-US" dirty="0"/>
              <a:t>Compute the LRT detector for a hypothesis testing problem</a:t>
            </a:r>
          </a:p>
          <a:p>
            <a:r>
              <a:rPr lang="en-US" dirty="0"/>
              <a:t>Compute error probabilities and optimize the threshold</a:t>
            </a:r>
          </a:p>
          <a:p>
            <a:r>
              <a:rPr lang="en-US" dirty="0"/>
              <a:t>Formulate signal detection as a hypothesis test</a:t>
            </a:r>
          </a:p>
          <a:p>
            <a:r>
              <a:rPr lang="en-US" dirty="0"/>
              <a:t>Describe and analyze the matched filter detector</a:t>
            </a:r>
          </a:p>
          <a:p>
            <a:r>
              <a:rPr lang="en-US" dirty="0"/>
              <a:t>Analyze various non-idealities including clock offset, auto-correlation and multi-path</a:t>
            </a:r>
          </a:p>
          <a:p>
            <a:r>
              <a:rPr lang="en-US" dirty="0"/>
              <a:t>Simulate the MF detector for real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2C4-6079-43CB-BFC3-3C50876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</p:spPr>
            <p:txBody>
              <a:bodyPr/>
              <a:lstStyle/>
              <a:p>
                <a:r>
                  <a:rPr lang="en-US" dirty="0"/>
                  <a:t>Receiver operating characteristic</a:t>
                </a:r>
              </a:p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Trace out: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Random guessing achieves: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the line is better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  <a:blipFill>
                <a:blip r:embed="rId2"/>
                <a:stretch>
                  <a:fillRect l="-28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608-345B-42E3-A1D7-02366BE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328A-6DC1-400F-B372-5244A44C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09" y="1326816"/>
            <a:ext cx="4613111" cy="44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 an LRT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Then any other test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will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less than or equal to the LRT.</a:t>
                </a:r>
              </a:p>
              <a:p>
                <a:endParaRPr lang="en-US" dirty="0"/>
              </a:p>
              <a:p>
                <a:r>
                  <a:rPr lang="en-US" dirty="0"/>
                  <a:t>LRT is the most powerful test</a:t>
                </a:r>
              </a:p>
              <a:p>
                <a:r>
                  <a:rPr lang="en-US" dirty="0"/>
                  <a:t>Obtains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3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157" y="236794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7940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22F-3F67-4F51-BA86-EB6D78A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as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</p:spPr>
            <p:txBody>
              <a:bodyPr/>
              <a:lstStyle/>
              <a:p>
                <a:r>
                  <a:rPr lang="en-US" dirty="0"/>
                  <a:t>At each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consider two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Signal is present: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a complex, baseband channel gain</a:t>
                </a:r>
              </a:p>
              <a:p>
                <a:pPr lvl="1"/>
                <a:r>
                  <a:rPr lang="en-US" dirty="0"/>
                  <a:t>Recall that we are assuming a single path channel (for now)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Signal is absent: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both cases,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white noise: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  <a:blipFill>
                <a:blip r:embed="rId3"/>
                <a:stretch>
                  <a:fillRect l="-227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BCA-0A18-4720-AEAB-972A229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31E5-B62D-4C54-8997-3C3BB6E653FB}"/>
              </a:ext>
            </a:extLst>
          </p:cNvPr>
          <p:cNvSpPr/>
          <p:nvPr/>
        </p:nvSpPr>
        <p:spPr>
          <a:xfrm>
            <a:off x="9419140" y="2408033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B19258-48FC-407A-BC3E-61188CE8D314}"/>
              </a:ext>
            </a:extLst>
          </p:cNvPr>
          <p:cNvCxnSpPr>
            <a:cxnSpLocks/>
          </p:cNvCxnSpPr>
          <p:nvPr/>
        </p:nvCxnSpPr>
        <p:spPr>
          <a:xfrm>
            <a:off x="7778677" y="2924564"/>
            <a:ext cx="39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/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0D80B-EE71-4217-91BD-44F360AF61A6}"/>
              </a:ext>
            </a:extLst>
          </p:cNvPr>
          <p:cNvCxnSpPr>
            <a:cxnSpLocks/>
          </p:cNvCxnSpPr>
          <p:nvPr/>
        </p:nvCxnSpPr>
        <p:spPr>
          <a:xfrm>
            <a:off x="9419140" y="2177808"/>
            <a:ext cx="1" cy="11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/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blipFill>
                <a:blip r:embed="rId7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B7BA7-C6A4-452C-B22C-B8507F256454}"/>
              </a:ext>
            </a:extLst>
          </p:cNvPr>
          <p:cNvCxnSpPr>
            <a:cxnSpLocks/>
          </p:cNvCxnSpPr>
          <p:nvPr/>
        </p:nvCxnSpPr>
        <p:spPr>
          <a:xfrm>
            <a:off x="8290441" y="2622887"/>
            <a:ext cx="1" cy="6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194-5B96-474A-B8F3-84F496C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in 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</p:spPr>
            <p:txBody>
              <a:bodyPr/>
              <a:lstStyle/>
              <a:p>
                <a:r>
                  <a:rPr lang="en-US" dirty="0"/>
                  <a:t>Without loss of generality, consider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be the vector of RX samples: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Write two hypotheses 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Geometrically: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  <a:blipFill>
                <a:blip r:embed="rId4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4EF7-A795-40A8-A318-7FBB7E06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5F58E-FE94-4CA3-A74C-A8BABC571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382" y="1902217"/>
            <a:ext cx="3990338" cy="3836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0F0BA-57A7-4574-8FD6-3BD2B4B6C2A7}"/>
              </a:ext>
            </a:extLst>
          </p:cNvPr>
          <p:cNvCxnSpPr/>
          <p:nvPr/>
        </p:nvCxnSpPr>
        <p:spPr>
          <a:xfrm flipV="1">
            <a:off x="8884800" y="3160800"/>
            <a:ext cx="1332000" cy="11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/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9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4BC-F514-43CD-B031-5DED8E8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</p:spPr>
            <p:txBody>
              <a:bodyPr/>
              <a:lstStyle/>
              <a:p>
                <a:r>
                  <a:rPr lang="en-US" dirty="0"/>
                  <a:t>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Match filter energy detector:</a:t>
                </a:r>
              </a:p>
              <a:p>
                <a:pPr lvl="1"/>
                <a:r>
                  <a:rPr lang="en-US" dirty="0"/>
                  <a:t>Project RX signal to TX waveform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energy: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Declare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threshold</a:t>
                </a:r>
              </a:p>
              <a:p>
                <a:r>
                  <a:rPr lang="en-US" dirty="0"/>
                  <a:t>Later we will show this is the optimal hypothesis test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  <a:blipFill>
                <a:blip r:embed="rId6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4198-4682-4056-94CD-995D8B16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E49AA-C1A8-4617-AE7A-6D201FB37736}"/>
              </a:ext>
            </a:extLst>
          </p:cNvPr>
          <p:cNvCxnSpPr/>
          <p:nvPr/>
        </p:nvCxnSpPr>
        <p:spPr>
          <a:xfrm flipV="1">
            <a:off x="8411029" y="1959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E32A8-9A89-4F04-B080-EAC240DF11E5}"/>
              </a:ext>
            </a:extLst>
          </p:cNvPr>
          <p:cNvCxnSpPr>
            <a:cxnSpLocks/>
          </p:cNvCxnSpPr>
          <p:nvPr/>
        </p:nvCxnSpPr>
        <p:spPr>
          <a:xfrm flipV="1">
            <a:off x="7634515" y="4347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69B35-EF31-4FDE-A580-4C83E1AD0E2F}"/>
              </a:ext>
            </a:extLst>
          </p:cNvPr>
          <p:cNvCxnSpPr/>
          <p:nvPr/>
        </p:nvCxnSpPr>
        <p:spPr>
          <a:xfrm flipV="1">
            <a:off x="8411029" y="2583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F5CAA-D98A-48BF-A96B-6BA96F55BA3B}"/>
              </a:ext>
            </a:extLst>
          </p:cNvPr>
          <p:cNvCxnSpPr>
            <a:cxnSpLocks/>
          </p:cNvCxnSpPr>
          <p:nvPr/>
        </p:nvCxnSpPr>
        <p:spPr>
          <a:xfrm flipV="1">
            <a:off x="8411028" y="3751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D52D51-CC06-4CC3-B358-0B98694CDF7D}"/>
              </a:ext>
            </a:extLst>
          </p:cNvPr>
          <p:cNvCxnSpPr>
            <a:cxnSpLocks/>
          </p:cNvCxnSpPr>
          <p:nvPr/>
        </p:nvCxnSpPr>
        <p:spPr>
          <a:xfrm flipV="1">
            <a:off x="7456714" y="3109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F25ED-42A5-4795-BAD1-4E61CD3DDCF4}"/>
              </a:ext>
            </a:extLst>
          </p:cNvPr>
          <p:cNvCxnSpPr>
            <a:cxnSpLocks/>
          </p:cNvCxnSpPr>
          <p:nvPr/>
        </p:nvCxnSpPr>
        <p:spPr>
          <a:xfrm>
            <a:off x="9797143" y="2583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587C1-7FD8-44E9-B34D-6D4C0C9E39D0}"/>
              </a:ext>
            </a:extLst>
          </p:cNvPr>
          <p:cNvCxnSpPr>
            <a:cxnSpLocks/>
          </p:cNvCxnSpPr>
          <p:nvPr/>
        </p:nvCxnSpPr>
        <p:spPr>
          <a:xfrm flipV="1">
            <a:off x="8411028" y="3429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/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/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/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5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7F4-5476-4967-89D8-BD2AB95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</p:spPr>
            <p:txBody>
              <a:bodyPr/>
              <a:lstStyle/>
              <a:p>
                <a:r>
                  <a:rPr lang="en-US" dirty="0"/>
                  <a:t>False alarm</a:t>
                </a:r>
              </a:p>
              <a:p>
                <a:pPr lvl="1"/>
                <a:r>
                  <a:rPr lang="en-US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linear function of a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  <a:blipFill>
                <a:blip r:embed="rId3"/>
                <a:stretch>
                  <a:fillRect l="-27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D9A8-FEFB-4418-9C2A-A804976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2BC1-2D41-4649-98FA-B08AFF14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56" y="806710"/>
            <a:ext cx="5025352" cy="4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DE8-8928-4122-AC43-01353C6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Similar to FA calculation: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non-central chi squared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Non-centrality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2BF1-AE3E-4197-9B5D-B14780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F0DFB-E46D-47CE-A05C-6A2F482C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69" y="1267200"/>
            <a:ext cx="5096833" cy="3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366-5574-470C-9449-3A88809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4F0E-3307-486F-8CFB-0850FB40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02" y="4528800"/>
            <a:ext cx="5843451" cy="1203382"/>
          </a:xfrm>
        </p:spPr>
        <p:txBody>
          <a:bodyPr/>
          <a:lstStyle/>
          <a:p>
            <a:r>
              <a:rPr lang="en-US" dirty="0"/>
              <a:t>Theoretically calculated threshold based on PFA target</a:t>
            </a:r>
          </a:p>
          <a:p>
            <a:r>
              <a:rPr lang="en-US" dirty="0"/>
              <a:t>Simulate PMD based on SNR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DFD2-4DBC-4A8F-AC1B-4807086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7748-9718-471A-AA8A-0B42A3E1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61" y="1484613"/>
            <a:ext cx="4301354" cy="267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446F-3AAB-4007-894F-D0C15F0E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5" y="1713237"/>
            <a:ext cx="3710939" cy="36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38329" y="3523316"/>
            <a:ext cx="963982" cy="9616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</p:spPr>
            <p:txBody>
              <a:bodyPr/>
              <a:lstStyle/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Requires we know noise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 do we estimate this?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residual signal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Component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not spanned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projection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onto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dim space</a:t>
                </a:r>
              </a:p>
              <a:p>
                <a:pPr lvl="1"/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noise estimate: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  <a:blipFill>
                <a:blip r:embed="rId6"/>
                <a:stretch>
                  <a:fillRect l="-2600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7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9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</p:spPr>
            <p:txBody>
              <a:bodyPr/>
              <a:lstStyle/>
              <a:p>
                <a:r>
                  <a:rPr lang="en-US" dirty="0"/>
                  <a:t>Use threshold with estimate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Detector takes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𝑇𝐺𝑇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𝐹𝐴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𝑇𝐺𝑇</m:t>
                                </m:r>
                              </m:sup>
                            </m:sSubSup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test is equivalent to: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fraction of energy in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Conclusion:  With noise estimation MF is equivalent to 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  <a:blipFill>
                <a:blip r:embed="rId8"/>
                <a:stretch>
                  <a:fillRect l="-222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6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1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0216" y="28146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with Unknown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Synchronization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signal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Problem:  Detect if signal is present.  If so, what is the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Hypothesis test: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Detect signal at delay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1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620-F3C3-4412-AF2C-862244D1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A62-B3A7-4497-A1AE-B5CB0EC6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examine three key practical issues that degrade performance</a:t>
            </a:r>
          </a:p>
          <a:p>
            <a:endParaRPr lang="en-US" dirty="0"/>
          </a:p>
          <a:p>
            <a:r>
              <a:rPr lang="en-US" dirty="0"/>
              <a:t>Preamble auto-correlation</a:t>
            </a:r>
          </a:p>
          <a:p>
            <a:r>
              <a:rPr lang="en-US" dirty="0"/>
              <a:t>Multi-path</a:t>
            </a:r>
          </a:p>
          <a:p>
            <a:r>
              <a:rPr lang="en-US" dirty="0"/>
              <a:t>Carrier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29D2-FA31-4ADE-A0F5-6142322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2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as a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</p:spPr>
            <p:txBody>
              <a:bodyPr/>
              <a:lstStyle/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adjoint</a:t>
                </a:r>
                <a:r>
                  <a:rPr lang="en-US" dirty="0"/>
                  <a:t> signal: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conjugate and time reversal</a:t>
                </a:r>
              </a:p>
              <a:p>
                <a:r>
                  <a:rPr lang="en-US" dirty="0"/>
                  <a:t>MF output can be computed via a convolution: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  <a:blipFill>
                <a:blip r:embed="rId2"/>
                <a:stretch>
                  <a:fillRect l="-1455" t="-2461" b="-1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8981C-A425-4582-B8D2-45E0B3AF2B4F}"/>
              </a:ext>
            </a:extLst>
          </p:cNvPr>
          <p:cNvCxnSpPr/>
          <p:nvPr/>
        </p:nvCxnSpPr>
        <p:spPr>
          <a:xfrm>
            <a:off x="2116667" y="506103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C6C16F-8C65-4198-BC6D-A6295299CBF7}"/>
              </a:ext>
            </a:extLst>
          </p:cNvPr>
          <p:cNvSpPr/>
          <p:nvPr/>
        </p:nvSpPr>
        <p:spPr>
          <a:xfrm>
            <a:off x="3012779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679C-7B5B-4B59-93C9-91B99C73BC2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47803" y="504884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/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/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/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DC307A-2B48-4A8E-808E-E3D02081A0E2}"/>
              </a:ext>
            </a:extLst>
          </p:cNvPr>
          <p:cNvSpPr/>
          <p:nvPr/>
        </p:nvSpPr>
        <p:spPr>
          <a:xfrm>
            <a:off x="6841067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0DB52-DDB0-4BA7-9BAA-53A8E27957DE}"/>
              </a:ext>
            </a:extLst>
          </p:cNvPr>
          <p:cNvSpPr txBox="1"/>
          <p:nvPr/>
        </p:nvSpPr>
        <p:spPr>
          <a:xfrm>
            <a:off x="6719100" y="557471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04A56A-E1AF-49DE-BB44-812471C98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915" y="4133822"/>
            <a:ext cx="1150215" cy="8643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3A614-FAA1-4846-B21E-5FBA73B91295}"/>
              </a:ext>
            </a:extLst>
          </p:cNvPr>
          <p:cNvCxnSpPr>
            <a:cxnSpLocks/>
          </p:cNvCxnSpPr>
          <p:nvPr/>
        </p:nvCxnSpPr>
        <p:spPr>
          <a:xfrm>
            <a:off x="8176091" y="501036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DFFD99-913F-4158-BE85-B7728D0C3A3A}"/>
              </a:ext>
            </a:extLst>
          </p:cNvPr>
          <p:cNvSpPr txBox="1"/>
          <p:nvPr/>
        </p:nvSpPr>
        <p:spPr>
          <a:xfrm>
            <a:off x="9621473" y="466219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287951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EE13-0073-4537-9BD6-DAC441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Auto-Correlation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what happens with no noise: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“True” delay</a:t>
                </a:r>
              </a:p>
              <a:p>
                <a:r>
                  <a:rPr lang="en-US" dirty="0"/>
                  <a:t>Run match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output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autocorrelation</a:t>
                </a:r>
                <a:r>
                  <a:rPr lang="en-US" dirty="0"/>
                  <a:t> of transmitted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−ℓ]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small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want:</a:t>
                </a:r>
                <a:br>
                  <a:rPr lang="en-US" dirty="0"/>
                </a:b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sequences with low auto-correlation</a:t>
                </a:r>
              </a:p>
              <a:p>
                <a:pPr lvl="1"/>
                <a:r>
                  <a:rPr lang="en-US" dirty="0" err="1"/>
                  <a:t>Golay</a:t>
                </a:r>
                <a:r>
                  <a:rPr lang="en-US" dirty="0"/>
                  <a:t>, Walsh, ….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  <a:blipFill>
                <a:blip r:embed="rId2"/>
                <a:stretch>
                  <a:fillRect l="-250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FCBB-94DD-4995-9AEC-29FFF19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30B1-E2C7-482C-9115-A3AFFF07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13" y="1677833"/>
            <a:ext cx="3414607" cy="256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DFB56-07CB-4120-9D5A-C650B1B6F966}"/>
              </a:ext>
            </a:extLst>
          </p:cNvPr>
          <p:cNvSpPr txBox="1"/>
          <p:nvPr/>
        </p:nvSpPr>
        <p:spPr>
          <a:xfrm>
            <a:off x="7518400" y="4402667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of </a:t>
            </a:r>
            <a:r>
              <a:rPr lang="en-US" dirty="0" err="1"/>
              <a:t>Golay</a:t>
            </a:r>
            <a:r>
              <a:rPr lang="en-US" dirty="0"/>
              <a:t> 128 sequence</a:t>
            </a:r>
          </a:p>
          <a:p>
            <a:r>
              <a:rPr lang="en-US" dirty="0"/>
              <a:t>Used in 802.11ad </a:t>
            </a:r>
            <a:r>
              <a:rPr lang="en-US" dirty="0" err="1"/>
              <a:t>preamle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6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7A7-FF15-46EF-90AE-C028B7A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</p:spPr>
            <p:txBody>
              <a:bodyPr/>
              <a:lstStyle/>
              <a:p>
                <a:r>
                  <a:rPr lang="en-US" dirty="0"/>
                  <a:t>Up to now we have assumed that there is a single path: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But, in reality there is often multipath: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Due to multi-path in channel and pulse shape filtering</a:t>
                </a:r>
              </a:p>
              <a:p>
                <a:r>
                  <a:rPr lang="en-US" dirty="0"/>
                  <a:t>Match filter has delayed copies of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peak in MF output for each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322F-C4F7-480C-BB5D-7EE37BB6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2B9A-5718-49A8-8404-C1CBE5C9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35" y="2582144"/>
            <a:ext cx="3846722" cy="2964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/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Ex:  Two path channel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blipFill>
                <a:blip r:embed="rId4"/>
                <a:stretch>
                  <a:fillRect l="-130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/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blipFill>
                <a:blip r:embed="rId5"/>
                <a:stretch>
                  <a:fillRect l="-298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/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blipFill>
                <a:blip r:embed="rId6"/>
                <a:stretch>
                  <a:fillRect l="-2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793A2-BEF3-4133-A588-DF77C50FDE61}"/>
              </a:ext>
            </a:extLst>
          </p:cNvPr>
          <p:cNvCxnSpPr>
            <a:stCxn id="7" idx="0"/>
          </p:cNvCxnSpPr>
          <p:nvPr/>
        </p:nvCxnSpPr>
        <p:spPr>
          <a:xfrm flipV="1">
            <a:off x="8724589" y="4572000"/>
            <a:ext cx="803459" cy="11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37036-E3CB-446B-88BC-B5DEEB1FA9A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652394" y="4724400"/>
            <a:ext cx="882197" cy="10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E70-3E4A-4476-BEDF-088C983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Offsets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initially searching for a preamble, there may be a significant carrier offset</a:t>
                </a:r>
              </a:p>
              <a:p>
                <a:r>
                  <a:rPr lang="en-US" dirty="0"/>
                  <a:t>Causes a phase rotation in samples: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phase rotation per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frequency error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sampling rate</a:t>
                </a:r>
              </a:p>
              <a:p>
                <a:r>
                  <a:rPr lang="en-US" dirty="0"/>
                  <a:t>Must integrate over range where phase does not change significantly</a:t>
                </a:r>
              </a:p>
              <a:p>
                <a:pPr lvl="1"/>
                <a:r>
                  <a:rPr lang="en-US" dirty="0"/>
                  <a:t>Pre-amble length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Example:  Suppose the carrier offset =10 ppm,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dirty="0"/>
                  <a:t>GHz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</m:t>
                    </m:r>
                  </m:oMath>
                </a14:m>
                <a:r>
                  <a:rPr lang="en-US" dirty="0"/>
                  <a:t> Gs/s 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1.76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≈2.9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In time duration, 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=1.67 </m:t>
                    </m:r>
                  </m:oMath>
                </a14:m>
                <a:r>
                  <a:rPr lang="en-US" dirty="0"/>
                  <a:t>us  </a:t>
                </a:r>
              </a:p>
              <a:p>
                <a:pPr lvl="1"/>
                <a:r>
                  <a:rPr lang="en-US" dirty="0"/>
                  <a:t>A very short time before the signal is completely rotated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0061-C111-44B4-8E7F-F77C1AB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502-A7D6-4F30-BD28-ABE618B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Simulation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</p:spPr>
            <p:txBody>
              <a:bodyPr/>
              <a:lstStyle/>
              <a:p>
                <a:r>
                  <a:rPr lang="en-US" dirty="0"/>
                  <a:t>Transmit 128 length </a:t>
                </a:r>
                <a:r>
                  <a:rPr lang="en-US" dirty="0" err="1"/>
                  <a:t>Golay</a:t>
                </a:r>
                <a:r>
                  <a:rPr lang="en-US" dirty="0"/>
                  <a:t> pre-amble</a:t>
                </a:r>
              </a:p>
              <a:p>
                <a:r>
                  <a:rPr lang="en-US" dirty="0"/>
                  <a:t>Filter through channel with single (possibly fractional)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threshold for FA target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per 1000 samples</a:t>
                </a:r>
              </a:p>
              <a:p>
                <a:r>
                  <a:rPr lang="en-US" dirty="0"/>
                  <a:t>Measure MD probability as a function of the SNR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7C79-548B-492D-A85D-DB7C0E4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1E34F7-8643-4CC7-93C4-A1B8737261C6}"/>
              </a:ext>
            </a:extLst>
          </p:cNvPr>
          <p:cNvCxnSpPr/>
          <p:nvPr/>
        </p:nvCxnSpPr>
        <p:spPr>
          <a:xfrm>
            <a:off x="1954107" y="237105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493DD-2EA9-46B5-B187-09C35B599607}"/>
              </a:ext>
            </a:extLst>
          </p:cNvPr>
          <p:cNvSpPr/>
          <p:nvPr/>
        </p:nvSpPr>
        <p:spPr>
          <a:xfrm>
            <a:off x="2850219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96E07B-0719-454B-8DE1-14377400D88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5243" y="235886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/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/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/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FD1BBEE-C410-4ACD-99BA-C6E3971C7706}"/>
              </a:ext>
            </a:extLst>
          </p:cNvPr>
          <p:cNvSpPr/>
          <p:nvPr/>
        </p:nvSpPr>
        <p:spPr>
          <a:xfrm>
            <a:off x="6678507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84B09-6242-4F10-9B13-C76D610B55DE}"/>
              </a:ext>
            </a:extLst>
          </p:cNvPr>
          <p:cNvSpPr txBox="1"/>
          <p:nvPr/>
        </p:nvSpPr>
        <p:spPr>
          <a:xfrm>
            <a:off x="6556540" y="288473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25433E-86F7-4018-A92D-735BA56E3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355" y="1443842"/>
            <a:ext cx="1150215" cy="8643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49A54-F849-4837-9130-CB67D693F35F}"/>
              </a:ext>
            </a:extLst>
          </p:cNvPr>
          <p:cNvCxnSpPr>
            <a:cxnSpLocks/>
          </p:cNvCxnSpPr>
          <p:nvPr/>
        </p:nvCxnSpPr>
        <p:spPr>
          <a:xfrm>
            <a:off x="8013531" y="232038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6FED21-54B5-46BA-9467-AB53B629F020}"/>
              </a:ext>
            </a:extLst>
          </p:cNvPr>
          <p:cNvSpPr txBox="1"/>
          <p:nvPr/>
        </p:nvSpPr>
        <p:spPr>
          <a:xfrm>
            <a:off x="9458913" y="197221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42876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3978" y="1439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167-F8DC-4DDE-AB94-8E7B71D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6E0B-718E-48E4-B702-38792FC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50778"/>
          </a:xfrm>
        </p:spPr>
        <p:txBody>
          <a:bodyPr/>
          <a:lstStyle/>
          <a:p>
            <a:r>
              <a:rPr lang="en-US" dirty="0"/>
              <a:t>Need to calibrate the FA probability and delay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421C-3D8C-42E4-A0B5-8BEFEC3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5EA2-9731-41E2-8BA8-AB59549F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2416627"/>
            <a:ext cx="3947698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1B2FD-7C37-40ED-B07D-7B619946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72" y="2331254"/>
            <a:ext cx="4182972" cy="282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01765-F7BF-4FBE-98A9-20894482B7BC}"/>
              </a:ext>
            </a:extLst>
          </p:cNvPr>
          <p:cNvSpPr txBox="1"/>
          <p:nvPr/>
        </p:nvSpPr>
        <p:spPr>
          <a:xfrm>
            <a:off x="7622176" y="531872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26C0-CD62-4CEF-8F69-72774931F5A2}"/>
              </a:ext>
            </a:extLst>
          </p:cNvPr>
          <p:cNvSpPr txBox="1"/>
          <p:nvPr/>
        </p:nvSpPr>
        <p:spPr>
          <a:xfrm rot="16200000">
            <a:off x="5831408" y="3489686"/>
            <a:ext cx="52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65474-159B-402E-9928-025FBE401651}"/>
              </a:ext>
            </a:extLst>
          </p:cNvPr>
          <p:cNvSpPr txBox="1"/>
          <p:nvPr/>
        </p:nvSpPr>
        <p:spPr>
          <a:xfrm>
            <a:off x="2850378" y="5202586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207C-36BD-4990-8B95-A2DAB2DCD9C0}"/>
              </a:ext>
            </a:extLst>
          </p:cNvPr>
          <p:cNvSpPr txBox="1"/>
          <p:nvPr/>
        </p:nvSpPr>
        <p:spPr>
          <a:xfrm rot="16200000">
            <a:off x="326115" y="3560698"/>
            <a:ext cx="16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Delay</a:t>
            </a:r>
          </a:p>
        </p:txBody>
      </p:sp>
    </p:spTree>
    <p:extLst>
      <p:ext uri="{BB962C8B-B14F-4D97-AF65-F5344CB8AC3E}">
        <p14:creationId xmlns:p14="http://schemas.microsoft.com/office/powerpoint/2010/main" val="148884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FCD6-2295-4463-9CC1-F683A103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B807-030E-4BB1-A1A3-01A1206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88" y="3781697"/>
            <a:ext cx="5275218" cy="2087399"/>
          </a:xfrm>
        </p:spPr>
        <p:txBody>
          <a:bodyPr/>
          <a:lstStyle/>
          <a:p>
            <a:r>
              <a:rPr lang="en-US" dirty="0"/>
              <a:t>Loss of about 3dB with fractional delay offset</a:t>
            </a:r>
          </a:p>
          <a:p>
            <a:r>
              <a:rPr lang="en-US" dirty="0"/>
              <a:t>Signal energy is split in two samples</a:t>
            </a:r>
          </a:p>
          <a:p>
            <a:r>
              <a:rPr lang="en-US" dirty="0"/>
              <a:t>Need to use over-sampling to compensate</a:t>
            </a:r>
          </a:p>
          <a:p>
            <a:pPr lvl="1"/>
            <a:r>
              <a:rPr lang="en-US" dirty="0"/>
              <a:t>See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100C-4BAF-406D-9E49-F5699F2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43A5-9F81-4DDD-9F17-0E269C36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61012"/>
            <a:ext cx="4090801" cy="438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0489C-4645-4B77-BAAA-CF70A8AA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88" y="591658"/>
            <a:ext cx="4090801" cy="2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6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3236" y="32195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9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Likelihoods: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Cannot apply regular LRT since parameters are unknown</a:t>
                </a:r>
              </a:p>
              <a:p>
                <a:pPr lvl="1"/>
                <a:r>
                  <a:rPr lang="en-US" dirty="0"/>
                  <a:t>GLRT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0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Likelihood Ratio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Null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Present hypothesis: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GLRT: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Details in </a:t>
                </a:r>
                <a:r>
                  <a:rPr lang="en-US" dirty="0" err="1"/>
                  <a:t>clas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Detection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3203890"/>
            <a:ext cx="10058400" cy="2665206"/>
          </a:xfrm>
        </p:spPr>
        <p:txBody>
          <a:bodyPr/>
          <a:lstStyle/>
          <a:p>
            <a:r>
              <a:rPr lang="en-US" dirty="0"/>
              <a:t>Two key problems in most communication receivers: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</a:t>
            </a:r>
            <a:r>
              <a:rPr lang="en-US" dirty="0"/>
              <a:t> if a transmitter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</a:t>
            </a:r>
            <a:r>
              <a:rPr lang="en-US" dirty="0"/>
              <a:t> to the transmitter</a:t>
            </a:r>
          </a:p>
          <a:p>
            <a:r>
              <a:rPr lang="en-US" dirty="0"/>
              <a:t>Basic first step in any communication process</a:t>
            </a:r>
          </a:p>
          <a:p>
            <a:r>
              <a:rPr lang="en-US" dirty="0"/>
              <a:t>Assumes the transmitter broadcasts a signal</a:t>
            </a:r>
          </a:p>
          <a:p>
            <a:r>
              <a:rPr lang="en-US" dirty="0"/>
              <a:t>Receiver must detect and synchronize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F0FC5-63CA-4E6F-A276-139D6DDC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0475" y="1578546"/>
            <a:ext cx="1360937" cy="1474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02993-7E82-4AAB-A8AD-E8CDC9D162F6}"/>
              </a:ext>
            </a:extLst>
          </p:cNvPr>
          <p:cNvSpPr txBox="1"/>
          <p:nvPr/>
        </p:nvSpPr>
        <p:spPr>
          <a:xfrm>
            <a:off x="2930769" y="6858000"/>
            <a:ext cx="6330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Wireless_networ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564B0-1834-4F74-9DAA-47056455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8118" y="1492736"/>
            <a:ext cx="1671033" cy="16459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BBBE8-0BBB-491A-840C-539220897D4B}"/>
              </a:ext>
            </a:extLst>
          </p:cNvPr>
          <p:cNvSpPr/>
          <p:nvPr/>
        </p:nvSpPr>
        <p:spPr>
          <a:xfrm>
            <a:off x="4488618" y="2194865"/>
            <a:ext cx="2010426" cy="34304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 802.11g Transmission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8120" y="3204679"/>
            <a:ext cx="9961711" cy="2895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data is transmitted in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</a:p>
          <a:p>
            <a:r>
              <a:rPr lang="en-US" sz="2400" dirty="0"/>
              <a:t>Frames may arrive at any time</a:t>
            </a:r>
          </a:p>
          <a:p>
            <a:r>
              <a:rPr lang="en-US" sz="2400" dirty="0"/>
              <a:t>Each frame begins with known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preamble</a:t>
            </a:r>
            <a:endParaRPr lang="en-US" sz="2400" dirty="0"/>
          </a:p>
          <a:p>
            <a:pPr lvl="1"/>
            <a:r>
              <a:rPr lang="en-US" sz="2200" dirty="0"/>
              <a:t>Common to all frames</a:t>
            </a:r>
          </a:p>
          <a:p>
            <a:r>
              <a:rPr lang="en-US" sz="2200" dirty="0"/>
              <a:t>RX station listens for preamble to detect:</a:t>
            </a:r>
          </a:p>
          <a:p>
            <a:pPr lvl="1"/>
            <a:r>
              <a:rPr lang="en-US" sz="2200" dirty="0"/>
              <a:t>Presence of frame.  </a:t>
            </a:r>
          </a:p>
          <a:p>
            <a:pPr lvl="1"/>
            <a:r>
              <a:rPr lang="en-US" sz="2200" dirty="0"/>
              <a:t>If frame is present, determines timing delay of the remaining 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132" y="239779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040" y="1891207"/>
            <a:ext cx="53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9222" y="2004410"/>
            <a:ext cx="7016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2932" y="1982660"/>
            <a:ext cx="1295400" cy="41275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5732" y="1986628"/>
            <a:ext cx="457200" cy="41275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0120" y="1665042"/>
            <a:ext cx="114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8881" y="2772335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PLCP header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1000" y="2543374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 PDU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7071" y="1981934"/>
            <a:ext cx="243456" cy="41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592505" y="2290435"/>
            <a:ext cx="288923" cy="651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8881" y="1392017"/>
            <a:ext cx="122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6159" y="1652838"/>
            <a:ext cx="0" cy="3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802.11g PLCP Header Details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79475" y="3324007"/>
            <a:ext cx="7993063" cy="2908300"/>
          </a:xfrm>
        </p:spPr>
        <p:txBody>
          <a:bodyPr>
            <a:normAutofit/>
          </a:bodyPr>
          <a:lstStyle/>
          <a:p>
            <a:r>
              <a:rPr lang="en-US" sz="1800" dirty="0"/>
              <a:t>PLCP header details:</a:t>
            </a:r>
          </a:p>
          <a:p>
            <a:pPr lvl="1"/>
            <a:r>
              <a:rPr lang="en-US" sz="1600" dirty="0"/>
              <a:t>Preamble:  Used for initial detection, synchronization, channel estimation</a:t>
            </a:r>
          </a:p>
          <a:p>
            <a:pPr lvl="1"/>
            <a:r>
              <a:rPr lang="en-US" sz="1600" dirty="0"/>
              <a:t>Rate:  Signals MCS for service bits &amp; MAC PDU </a:t>
            </a:r>
          </a:p>
          <a:p>
            <a:pPr lvl="1"/>
            <a:r>
              <a:rPr lang="en-US" sz="1600" dirty="0"/>
              <a:t>Length:  Number of OFDM symbols in frame</a:t>
            </a:r>
          </a:p>
          <a:p>
            <a:pPr lvl="1"/>
            <a:r>
              <a:rPr lang="en-US" sz="1600" dirty="0"/>
              <a:t>Service:  Scrambler sync</a:t>
            </a:r>
          </a:p>
          <a:p>
            <a:r>
              <a:rPr lang="en-US" sz="1800" dirty="0"/>
              <a:t>MAC header:  Contains MAC layer control info </a:t>
            </a:r>
          </a:p>
          <a:p>
            <a:pPr lvl="1"/>
            <a:r>
              <a:rPr lang="en-US" sz="1600" dirty="0"/>
              <a:t>Segmentation, MAC addresses, …</a:t>
            </a:r>
          </a:p>
          <a:p>
            <a:r>
              <a:rPr lang="en-US" sz="1800" dirty="0"/>
              <a:t>MAC FCS:  frame check sum (used to detect errors)</a:t>
            </a:r>
          </a:p>
          <a:p>
            <a:pPr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534150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76FAC66D-7F3C-4B68-9DBE-0CE88C79B08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7E3AD-2A17-4B4B-9116-4D0094E98355}"/>
              </a:ext>
            </a:extLst>
          </p:cNvPr>
          <p:cNvGrpSpPr/>
          <p:nvPr/>
        </p:nvGrpSpPr>
        <p:grpSpPr>
          <a:xfrm>
            <a:off x="3041809" y="1509446"/>
            <a:ext cx="8178799" cy="2002255"/>
            <a:chOff x="1897064" y="1087438"/>
            <a:chExt cx="8178799" cy="2002255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897064" y="1700214"/>
              <a:ext cx="142398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1897064" y="1736726"/>
              <a:ext cx="1423987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Preamble</a:t>
              </a:r>
            </a:p>
            <a:p>
              <a:r>
                <a:rPr lang="en-US" sz="1600" dirty="0"/>
                <a:t>(16 us)</a:t>
              </a:r>
            </a:p>
            <a:p>
              <a:endParaRPr lang="en-US" sz="1600" dirty="0"/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3321050" y="1700214"/>
              <a:ext cx="960438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6" name="TextBox 7"/>
            <p:cNvSpPr txBox="1">
              <a:spLocks noChangeArrowheads="1"/>
            </p:cNvSpPr>
            <p:nvPr/>
          </p:nvSpPr>
          <p:spPr bwMode="auto">
            <a:xfrm>
              <a:off x="3321050" y="1700213"/>
              <a:ext cx="960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</a:t>
              </a:r>
            </a:p>
            <a:p>
              <a:r>
                <a:rPr lang="en-US" sz="1600" dirty="0"/>
                <a:t>(4bits)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4281489" y="1700214"/>
              <a:ext cx="118903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8" name="TextBox 9"/>
            <p:cNvSpPr txBox="1">
              <a:spLocks noChangeArrowheads="1"/>
            </p:cNvSpPr>
            <p:nvPr/>
          </p:nvSpPr>
          <p:spPr bwMode="auto">
            <a:xfrm>
              <a:off x="4281489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Length</a:t>
              </a:r>
            </a:p>
            <a:p>
              <a:r>
                <a:rPr lang="en-US" sz="1600" dirty="0"/>
                <a:t>(12 bits)</a:t>
              </a:r>
            </a:p>
          </p:txBody>
        </p:sp>
        <p:cxnSp>
          <p:nvCxnSpPr>
            <p:cNvPr id="43019" name="Straight Connector 11"/>
            <p:cNvCxnSpPr>
              <a:cxnSpLocks noChangeShapeType="1"/>
            </p:cNvCxnSpPr>
            <p:nvPr/>
          </p:nvCxnSpPr>
          <p:spPr bwMode="auto">
            <a:xfrm rot="5400000">
              <a:off x="1732757" y="14628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6496844" y="1439069"/>
              <a:ext cx="3286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5470526" y="1700214"/>
              <a:ext cx="1190625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2" name="TextBox 14"/>
            <p:cNvSpPr txBox="1">
              <a:spLocks noChangeArrowheads="1"/>
            </p:cNvSpPr>
            <p:nvPr/>
          </p:nvSpPr>
          <p:spPr bwMode="auto">
            <a:xfrm>
              <a:off x="5470526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Service</a:t>
              </a:r>
            </a:p>
            <a:p>
              <a:r>
                <a:rPr lang="en-US" sz="1600" dirty="0"/>
                <a:t>(16 bits)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6661151" y="1700214"/>
              <a:ext cx="1077913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4" name="TextBox 18"/>
            <p:cNvSpPr txBox="1">
              <a:spLocks noChangeArrowheads="1"/>
            </p:cNvSpPr>
            <p:nvPr/>
          </p:nvSpPr>
          <p:spPr bwMode="auto">
            <a:xfrm>
              <a:off x="6704014" y="1760538"/>
              <a:ext cx="11080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MAC header</a:t>
              </a:r>
            </a:p>
          </p:txBody>
        </p:sp>
        <p:cxnSp>
          <p:nvCxnSpPr>
            <p:cNvPr id="4302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939927" y="1457325"/>
              <a:ext cx="4764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26" name="TextBox 22"/>
            <p:cNvSpPr txBox="1">
              <a:spLocks noChangeArrowheads="1"/>
            </p:cNvSpPr>
            <p:nvPr/>
          </p:nvSpPr>
          <p:spPr bwMode="auto">
            <a:xfrm>
              <a:off x="3079750" y="1087438"/>
              <a:ext cx="12260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PLCP header</a:t>
              </a:r>
            </a:p>
          </p:txBody>
        </p:sp>
        <p:cxnSp>
          <p:nvCxnSpPr>
            <p:cNvPr id="43027" name="Straight Connector 23"/>
            <p:cNvCxnSpPr>
              <a:cxnSpLocks noChangeShapeType="1"/>
            </p:cNvCxnSpPr>
            <p:nvPr/>
          </p:nvCxnSpPr>
          <p:spPr bwMode="auto">
            <a:xfrm rot="5400000">
              <a:off x="3156744" y="275510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traight Connector 24"/>
            <p:cNvCxnSpPr>
              <a:cxnSpLocks noChangeShapeType="1"/>
            </p:cNvCxnSpPr>
            <p:nvPr/>
          </p:nvCxnSpPr>
          <p:spPr bwMode="auto">
            <a:xfrm rot="5400000">
              <a:off x="5306219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Straight Arrow Connector 25"/>
            <p:cNvCxnSpPr>
              <a:cxnSpLocks noChangeShapeType="1"/>
            </p:cNvCxnSpPr>
            <p:nvPr/>
          </p:nvCxnSpPr>
          <p:spPr bwMode="auto">
            <a:xfrm>
              <a:off x="3321051" y="2755900"/>
              <a:ext cx="2149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0" name="TextBox 26"/>
            <p:cNvSpPr txBox="1">
              <a:spLocks noChangeArrowheads="1"/>
            </p:cNvSpPr>
            <p:nvPr/>
          </p:nvSpPr>
          <p:spPr bwMode="auto">
            <a:xfrm>
              <a:off x="3381375" y="2751138"/>
              <a:ext cx="234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Coded at lowest rate</a:t>
              </a:r>
            </a:p>
          </p:txBody>
        </p:sp>
        <p:cxnSp>
          <p:nvCxnSpPr>
            <p:cNvPr id="43031" name="Straight Connector 30"/>
            <p:cNvCxnSpPr>
              <a:cxnSpLocks noChangeShapeType="1"/>
            </p:cNvCxnSpPr>
            <p:nvPr/>
          </p:nvCxnSpPr>
          <p:spPr bwMode="auto">
            <a:xfrm rot="5400000">
              <a:off x="9889332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5470526" y="2751138"/>
              <a:ext cx="45831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3" name="TextBox 32"/>
            <p:cNvSpPr txBox="1">
              <a:spLocks noChangeArrowheads="1"/>
            </p:cNvSpPr>
            <p:nvPr/>
          </p:nvSpPr>
          <p:spPr bwMode="auto">
            <a:xfrm>
              <a:off x="5584826" y="2751139"/>
              <a:ext cx="3979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indicated in PLCP header</a:t>
              </a:r>
            </a:p>
          </p:txBody>
        </p:sp>
        <p:sp>
          <p:nvSpPr>
            <p:cNvPr id="43034" name="Rectangle 34"/>
            <p:cNvSpPr>
              <a:spLocks noChangeArrowheads="1"/>
            </p:cNvSpPr>
            <p:nvPr/>
          </p:nvSpPr>
          <p:spPr bwMode="auto">
            <a:xfrm>
              <a:off x="7739063" y="1700214"/>
              <a:ext cx="1585912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35" name="TextBox 35"/>
            <p:cNvSpPr txBox="1">
              <a:spLocks noChangeArrowheads="1"/>
            </p:cNvSpPr>
            <p:nvPr/>
          </p:nvSpPr>
          <p:spPr bwMode="auto">
            <a:xfrm>
              <a:off x="7775575" y="1760538"/>
              <a:ext cx="1549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Payload</a:t>
              </a:r>
            </a:p>
            <a:p>
              <a:r>
                <a:rPr lang="en-US" sz="1600" dirty="0"/>
                <a:t>(MAC SDU)</a:t>
              </a:r>
            </a:p>
          </p:txBody>
        </p:sp>
        <p:cxnSp>
          <p:nvCxnSpPr>
            <p:cNvPr id="43036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96844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37"/>
            <p:cNvCxnSpPr>
              <a:cxnSpLocks noChangeShapeType="1"/>
            </p:cNvCxnSpPr>
            <p:nvPr/>
          </p:nvCxnSpPr>
          <p:spPr bwMode="auto">
            <a:xfrm rot="5400000">
              <a:off x="9889332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6661150" y="1470025"/>
              <a:ext cx="33924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9" name="TextBox 39"/>
            <p:cNvSpPr txBox="1">
              <a:spLocks noChangeArrowheads="1"/>
            </p:cNvSpPr>
            <p:nvPr/>
          </p:nvSpPr>
          <p:spPr bwMode="auto">
            <a:xfrm>
              <a:off x="7843839" y="1100138"/>
              <a:ext cx="9959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MAC PDU</a:t>
              </a:r>
            </a:p>
          </p:txBody>
        </p:sp>
        <p:sp>
          <p:nvSpPr>
            <p:cNvPr id="43040" name="Rectangle 40"/>
            <p:cNvSpPr>
              <a:spLocks noChangeArrowheads="1"/>
            </p:cNvSpPr>
            <p:nvPr/>
          </p:nvSpPr>
          <p:spPr bwMode="auto">
            <a:xfrm>
              <a:off x="9324975" y="1700214"/>
              <a:ext cx="750888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41" name="TextBox 41"/>
            <p:cNvSpPr txBox="1">
              <a:spLocks noChangeArrowheads="1"/>
            </p:cNvSpPr>
            <p:nvPr/>
          </p:nvSpPr>
          <p:spPr bwMode="auto">
            <a:xfrm>
              <a:off x="9309100" y="1854200"/>
              <a:ext cx="744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FCS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1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 2:  LTE Downlink Primary Sync Signal (PSS)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72666" y="3927790"/>
            <a:ext cx="8842362" cy="1795935"/>
          </a:xfrm>
        </p:spPr>
        <p:txBody>
          <a:bodyPr/>
          <a:lstStyle/>
          <a:p>
            <a:r>
              <a:rPr lang="en-US" dirty="0"/>
              <a:t>Each cell transmits periodically PSS</a:t>
            </a:r>
          </a:p>
          <a:p>
            <a:pPr lvl="1"/>
            <a:r>
              <a:rPr lang="en-US" dirty="0"/>
              <a:t>Narrowband, short (71.4 us x 1.08 MHz)</a:t>
            </a:r>
          </a:p>
          <a:p>
            <a:pPr lvl="1"/>
            <a:r>
              <a:rPr lang="en-US" dirty="0"/>
              <a:t>One of 3 PSS signals</a:t>
            </a:r>
          </a:p>
          <a:p>
            <a:r>
              <a:rPr lang="en-US" dirty="0"/>
              <a:t>Once PSS is detected, mobile (UE) knows frame timing</a:t>
            </a:r>
          </a:p>
          <a:p>
            <a:pPr lvl="1"/>
            <a:r>
              <a:rPr lang="en-US" dirty="0"/>
              <a:t>Decodes subsequent signals SSS, broadcast, …</a:t>
            </a:r>
          </a:p>
        </p:txBody>
      </p:sp>
      <p:pic>
        <p:nvPicPr>
          <p:cNvPr id="5124" name="Picture 4" descr="Image result for lte pss">
            <a:extLst>
              <a:ext uri="{FF2B5EF4-FFF2-40B4-BE49-F238E27FC236}">
                <a16:creationId xmlns:a16="http://schemas.microsoft.com/office/drawing/2014/main" id="{57C5A7EC-89DA-4145-8B37-D875C588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22" y="1623869"/>
            <a:ext cx="6289237" cy="20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46AF2-0567-4629-8704-BDF570598B9F}"/>
              </a:ext>
            </a:extLst>
          </p:cNvPr>
          <p:cNvCxnSpPr/>
          <p:nvPr/>
        </p:nvCxnSpPr>
        <p:spPr>
          <a:xfrm flipV="1">
            <a:off x="1891620" y="2627302"/>
            <a:ext cx="0" cy="8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365469-A371-498E-ADBA-79F90BB5243D}"/>
              </a:ext>
            </a:extLst>
          </p:cNvPr>
          <p:cNvSpPr txBox="1"/>
          <p:nvPr/>
        </p:nvSpPr>
        <p:spPr>
          <a:xfrm>
            <a:off x="725723" y="274554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0598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8C6-F7D9-4EAB-8B68-9933267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3.  5G New Radio Beam Sweeping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</p:spPr>
            <p:txBody>
              <a:bodyPr/>
              <a:lstStyle/>
              <a:p>
                <a:r>
                  <a:rPr lang="en-US" dirty="0"/>
                  <a:t>Directional synchronization for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r>
                  <a:rPr lang="en-US" dirty="0"/>
                  <a:t>Transmit multiple SS Burst</a:t>
                </a:r>
              </a:p>
              <a:p>
                <a:pPr lvl="1"/>
                <a:r>
                  <a:rPr lang="en-US" dirty="0"/>
                  <a:t>One in each direction</a:t>
                </a:r>
              </a:p>
              <a:p>
                <a:r>
                  <a:rPr lang="en-US" dirty="0" err="1"/>
                  <a:t>MmWave</a:t>
                </a:r>
                <a:r>
                  <a:rPr lang="en-US" dirty="0"/>
                  <a:t> typically use 120 kHz subcarrier spacing</a:t>
                </a:r>
              </a:p>
              <a:p>
                <a:r>
                  <a:rPr lang="en-US" dirty="0"/>
                  <a:t>With 120 kHz SCS:</a:t>
                </a:r>
              </a:p>
              <a:p>
                <a:pPr lvl="1"/>
                <a:r>
                  <a:rPr lang="en-US" dirty="0"/>
                  <a:t>SSB = 4 OFDM symbols = 35.7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Each SSB, contains a PSS</a:t>
                </a:r>
              </a:p>
              <a:p>
                <a:pPr lvl="1"/>
                <a:r>
                  <a:rPr lang="en-US" dirty="0"/>
                  <a:t>PSS time duration = 1 OFDM symbol = 8.92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Bandwidth = 127 SC = 15.24 MHz</a:t>
                </a:r>
              </a:p>
              <a:p>
                <a:pPr lvl="1"/>
                <a:r>
                  <a:rPr lang="en-US" dirty="0"/>
                  <a:t>Up to 64 SS Bursts / burst period</a:t>
                </a:r>
              </a:p>
              <a:p>
                <a:pPr lvl="1"/>
                <a:r>
                  <a:rPr lang="en-US" dirty="0"/>
                  <a:t>Typical SSB periodicity = 20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  <a:blipFill>
                <a:blip r:embed="rId2"/>
                <a:stretch>
                  <a:fillRect l="-2623" t="-1549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C19-0CE1-44EA-94E2-128A558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A162F-97B9-4156-83F7-A633B26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" y="1919542"/>
            <a:ext cx="5427207" cy="33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0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36503</TotalTime>
  <Words>2113</Words>
  <Application>Microsoft Office PowerPoint</Application>
  <PresentationFormat>Widescreen</PresentationFormat>
  <Paragraphs>488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Cambria Math</vt:lpstr>
      <vt:lpstr>Wingdings</vt:lpstr>
      <vt:lpstr>Retrospect</vt:lpstr>
      <vt:lpstr>Unit 7:  Synchronization and Matched Filtering</vt:lpstr>
      <vt:lpstr>Learning Objectives</vt:lpstr>
      <vt:lpstr>This Unit</vt:lpstr>
      <vt:lpstr>Outline </vt:lpstr>
      <vt:lpstr>Synchronization and Detection Problem</vt:lpstr>
      <vt:lpstr>Ex 1:  802.11g Transmission</vt:lpstr>
      <vt:lpstr>802.11g PLCP Header Details</vt:lpstr>
      <vt:lpstr>Ex 2:  LTE Downlink Primary Sync Signal (PSS)</vt:lpstr>
      <vt:lpstr>Ex. 3.  5G New Radio Beam Sweeping </vt:lpstr>
      <vt:lpstr>Simple Synchronization Model</vt:lpstr>
      <vt:lpstr>Outline </vt:lpstr>
      <vt:lpstr>Hypothesis Testing</vt:lpstr>
      <vt:lpstr>Applications</vt:lpstr>
      <vt:lpstr>Simple Example</vt:lpstr>
      <vt:lpstr>Types of Errors</vt:lpstr>
      <vt:lpstr>Likelihood Ratio Test</vt:lpstr>
      <vt:lpstr>Gaussian Example</vt:lpstr>
      <vt:lpstr>Computing Error Probabilities</vt:lpstr>
      <vt:lpstr>Tradeoff</vt:lpstr>
      <vt:lpstr>ROC Curve</vt:lpstr>
      <vt:lpstr>Neyman-Pearson Theorem</vt:lpstr>
      <vt:lpstr>Outline </vt:lpstr>
      <vt:lpstr>Simple Synchronization Model</vt:lpstr>
      <vt:lpstr>Detect as a Hypothesis Test</vt:lpstr>
      <vt:lpstr>Hypothesis Test in Vector Form</vt:lpstr>
      <vt:lpstr>Match Filter Detector</vt:lpstr>
      <vt:lpstr>False Alarm</vt:lpstr>
      <vt:lpstr>Missed Detection</vt:lpstr>
      <vt:lpstr>Simulation</vt:lpstr>
      <vt:lpstr>Noise Estimation</vt:lpstr>
      <vt:lpstr>Noise Estimation 2</vt:lpstr>
      <vt:lpstr>Outline </vt:lpstr>
      <vt:lpstr>Match Filtering with Unknown Delay</vt:lpstr>
      <vt:lpstr>Further Analysis Details</vt:lpstr>
      <vt:lpstr>Match Filtering as a Convolution</vt:lpstr>
      <vt:lpstr>Signal Auto-Correlation</vt:lpstr>
      <vt:lpstr>Multipath</vt:lpstr>
      <vt:lpstr>Frequency Offsets</vt:lpstr>
      <vt:lpstr>Detailed Simulation Example</vt:lpstr>
      <vt:lpstr>Calibration</vt:lpstr>
      <vt:lpstr>Missed Detection</vt:lpstr>
      <vt:lpstr>Outline </vt:lpstr>
      <vt:lpstr>Likelihood Ratio Test</vt:lpstr>
      <vt:lpstr>Generalized Likelihood Ratio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509</cp:revision>
  <cp:lastPrinted>2017-03-30T17:15:31Z</cp:lastPrinted>
  <dcterms:created xsi:type="dcterms:W3CDTF">2015-03-22T11:15:32Z</dcterms:created>
  <dcterms:modified xsi:type="dcterms:W3CDTF">2019-04-16T02:29:06Z</dcterms:modified>
</cp:coreProperties>
</file>