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8" r:id="rId2"/>
    <p:sldId id="282" r:id="rId3"/>
    <p:sldId id="404" r:id="rId4"/>
    <p:sldId id="2797" r:id="rId5"/>
    <p:sldId id="2798" r:id="rId6"/>
    <p:sldId id="2799" r:id="rId7"/>
    <p:sldId id="2801" r:id="rId8"/>
    <p:sldId id="2802" r:id="rId9"/>
    <p:sldId id="2805" r:id="rId10"/>
    <p:sldId id="2800" r:id="rId11"/>
    <p:sldId id="2803" r:id="rId12"/>
    <p:sldId id="2804" r:id="rId13"/>
    <p:sldId id="2806" r:id="rId14"/>
    <p:sldId id="2807" r:id="rId15"/>
    <p:sldId id="2808" r:id="rId16"/>
    <p:sldId id="2818" r:id="rId17"/>
    <p:sldId id="2819" r:id="rId18"/>
    <p:sldId id="2820" r:id="rId19"/>
    <p:sldId id="2821" r:id="rId20"/>
    <p:sldId id="2822" r:id="rId21"/>
    <p:sldId id="2824" r:id="rId22"/>
    <p:sldId id="300" r:id="rId23"/>
    <p:sldId id="301" r:id="rId24"/>
    <p:sldId id="2826" r:id="rId25"/>
    <p:sldId id="2825" r:id="rId26"/>
    <p:sldId id="2823" r:id="rId27"/>
    <p:sldId id="307" r:id="rId28"/>
    <p:sldId id="308" r:id="rId29"/>
    <p:sldId id="303" r:id="rId30"/>
    <p:sldId id="2810" r:id="rId31"/>
    <p:sldId id="2811" r:id="rId32"/>
    <p:sldId id="2813" r:id="rId33"/>
    <p:sldId id="2812" r:id="rId34"/>
    <p:sldId id="2756" r:id="rId35"/>
    <p:sldId id="2809" r:id="rId36"/>
    <p:sldId id="2815" r:id="rId37"/>
    <p:sldId id="2814" r:id="rId38"/>
    <p:sldId id="2817" r:id="rId39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23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11277600" cy="48768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Placeholder 3"/>
          <p:cNvSpPr>
            <a:spLocks noGrp="1"/>
          </p:cNvSpPr>
          <p:nvPr>
            <p:ph type="title"/>
          </p:nvPr>
        </p:nvSpPr>
        <p:spPr>
          <a:xfrm>
            <a:off x="182880" y="137160"/>
            <a:ext cx="117043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82400" y="6250393"/>
            <a:ext cx="414528" cy="310896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85F3B30-C9D7-4E09-9441-F95A227E79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4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8:  Equalization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6013:  Digital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234D-8A4C-4683-AD4D-E4A6FA8F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ad Preamble for 60 GHz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2DFB2-836B-41B9-AE25-8C82E2B77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701" y="3859622"/>
            <a:ext cx="3530561" cy="172986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STF:  Short training field</a:t>
            </a:r>
          </a:p>
          <a:p>
            <a:pPr lvl="1"/>
            <a:r>
              <a:rPr lang="en-US" dirty="0"/>
              <a:t>AGC, detection of packet</a:t>
            </a:r>
          </a:p>
          <a:p>
            <a:pPr lvl="1"/>
            <a:r>
              <a:rPr lang="en-US" dirty="0"/>
              <a:t>coarse estimate of timing</a:t>
            </a:r>
          </a:p>
          <a:p>
            <a:pPr lvl="1"/>
            <a:r>
              <a:rPr lang="en-US" dirty="0"/>
              <a:t>Process as previous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1BD15-27DE-42D2-A9DD-785A355B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2AEA9-7C1E-48C1-9626-35E28B419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23" y="1419515"/>
            <a:ext cx="8487213" cy="178998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822F42-0520-4B27-BAE5-E88F646716BF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010982" y="2963462"/>
            <a:ext cx="515833" cy="89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BF5A3DF-EB14-4307-91FD-0F9EBBA870E5}"/>
              </a:ext>
            </a:extLst>
          </p:cNvPr>
          <p:cNvSpPr txBox="1">
            <a:spLocks/>
          </p:cNvSpPr>
          <p:nvPr/>
        </p:nvSpPr>
        <p:spPr>
          <a:xfrm>
            <a:off x="3776262" y="4509743"/>
            <a:ext cx="3406315" cy="9836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CEF:  Channel estimation field</a:t>
            </a:r>
          </a:p>
          <a:p>
            <a:pPr lvl="1"/>
            <a:r>
              <a:rPr lang="en-US" dirty="0"/>
              <a:t>Train equalizer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6E16FE-0A3A-4CEB-A80D-6EA87FA819D5}"/>
              </a:ext>
            </a:extLst>
          </p:cNvPr>
          <p:cNvCxnSpPr>
            <a:cxnSpLocks/>
          </p:cNvCxnSpPr>
          <p:nvPr/>
        </p:nvCxnSpPr>
        <p:spPr>
          <a:xfrm flipH="1" flipV="1">
            <a:off x="3608739" y="2935154"/>
            <a:ext cx="1054701" cy="1448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B08B0CCC-37C6-46B9-AFE4-6EFBABCC80F1}"/>
              </a:ext>
            </a:extLst>
          </p:cNvPr>
          <p:cNvSpPr/>
          <p:nvPr/>
        </p:nvSpPr>
        <p:spPr>
          <a:xfrm rot="16200000">
            <a:off x="6130286" y="824898"/>
            <a:ext cx="467670" cy="46802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8EE35E8-B2B7-4E37-8E6B-E4D18765DEC0}"/>
              </a:ext>
            </a:extLst>
          </p:cNvPr>
          <p:cNvSpPr txBox="1">
            <a:spLocks/>
          </p:cNvSpPr>
          <p:nvPr/>
        </p:nvSpPr>
        <p:spPr>
          <a:xfrm>
            <a:off x="5242094" y="3468002"/>
            <a:ext cx="3406315" cy="4676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dirty="0"/>
              <a:t>Apply equalizer</a:t>
            </a:r>
          </a:p>
        </p:txBody>
      </p:sp>
    </p:spTree>
    <p:extLst>
      <p:ext uri="{BB962C8B-B14F-4D97-AF65-F5344CB8AC3E}">
        <p14:creationId xmlns:p14="http://schemas.microsoft.com/office/powerpoint/2010/main" val="2143061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3694-2BCF-4850-B047-D1567D45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802.11ad Preamble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98066B-D3F8-4E97-B3F0-B4C397BA36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257207"/>
                <a:ext cx="10058400" cy="161188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Based on complementary </a:t>
                </a:r>
                <a:r>
                  <a:rPr lang="en-US" dirty="0" err="1"/>
                  <a:t>Golay</a:t>
                </a:r>
                <a:r>
                  <a:rPr lang="en-US" dirty="0"/>
                  <a:t> codes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Have low auto-correlation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=1.76 </m:t>
                    </m:r>
                  </m:oMath>
                </a14:m>
                <a:r>
                  <a:rPr lang="en-US" dirty="0" err="1"/>
                  <a:t>Gsamp</a:t>
                </a:r>
                <a:r>
                  <a:rPr lang="en-US" dirty="0"/>
                  <a:t>/S</a:t>
                </a:r>
              </a:p>
              <a:p>
                <a:r>
                  <a:rPr lang="en-US" dirty="0"/>
                  <a:t>For data packets:  STF = 1.23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s,  CE= 0.654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98066B-D3F8-4E97-B3F0-B4C397BA3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257207"/>
                <a:ext cx="10058400" cy="1611889"/>
              </a:xfrm>
              <a:blipFill>
                <a:blip r:embed="rId2"/>
                <a:stretch>
                  <a:fillRect l="-1333" t="-6415" b="-3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33CF7-253F-4030-A8D1-066DDE4B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AF062-59D0-48CA-B3FC-7DCE45A24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817" y="1649721"/>
            <a:ext cx="6198432" cy="23286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878CB6-EF91-4C9D-A195-08809D51C9E6}"/>
              </a:ext>
            </a:extLst>
          </p:cNvPr>
          <p:cNvSpPr txBox="1"/>
          <p:nvPr/>
        </p:nvSpPr>
        <p:spPr>
          <a:xfrm>
            <a:off x="7600529" y="1503709"/>
            <a:ext cx="33583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Control packets</a:t>
            </a:r>
          </a:p>
          <a:p>
            <a:r>
              <a:rPr lang="en-US" dirty="0"/>
              <a:t>Longer STF.</a:t>
            </a:r>
          </a:p>
          <a:p>
            <a:r>
              <a:rPr lang="en-US" dirty="0"/>
              <a:t>Need to be decoded by all stations.  No directional gain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packets</a:t>
            </a:r>
          </a:p>
          <a:p>
            <a:r>
              <a:rPr lang="en-US" dirty="0"/>
              <a:t>Shorter STF</a:t>
            </a:r>
          </a:p>
        </p:txBody>
      </p:sp>
    </p:spTree>
    <p:extLst>
      <p:ext uri="{BB962C8B-B14F-4D97-AF65-F5344CB8AC3E}">
        <p14:creationId xmlns:p14="http://schemas.microsoft.com/office/powerpoint/2010/main" val="333686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EC8C5-1EC0-48D4-A059-F8DC63FD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STF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C6092-DFFB-48E5-8BAC-32FC62576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311116"/>
            <a:ext cx="10058400" cy="2557980"/>
          </a:xfrm>
        </p:spPr>
        <p:txBody>
          <a:bodyPr/>
          <a:lstStyle/>
          <a:p>
            <a:r>
              <a:rPr lang="en-US" dirty="0"/>
              <a:t>MF detector:  Correlate with STF</a:t>
            </a:r>
          </a:p>
          <a:p>
            <a:pPr lvl="1"/>
            <a:r>
              <a:rPr lang="en-US" dirty="0"/>
              <a:t>Gives good performance but expensive</a:t>
            </a:r>
          </a:p>
          <a:p>
            <a:r>
              <a:rPr lang="en-US" dirty="0"/>
              <a:t>Simpler delay detector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756A4-FDA3-4453-99FF-DDBF8FFA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5E30F-160A-48FC-8091-9CACE8451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007" y="1502136"/>
            <a:ext cx="9031574" cy="163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EC8C5-1EC0-48D4-A059-F8DC63FD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from the CEF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C6092-DFFB-48E5-8BAC-32FC62576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311116"/>
            <a:ext cx="10058400" cy="2557980"/>
          </a:xfrm>
        </p:spPr>
        <p:txBody>
          <a:bodyPr/>
          <a:lstStyle/>
          <a:p>
            <a:r>
              <a:rPr lang="en-US" dirty="0"/>
              <a:t>Known sequence</a:t>
            </a:r>
          </a:p>
          <a:p>
            <a:r>
              <a:rPr lang="en-US" dirty="0"/>
              <a:t>Linear estimation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756A4-FDA3-4453-99FF-DDBF8FFA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5E30F-160A-48FC-8091-9CACE8451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007" y="1502136"/>
            <a:ext cx="9031574" cy="163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57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1293-A78D-4614-9A68-02BE3B0E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F5220-B511-422C-9FD9-414B75EF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estimation</a:t>
            </a:r>
          </a:p>
          <a:p>
            <a:r>
              <a:rPr lang="en-US" dirty="0"/>
              <a:t>Matrix form</a:t>
            </a:r>
          </a:p>
          <a:p>
            <a:r>
              <a:rPr lang="en-US" dirty="0"/>
              <a:t>Least squares solution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70109-DBE0-4289-A03D-8DE98450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02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Equalization?</a:t>
            </a:r>
          </a:p>
          <a:p>
            <a:r>
              <a:rPr lang="en-US" dirty="0"/>
              <a:t>Time-Domain Equalization for Single Carrier Systems </a:t>
            </a:r>
          </a:p>
          <a:p>
            <a:r>
              <a:rPr lang="en-US" dirty="0"/>
              <a:t>OFDM </a:t>
            </a:r>
          </a:p>
          <a:p>
            <a:r>
              <a:rPr lang="en-US" dirty="0"/>
              <a:t>OFDM Channel Estimation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8137" y="2360968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33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1AA99-B990-4BC5-987F-9168D21D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0BF254-CFDF-490B-AD1D-5D8FD47F4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Time-domain </a:t>
                </a:r>
              </a:p>
              <a:p>
                <a:r>
                  <a:rPr lang="en-US" dirty="0"/>
                  <a:t>OFDM Concept:  Modulate data onto sub-carriers</a:t>
                </a:r>
              </a:p>
              <a:p>
                <a:pPr lvl="1"/>
                <a:r>
                  <a:rPr lang="en-US" dirty="0"/>
                  <a:t>Each sub-carrier is at some digital frequency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Why?  Transmitting on sub-carriers is easy to equalize:</a:t>
                </a:r>
                <a:br>
                  <a:rPr lang="en-US" dirty="0"/>
                </a:br>
                <a:br>
                  <a:rPr lang="en-US">
                    <a:latin typeface="Cambria Math" panose="02040503050406030204" pitchFamily="18" charset="0"/>
                  </a:rPr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On any ISI channel, channel gain is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0BF254-CFDF-490B-AD1D-5D8FD47F4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C154E-D71D-4549-B3E8-677A7AEE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66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E745-4217-43FA-9203-F7B89C4C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 Symbol Structure in Time-Domain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C4DA92-EE57-4C77-8DC3-D4E5C42DCA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10058400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Time is divided into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OFDM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symbols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Each symbol divided into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samples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 sample rate</a:t>
                </a:r>
              </a:p>
              <a:p>
                <a:endParaRPr lang="en-US" dirty="0"/>
              </a:p>
              <a:p>
                <a:r>
                  <a:rPr lang="en-US" dirty="0"/>
                  <a:t>Each symbol has: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FFT period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𝐹𝐹𝑇</m:t>
                        </m:r>
                      </m:sub>
                    </m:sSub>
                  </m:oMath>
                </a14:m>
                <a:r>
                  <a:rPr lang="en-US" dirty="0"/>
                  <a:t> samples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CP period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sub>
                    </m:sSub>
                  </m:oMath>
                </a14:m>
                <a:r>
                  <a:rPr lang="en-US" dirty="0"/>
                  <a:t> samples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𝐹𝐹𝑇</m:t>
                        </m:r>
                      </m:sub>
                    </m:sSub>
                  </m:oMath>
                </a14:m>
                <a:r>
                  <a:rPr lang="en-US" dirty="0"/>
                  <a:t> = number samples in FFT period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𝐶𝑃</m:t>
                        </m:r>
                      </m:sub>
                    </m:sSub>
                  </m:oMath>
                </a14:m>
                <a:r>
                  <a:rPr lang="en-US" dirty="0"/>
                  <a:t> = number samples in cyclic prefix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𝑠𝑦𝑚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𝐹𝐹𝑇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samples per symbol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𝑠𝑦𝑚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𝑠𝑦𝑚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symbol period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C4DA92-EE57-4C77-8DC3-D4E5C42DC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10058400" cy="4329817"/>
              </a:xfrm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870E4-EFC8-40A8-B01D-2DA45B1F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1F8772-F074-473F-9F7C-A4E74A024B6C}"/>
              </a:ext>
            </a:extLst>
          </p:cNvPr>
          <p:cNvSpPr/>
          <p:nvPr/>
        </p:nvSpPr>
        <p:spPr>
          <a:xfrm>
            <a:off x="6631145" y="2692065"/>
            <a:ext cx="516532" cy="10121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D34301-CC13-434C-A1B2-9A5A3FB4A163}"/>
              </a:ext>
            </a:extLst>
          </p:cNvPr>
          <p:cNvSpPr/>
          <p:nvPr/>
        </p:nvSpPr>
        <p:spPr>
          <a:xfrm>
            <a:off x="7147677" y="2692065"/>
            <a:ext cx="1856720" cy="10121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6AEF8F-A4C2-474F-9254-F47BF1C26DD9}"/>
              </a:ext>
            </a:extLst>
          </p:cNvPr>
          <p:cNvSpPr/>
          <p:nvPr/>
        </p:nvSpPr>
        <p:spPr>
          <a:xfrm>
            <a:off x="9004397" y="2692065"/>
            <a:ext cx="516532" cy="10121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BED35F-859F-4D47-965C-8A36B4E9D1C2}"/>
              </a:ext>
            </a:extLst>
          </p:cNvPr>
          <p:cNvSpPr/>
          <p:nvPr/>
        </p:nvSpPr>
        <p:spPr>
          <a:xfrm>
            <a:off x="9520929" y="2692065"/>
            <a:ext cx="1856720" cy="10121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650073-C2BD-46F5-9DE4-412BA49E2AFE}"/>
              </a:ext>
            </a:extLst>
          </p:cNvPr>
          <p:cNvCxnSpPr>
            <a:cxnSpLocks/>
          </p:cNvCxnSpPr>
          <p:nvPr/>
        </p:nvCxnSpPr>
        <p:spPr>
          <a:xfrm>
            <a:off x="6631145" y="2246891"/>
            <a:ext cx="0" cy="2213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204E61-95A6-479E-9159-5F32B425F730}"/>
              </a:ext>
            </a:extLst>
          </p:cNvPr>
          <p:cNvCxnSpPr>
            <a:cxnSpLocks/>
          </p:cNvCxnSpPr>
          <p:nvPr/>
        </p:nvCxnSpPr>
        <p:spPr>
          <a:xfrm>
            <a:off x="7147677" y="3500018"/>
            <a:ext cx="0" cy="960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D1F8E0-3E5D-4C2D-9560-64BE3C3C750B}"/>
              </a:ext>
            </a:extLst>
          </p:cNvPr>
          <p:cNvCxnSpPr>
            <a:cxnSpLocks/>
          </p:cNvCxnSpPr>
          <p:nvPr/>
        </p:nvCxnSpPr>
        <p:spPr>
          <a:xfrm>
            <a:off x="9004397" y="2246891"/>
            <a:ext cx="0" cy="2125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E6BF55-6EAF-4B57-89E9-298CC9BC4529}"/>
              </a:ext>
            </a:extLst>
          </p:cNvPr>
          <p:cNvCxnSpPr/>
          <p:nvPr/>
        </p:nvCxnSpPr>
        <p:spPr>
          <a:xfrm>
            <a:off x="6631145" y="4046215"/>
            <a:ext cx="5165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586E9A-4231-4D2B-9A41-98E6E4CBF4DF}"/>
              </a:ext>
            </a:extLst>
          </p:cNvPr>
          <p:cNvCxnSpPr>
            <a:cxnSpLocks/>
          </p:cNvCxnSpPr>
          <p:nvPr/>
        </p:nvCxnSpPr>
        <p:spPr>
          <a:xfrm>
            <a:off x="7147677" y="4046215"/>
            <a:ext cx="18567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75E9E7-BBD9-4463-84BB-7EF399D6B039}"/>
                  </a:ext>
                </a:extLst>
              </p:cNvPr>
              <p:cNvSpPr txBox="1"/>
              <p:nvPr/>
            </p:nvSpPr>
            <p:spPr>
              <a:xfrm>
                <a:off x="5848924" y="4879910"/>
                <a:ext cx="12987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Cyclic prefix</a:t>
                </a:r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75E9E7-BBD9-4463-84BB-7EF399D6B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924" y="4879910"/>
                <a:ext cx="1298753" cy="646331"/>
              </a:xfrm>
              <a:prstGeom prst="rect">
                <a:avLst/>
              </a:prstGeom>
              <a:blipFill>
                <a:blip r:embed="rId3"/>
                <a:stretch>
                  <a:fillRect l="-3738" t="-5660" r="-3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1BB8470-B70F-402F-939D-226E6EEB894B}"/>
                  </a:ext>
                </a:extLst>
              </p:cNvPr>
              <p:cNvSpPr txBox="1"/>
              <p:nvPr/>
            </p:nvSpPr>
            <p:spPr>
              <a:xfrm>
                <a:off x="7963910" y="4879910"/>
                <a:ext cx="11753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FFT period</a:t>
                </a:r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𝐹𝐹𝑇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1BB8470-B70F-402F-939D-226E6EEB8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910" y="4879910"/>
                <a:ext cx="1175322" cy="646331"/>
              </a:xfrm>
              <a:prstGeom prst="rect">
                <a:avLst/>
              </a:prstGeom>
              <a:blipFill>
                <a:blip r:embed="rId4"/>
                <a:stretch>
                  <a:fillRect l="-4145" t="-5660" r="-4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0F0FBD9-287C-432C-BBF4-23CE83E86E24}"/>
              </a:ext>
            </a:extLst>
          </p:cNvPr>
          <p:cNvCxnSpPr>
            <a:cxnSpLocks/>
          </p:cNvCxnSpPr>
          <p:nvPr/>
        </p:nvCxnSpPr>
        <p:spPr>
          <a:xfrm flipV="1">
            <a:off x="6609223" y="4096821"/>
            <a:ext cx="280188" cy="78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DDD99C-D032-4F8B-BFD5-5EAA09A9567B}"/>
              </a:ext>
            </a:extLst>
          </p:cNvPr>
          <p:cNvCxnSpPr>
            <a:stCxn id="22" idx="0"/>
          </p:cNvCxnSpPr>
          <p:nvPr/>
        </p:nvCxnSpPr>
        <p:spPr>
          <a:xfrm flipH="1" flipV="1">
            <a:off x="8076037" y="4096821"/>
            <a:ext cx="475534" cy="78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A5C169-BF2D-4E7E-8E7B-23DDADD7EF0A}"/>
                  </a:ext>
                </a:extLst>
              </p:cNvPr>
              <p:cNvSpPr txBox="1"/>
              <p:nvPr/>
            </p:nvSpPr>
            <p:spPr>
              <a:xfrm>
                <a:off x="6213285" y="1544198"/>
                <a:ext cx="3208971" cy="668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OFDM symbol</a:t>
                </a:r>
                <a:endParaRPr lang="en-US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𝑠𝑦𝑚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𝐹𝐹𝑇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sub>
                    </m:sSub>
                  </m:oMath>
                </a14:m>
                <a:r>
                  <a:rPr lang="en-US" dirty="0"/>
                  <a:t> samples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A5C169-BF2D-4E7E-8E7B-23DDADD7E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85" y="1544198"/>
                <a:ext cx="3208971" cy="668260"/>
              </a:xfrm>
              <a:prstGeom prst="rect">
                <a:avLst/>
              </a:prstGeom>
              <a:blipFill>
                <a:blip r:embed="rId5"/>
                <a:stretch>
                  <a:fillRect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BC3152-AF4B-49B8-B0BB-6FA169336A8E}"/>
              </a:ext>
            </a:extLst>
          </p:cNvPr>
          <p:cNvCxnSpPr>
            <a:cxnSpLocks/>
          </p:cNvCxnSpPr>
          <p:nvPr/>
        </p:nvCxnSpPr>
        <p:spPr>
          <a:xfrm>
            <a:off x="6631145" y="2452261"/>
            <a:ext cx="23732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347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674D-2F77-4869-89B6-3E70E69F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 in Frequency Domain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3222B-8C7A-4C95-B785-E4C31ECC9F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206084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Frequency is divided into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subcarriers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𝐹𝐹𝑇</m:t>
                        </m:r>
                      </m:sub>
                    </m:sSub>
                  </m:oMath>
                </a14:m>
                <a:r>
                  <a:rPr lang="en-US" dirty="0"/>
                  <a:t> subcarriers</a:t>
                </a:r>
              </a:p>
              <a:p>
                <a:pPr lvl="1"/>
                <a:r>
                  <a:rPr lang="en-US" dirty="0"/>
                  <a:t>Spaced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𝐹𝐹𝑇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Subcarriers are divided into: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𝑆𝐶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occupied subcarriers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𝐹𝐹𝑇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𝑆𝐶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null subcarriers</a:t>
                </a:r>
                <a:endParaRPr lang="en-US" b="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b="0" dirty="0"/>
                  <a:t>Subcarrier frequencies:</a:t>
                </a:r>
              </a:p>
              <a:p>
                <a:pPr lvl="1"/>
                <a:r>
                  <a:rPr lang="en-US" dirty="0"/>
                  <a:t>Digital frequency: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𝐹𝐹𝑇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Analog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𝐹𝐹𝑇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+1,…,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𝐹𝐹𝑇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3222B-8C7A-4C95-B785-E4C31ECC9F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206084" cy="4329817"/>
              </a:xfrm>
              <a:blipFill>
                <a:blip r:embed="rId2"/>
                <a:stretch>
                  <a:fillRect l="-281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1EDA8-8B1C-480E-BF5A-3DBFEBE5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5122" name="Picture 2" descr="OFDM subcarrier spacing creates &quot;nulls&quot; canceling out inter-carrier interference (ICI) without the need for guard bands or expensive bandpass filters">
            <a:extLst>
              <a:ext uri="{FF2B5EF4-FFF2-40B4-BE49-F238E27FC236}">
                <a16:creationId xmlns:a16="http://schemas.microsoft.com/office/drawing/2014/main" id="{C1301A57-E347-4C7F-B368-80672EA5E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338" y="1767253"/>
            <a:ext cx="5723757" cy="270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230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75F0-22BE-4C7F-8CF5-AB40F7AA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 Time-Frequency Grid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FADBB-299E-4833-A07C-1F1FB24B61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55549" y="1512676"/>
                <a:ext cx="4582493" cy="4329817"/>
              </a:xfrm>
            </p:spPr>
            <p:txBody>
              <a:bodyPr/>
              <a:lstStyle/>
              <a:p>
                <a:r>
                  <a:rPr lang="en-US" dirty="0"/>
                  <a:t>Data to be transmitted is an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array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OFDM symbol index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= subcarrier index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Resource element</a:t>
                </a:r>
                <a:r>
                  <a:rPr lang="en-US" dirty="0"/>
                  <a:t>:  </a:t>
                </a:r>
                <a:br>
                  <a:rPr lang="en-US" dirty="0"/>
                </a:br>
                <a:r>
                  <a:rPr lang="en-US" dirty="0"/>
                  <a:t>  One time-frequency point</a:t>
                </a:r>
              </a:p>
              <a:p>
                <a:r>
                  <a:rPr lang="en-US" dirty="0"/>
                  <a:t>TX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One complex value  per RE</a:t>
                </a:r>
              </a:p>
              <a:p>
                <a:pPr lvl="1"/>
                <a:r>
                  <a:rPr lang="en-US" dirty="0"/>
                  <a:t>Called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modulation symbol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FADBB-299E-4833-A07C-1F1FB24B61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55549" y="1512676"/>
                <a:ext cx="4582493" cy="4329817"/>
              </a:xfrm>
              <a:blipFill>
                <a:blip r:embed="rId2"/>
                <a:stretch>
                  <a:fillRect l="-3191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0194F-8C49-4E31-87EF-241BB098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3B4585-3E11-4B2B-BDC2-43531AFE7529}"/>
              </a:ext>
            </a:extLst>
          </p:cNvPr>
          <p:cNvSpPr/>
          <p:nvPr/>
        </p:nvSpPr>
        <p:spPr>
          <a:xfrm>
            <a:off x="1364107" y="2263515"/>
            <a:ext cx="3072982" cy="2271002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4BF5D1-58F1-458E-BF46-10334209D5D3}"/>
              </a:ext>
            </a:extLst>
          </p:cNvPr>
          <p:cNvCxnSpPr/>
          <p:nvPr/>
        </p:nvCxnSpPr>
        <p:spPr>
          <a:xfrm>
            <a:off x="3050498" y="4332158"/>
            <a:ext cx="0" cy="107929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C90E47-BD56-47D0-986C-EB416F9E855E}"/>
              </a:ext>
            </a:extLst>
          </p:cNvPr>
          <p:cNvCxnSpPr/>
          <p:nvPr/>
        </p:nvCxnSpPr>
        <p:spPr>
          <a:xfrm>
            <a:off x="3157928" y="4327163"/>
            <a:ext cx="0" cy="107929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7ED195-4E9F-4A7B-97EC-028807C3C4EE}"/>
              </a:ext>
            </a:extLst>
          </p:cNvPr>
          <p:cNvCxnSpPr/>
          <p:nvPr/>
        </p:nvCxnSpPr>
        <p:spPr>
          <a:xfrm>
            <a:off x="2435902" y="5074170"/>
            <a:ext cx="614596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E4943A-8C22-4E50-BD00-7877F0C012E4}"/>
              </a:ext>
            </a:extLst>
          </p:cNvPr>
          <p:cNvCxnSpPr>
            <a:cxnSpLocks/>
          </p:cNvCxnSpPr>
          <p:nvPr/>
        </p:nvCxnSpPr>
        <p:spPr>
          <a:xfrm flipH="1">
            <a:off x="3157928" y="5074170"/>
            <a:ext cx="679554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C819D83-EB65-4211-A20B-D149247E7A5D}"/>
              </a:ext>
            </a:extLst>
          </p:cNvPr>
          <p:cNvSpPr/>
          <p:nvPr/>
        </p:nvSpPr>
        <p:spPr>
          <a:xfrm>
            <a:off x="3050498" y="3575340"/>
            <a:ext cx="99426" cy="9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137E56-B1A9-4122-89B9-16F5A67AA5CA}"/>
              </a:ext>
            </a:extLst>
          </p:cNvPr>
          <p:cNvCxnSpPr>
            <a:cxnSpLocks/>
          </p:cNvCxnSpPr>
          <p:nvPr/>
        </p:nvCxnSpPr>
        <p:spPr>
          <a:xfrm>
            <a:off x="4049841" y="3677585"/>
            <a:ext cx="1136756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529991-06C0-4964-8533-7479457007A8}"/>
              </a:ext>
            </a:extLst>
          </p:cNvPr>
          <p:cNvCxnSpPr>
            <a:cxnSpLocks/>
          </p:cNvCxnSpPr>
          <p:nvPr/>
        </p:nvCxnSpPr>
        <p:spPr>
          <a:xfrm>
            <a:off x="4049841" y="3575340"/>
            <a:ext cx="1136756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9D1177-B879-49EA-87B2-ED40D14E8AC6}"/>
              </a:ext>
            </a:extLst>
          </p:cNvPr>
          <p:cNvCxnSpPr>
            <a:cxnSpLocks/>
          </p:cNvCxnSpPr>
          <p:nvPr/>
        </p:nvCxnSpPr>
        <p:spPr>
          <a:xfrm flipV="1">
            <a:off x="4899286" y="3677585"/>
            <a:ext cx="0" cy="56463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FD9682-0ECF-4BE6-AAAA-7D81D44438CE}"/>
              </a:ext>
            </a:extLst>
          </p:cNvPr>
          <p:cNvCxnSpPr>
            <a:cxnSpLocks/>
          </p:cNvCxnSpPr>
          <p:nvPr/>
        </p:nvCxnSpPr>
        <p:spPr>
          <a:xfrm>
            <a:off x="4899286" y="2855813"/>
            <a:ext cx="0" cy="71952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B6EDC9-102A-4D75-BE20-91010A094A8B}"/>
                  </a:ext>
                </a:extLst>
              </p:cNvPr>
              <p:cNvSpPr txBox="1"/>
              <p:nvPr/>
            </p:nvSpPr>
            <p:spPr>
              <a:xfrm>
                <a:off x="4636310" y="2123855"/>
                <a:ext cx="1737655" cy="760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Subcarrier space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B6EDC9-102A-4D75-BE20-91010A094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310" y="2123855"/>
                <a:ext cx="1737655" cy="760465"/>
              </a:xfrm>
              <a:prstGeom prst="rect">
                <a:avLst/>
              </a:prstGeom>
              <a:blipFill>
                <a:blip r:embed="rId3"/>
                <a:stretch>
                  <a:fillRect l="-3158" t="-4000" r="-2105" b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A5CB6D-4364-47A2-93F6-4DB2DD2A3BB3}"/>
                  </a:ext>
                </a:extLst>
              </p:cNvPr>
              <p:cNvSpPr txBox="1"/>
              <p:nvPr/>
            </p:nvSpPr>
            <p:spPr>
              <a:xfrm>
                <a:off x="3772690" y="4738195"/>
                <a:ext cx="1506182" cy="668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OFDM symbol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𝑠𝑦𝑚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A5CB6D-4364-47A2-93F6-4DB2DD2A3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690" y="4738195"/>
                <a:ext cx="1506182" cy="668260"/>
              </a:xfrm>
              <a:prstGeom prst="rect">
                <a:avLst/>
              </a:prstGeom>
              <a:blipFill>
                <a:blip r:embed="rId4"/>
                <a:stretch>
                  <a:fillRect l="-3644" t="-4545" r="-2834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57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8F2C-8DDB-46A1-ABAE-10207465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F34B-7396-45D7-8EE3-55A573DF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the synchronization mechanisms in common commercial standards</a:t>
            </a:r>
          </a:p>
          <a:p>
            <a:r>
              <a:rPr lang="en-US" dirty="0"/>
              <a:t>Formulate binary decision tasks as hypothesis testing problems</a:t>
            </a:r>
          </a:p>
          <a:p>
            <a:r>
              <a:rPr lang="en-US" dirty="0"/>
              <a:t>Compute the LRT detector for a hypothesis testing problem</a:t>
            </a:r>
          </a:p>
          <a:p>
            <a:r>
              <a:rPr lang="en-US" dirty="0"/>
              <a:t>Compute error probabilities and optimize the threshold</a:t>
            </a:r>
          </a:p>
          <a:p>
            <a:r>
              <a:rPr lang="en-US" dirty="0"/>
              <a:t>Formulate signal detection as a hypothesis test</a:t>
            </a:r>
          </a:p>
          <a:p>
            <a:r>
              <a:rPr lang="en-US" dirty="0"/>
              <a:t>Describe and analyze the matched filter detector</a:t>
            </a:r>
          </a:p>
          <a:p>
            <a:r>
              <a:rPr lang="en-US" dirty="0"/>
              <a:t>Analyze various non-idealities including clock offset, auto-correlation and multi-path</a:t>
            </a:r>
          </a:p>
          <a:p>
            <a:r>
              <a:rPr lang="en-US" dirty="0"/>
              <a:t>Simulate the MF detector for real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2C330-B3DA-4E56-BC55-5503EA16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53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8A97-2E30-412E-882A-E48FA558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 TX Modulation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51F25-5F46-4869-BC63-189379B519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626433"/>
                <a:ext cx="7162300" cy="4242664"/>
              </a:xfrm>
            </p:spPr>
            <p:txBody>
              <a:bodyPr/>
              <a:lstStyle/>
              <a:p>
                <a:r>
                  <a:rPr lang="en-US" dirty="0"/>
                  <a:t>Input: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 Sequences of modulation symbols</a:t>
                </a:r>
              </a:p>
              <a:p>
                <a:r>
                  <a:rPr lang="en-US" dirty="0"/>
                  <a:t>Parallelize: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𝑆𝐶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Insert null: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occupied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null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IFFT: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Serialize with CP insertion:</a:t>
                </a:r>
              </a:p>
              <a:p>
                <a:pPr lvl="1"/>
                <a:r>
                  <a:rPr lang="en-US" dirty="0"/>
                  <a:t>CP: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𝑠𝑦𝑚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𝐹𝐹𝑇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𝐶𝑃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ℓ=0,…,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FFT: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𝑠𝑦𝑚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𝐹𝐹𝑇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ℓ=0,…,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𝐹𝐹𝑇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51F25-5F46-4869-BC63-189379B519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626433"/>
                <a:ext cx="7162300" cy="4242664"/>
              </a:xfrm>
              <a:blipFill>
                <a:blip r:embed="rId2"/>
                <a:stretch>
                  <a:fillRect l="-2043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E2DF4-02DF-4183-9FD0-C8471D58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B6119B-DA12-46C7-9F2B-D5B68B5A47C7}"/>
              </a:ext>
            </a:extLst>
          </p:cNvPr>
          <p:cNvSpPr/>
          <p:nvPr/>
        </p:nvSpPr>
        <p:spPr>
          <a:xfrm>
            <a:off x="8534434" y="2038664"/>
            <a:ext cx="1588957" cy="4646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09C9C9-5C8C-4357-9C4D-F795BF5A0CDB}"/>
                  </a:ext>
                </a:extLst>
              </p:cNvPr>
              <p:cNvSpPr txBox="1"/>
              <p:nvPr/>
            </p:nvSpPr>
            <p:spPr>
              <a:xfrm>
                <a:off x="9341152" y="1521502"/>
                <a:ext cx="615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09C9C9-5C8C-4357-9C4D-F795BF5A0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1152" y="1521502"/>
                <a:ext cx="615618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5CFB13-818E-4BCB-82E0-B8FC25565E0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328913" y="1521502"/>
            <a:ext cx="0" cy="51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37D8CCA-EB1B-4B92-BFB2-F5FA26EF3ADC}"/>
              </a:ext>
            </a:extLst>
          </p:cNvPr>
          <p:cNvSpPr/>
          <p:nvPr/>
        </p:nvSpPr>
        <p:spPr>
          <a:xfrm>
            <a:off x="8552317" y="3020521"/>
            <a:ext cx="1588957" cy="4646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A5E9A3-41DC-431A-B917-73266AB95B11}"/>
                  </a:ext>
                </a:extLst>
              </p:cNvPr>
              <p:cNvSpPr txBox="1"/>
              <p:nvPr/>
            </p:nvSpPr>
            <p:spPr>
              <a:xfrm>
                <a:off x="9341152" y="2503359"/>
                <a:ext cx="90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A5E9A3-41DC-431A-B917-73266AB95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1152" y="2503359"/>
                <a:ext cx="90954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DA84CC-0B69-4A34-BE01-E4DB98024FE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346796" y="2503359"/>
            <a:ext cx="0" cy="51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E9B8E7B-F329-4F6F-8162-78CB3909B942}"/>
              </a:ext>
            </a:extLst>
          </p:cNvPr>
          <p:cNvSpPr/>
          <p:nvPr/>
        </p:nvSpPr>
        <p:spPr>
          <a:xfrm>
            <a:off x="8552317" y="4011759"/>
            <a:ext cx="1588957" cy="4646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8E920E-B52C-4F24-85AA-4EB24F2BC8E5}"/>
                  </a:ext>
                </a:extLst>
              </p:cNvPr>
              <p:cNvSpPr txBox="1"/>
              <p:nvPr/>
            </p:nvSpPr>
            <p:spPr>
              <a:xfrm>
                <a:off x="9341152" y="3494597"/>
                <a:ext cx="1001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8E920E-B52C-4F24-85AA-4EB24F2BC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1152" y="3494597"/>
                <a:ext cx="1001108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9EF803-84A1-420F-9F33-991E64135D6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346796" y="3494597"/>
            <a:ext cx="0" cy="51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BD2E250-DA23-46DF-8CB8-A755187073A7}"/>
              </a:ext>
            </a:extLst>
          </p:cNvPr>
          <p:cNvSpPr/>
          <p:nvPr/>
        </p:nvSpPr>
        <p:spPr>
          <a:xfrm>
            <a:off x="8552317" y="5006167"/>
            <a:ext cx="1588957" cy="4646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383473F-A525-4EBC-88A6-A447360F8B99}"/>
                  </a:ext>
                </a:extLst>
              </p:cNvPr>
              <p:cNvSpPr txBox="1"/>
              <p:nvPr/>
            </p:nvSpPr>
            <p:spPr>
              <a:xfrm>
                <a:off x="9419503" y="5555257"/>
                <a:ext cx="624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383473F-A525-4EBC-88A6-A447360F8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503" y="5555257"/>
                <a:ext cx="624082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FF66C0-51C1-4EDD-97E2-9E85ED9F0A9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9346796" y="4489005"/>
            <a:ext cx="0" cy="51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45100F-8F46-4B96-9E81-3E25811E07AC}"/>
                  </a:ext>
                </a:extLst>
              </p:cNvPr>
              <p:cNvSpPr txBox="1"/>
              <p:nvPr/>
            </p:nvSpPr>
            <p:spPr>
              <a:xfrm>
                <a:off x="9400320" y="4560848"/>
                <a:ext cx="850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,ℓ]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45100F-8F46-4B96-9E81-3E25811E0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320" y="4560848"/>
                <a:ext cx="850376" cy="369332"/>
              </a:xfrm>
              <a:prstGeom prst="rect">
                <a:avLst/>
              </a:prstGeom>
              <a:blipFill>
                <a:blip r:embed="rId7"/>
                <a:stretch>
                  <a:fillRect r="-214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18DC0A-48BF-4CE5-945A-A8B4F7AC2126}"/>
              </a:ext>
            </a:extLst>
          </p:cNvPr>
          <p:cNvCxnSpPr>
            <a:cxnSpLocks/>
          </p:cNvCxnSpPr>
          <p:nvPr/>
        </p:nvCxnSpPr>
        <p:spPr>
          <a:xfrm>
            <a:off x="9341152" y="5481342"/>
            <a:ext cx="0" cy="51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D8D2A7-2E93-4EE0-B958-202D0C2CB850}"/>
                  </a:ext>
                </a:extLst>
              </p:cNvPr>
              <p:cNvSpPr txBox="1"/>
              <p:nvPr/>
            </p:nvSpPr>
            <p:spPr>
              <a:xfrm>
                <a:off x="10398247" y="1545755"/>
                <a:ext cx="72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D8D2A7-2E93-4EE0-B958-202D0C2CB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8247" y="1545755"/>
                <a:ext cx="7208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7EB54B-3835-40A1-A86F-FA2A72998439}"/>
                  </a:ext>
                </a:extLst>
              </p:cNvPr>
              <p:cNvSpPr txBox="1"/>
              <p:nvPr/>
            </p:nvSpPr>
            <p:spPr>
              <a:xfrm>
                <a:off x="10434086" y="2484621"/>
                <a:ext cx="9641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7EB54B-3835-40A1-A86F-FA2A72998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86" y="2484621"/>
                <a:ext cx="9641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C79C45A-B960-4C81-B823-171F04EF2650}"/>
                  </a:ext>
                </a:extLst>
              </p:cNvPr>
              <p:cNvSpPr txBox="1"/>
              <p:nvPr/>
            </p:nvSpPr>
            <p:spPr>
              <a:xfrm>
                <a:off x="7921992" y="957330"/>
                <a:ext cx="3172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Modulation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OFDM symbols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C79C45A-B960-4C81-B823-171F04EF2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992" y="957330"/>
                <a:ext cx="3172728" cy="369332"/>
              </a:xfrm>
              <a:prstGeom prst="rect">
                <a:avLst/>
              </a:prstGeom>
              <a:blipFill>
                <a:blip r:embed="rId10"/>
                <a:stretch>
                  <a:fillRect l="-1731" t="-8197" r="-9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B1283E-1CE4-46C7-BA49-9C6F4C5F0ACF}"/>
                  </a:ext>
                </a:extLst>
              </p:cNvPr>
              <p:cNvSpPr txBox="1"/>
              <p:nvPr/>
            </p:nvSpPr>
            <p:spPr>
              <a:xfrm>
                <a:off x="10434012" y="3485216"/>
                <a:ext cx="1112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𝐹𝐹𝑇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B1283E-1CE4-46C7-BA49-9C6F4C5F0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12" y="3485216"/>
                <a:ext cx="11129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A0FA05-9282-42AD-85A7-FDCA30ECE856}"/>
                  </a:ext>
                </a:extLst>
              </p:cNvPr>
              <p:cNvSpPr txBox="1"/>
              <p:nvPr/>
            </p:nvSpPr>
            <p:spPr>
              <a:xfrm>
                <a:off x="10410615" y="4557660"/>
                <a:ext cx="1112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𝐹𝐹𝑇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A0FA05-9282-42AD-85A7-FDCA30ECE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5" y="4557660"/>
                <a:ext cx="111299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A725A9-7057-4BF4-A855-5E0FE7D38E38}"/>
                  </a:ext>
                </a:extLst>
              </p:cNvPr>
              <p:cNvSpPr txBox="1"/>
              <p:nvPr/>
            </p:nvSpPr>
            <p:spPr>
              <a:xfrm>
                <a:off x="10439343" y="5496526"/>
                <a:ext cx="87357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𝑠𝑦𝑚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A725A9-7057-4BF4-A855-5E0FE7D38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9343" y="5496526"/>
                <a:ext cx="873572" cy="391261"/>
              </a:xfrm>
              <a:prstGeom prst="rect">
                <a:avLst/>
              </a:prstGeom>
              <a:blipFill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101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D36D-BBE9-4111-AC9E-6856A639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 TX Modulation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880FC-4E5A-414A-91D6-EED3DA8FA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532506"/>
            <a:ext cx="4620768" cy="6891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Manually performing the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45FA1-09FD-470C-9181-8946EA4E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002D4-B899-445A-B748-02AD0BF36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02934"/>
            <a:ext cx="3713220" cy="308186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D1BEC1-ACC2-4BCB-AEB0-E7908D5F54C5}"/>
              </a:ext>
            </a:extLst>
          </p:cNvPr>
          <p:cNvSpPr txBox="1">
            <a:spLocks/>
          </p:cNvSpPr>
          <p:nvPr/>
        </p:nvSpPr>
        <p:spPr>
          <a:xfrm>
            <a:off x="6473954" y="1613786"/>
            <a:ext cx="4620768" cy="68914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Using MATLAB’s built-in function</a:t>
            </a:r>
          </a:p>
          <a:p>
            <a:r>
              <a:rPr lang="en-US" dirty="0"/>
              <a:t>This is preferable and easier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C7A4ED-8F9A-4832-BCEA-F5FEA8E59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134" y="2589904"/>
            <a:ext cx="4572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71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Multipath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199601"/>
                <a:ext cx="9962184" cy="2628980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Now consider a multi-path channel: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sz="2400" dirty="0"/>
              </a:p>
              <a:p>
                <a:pPr lvl="1"/>
                <a:r>
                  <a:rPr lang="en-US" sz="2200" dirty="0"/>
                  <a:t>Assume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200" dirty="0"/>
                  <a:t> 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That is,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200" dirty="0"/>
                  <a:t> only 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∈{0,1,…,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sz="2200" dirty="0"/>
              </a:p>
              <a:p>
                <a:r>
                  <a:rPr lang="en-US" sz="2400" dirty="0"/>
                  <a:t>Implicitly we have made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two key assumptions</a:t>
                </a:r>
              </a:p>
              <a:p>
                <a:pPr lvl="1"/>
                <a:r>
                  <a:rPr lang="en-US" sz="2200" dirty="0"/>
                  <a:t>Delay spread is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sub>
                    </m:sSub>
                  </m:oMath>
                </a14:m>
                <a:r>
                  <a:rPr lang="en-US" sz="2200" dirty="0"/>
                  <a:t> samples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200" dirty="0"/>
                  <a:t> total length</a:t>
                </a:r>
              </a:p>
              <a:p>
                <a:pPr lvl="1"/>
                <a:r>
                  <a:rPr lang="en-US" sz="2200" dirty="0"/>
                  <a:t>RX is aligned such that first path arrives 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200" dirty="0"/>
              </a:p>
              <a:p>
                <a:pPr lvl="1"/>
                <a:endParaRPr lang="en-US" sz="2200" dirty="0"/>
              </a:p>
              <a:p>
                <a:pPr lvl="1"/>
                <a:endParaRPr lang="en-US" sz="20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199601"/>
                <a:ext cx="9962184" cy="2628980"/>
              </a:xfrm>
              <a:blipFill>
                <a:blip r:embed="rId2"/>
                <a:stretch>
                  <a:fillRect l="-1714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622368" y="2177415"/>
            <a:ext cx="1524000" cy="639762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41368" y="2177415"/>
            <a:ext cx="381000" cy="63976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965509" y="1691640"/>
                <a:ext cx="230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TX OFDM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509" y="1691640"/>
                <a:ext cx="2304318" cy="369332"/>
              </a:xfrm>
              <a:prstGeom prst="rect">
                <a:avLst/>
              </a:prstGeom>
              <a:blipFill>
                <a:blip r:embed="rId3"/>
                <a:stretch>
                  <a:fillRect l="-265"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174145" y="1445420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Multipath channel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75068" y="2553653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5154232" y="2320490"/>
            <a:ext cx="495698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5403810" y="2180732"/>
            <a:ext cx="760128" cy="15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5937070" y="2409193"/>
            <a:ext cx="304801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223068" y="2117798"/>
            <a:ext cx="1524000" cy="639762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842068" y="2117798"/>
            <a:ext cx="381000" cy="63976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7598325" y="1531637"/>
                <a:ext cx="230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RX OFDM symbol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325" y="1531637"/>
                <a:ext cx="2304318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7997643" y="2117798"/>
            <a:ext cx="1905000" cy="639762"/>
            <a:chOff x="6759575" y="1481424"/>
            <a:chExt cx="1905000" cy="639762"/>
          </a:xfrm>
        </p:grpSpPr>
        <p:sp>
          <p:nvSpPr>
            <p:cNvPr id="31" name="Rectangle 30"/>
            <p:cNvSpPr/>
            <p:nvPr/>
          </p:nvSpPr>
          <p:spPr>
            <a:xfrm>
              <a:off x="7140575" y="1481424"/>
              <a:ext cx="1524000" cy="639762"/>
            </a:xfrm>
            <a:prstGeom prst="rect">
              <a:avLst/>
            </a:prstGeom>
            <a:solidFill>
              <a:srgbClr val="00FFFF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759575" y="1481424"/>
              <a:ext cx="381000" cy="639762"/>
            </a:xfrm>
            <a:prstGeom prst="rect">
              <a:avLst/>
            </a:prstGeom>
            <a:solidFill>
              <a:srgbClr val="99FF99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150043" y="2118678"/>
            <a:ext cx="1905000" cy="639762"/>
            <a:chOff x="6759575" y="1481424"/>
            <a:chExt cx="1905000" cy="639762"/>
          </a:xfrm>
        </p:grpSpPr>
        <p:sp>
          <p:nvSpPr>
            <p:cNvPr id="35" name="Rectangle 34"/>
            <p:cNvSpPr/>
            <p:nvPr/>
          </p:nvSpPr>
          <p:spPr>
            <a:xfrm>
              <a:off x="7140575" y="1481424"/>
              <a:ext cx="1524000" cy="639762"/>
            </a:xfrm>
            <a:prstGeom prst="rect">
              <a:avLst/>
            </a:prstGeom>
            <a:solidFill>
              <a:srgbClr val="00FFFF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759575" y="1481424"/>
              <a:ext cx="381000" cy="639762"/>
            </a:xfrm>
            <a:prstGeom prst="rect">
              <a:avLst/>
            </a:prstGeom>
            <a:solidFill>
              <a:srgbClr val="99FF99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646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 Receiver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09691" y="1482635"/>
                <a:ext cx="6833050" cy="409645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Start FFT window after first path + CP period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𝑠𝑦𝑚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𝐶𝑃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ℓ=0,1,…,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𝐹𝐹𝑇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Start time=symbol time + first path + CP period</a:t>
                </a:r>
              </a:p>
              <a:p>
                <a:pPr lvl="1"/>
                <a:r>
                  <a:rPr lang="en-US" dirty="0"/>
                  <a:t>Window of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𝐹𝐹𝑇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Assume delay spread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Then, there is no ISI</a:t>
                </a:r>
              </a:p>
              <a:p>
                <a:pPr lvl="1"/>
                <a:r>
                  <a:rPr lang="en-US" dirty="0"/>
                  <a:t>RX window for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sees only TX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Also, channels acts as a circular convolution: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09691" y="1482635"/>
                <a:ext cx="6833050" cy="4096453"/>
              </a:xfrm>
              <a:blipFill>
                <a:blip r:embed="rId2"/>
                <a:stretch>
                  <a:fillRect l="-2141"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9323588" y="2999389"/>
            <a:ext cx="1524000" cy="639762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942588" y="2999389"/>
            <a:ext cx="381000" cy="63976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32"/>
          <p:cNvGrpSpPr/>
          <p:nvPr/>
        </p:nvGrpSpPr>
        <p:grpSpPr>
          <a:xfrm>
            <a:off x="9081375" y="2999075"/>
            <a:ext cx="1905000" cy="639762"/>
            <a:chOff x="6759575" y="1481424"/>
            <a:chExt cx="1905000" cy="639762"/>
          </a:xfrm>
        </p:grpSpPr>
        <p:sp>
          <p:nvSpPr>
            <p:cNvPr id="31" name="Rectangle 30"/>
            <p:cNvSpPr/>
            <p:nvPr/>
          </p:nvSpPr>
          <p:spPr>
            <a:xfrm>
              <a:off x="7140575" y="1481424"/>
              <a:ext cx="1524000" cy="639762"/>
            </a:xfrm>
            <a:prstGeom prst="rect">
              <a:avLst/>
            </a:prstGeom>
            <a:solidFill>
              <a:srgbClr val="00FFFF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759575" y="1481424"/>
              <a:ext cx="381000" cy="639762"/>
            </a:xfrm>
            <a:prstGeom prst="rect">
              <a:avLst/>
            </a:prstGeom>
            <a:solidFill>
              <a:srgbClr val="99FF99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33"/>
          <p:cNvGrpSpPr/>
          <p:nvPr/>
        </p:nvGrpSpPr>
        <p:grpSpPr>
          <a:xfrm>
            <a:off x="9319659" y="2997558"/>
            <a:ext cx="1905000" cy="639762"/>
            <a:chOff x="6759575" y="1481424"/>
            <a:chExt cx="1905000" cy="639762"/>
          </a:xfrm>
        </p:grpSpPr>
        <p:sp>
          <p:nvSpPr>
            <p:cNvPr id="35" name="Rectangle 34"/>
            <p:cNvSpPr/>
            <p:nvPr/>
          </p:nvSpPr>
          <p:spPr>
            <a:xfrm>
              <a:off x="7140575" y="1481424"/>
              <a:ext cx="1524000" cy="639762"/>
            </a:xfrm>
            <a:prstGeom prst="rect">
              <a:avLst/>
            </a:prstGeom>
            <a:solidFill>
              <a:srgbClr val="00FFFF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759575" y="1481424"/>
              <a:ext cx="381000" cy="639762"/>
            </a:xfrm>
            <a:prstGeom prst="rect">
              <a:avLst/>
            </a:prstGeom>
            <a:solidFill>
              <a:srgbClr val="99FF99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>
            <a:cxnSpLocks/>
          </p:cNvCxnSpPr>
          <p:nvPr/>
        </p:nvCxnSpPr>
        <p:spPr>
          <a:xfrm flipH="1">
            <a:off x="9319659" y="3760680"/>
            <a:ext cx="3930" cy="1045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>
            <a:off x="10847588" y="3760680"/>
            <a:ext cx="0" cy="570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323588" y="3944831"/>
            <a:ext cx="150674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504563" y="1703561"/>
            <a:ext cx="1524000" cy="639762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123563" y="1703561"/>
            <a:ext cx="381000" cy="63976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cxnSpLocks/>
          </p:cNvCxnSpPr>
          <p:nvPr/>
        </p:nvCxnSpPr>
        <p:spPr>
          <a:xfrm flipH="1">
            <a:off x="8122100" y="2442320"/>
            <a:ext cx="1463" cy="2166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8942588" y="3946419"/>
            <a:ext cx="38100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123563" y="2614804"/>
            <a:ext cx="381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153686" y="3677190"/>
            <a:ext cx="995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Delay for first arrival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129289" y="1816398"/>
            <a:ext cx="128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 OFDM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047454" y="3905766"/>
            <a:ext cx="406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8657510" y="652616"/>
                <a:ext cx="7143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,ℓ]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510" y="652616"/>
                <a:ext cx="714313" cy="307777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ight Arrow 57"/>
          <p:cNvSpPr/>
          <p:nvPr/>
        </p:nvSpPr>
        <p:spPr>
          <a:xfrm rot="5400000">
            <a:off x="8727543" y="1121291"/>
            <a:ext cx="641603" cy="331912"/>
          </a:xfrm>
          <a:prstGeom prst="right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10224375" y="4321484"/>
                <a:ext cx="7143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]</a:t>
                </a:r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4375" y="4321484"/>
                <a:ext cx="714313" cy="307777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ight Arrow 59"/>
          <p:cNvSpPr/>
          <p:nvPr/>
        </p:nvSpPr>
        <p:spPr>
          <a:xfrm rot="5400000">
            <a:off x="9747118" y="4198803"/>
            <a:ext cx="641603" cy="331912"/>
          </a:xfrm>
          <a:prstGeom prst="right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317758" y="3992656"/>
                <a:ext cx="418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758" y="3992656"/>
                <a:ext cx="4186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379ED5-02FE-4E5F-8083-321C542EC2C7}"/>
                  </a:ext>
                </a:extLst>
              </p:cNvPr>
              <p:cNvSpPr txBox="1"/>
              <p:nvPr/>
            </p:nvSpPr>
            <p:spPr>
              <a:xfrm>
                <a:off x="7509266" y="2445527"/>
                <a:ext cx="5643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379ED5-02FE-4E5F-8083-321C542EC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266" y="2445527"/>
                <a:ext cx="56438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81CA98-E028-4EC7-928B-A7532ED314D3}"/>
              </a:ext>
            </a:extLst>
          </p:cNvPr>
          <p:cNvCxnSpPr>
            <a:cxnSpLocks/>
            <a:stCxn id="26" idx="1"/>
          </p:cNvCxnSpPr>
          <p:nvPr/>
        </p:nvCxnSpPr>
        <p:spPr>
          <a:xfrm>
            <a:off x="8942588" y="3319270"/>
            <a:ext cx="0" cy="85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6E51600-3D5D-407B-8913-C7F2B96AE089}"/>
              </a:ext>
            </a:extLst>
          </p:cNvPr>
          <p:cNvCxnSpPr>
            <a:cxnSpLocks/>
          </p:cNvCxnSpPr>
          <p:nvPr/>
        </p:nvCxnSpPr>
        <p:spPr>
          <a:xfrm>
            <a:off x="8123562" y="3946983"/>
            <a:ext cx="813269" cy="52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60A2C15-9FEF-4900-8C8E-3FB684717918}"/>
              </a:ext>
            </a:extLst>
          </p:cNvPr>
          <p:cNvCxnSpPr>
            <a:cxnSpLocks/>
          </p:cNvCxnSpPr>
          <p:nvPr/>
        </p:nvCxnSpPr>
        <p:spPr>
          <a:xfrm>
            <a:off x="8488168" y="2441690"/>
            <a:ext cx="0" cy="461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E18B2FF-0630-4DA6-B5A9-06C3620FE983}"/>
                  </a:ext>
                </a:extLst>
              </p:cNvPr>
              <p:cNvSpPr txBox="1"/>
              <p:nvPr/>
            </p:nvSpPr>
            <p:spPr>
              <a:xfrm>
                <a:off x="7682716" y="4736004"/>
                <a:ext cx="878767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𝑠𝑦𝑚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E18B2FF-0630-4DA6-B5A9-06C3620FE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716" y="4736004"/>
                <a:ext cx="878767" cy="391261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90C04A66-A5C0-4E0C-9265-963D466A5603}"/>
              </a:ext>
            </a:extLst>
          </p:cNvPr>
          <p:cNvSpPr txBox="1"/>
          <p:nvPr/>
        </p:nvSpPr>
        <p:spPr>
          <a:xfrm>
            <a:off x="7661763" y="5193130"/>
            <a:ext cx="995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 symbol start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6EEF430-94AA-423B-B9AC-241DA522ED78}"/>
                  </a:ext>
                </a:extLst>
              </p:cNvPr>
              <p:cNvSpPr txBox="1"/>
              <p:nvPr/>
            </p:nvSpPr>
            <p:spPr>
              <a:xfrm>
                <a:off x="8606314" y="4896038"/>
                <a:ext cx="1335558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𝑠𝑦𝑚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6EEF430-94AA-423B-B9AC-241DA522E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314" y="4896038"/>
                <a:ext cx="1335558" cy="391261"/>
              </a:xfrm>
              <a:prstGeom prst="rect">
                <a:avLst/>
              </a:prstGeom>
              <a:blipFill>
                <a:blip r:embed="rId8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ADC2F0-B917-409C-A4B1-BC5EE5B75531}"/>
                  </a:ext>
                </a:extLst>
              </p:cNvPr>
              <p:cNvSpPr txBox="1"/>
              <p:nvPr/>
            </p:nvSpPr>
            <p:spPr>
              <a:xfrm>
                <a:off x="8850895" y="4040486"/>
                <a:ext cx="5643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ADC2F0-B917-409C-A4B1-BC5EE5B75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895" y="4040486"/>
                <a:ext cx="564385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222DE1E-E556-429D-BA27-A7360FA6B43F}"/>
                  </a:ext>
                </a:extLst>
              </p:cNvPr>
              <p:cNvSpPr txBox="1"/>
              <p:nvPr/>
            </p:nvSpPr>
            <p:spPr>
              <a:xfrm>
                <a:off x="6021800" y="3468043"/>
                <a:ext cx="6551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𝐹𝐹𝑇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222DE1E-E556-429D-BA27-A7360FA6B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800" y="3468043"/>
                <a:ext cx="655179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950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8A97-2E30-412E-882A-E48FA558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 RX </a:t>
            </a:r>
            <a:r>
              <a:rPr lang="en-US" dirty="0" err="1"/>
              <a:t>DeModulation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51F25-5F46-4869-BC63-189379B519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626433"/>
                <a:ext cx="7162300" cy="4242664"/>
              </a:xfrm>
            </p:spPr>
            <p:txBody>
              <a:bodyPr/>
              <a:lstStyle/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arrival of first sample of symbol 0</a:t>
                </a:r>
              </a:p>
              <a:p>
                <a:r>
                  <a:rPr lang="en-US" dirty="0"/>
                  <a:t>Take FFT window: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𝑠𝑦𝑚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𝐶𝑃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+ℓ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Note the </a:t>
                </a:r>
                <a:r>
                  <a:rPr lang="en-US" b="0" dirty="0" err="1"/>
                  <a:t>offseting</a:t>
                </a:r>
                <a:endParaRPr lang="en-US" b="0" dirty="0"/>
              </a:p>
              <a:p>
                <a:r>
                  <a:rPr lang="en-US" dirty="0"/>
                  <a:t>Insert null: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occupied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null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IFFT: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Serialize with CP insertion:</a:t>
                </a:r>
              </a:p>
              <a:p>
                <a:pPr lvl="1"/>
                <a:r>
                  <a:rPr lang="en-US" dirty="0"/>
                  <a:t>CP: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𝑠𝑦𝑚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𝐹𝐹𝑇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𝐶𝑃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ℓ=0,…,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FFT: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𝑠𝑦𝑚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𝐹𝐹𝑇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ℓ=0,…,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𝐹𝐹𝑇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51F25-5F46-4869-BC63-189379B519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626433"/>
                <a:ext cx="7162300" cy="4242664"/>
              </a:xfrm>
              <a:blipFill>
                <a:blip r:embed="rId2"/>
                <a:stretch>
                  <a:fillRect l="-2043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E2DF4-02DF-4183-9FD0-C8471D58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B6119B-DA12-46C7-9F2B-D5B68B5A47C7}"/>
              </a:ext>
            </a:extLst>
          </p:cNvPr>
          <p:cNvSpPr/>
          <p:nvPr/>
        </p:nvSpPr>
        <p:spPr>
          <a:xfrm>
            <a:off x="8534434" y="2038664"/>
            <a:ext cx="1588957" cy="4646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09C9C9-5C8C-4357-9C4D-F795BF5A0CDB}"/>
                  </a:ext>
                </a:extLst>
              </p:cNvPr>
              <p:cNvSpPr txBox="1"/>
              <p:nvPr/>
            </p:nvSpPr>
            <p:spPr>
              <a:xfrm>
                <a:off x="9341152" y="1521502"/>
                <a:ext cx="615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09C9C9-5C8C-4357-9C4D-F795BF5A0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1152" y="1521502"/>
                <a:ext cx="615618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5CFB13-818E-4BCB-82E0-B8FC25565E0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328913" y="1521502"/>
            <a:ext cx="0" cy="51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37D8CCA-EB1B-4B92-BFB2-F5FA26EF3ADC}"/>
              </a:ext>
            </a:extLst>
          </p:cNvPr>
          <p:cNvSpPr/>
          <p:nvPr/>
        </p:nvSpPr>
        <p:spPr>
          <a:xfrm>
            <a:off x="8552317" y="3020521"/>
            <a:ext cx="1588957" cy="4646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A5E9A3-41DC-431A-B917-73266AB95B11}"/>
                  </a:ext>
                </a:extLst>
              </p:cNvPr>
              <p:cNvSpPr txBox="1"/>
              <p:nvPr/>
            </p:nvSpPr>
            <p:spPr>
              <a:xfrm>
                <a:off x="9341152" y="2503359"/>
                <a:ext cx="90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A5E9A3-41DC-431A-B917-73266AB95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1152" y="2503359"/>
                <a:ext cx="90954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DA84CC-0B69-4A34-BE01-E4DB98024FE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346796" y="2503359"/>
            <a:ext cx="0" cy="51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E9B8E7B-F329-4F6F-8162-78CB3909B942}"/>
              </a:ext>
            </a:extLst>
          </p:cNvPr>
          <p:cNvSpPr/>
          <p:nvPr/>
        </p:nvSpPr>
        <p:spPr>
          <a:xfrm>
            <a:off x="8552317" y="4011759"/>
            <a:ext cx="1588957" cy="4646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8E920E-B52C-4F24-85AA-4EB24F2BC8E5}"/>
                  </a:ext>
                </a:extLst>
              </p:cNvPr>
              <p:cNvSpPr txBox="1"/>
              <p:nvPr/>
            </p:nvSpPr>
            <p:spPr>
              <a:xfrm>
                <a:off x="9341152" y="3494597"/>
                <a:ext cx="1001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8E920E-B52C-4F24-85AA-4EB24F2BC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1152" y="3494597"/>
                <a:ext cx="1001108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9EF803-84A1-420F-9F33-991E64135D6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346796" y="3494597"/>
            <a:ext cx="0" cy="51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BD2E250-DA23-46DF-8CB8-A755187073A7}"/>
              </a:ext>
            </a:extLst>
          </p:cNvPr>
          <p:cNvSpPr/>
          <p:nvPr/>
        </p:nvSpPr>
        <p:spPr>
          <a:xfrm>
            <a:off x="8552317" y="5006167"/>
            <a:ext cx="1588957" cy="4646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383473F-A525-4EBC-88A6-A447360F8B99}"/>
                  </a:ext>
                </a:extLst>
              </p:cNvPr>
              <p:cNvSpPr txBox="1"/>
              <p:nvPr/>
            </p:nvSpPr>
            <p:spPr>
              <a:xfrm>
                <a:off x="9419503" y="5555257"/>
                <a:ext cx="624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383473F-A525-4EBC-88A6-A447360F8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503" y="5555257"/>
                <a:ext cx="624082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FF66C0-51C1-4EDD-97E2-9E85ED9F0A9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9346796" y="4489005"/>
            <a:ext cx="0" cy="51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45100F-8F46-4B96-9E81-3E25811E07AC}"/>
                  </a:ext>
                </a:extLst>
              </p:cNvPr>
              <p:cNvSpPr txBox="1"/>
              <p:nvPr/>
            </p:nvSpPr>
            <p:spPr>
              <a:xfrm>
                <a:off x="9400320" y="4560848"/>
                <a:ext cx="850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,ℓ]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45100F-8F46-4B96-9E81-3E25811E0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320" y="4560848"/>
                <a:ext cx="850376" cy="369332"/>
              </a:xfrm>
              <a:prstGeom prst="rect">
                <a:avLst/>
              </a:prstGeom>
              <a:blipFill>
                <a:blip r:embed="rId7"/>
                <a:stretch>
                  <a:fillRect r="-214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18DC0A-48BF-4CE5-945A-A8B4F7AC2126}"/>
              </a:ext>
            </a:extLst>
          </p:cNvPr>
          <p:cNvCxnSpPr>
            <a:cxnSpLocks/>
          </p:cNvCxnSpPr>
          <p:nvPr/>
        </p:nvCxnSpPr>
        <p:spPr>
          <a:xfrm>
            <a:off x="9341152" y="5481342"/>
            <a:ext cx="0" cy="51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D8D2A7-2E93-4EE0-B958-202D0C2CB850}"/>
                  </a:ext>
                </a:extLst>
              </p:cNvPr>
              <p:cNvSpPr txBox="1"/>
              <p:nvPr/>
            </p:nvSpPr>
            <p:spPr>
              <a:xfrm>
                <a:off x="10398247" y="1545755"/>
                <a:ext cx="72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D8D2A7-2E93-4EE0-B958-202D0C2CB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8247" y="1545755"/>
                <a:ext cx="7208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7EB54B-3835-40A1-A86F-FA2A72998439}"/>
                  </a:ext>
                </a:extLst>
              </p:cNvPr>
              <p:cNvSpPr txBox="1"/>
              <p:nvPr/>
            </p:nvSpPr>
            <p:spPr>
              <a:xfrm>
                <a:off x="10434086" y="2484621"/>
                <a:ext cx="9641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7EB54B-3835-40A1-A86F-FA2A72998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86" y="2484621"/>
                <a:ext cx="9641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C79C45A-B960-4C81-B823-171F04EF2650}"/>
                  </a:ext>
                </a:extLst>
              </p:cNvPr>
              <p:cNvSpPr txBox="1"/>
              <p:nvPr/>
            </p:nvSpPr>
            <p:spPr>
              <a:xfrm>
                <a:off x="7921992" y="957330"/>
                <a:ext cx="3172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Modulation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OFDM symbols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C79C45A-B960-4C81-B823-171F04EF2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992" y="957330"/>
                <a:ext cx="3172728" cy="369332"/>
              </a:xfrm>
              <a:prstGeom prst="rect">
                <a:avLst/>
              </a:prstGeom>
              <a:blipFill>
                <a:blip r:embed="rId10"/>
                <a:stretch>
                  <a:fillRect l="-1731" t="-8197" r="-9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B1283E-1CE4-46C7-BA49-9C6F4C5F0ACF}"/>
                  </a:ext>
                </a:extLst>
              </p:cNvPr>
              <p:cNvSpPr txBox="1"/>
              <p:nvPr/>
            </p:nvSpPr>
            <p:spPr>
              <a:xfrm>
                <a:off x="10434012" y="3485216"/>
                <a:ext cx="1112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𝐹𝐹𝑇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B1283E-1CE4-46C7-BA49-9C6F4C5F0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12" y="3485216"/>
                <a:ext cx="11129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A0FA05-9282-42AD-85A7-FDCA30ECE856}"/>
                  </a:ext>
                </a:extLst>
              </p:cNvPr>
              <p:cNvSpPr txBox="1"/>
              <p:nvPr/>
            </p:nvSpPr>
            <p:spPr>
              <a:xfrm>
                <a:off x="10410615" y="4557660"/>
                <a:ext cx="1112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𝐹𝐹𝑇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A0FA05-9282-42AD-85A7-FDCA30ECE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5" y="4557660"/>
                <a:ext cx="111299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A725A9-7057-4BF4-A855-5E0FE7D38E38}"/>
                  </a:ext>
                </a:extLst>
              </p:cNvPr>
              <p:cNvSpPr txBox="1"/>
              <p:nvPr/>
            </p:nvSpPr>
            <p:spPr>
              <a:xfrm>
                <a:off x="10439343" y="5496526"/>
                <a:ext cx="87357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𝑠𝑦𝑚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A725A9-7057-4BF4-A855-5E0FE7D38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9343" y="5496526"/>
                <a:ext cx="873572" cy="391261"/>
              </a:xfrm>
              <a:prstGeom prst="rect">
                <a:avLst/>
              </a:prstGeom>
              <a:blipFill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113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93BD1C-F487-4582-8B1E-D35EB6B486DF}"/>
              </a:ext>
            </a:extLst>
          </p:cNvPr>
          <p:cNvCxnSpPr/>
          <p:nvPr/>
        </p:nvCxnSpPr>
        <p:spPr>
          <a:xfrm>
            <a:off x="2273808" y="4369392"/>
            <a:ext cx="421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D0E4F1-C8A7-472F-AF4C-04570FC3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 Over a Multi-Path Channel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6577B-563D-487A-9541-8B648A846C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80"/>
                <a:ext cx="10058400" cy="3082860"/>
              </a:xfrm>
            </p:spPr>
            <p:txBody>
              <a:bodyPr/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Delay spread is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sub>
                    </m:sSub>
                  </m:oMath>
                </a14:m>
                <a:r>
                  <a:rPr lang="en-US" dirty="0"/>
                  <a:t> samples</a:t>
                </a:r>
              </a:p>
              <a:p>
                <a:pPr lvl="1"/>
                <a:r>
                  <a:rPr lang="en-US" dirty="0"/>
                  <a:t>And first path is aligned to beginning of receive window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6577B-563D-487A-9541-8B648A846C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80"/>
                <a:ext cx="10058400" cy="3082860"/>
              </a:xfrm>
              <a:blipFill>
                <a:blip r:embed="rId2"/>
                <a:stretch>
                  <a:fillRect l="-1455" t="-2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3F7C4-6B22-45C1-A210-DF1055C8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CA5C69-300F-4DA4-AEEA-960C4C48D413}"/>
              </a:ext>
            </a:extLst>
          </p:cNvPr>
          <p:cNvSpPr/>
          <p:nvPr/>
        </p:nvSpPr>
        <p:spPr>
          <a:xfrm>
            <a:off x="2902464" y="3896085"/>
            <a:ext cx="2373252" cy="473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835C28-18FA-4BAA-B773-1DE4C9EB313D}"/>
              </a:ext>
            </a:extLst>
          </p:cNvPr>
          <p:cNvCxnSpPr>
            <a:cxnSpLocks/>
          </p:cNvCxnSpPr>
          <p:nvPr/>
        </p:nvCxnSpPr>
        <p:spPr>
          <a:xfrm>
            <a:off x="2905884" y="3399036"/>
            <a:ext cx="0" cy="2213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0E022B-AFAE-4AFA-A32D-C9F8D4FFFCC0}"/>
              </a:ext>
            </a:extLst>
          </p:cNvPr>
          <p:cNvCxnSpPr>
            <a:cxnSpLocks/>
          </p:cNvCxnSpPr>
          <p:nvPr/>
        </p:nvCxnSpPr>
        <p:spPr>
          <a:xfrm flipH="1">
            <a:off x="3418996" y="4652163"/>
            <a:ext cx="3420" cy="687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93FD52-D478-45C2-8550-D68C6E14C7ED}"/>
              </a:ext>
            </a:extLst>
          </p:cNvPr>
          <p:cNvCxnSpPr>
            <a:cxnSpLocks/>
          </p:cNvCxnSpPr>
          <p:nvPr/>
        </p:nvCxnSpPr>
        <p:spPr>
          <a:xfrm>
            <a:off x="5279136" y="3399036"/>
            <a:ext cx="0" cy="2125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A5DDC8-81D7-4B8B-8DA7-6B1D44F90B9D}"/>
              </a:ext>
            </a:extLst>
          </p:cNvPr>
          <p:cNvCxnSpPr/>
          <p:nvPr/>
        </p:nvCxnSpPr>
        <p:spPr>
          <a:xfrm>
            <a:off x="2902464" y="4911848"/>
            <a:ext cx="5165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5C140B-C9A7-4A0E-9E33-16D2F2BC88EA}"/>
              </a:ext>
            </a:extLst>
          </p:cNvPr>
          <p:cNvCxnSpPr>
            <a:cxnSpLocks/>
          </p:cNvCxnSpPr>
          <p:nvPr/>
        </p:nvCxnSpPr>
        <p:spPr>
          <a:xfrm>
            <a:off x="3418996" y="4910320"/>
            <a:ext cx="18567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6751473-020E-4CE0-94C0-FDE1B186897B}"/>
              </a:ext>
            </a:extLst>
          </p:cNvPr>
          <p:cNvSpPr/>
          <p:nvPr/>
        </p:nvSpPr>
        <p:spPr>
          <a:xfrm>
            <a:off x="2905884" y="2949919"/>
            <a:ext cx="2373252" cy="473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8C3044-12DA-475F-BC8F-62F2BC47843C}"/>
                  </a:ext>
                </a:extLst>
              </p:cNvPr>
              <p:cNvSpPr txBox="1"/>
              <p:nvPr/>
            </p:nvSpPr>
            <p:spPr>
              <a:xfrm>
                <a:off x="1036320" y="2888958"/>
                <a:ext cx="906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8C3044-12DA-475F-BC8F-62F2BC478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" y="2888958"/>
                <a:ext cx="906210" cy="369332"/>
              </a:xfrm>
              <a:prstGeom prst="rect">
                <a:avLst/>
              </a:prstGeom>
              <a:blipFill>
                <a:blip r:embed="rId3"/>
                <a:stretch>
                  <a:fillRect l="-5369" t="-10000" r="-67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CCD6B7-E889-4EE5-9339-229169010F2D}"/>
                  </a:ext>
                </a:extLst>
              </p:cNvPr>
              <p:cNvSpPr txBox="1"/>
              <p:nvPr/>
            </p:nvSpPr>
            <p:spPr>
              <a:xfrm>
                <a:off x="1036320" y="3948071"/>
                <a:ext cx="877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CCD6B7-E889-4EE5-9339-229169010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" y="3948071"/>
                <a:ext cx="877613" cy="369332"/>
              </a:xfrm>
              <a:prstGeom prst="rect">
                <a:avLst/>
              </a:prstGeom>
              <a:blipFill>
                <a:blip r:embed="rId4"/>
                <a:stretch>
                  <a:fillRect l="-555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A9FE26F8-356E-4866-ABDD-9EC55BCF3653}"/>
              </a:ext>
            </a:extLst>
          </p:cNvPr>
          <p:cNvSpPr/>
          <p:nvPr/>
        </p:nvSpPr>
        <p:spPr>
          <a:xfrm>
            <a:off x="2966845" y="4015540"/>
            <a:ext cx="2373252" cy="473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F123E8-70B3-498E-99F1-B7C737911E3A}"/>
              </a:ext>
            </a:extLst>
          </p:cNvPr>
          <p:cNvSpPr/>
          <p:nvPr/>
        </p:nvSpPr>
        <p:spPr>
          <a:xfrm>
            <a:off x="3097746" y="4148833"/>
            <a:ext cx="2373252" cy="473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98BB56-A1A4-4810-9131-D2CF3CC8B4EE}"/>
              </a:ext>
            </a:extLst>
          </p:cNvPr>
          <p:cNvCxnSpPr/>
          <p:nvPr/>
        </p:nvCxnSpPr>
        <p:spPr>
          <a:xfrm>
            <a:off x="2316480" y="3423226"/>
            <a:ext cx="421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CEA1BDF-9208-459F-A4BC-74BF94D3861E}"/>
                  </a:ext>
                </a:extLst>
              </p:cNvPr>
              <p:cNvSpPr txBox="1"/>
              <p:nvPr/>
            </p:nvSpPr>
            <p:spPr>
              <a:xfrm>
                <a:off x="6843715" y="4083154"/>
                <a:ext cx="2497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Delayed versions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CEA1BDF-9208-459F-A4BC-74BF94D38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715" y="4083154"/>
                <a:ext cx="2497479" cy="369332"/>
              </a:xfrm>
              <a:prstGeom prst="rect">
                <a:avLst/>
              </a:prstGeom>
              <a:blipFill>
                <a:blip r:embed="rId5"/>
                <a:stretch>
                  <a:fillRect l="-220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6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E745-4217-43FA-9203-F7B89C4C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Degrees of Freedom, Overhead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C4DA92-EE57-4C77-8DC3-D4E5C42DCA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5713267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Each OFDM symbol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𝑆𝐶</m:t>
                        </m:r>
                      </m:sub>
                    </m:sSub>
                  </m:oMath>
                </a14:m>
                <a:r>
                  <a:rPr lang="en-US" dirty="0"/>
                  <a:t> DoF</a:t>
                </a:r>
              </a:p>
              <a:p>
                <a:r>
                  <a:rPr lang="en-US" dirty="0"/>
                  <a:t>Rate is: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𝐷𝑜𝐹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𝑠𝑦𝑚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Occupied bandwidth: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𝐹𝐹𝑇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Fraction Overhead: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C4DA92-EE57-4C77-8DC3-D4E5C42DC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5713267" cy="4329817"/>
              </a:xfrm>
              <a:blipFill>
                <a:blip r:embed="rId2"/>
                <a:stretch>
                  <a:fillRect l="-256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870E4-EFC8-40A8-B01D-2DA45B1F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1F8772-F074-473F-9F7C-A4E74A024B6C}"/>
              </a:ext>
            </a:extLst>
          </p:cNvPr>
          <p:cNvSpPr/>
          <p:nvPr/>
        </p:nvSpPr>
        <p:spPr>
          <a:xfrm>
            <a:off x="8150734" y="2722045"/>
            <a:ext cx="516532" cy="10121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D34301-CC13-434C-A1B2-9A5A3FB4A163}"/>
              </a:ext>
            </a:extLst>
          </p:cNvPr>
          <p:cNvSpPr/>
          <p:nvPr/>
        </p:nvSpPr>
        <p:spPr>
          <a:xfrm>
            <a:off x="8667266" y="2722045"/>
            <a:ext cx="1856720" cy="10121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650073-C2BD-46F5-9DE4-412BA49E2AFE}"/>
              </a:ext>
            </a:extLst>
          </p:cNvPr>
          <p:cNvCxnSpPr>
            <a:cxnSpLocks/>
          </p:cNvCxnSpPr>
          <p:nvPr/>
        </p:nvCxnSpPr>
        <p:spPr>
          <a:xfrm>
            <a:off x="8150734" y="2276871"/>
            <a:ext cx="0" cy="2213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204E61-95A6-479E-9159-5F32B425F730}"/>
              </a:ext>
            </a:extLst>
          </p:cNvPr>
          <p:cNvCxnSpPr>
            <a:cxnSpLocks/>
          </p:cNvCxnSpPr>
          <p:nvPr/>
        </p:nvCxnSpPr>
        <p:spPr>
          <a:xfrm>
            <a:off x="8667266" y="3529998"/>
            <a:ext cx="0" cy="960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D1F8E0-3E5D-4C2D-9560-64BE3C3C750B}"/>
              </a:ext>
            </a:extLst>
          </p:cNvPr>
          <p:cNvCxnSpPr>
            <a:cxnSpLocks/>
          </p:cNvCxnSpPr>
          <p:nvPr/>
        </p:nvCxnSpPr>
        <p:spPr>
          <a:xfrm>
            <a:off x="10523986" y="2276871"/>
            <a:ext cx="0" cy="2125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E6BF55-6EAF-4B57-89E9-298CC9BC4529}"/>
              </a:ext>
            </a:extLst>
          </p:cNvPr>
          <p:cNvCxnSpPr/>
          <p:nvPr/>
        </p:nvCxnSpPr>
        <p:spPr>
          <a:xfrm>
            <a:off x="8150734" y="4076195"/>
            <a:ext cx="5165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586E9A-4231-4D2B-9A41-98E6E4CBF4DF}"/>
              </a:ext>
            </a:extLst>
          </p:cNvPr>
          <p:cNvCxnSpPr>
            <a:cxnSpLocks/>
          </p:cNvCxnSpPr>
          <p:nvPr/>
        </p:nvCxnSpPr>
        <p:spPr>
          <a:xfrm>
            <a:off x="8667266" y="4076195"/>
            <a:ext cx="18567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75E9E7-BBD9-4463-84BB-7EF399D6B039}"/>
                  </a:ext>
                </a:extLst>
              </p:cNvPr>
              <p:cNvSpPr txBox="1"/>
              <p:nvPr/>
            </p:nvSpPr>
            <p:spPr>
              <a:xfrm>
                <a:off x="7368513" y="4909890"/>
                <a:ext cx="12987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Cyclic prefix</a:t>
                </a:r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75E9E7-BBD9-4463-84BB-7EF399D6B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513" y="4909890"/>
                <a:ext cx="1298753" cy="646331"/>
              </a:xfrm>
              <a:prstGeom prst="rect">
                <a:avLst/>
              </a:prstGeom>
              <a:blipFill>
                <a:blip r:embed="rId3"/>
                <a:stretch>
                  <a:fillRect l="-4225" t="-4717" r="-3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1BB8470-B70F-402F-939D-226E6EEB894B}"/>
                  </a:ext>
                </a:extLst>
              </p:cNvPr>
              <p:cNvSpPr txBox="1"/>
              <p:nvPr/>
            </p:nvSpPr>
            <p:spPr>
              <a:xfrm>
                <a:off x="9483499" y="4909890"/>
                <a:ext cx="11753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FFT period</a:t>
                </a:r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𝐹𝐹𝑇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1BB8470-B70F-402F-939D-226E6EEB8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499" y="4909890"/>
                <a:ext cx="1175322" cy="646331"/>
              </a:xfrm>
              <a:prstGeom prst="rect">
                <a:avLst/>
              </a:prstGeom>
              <a:blipFill>
                <a:blip r:embed="rId4"/>
                <a:stretch>
                  <a:fillRect l="-4688" t="-4717" r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0F0FBD9-287C-432C-BBF4-23CE83E86E24}"/>
              </a:ext>
            </a:extLst>
          </p:cNvPr>
          <p:cNvCxnSpPr>
            <a:cxnSpLocks/>
          </p:cNvCxnSpPr>
          <p:nvPr/>
        </p:nvCxnSpPr>
        <p:spPr>
          <a:xfrm flipV="1">
            <a:off x="8128812" y="4126801"/>
            <a:ext cx="280188" cy="78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DDD99C-D032-4F8B-BFD5-5EAA09A9567B}"/>
              </a:ext>
            </a:extLst>
          </p:cNvPr>
          <p:cNvCxnSpPr>
            <a:stCxn id="22" idx="0"/>
          </p:cNvCxnSpPr>
          <p:nvPr/>
        </p:nvCxnSpPr>
        <p:spPr>
          <a:xfrm flipH="1" flipV="1">
            <a:off x="9595626" y="4126801"/>
            <a:ext cx="475534" cy="78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A5C169-BF2D-4E7E-8E7B-23DDADD7EF0A}"/>
                  </a:ext>
                </a:extLst>
              </p:cNvPr>
              <p:cNvSpPr txBox="1"/>
              <p:nvPr/>
            </p:nvSpPr>
            <p:spPr>
              <a:xfrm>
                <a:off x="8106890" y="1608611"/>
                <a:ext cx="2417096" cy="668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OFDM symbol</a:t>
                </a:r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𝑠𝑦𝑚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𝐹𝐹𝑇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A5C169-BF2D-4E7E-8E7B-23DDADD7E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890" y="1608611"/>
                <a:ext cx="2417096" cy="668260"/>
              </a:xfrm>
              <a:prstGeom prst="rect">
                <a:avLst/>
              </a:prstGeom>
              <a:blipFill>
                <a:blip r:embed="rId5"/>
                <a:stretch>
                  <a:fillRect t="-5455"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BC3152-AF4B-49B8-B0BB-6FA169336A8E}"/>
              </a:ext>
            </a:extLst>
          </p:cNvPr>
          <p:cNvCxnSpPr>
            <a:cxnSpLocks/>
          </p:cNvCxnSpPr>
          <p:nvPr/>
        </p:nvCxnSpPr>
        <p:spPr>
          <a:xfrm>
            <a:off x="8150734" y="2482241"/>
            <a:ext cx="23732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53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 Channel Estimation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274320" lvl="1" indent="-274320">
                  <a:spcBef>
                    <a:spcPts val="580"/>
                  </a:spcBef>
                </a:pPr>
                <a:r>
                  <a:rPr lang="en-US" dirty="0"/>
                  <a:t>Symbols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/>
              </a:p>
              <a:p>
                <a:r>
                  <a:rPr lang="en-US" sz="2400" dirty="0"/>
                  <a:t>Must determine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Pilots or reference signals:</a:t>
                </a:r>
              </a:p>
              <a:p>
                <a:pPr lvl="1"/>
                <a:r>
                  <a:rPr lang="en-US" sz="2200" dirty="0"/>
                  <a:t>Transmit known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dirty="0"/>
                  <a:t> time-frequency positions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Determine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dirty="0"/>
                  <a:t> at those locations</a:t>
                </a:r>
              </a:p>
              <a:p>
                <a:pPr lvl="1"/>
                <a:r>
                  <a:rPr lang="en-US" sz="2200" dirty="0"/>
                  <a:t>Interpolate to remainder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dirty="0"/>
                  <a:t> plane</a:t>
                </a:r>
              </a:p>
              <a:p>
                <a:r>
                  <a:rPr lang="en-US" dirty="0"/>
                  <a:t>Pilots must be spaced within</a:t>
                </a:r>
              </a:p>
              <a:p>
                <a:pPr lvl="1"/>
                <a:r>
                  <a:rPr lang="en-US" dirty="0"/>
                  <a:t>Coherence time</a:t>
                </a:r>
              </a:p>
              <a:p>
                <a:pPr lvl="1"/>
                <a:r>
                  <a:rPr lang="en-US" dirty="0"/>
                  <a:t>Coherence bandwidth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76" y="3429000"/>
            <a:ext cx="2676525" cy="1704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72401" y="5405137"/>
            <a:ext cx="2254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LTE reference symbols</a:t>
            </a:r>
          </a:p>
          <a:p>
            <a:r>
              <a:rPr lang="en-US" dirty="0"/>
              <a:t>(for antenna port 1)</a:t>
            </a:r>
          </a:p>
        </p:txBody>
      </p:sp>
    </p:spTree>
    <p:extLst>
      <p:ext uri="{BB962C8B-B14F-4D97-AF65-F5344CB8AC3E}">
        <p14:creationId xmlns:p14="http://schemas.microsoft.com/office/powerpoint/2010/main" val="2995645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 Demodulation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RX symbols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estimated, scalar equalization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Remember to keep track of noise variance for LLRs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94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522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OFDM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proposed by Chang, Bell Labs,1966 </a:t>
            </a:r>
          </a:p>
          <a:p>
            <a:r>
              <a:rPr lang="en-US" dirty="0"/>
              <a:t>Many applications:</a:t>
            </a:r>
          </a:p>
          <a:p>
            <a:pPr lvl="1"/>
            <a:r>
              <a:rPr lang="en-US" sz="1600" dirty="0"/>
              <a:t>Early digital TV, LER, Paris 1988</a:t>
            </a:r>
          </a:p>
          <a:p>
            <a:pPr lvl="1"/>
            <a:r>
              <a:rPr lang="en-US" sz="1600" dirty="0"/>
              <a:t>ETSI Digital Audio Broadcast, 1995</a:t>
            </a:r>
          </a:p>
          <a:p>
            <a:pPr lvl="1"/>
            <a:r>
              <a:rPr lang="en-US" sz="1600" dirty="0"/>
              <a:t>ETSI Digital Video Broadcast, DVB-T, 1997</a:t>
            </a:r>
          </a:p>
          <a:p>
            <a:pPr lvl="1"/>
            <a:r>
              <a:rPr lang="en-US" sz="1600" dirty="0"/>
              <a:t>DSL, 1998</a:t>
            </a:r>
          </a:p>
          <a:p>
            <a:r>
              <a:rPr lang="en-US" sz="1800" dirty="0"/>
              <a:t>Wireless LANs:  </a:t>
            </a:r>
          </a:p>
          <a:p>
            <a:pPr lvl="1"/>
            <a:r>
              <a:rPr lang="en-US" sz="1600" dirty="0"/>
              <a:t>802.11a, 1999  and 802.11g, 2002</a:t>
            </a:r>
          </a:p>
          <a:p>
            <a:pPr lvl="1"/>
            <a:r>
              <a:rPr lang="en-US" sz="1600" dirty="0"/>
              <a:t>802.11n, 2004</a:t>
            </a:r>
          </a:p>
          <a:p>
            <a:r>
              <a:rPr lang="en-US" dirty="0"/>
              <a:t>Fourth Generation Cellular standards </a:t>
            </a:r>
          </a:p>
          <a:p>
            <a:pPr lvl="1"/>
            <a:r>
              <a:rPr lang="en-US" sz="1600" dirty="0"/>
              <a:t>Flash-OFDM, 2001</a:t>
            </a:r>
          </a:p>
          <a:p>
            <a:pPr lvl="1"/>
            <a:r>
              <a:rPr lang="en-US" dirty="0" err="1"/>
              <a:t>WiMax</a:t>
            </a:r>
            <a:r>
              <a:rPr lang="en-US" dirty="0"/>
              <a:t>, 2004</a:t>
            </a:r>
          </a:p>
          <a:p>
            <a:pPr lvl="1"/>
            <a:r>
              <a:rPr lang="en-US" dirty="0"/>
              <a:t>LTE, adopted OFDM in 2005</a:t>
            </a:r>
          </a:p>
        </p:txBody>
      </p:sp>
    </p:spTree>
    <p:extLst>
      <p:ext uri="{BB962C8B-B14F-4D97-AF65-F5344CB8AC3E}">
        <p14:creationId xmlns:p14="http://schemas.microsoft.com/office/powerpoint/2010/main" val="9101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005D-09B6-4018-9EE0-6DD73595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993AF-A11C-4957-9192-C36569D1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4FBB01-63DB-4DA8-92D3-4B45B4D0F3BF}"/>
              </a:ext>
            </a:extLst>
          </p:cNvPr>
          <p:cNvSpPr/>
          <p:nvPr/>
        </p:nvSpPr>
        <p:spPr>
          <a:xfrm>
            <a:off x="2366146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2DB61-61B1-4E0B-91DA-7CCF2273ED4B}"/>
              </a:ext>
            </a:extLst>
          </p:cNvPr>
          <p:cNvSpPr txBox="1"/>
          <p:nvPr/>
        </p:nvSpPr>
        <p:spPr>
          <a:xfrm>
            <a:off x="2335557" y="1676377"/>
            <a:ext cx="95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 coding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D4DC8C-7756-4B53-88E3-8A13F6531D11}"/>
              </a:ext>
            </a:extLst>
          </p:cNvPr>
          <p:cNvSpPr/>
          <p:nvPr/>
        </p:nvSpPr>
        <p:spPr>
          <a:xfrm>
            <a:off x="3952924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412E4-4255-4EAC-9298-2A3B408EA38A}"/>
              </a:ext>
            </a:extLst>
          </p:cNvPr>
          <p:cNvSpPr txBox="1"/>
          <p:nvPr/>
        </p:nvSpPr>
        <p:spPr>
          <a:xfrm>
            <a:off x="3900244" y="1708927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/>
              <a:t>mapping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EB670-D95D-4F6C-A820-315CB785BAA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085052" y="2453109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FC8838-40CA-4282-AEDB-4226739EAECD}"/>
              </a:ext>
            </a:extLst>
          </p:cNvPr>
          <p:cNvSpPr txBox="1"/>
          <p:nvPr/>
        </p:nvSpPr>
        <p:spPr>
          <a:xfrm>
            <a:off x="3183157" y="2960134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Coded bits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793BC-F65F-4B95-ABC4-E0C4F56131B8}"/>
              </a:ext>
            </a:extLst>
          </p:cNvPr>
          <p:cNvSpPr/>
          <p:nvPr/>
        </p:nvSpPr>
        <p:spPr>
          <a:xfrm>
            <a:off x="6499077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EB2DA-9C68-4632-8658-4107F45007D3}"/>
              </a:ext>
            </a:extLst>
          </p:cNvPr>
          <p:cNvSpPr txBox="1"/>
          <p:nvPr/>
        </p:nvSpPr>
        <p:spPr>
          <a:xfrm>
            <a:off x="6477030" y="1724755"/>
            <a:ext cx="9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 filter DAC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373723-4F89-4365-B789-546F13399B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671830" y="2453109"/>
            <a:ext cx="18272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B5FD0A-09A3-41AA-B392-40E135AE2B37}"/>
              </a:ext>
            </a:extLst>
          </p:cNvPr>
          <p:cNvSpPr txBox="1"/>
          <p:nvPr/>
        </p:nvSpPr>
        <p:spPr>
          <a:xfrm>
            <a:off x="5134438" y="2960134"/>
            <a:ext cx="86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IQ symbols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277663-35B2-46F6-A77C-E6172F46A853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7217983" y="2453109"/>
            <a:ext cx="1129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C6250DA-308F-4CC5-B350-31F6D6D14A1F}"/>
              </a:ext>
            </a:extLst>
          </p:cNvPr>
          <p:cNvSpPr/>
          <p:nvPr/>
        </p:nvSpPr>
        <p:spPr>
          <a:xfrm>
            <a:off x="8347382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2ED6B-29DB-4433-A9D1-A48C98589A96}"/>
              </a:ext>
            </a:extLst>
          </p:cNvPr>
          <p:cNvSpPr txBox="1"/>
          <p:nvPr/>
        </p:nvSpPr>
        <p:spPr>
          <a:xfrm>
            <a:off x="7229974" y="3000096"/>
            <a:ext cx="950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Analog baseband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BD15E1-1DD1-4C06-8C8C-9159E486CE5A}"/>
              </a:ext>
            </a:extLst>
          </p:cNvPr>
          <p:cNvSpPr txBox="1"/>
          <p:nvPr/>
        </p:nvSpPr>
        <p:spPr>
          <a:xfrm>
            <a:off x="8158530" y="184412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Upconversion</a:t>
            </a:r>
            <a:endParaRPr lang="en-US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DD55EB-8352-49FA-B4B2-C43195851E92}"/>
              </a:ext>
            </a:extLst>
          </p:cNvPr>
          <p:cNvCxnSpPr>
            <a:cxnSpLocks/>
          </p:cNvCxnSpPr>
          <p:nvPr/>
        </p:nvCxnSpPr>
        <p:spPr>
          <a:xfrm flipV="1">
            <a:off x="1498274" y="2462215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6DC064-A2DD-466D-B982-6BC460A115EA}"/>
              </a:ext>
            </a:extLst>
          </p:cNvPr>
          <p:cNvSpPr txBox="1"/>
          <p:nvPr/>
        </p:nvSpPr>
        <p:spPr>
          <a:xfrm>
            <a:off x="1569227" y="2934356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Info bits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4904B9-EF55-41A8-ABDF-CC68D991840C}"/>
              </a:ext>
            </a:extLst>
          </p:cNvPr>
          <p:cNvSpPr/>
          <p:nvPr/>
        </p:nvSpPr>
        <p:spPr>
          <a:xfrm>
            <a:off x="10145702" y="2957863"/>
            <a:ext cx="718906" cy="851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5765A8-8633-4191-8D06-25AFCB55E587}"/>
              </a:ext>
            </a:extLst>
          </p:cNvPr>
          <p:cNvSpPr txBox="1"/>
          <p:nvPr/>
        </p:nvSpPr>
        <p:spPr>
          <a:xfrm>
            <a:off x="10885466" y="3122202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Passband</a:t>
            </a:r>
          </a:p>
          <a:p>
            <a:r>
              <a:rPr lang="en-US" sz="1400" dirty="0"/>
              <a:t>Channel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ED40480-3A41-4CFE-A530-FBAEC8B3F9F3}"/>
              </a:ext>
            </a:extLst>
          </p:cNvPr>
          <p:cNvSpPr/>
          <p:nvPr/>
        </p:nvSpPr>
        <p:spPr>
          <a:xfrm rot="10800000">
            <a:off x="9382677" y="1837905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25E9670-D297-43AA-AE3B-934C966D3EE3}"/>
              </a:ext>
            </a:extLst>
          </p:cNvPr>
          <p:cNvCxnSpPr>
            <a:cxnSpLocks/>
            <a:stCxn id="25" idx="3"/>
            <a:endCxn id="33" idx="0"/>
          </p:cNvCxnSpPr>
          <p:nvPr/>
        </p:nvCxnSpPr>
        <p:spPr>
          <a:xfrm flipV="1">
            <a:off x="9066288" y="2080833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94CF82B-F9F9-4B44-B10F-F7BE1915E96D}"/>
              </a:ext>
            </a:extLst>
          </p:cNvPr>
          <p:cNvSpPr/>
          <p:nvPr/>
        </p:nvSpPr>
        <p:spPr>
          <a:xfrm>
            <a:off x="8347382" y="4647816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B7D7DC-A435-47FF-94B9-0338CD3D1022}"/>
              </a:ext>
            </a:extLst>
          </p:cNvPr>
          <p:cNvSpPr txBox="1"/>
          <p:nvPr/>
        </p:nvSpPr>
        <p:spPr>
          <a:xfrm>
            <a:off x="8279937" y="5143775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Down-conversion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E2CB0F3E-4AC0-4496-9D90-0FAFF4299FA7}"/>
              </a:ext>
            </a:extLst>
          </p:cNvPr>
          <p:cNvSpPr/>
          <p:nvPr/>
        </p:nvSpPr>
        <p:spPr>
          <a:xfrm rot="10800000">
            <a:off x="9382677" y="4253574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21B4B0B-D915-446E-BC3F-D89AA547285E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V="1">
            <a:off x="9066288" y="4496502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D24AB69-386F-4C11-A94D-1CA62211C9D0}"/>
              </a:ext>
            </a:extLst>
          </p:cNvPr>
          <p:cNvSpPr/>
          <p:nvPr/>
        </p:nvSpPr>
        <p:spPr>
          <a:xfrm>
            <a:off x="6499077" y="4645961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50E106-D17F-41DC-BD60-8608658FAC75}"/>
              </a:ext>
            </a:extLst>
          </p:cNvPr>
          <p:cNvSpPr txBox="1"/>
          <p:nvPr/>
        </p:nvSpPr>
        <p:spPr>
          <a:xfrm>
            <a:off x="6444358" y="5165570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RX filter</a:t>
            </a:r>
            <a:br>
              <a:rPr lang="en-US" sz="1400" dirty="0"/>
            </a:br>
            <a:r>
              <a:rPr lang="en-US" sz="1400" dirty="0"/>
              <a:t>and ADC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7221BE6-E83F-4987-A569-65E649EE291E}"/>
              </a:ext>
            </a:extLst>
          </p:cNvPr>
          <p:cNvSpPr/>
          <p:nvPr/>
        </p:nvSpPr>
        <p:spPr>
          <a:xfrm>
            <a:off x="5134438" y="387750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15C955-C15A-4020-9081-9F3D8C8AA346}"/>
              </a:ext>
            </a:extLst>
          </p:cNvPr>
          <p:cNvSpPr txBox="1"/>
          <p:nvPr/>
        </p:nvSpPr>
        <p:spPr>
          <a:xfrm>
            <a:off x="5187117" y="3554656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Sync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1A4BB4-E72C-468E-B029-00ED04A67B8A}"/>
              </a:ext>
            </a:extLst>
          </p:cNvPr>
          <p:cNvSpPr/>
          <p:nvPr/>
        </p:nvSpPr>
        <p:spPr>
          <a:xfrm>
            <a:off x="5134438" y="4649223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8EFBCB-C9A3-43F3-87C9-3105F465B8D6}"/>
              </a:ext>
            </a:extLst>
          </p:cNvPr>
          <p:cNvSpPr txBox="1"/>
          <p:nvPr/>
        </p:nvSpPr>
        <p:spPr>
          <a:xfrm>
            <a:off x="5044848" y="519619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Equalization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D967FF3-04CC-4333-8A47-D0196F6CB52C}"/>
              </a:ext>
            </a:extLst>
          </p:cNvPr>
          <p:cNvSpPr/>
          <p:nvPr/>
        </p:nvSpPr>
        <p:spPr>
          <a:xfrm>
            <a:off x="4041790" y="4652057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E57FFC-4626-4B7D-9FB6-E5115A1CECF7}"/>
              </a:ext>
            </a:extLst>
          </p:cNvPr>
          <p:cNvSpPr txBox="1"/>
          <p:nvPr/>
        </p:nvSpPr>
        <p:spPr>
          <a:xfrm>
            <a:off x="4063691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 err="1"/>
              <a:t>demod</a:t>
            </a:r>
            <a:endParaRPr lang="en-US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3E021B-0CE9-4284-B251-493D31B59DFC}"/>
              </a:ext>
            </a:extLst>
          </p:cNvPr>
          <p:cNvSpPr/>
          <p:nvPr/>
        </p:nvSpPr>
        <p:spPr>
          <a:xfrm>
            <a:off x="2357268" y="464781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826614-17A0-4303-ABC4-A4E6577C5379}"/>
              </a:ext>
            </a:extLst>
          </p:cNvPr>
          <p:cNvSpPr txBox="1"/>
          <p:nvPr/>
        </p:nvSpPr>
        <p:spPr>
          <a:xfrm>
            <a:off x="2290766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</a:t>
            </a:r>
            <a:br>
              <a:rPr lang="en-US" sz="1400" dirty="0"/>
            </a:br>
            <a:r>
              <a:rPr lang="en-US" sz="1400" dirty="0"/>
              <a:t>decoding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1DAF6D-218E-41E1-870F-7BB24E5BC4AA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1498274" y="4857992"/>
            <a:ext cx="858994" cy="1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70CF04F-31FE-4B82-8FB2-1596723A9985}"/>
              </a:ext>
            </a:extLst>
          </p:cNvPr>
          <p:cNvCxnSpPr>
            <a:stCxn id="40" idx="1"/>
            <a:endCxn id="44" idx="3"/>
          </p:cNvCxnSpPr>
          <p:nvPr/>
        </p:nvCxnSpPr>
        <p:spPr>
          <a:xfrm flipH="1" flipV="1">
            <a:off x="7217983" y="4866923"/>
            <a:ext cx="1129399" cy="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426B55-3744-4471-BC03-2DCA3FD6FEEE}"/>
              </a:ext>
            </a:extLst>
          </p:cNvPr>
          <p:cNvCxnSpPr>
            <a:stCxn id="44" idx="1"/>
            <a:endCxn id="48" idx="3"/>
          </p:cNvCxnSpPr>
          <p:nvPr/>
        </p:nvCxnSpPr>
        <p:spPr>
          <a:xfrm flipH="1">
            <a:off x="5853344" y="4866923"/>
            <a:ext cx="645733" cy="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DEFF2BA-BB73-46CA-869E-1DF66AD5BF91}"/>
              </a:ext>
            </a:extLst>
          </p:cNvPr>
          <p:cNvCxnSpPr>
            <a:endCxn id="46" idx="3"/>
          </p:cNvCxnSpPr>
          <p:nvPr/>
        </p:nvCxnSpPr>
        <p:spPr>
          <a:xfrm rot="16200000" flipV="1">
            <a:off x="5691144" y="4260670"/>
            <a:ext cx="768452" cy="444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E5C7B84-92FE-40AB-AB21-2C7D6C90A19F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>
            <a:off x="5493891" y="4319431"/>
            <a:ext cx="0" cy="32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10F2A05-DC61-435D-827F-03997E924D0C}"/>
              </a:ext>
            </a:extLst>
          </p:cNvPr>
          <p:cNvCxnSpPr>
            <a:stCxn id="48" idx="1"/>
            <a:endCxn id="57" idx="3"/>
          </p:cNvCxnSpPr>
          <p:nvPr/>
        </p:nvCxnSpPr>
        <p:spPr>
          <a:xfrm flipH="1">
            <a:off x="4760696" y="4870185"/>
            <a:ext cx="373742" cy="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0444F04-7C5B-427C-968F-8A1B9445DF1D}"/>
              </a:ext>
            </a:extLst>
          </p:cNvPr>
          <p:cNvCxnSpPr>
            <a:cxnSpLocks/>
            <a:stCxn id="57" idx="1"/>
            <a:endCxn id="59" idx="3"/>
          </p:cNvCxnSpPr>
          <p:nvPr/>
        </p:nvCxnSpPr>
        <p:spPr>
          <a:xfrm flipH="1" flipV="1">
            <a:off x="3076174" y="4868780"/>
            <a:ext cx="965616" cy="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0F44898-F2C0-4FC6-9510-D74828ED62DC}"/>
              </a:ext>
            </a:extLst>
          </p:cNvPr>
          <p:cNvSpPr txBox="1"/>
          <p:nvPr/>
        </p:nvSpPr>
        <p:spPr>
          <a:xfrm>
            <a:off x="9358170" y="2990690"/>
            <a:ext cx="51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RF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FDC605E-B6D0-489E-A4B9-D01002211C7D}"/>
              </a:ext>
            </a:extLst>
          </p:cNvPr>
          <p:cNvSpPr/>
          <p:nvPr/>
        </p:nvSpPr>
        <p:spPr>
          <a:xfrm>
            <a:off x="9499070" y="4776896"/>
            <a:ext cx="135253" cy="15292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9507FD-3109-4F73-BAFF-A3B0B5193D10}"/>
              </a:ext>
            </a:extLst>
          </p:cNvPr>
          <p:cNvCxnSpPr>
            <a:cxnSpLocks/>
            <a:endCxn id="3" idx="6"/>
          </p:cNvCxnSpPr>
          <p:nvPr/>
        </p:nvCxnSpPr>
        <p:spPr>
          <a:xfrm flipH="1">
            <a:off x="9634323" y="4849151"/>
            <a:ext cx="771549" cy="4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7852A42-EB55-478B-95A5-5A40E8ED44C2}"/>
              </a:ext>
            </a:extLst>
          </p:cNvPr>
          <p:cNvCxnSpPr>
            <a:cxnSpLocks/>
          </p:cNvCxnSpPr>
          <p:nvPr/>
        </p:nvCxnSpPr>
        <p:spPr>
          <a:xfrm flipH="1">
            <a:off x="9774266" y="3814205"/>
            <a:ext cx="738277" cy="64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3EB546D-228E-4726-BA11-0587DCD6C473}"/>
              </a:ext>
            </a:extLst>
          </p:cNvPr>
          <p:cNvSpPr txBox="1"/>
          <p:nvPr/>
        </p:nvSpPr>
        <p:spPr>
          <a:xfrm>
            <a:off x="10487983" y="4588809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“Noise”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64DC79-E4FA-41E6-A697-F38BD487C201}"/>
              </a:ext>
            </a:extLst>
          </p:cNvPr>
          <p:cNvSpPr/>
          <p:nvPr/>
        </p:nvSpPr>
        <p:spPr>
          <a:xfrm>
            <a:off x="5047593" y="4584900"/>
            <a:ext cx="1122837" cy="113986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5F9E790-DD15-47D3-BB5C-F508528BFA5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9708017" y="2199597"/>
            <a:ext cx="797138" cy="75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089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8CA8-B09E-474A-B975-692896BE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802.11a/g OFDM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DD3E3-D758-4EEB-BE33-5F66C40A4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5553456" cy="4329817"/>
          </a:xfrm>
        </p:spPr>
        <p:txBody>
          <a:bodyPr/>
          <a:lstStyle/>
          <a:p>
            <a:r>
              <a:rPr lang="en-US" dirty="0"/>
              <a:t>STF:  For detection, AGC</a:t>
            </a:r>
          </a:p>
          <a:p>
            <a:r>
              <a:rPr lang="en-US" dirty="0"/>
              <a:t>2 OFDM symbols for initial channel estimate</a:t>
            </a:r>
          </a:p>
          <a:p>
            <a:r>
              <a:rPr lang="en-US" dirty="0"/>
              <a:t>4 pilots in remainder of symbols for tracking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CB76E-E9E2-4C41-872B-9554AEDC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B54BA4-84CB-4183-B78B-EAB0BD220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032" y="3281015"/>
            <a:ext cx="5702088" cy="25016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810237-0AEF-4F9F-A8C1-DE697262D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018" y="856014"/>
            <a:ext cx="3946102" cy="2214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BE0AE0-0D55-4EA4-A0A3-52E1747C5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17" y="3279264"/>
            <a:ext cx="4120833" cy="250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32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7F8C-9124-43BF-9CFD-94E540E3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Throughput 802.11n and 802.11ac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50675-1732-46A5-9FA9-73A1DC1EB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10058400" cy="966854"/>
          </a:xfrm>
        </p:spPr>
        <p:txBody>
          <a:bodyPr>
            <a:normAutofit/>
          </a:bodyPr>
          <a:lstStyle/>
          <a:p>
            <a:r>
              <a:rPr lang="en-US" dirty="0"/>
              <a:t>Increase bandwidth by using more subcarriers</a:t>
            </a:r>
          </a:p>
          <a:p>
            <a:r>
              <a:rPr lang="en-US" dirty="0"/>
              <a:t>Subcarrier spacing and CP length are identical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03A84-110C-4A18-9793-6AB79D1F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5122" name="Picture 2" descr="Image result for ofdm 802.11ac">
            <a:extLst>
              <a:ext uri="{FF2B5EF4-FFF2-40B4-BE49-F238E27FC236}">
                <a16:creationId xmlns:a16="http://schemas.microsoft.com/office/drawing/2014/main" id="{E9685FC1-98F8-4276-A0C2-E9645E842E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9" r="410"/>
          <a:stretch/>
        </p:blipFill>
        <p:spPr bwMode="auto">
          <a:xfrm>
            <a:off x="2431626" y="2625821"/>
            <a:ext cx="6563360" cy="334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686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B89A8-A570-453D-8E57-2F39A55E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4G LTE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73299A-F10D-4438-A8FD-A9C1230411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8032" y="3359573"/>
                <a:ext cx="4786715" cy="2509523"/>
              </a:xfrm>
            </p:spPr>
            <p:txBody>
              <a:bodyPr/>
              <a:lstStyle/>
              <a:p>
                <a:r>
                  <a:rPr lang="en-US" dirty="0"/>
                  <a:t>Bandwidth allocated in resource blocks</a:t>
                </a:r>
              </a:p>
              <a:p>
                <a:pPr lvl="1"/>
                <a:r>
                  <a:rPr lang="en-US" dirty="0"/>
                  <a:t>1 RB = 12 subcarriers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15 kHz</a:t>
                </a:r>
              </a:p>
              <a:p>
                <a:r>
                  <a:rPr lang="en-US" dirty="0"/>
                  <a:t>FFT size up to: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𝐹𝐹𝑇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=2048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Sample rate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𝐹𝐹𝑇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= 30.72 MHz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73299A-F10D-4438-A8FD-A9C1230411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8032" y="3359573"/>
                <a:ext cx="4786715" cy="2509523"/>
              </a:xfrm>
              <a:blipFill>
                <a:blip r:embed="rId2"/>
                <a:stretch>
                  <a:fillRect l="-3057" t="-2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47B58-8563-4DB4-AA84-D73E923A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3F28A-6063-4E32-92BE-148E389B9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36" y="1545905"/>
            <a:ext cx="8392160" cy="1683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179292-03A0-4FCB-8100-693338861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412" y="3229683"/>
            <a:ext cx="57435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81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C81D-C4AA-46FD-AD85-8B4B9216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5G NR OFDM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03828-DFC0-449B-A55F-5501AF2A2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854" y="4490720"/>
            <a:ext cx="9746826" cy="1378376"/>
          </a:xfrm>
        </p:spPr>
        <p:txBody>
          <a:bodyPr/>
          <a:lstStyle/>
          <a:p>
            <a:r>
              <a:rPr lang="en-US" dirty="0"/>
              <a:t>Flexible numerology</a:t>
            </a:r>
          </a:p>
          <a:p>
            <a:r>
              <a:rPr lang="en-US" dirty="0"/>
              <a:t>Supports different cell sizes and latency / granularity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151CE-97A0-439C-A958-9301A5CE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2B2A6-1C79-4144-BB87-4C88695E3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1511"/>
            <a:ext cx="4093633" cy="22644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967B84-6C93-4EF2-9624-753BF3995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908" y="1572532"/>
            <a:ext cx="5014913" cy="269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36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BFFD4-9995-4498-9E06-FDC12994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5G NR OFDM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7513E-715F-4CEA-A6CA-198D55B98A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80"/>
                <a:ext cx="7589520" cy="2417024"/>
              </a:xfrm>
            </p:spPr>
            <p:txBody>
              <a:bodyPr/>
              <a:lstStyle/>
              <a:p>
                <a:r>
                  <a:rPr lang="en-US" dirty="0"/>
                  <a:t>Subcarrier spacing: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=(15)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en-US" dirty="0"/>
                  <a:t> kHz</a:t>
                </a:r>
              </a:p>
              <a:p>
                <a:r>
                  <a:rPr lang="en-US" dirty="0"/>
                  <a:t>FFT size:  Typically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𝐹𝐹𝑇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=1024, 2048, 4096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Occupied subcarriers: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𝑅𝐵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DC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𝑅𝐵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“resource blocks”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7513E-715F-4CEA-A6CA-198D55B98A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80"/>
                <a:ext cx="7589520" cy="2417024"/>
              </a:xfrm>
              <a:blipFill>
                <a:blip r:embed="rId2"/>
                <a:stretch>
                  <a:fillRect l="-1928" t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3C404-A768-4E41-BB9B-D4DB8177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399AD-4E07-4275-87D4-EC0653A92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17" y="4211104"/>
            <a:ext cx="10032179" cy="158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20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Equalization?</a:t>
            </a:r>
          </a:p>
          <a:p>
            <a:r>
              <a:rPr lang="en-US" dirty="0"/>
              <a:t>Time-Domain Equalization for Single Carrier Systems </a:t>
            </a:r>
          </a:p>
          <a:p>
            <a:r>
              <a:rPr lang="en-US" dirty="0"/>
              <a:t>OFDM </a:t>
            </a:r>
          </a:p>
          <a:p>
            <a:r>
              <a:rPr lang="en-US" dirty="0"/>
              <a:t>OFDM Channel Estimation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30035" y="280753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74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3EE48-2000-46FE-A7BA-CF5FEB59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 Channel Estimation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414F4-D3C6-4EAB-8653-CC07326F68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Receive: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Know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414F4-D3C6-4EAB-8653-CC07326F68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F8DA1-13FF-4EA3-BEC6-8E73A795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13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C2F31-0C23-4D03-A393-52F73E57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 LTE Pilots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1C524-7C0D-4C81-93FA-1A56B232F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7520" y="4375574"/>
            <a:ext cx="4748784" cy="1175176"/>
          </a:xfrm>
        </p:spPr>
        <p:txBody>
          <a:bodyPr/>
          <a:lstStyle/>
          <a:p>
            <a:r>
              <a:rPr lang="en-US" dirty="0"/>
              <a:t>Can average in time or frequency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507F4-D952-4783-B4C5-B2A1C85D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FF7855-E957-4940-8723-5412A9C75334}"/>
              </a:ext>
            </a:extLst>
          </p:cNvPr>
          <p:cNvSpPr txBox="1"/>
          <p:nvPr/>
        </p:nvSpPr>
        <p:spPr>
          <a:xfrm>
            <a:off x="837762" y="4963162"/>
            <a:ext cx="3853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Pilots (Cell Reference signals) in one RB</a:t>
            </a:r>
          </a:p>
          <a:p>
            <a:endParaRPr lang="en-US" dirty="0"/>
          </a:p>
        </p:txBody>
      </p:sp>
      <p:pic>
        <p:nvPicPr>
          <p:cNvPr id="7170" name="Picture 2" descr="Image result for lte cell reference signal">
            <a:extLst>
              <a:ext uri="{FF2B5EF4-FFF2-40B4-BE49-F238E27FC236}">
                <a16:creationId xmlns:a16="http://schemas.microsoft.com/office/drawing/2014/main" id="{9EFB3340-C9A0-4816-B0F1-4E47635D1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94" y="1717359"/>
            <a:ext cx="5182364" cy="302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lated image">
            <a:extLst>
              <a:ext uri="{FF2B5EF4-FFF2-40B4-BE49-F238E27FC236}">
                <a16:creationId xmlns:a16="http://schemas.microsoft.com/office/drawing/2014/main" id="{B23CDE42-D7AD-4B3E-84D1-FEE9FBF56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946" y="995700"/>
            <a:ext cx="4910660" cy="311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080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D130-BC88-468B-B522-BC645E3D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6C236-AF92-4EAC-A228-33170E9B6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2EEE0-A745-40B6-B7F3-166E2EBD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4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Equalization?</a:t>
            </a:r>
          </a:p>
          <a:p>
            <a:r>
              <a:rPr lang="en-US" dirty="0"/>
              <a:t>Time-Domain Equalization for Single Carrier Systems </a:t>
            </a:r>
          </a:p>
          <a:p>
            <a:r>
              <a:rPr lang="en-US" dirty="0"/>
              <a:t>OFDM </a:t>
            </a:r>
          </a:p>
          <a:p>
            <a:r>
              <a:rPr lang="en-US" dirty="0"/>
              <a:t>OFDM Channel Estimation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3978" y="1439587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6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A8C1-F731-473C-8709-DED2D4FE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Multi-Path and ISI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AB7D9E-EEBE-4A9A-8994-2C0D3F45A3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360327" cy="4329817"/>
              </a:xfrm>
            </p:spPr>
            <p:txBody>
              <a:bodyPr/>
              <a:lstStyle/>
              <a:p>
                <a:r>
                  <a:rPr lang="en-US" dirty="0"/>
                  <a:t>Effective discrete-time  channels often have many taps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Two causes:</a:t>
                </a:r>
              </a:p>
              <a:p>
                <a:pPr lvl="1"/>
                <a:r>
                  <a:rPr lang="en-US" dirty="0"/>
                  <a:t>Multi-path: Physical channel has many paths</a:t>
                </a:r>
                <a:br>
                  <a:rPr lang="en-US" dirty="0"/>
                </a:br>
                <a:r>
                  <a:rPr lang="en-US" dirty="0"/>
                  <a:t>(Reflections, scattering, …)</a:t>
                </a:r>
              </a:p>
              <a:p>
                <a:pPr lvl="1"/>
                <a:r>
                  <a:rPr lang="en-US" dirty="0"/>
                  <a:t>Pulse shaping </a:t>
                </a:r>
                <a:br>
                  <a:rPr lang="en-US" dirty="0"/>
                </a:br>
                <a:r>
                  <a:rPr lang="en-US" dirty="0"/>
                  <a:t>(TX and RX filter spread samples over time)</a:t>
                </a:r>
              </a:p>
              <a:p>
                <a:r>
                  <a:rPr lang="en-US" dirty="0"/>
                  <a:t>Causes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inter-symbol interference</a:t>
                </a:r>
                <a:r>
                  <a:rPr lang="en-US" dirty="0"/>
                  <a:t> (ISI):</a:t>
                </a:r>
              </a:p>
              <a:p>
                <a:pPr lvl="1"/>
                <a:r>
                  <a:rPr lang="en-US" dirty="0"/>
                  <a:t>Each TX symbol received over many symbols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AB7D9E-EEBE-4A9A-8994-2C0D3F45A3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360327" cy="4329817"/>
              </a:xfrm>
              <a:blipFill>
                <a:blip r:embed="rId2"/>
                <a:stretch>
                  <a:fillRect l="-230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28F36-06CA-4953-B0DA-35DEEA25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 descr="http://people.seas.harvard.edu/~jones/es151/prop_models/indoor1.gif">
            <a:extLst>
              <a:ext uri="{FF2B5EF4-FFF2-40B4-BE49-F238E27FC236}">
                <a16:creationId xmlns:a16="http://schemas.microsoft.com/office/drawing/2014/main" id="{7CB1302A-7485-43E0-A573-AD0D27487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185" y="1611443"/>
            <a:ext cx="4035161" cy="332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AE2E82-C195-462C-9090-E1691E5169F3}"/>
              </a:ext>
            </a:extLst>
          </p:cNvPr>
          <p:cNvSpPr txBox="1"/>
          <p:nvPr/>
        </p:nvSpPr>
        <p:spPr>
          <a:xfrm>
            <a:off x="7820728" y="5218656"/>
            <a:ext cx="3334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Multi-path indoor </a:t>
            </a:r>
            <a:br>
              <a:rPr lang="en-US" dirty="0"/>
            </a:br>
            <a:r>
              <a:rPr lang="en-US" dirty="0"/>
              <a:t>channel measured at UC Berkeley</a:t>
            </a:r>
          </a:p>
        </p:txBody>
      </p:sp>
    </p:spTree>
    <p:extLst>
      <p:ext uri="{BB962C8B-B14F-4D97-AF65-F5344CB8AC3E}">
        <p14:creationId xmlns:p14="http://schemas.microsoft.com/office/powerpoint/2010/main" val="321718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5680-FF34-401B-A761-6E20F97E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8C77D-945B-401B-BF0B-5894F6198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6148118" cy="432981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Equalization</a:t>
            </a:r>
            <a:r>
              <a:rPr lang="en-US" dirty="0"/>
              <a:t>:  Any method to overcome ISI</a:t>
            </a:r>
          </a:p>
          <a:p>
            <a:endParaRPr lang="en-US" dirty="0"/>
          </a:p>
          <a:p>
            <a:r>
              <a:rPr lang="en-US" dirty="0"/>
              <a:t>This lecture we look at two main methods</a:t>
            </a:r>
          </a:p>
          <a:p>
            <a:endParaRPr lang="en-US" dirty="0"/>
          </a:p>
          <a:p>
            <a:r>
              <a:rPr lang="en-US" dirty="0"/>
              <a:t>Time-domain equalization</a:t>
            </a:r>
          </a:p>
          <a:p>
            <a:pPr lvl="1"/>
            <a:r>
              <a:rPr lang="en-US" dirty="0"/>
              <a:t>Used in single carrier systems</a:t>
            </a:r>
          </a:p>
          <a:p>
            <a:pPr lvl="1"/>
            <a:endParaRPr lang="en-US" dirty="0"/>
          </a:p>
          <a:p>
            <a:r>
              <a:rPr lang="en-US" dirty="0"/>
              <a:t>Frequency-domain equalization</a:t>
            </a:r>
          </a:p>
          <a:p>
            <a:pPr lvl="1"/>
            <a:r>
              <a:rPr lang="en-US" dirty="0"/>
              <a:t>Used in OFDM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7583B-4E5E-4BD4-ACA0-D7B7CD39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2" descr="http://people.seas.harvard.edu/~jones/es151/prop_models/indoor1.gif">
            <a:extLst>
              <a:ext uri="{FF2B5EF4-FFF2-40B4-BE49-F238E27FC236}">
                <a16:creationId xmlns:a16="http://schemas.microsoft.com/office/drawing/2014/main" id="{BF175895-E545-4532-9FA1-6822D915E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185" y="1611443"/>
            <a:ext cx="4035161" cy="332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0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2DC2-C9E7-49E7-94DF-9047B1C2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Equalization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39D47-6CCD-435B-85CF-82B86DDFFA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157932"/>
                <a:ext cx="10058400" cy="27111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Discrete-time ISI channel: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Linear equalizers:  Find a filter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to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approximately invert </a:t>
                </a:r>
                <a:r>
                  <a:rPr lang="en-US" dirty="0"/>
                  <a:t>the channel: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frequency-domain: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39D47-6CCD-435B-85CF-82B86DDFFA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157932"/>
                <a:ext cx="10058400" cy="2711163"/>
              </a:xfrm>
              <a:blipFill>
                <a:blip r:embed="rId2"/>
                <a:stretch>
                  <a:fillRect l="-1455" t="-35056" b="-28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C0652-82A0-4C6D-9E10-CD68B2CA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1C3AD3-A452-4EC0-AD4D-7CF548140BE2}"/>
              </a:ext>
            </a:extLst>
          </p:cNvPr>
          <p:cNvSpPr/>
          <p:nvPr/>
        </p:nvSpPr>
        <p:spPr>
          <a:xfrm>
            <a:off x="4111310" y="1556574"/>
            <a:ext cx="9144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5A5048-7790-4247-9062-BF7E06BAD6A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134089" y="2013774"/>
            <a:ext cx="977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2205AFC-257B-4217-B9C9-D71761A230E2}"/>
              </a:ext>
            </a:extLst>
          </p:cNvPr>
          <p:cNvSpPr/>
          <p:nvPr/>
        </p:nvSpPr>
        <p:spPr>
          <a:xfrm>
            <a:off x="6476419" y="1556574"/>
            <a:ext cx="9144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669FD3-9E45-4CD7-A152-99B9EDC9B38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025710" y="2013774"/>
            <a:ext cx="1450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12B53B-1D58-4AC4-AA8D-8F6A046BC3BF}"/>
              </a:ext>
            </a:extLst>
          </p:cNvPr>
          <p:cNvCxnSpPr>
            <a:cxnSpLocks/>
          </p:cNvCxnSpPr>
          <p:nvPr/>
        </p:nvCxnSpPr>
        <p:spPr>
          <a:xfrm>
            <a:off x="7390819" y="2013774"/>
            <a:ext cx="1450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E092E7-C07A-490D-998C-38A14046130A}"/>
                  </a:ext>
                </a:extLst>
              </p:cNvPr>
              <p:cNvSpPr txBox="1"/>
              <p:nvPr/>
            </p:nvSpPr>
            <p:spPr>
              <a:xfrm>
                <a:off x="5337301" y="1587471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E092E7-C07A-490D-998C-38A140461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301" y="1587471"/>
                <a:ext cx="64896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583A0B-2F0A-42A4-A8DD-1D695D966C7F}"/>
                  </a:ext>
                </a:extLst>
              </p:cNvPr>
              <p:cNvSpPr txBox="1"/>
              <p:nvPr/>
            </p:nvSpPr>
            <p:spPr>
              <a:xfrm>
                <a:off x="2387697" y="1779034"/>
                <a:ext cx="673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583A0B-2F0A-42A4-A8DD-1D695D966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697" y="1779034"/>
                <a:ext cx="67377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6DA25B-80D3-46F7-AD74-8F0885529DF9}"/>
                  </a:ext>
                </a:extLst>
              </p:cNvPr>
              <p:cNvSpPr txBox="1"/>
              <p:nvPr/>
            </p:nvSpPr>
            <p:spPr>
              <a:xfrm>
                <a:off x="8841528" y="1779034"/>
                <a:ext cx="1386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6DA25B-80D3-46F7-AD74-8F0885529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528" y="1779034"/>
                <a:ext cx="1386726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246B923-8252-48E1-925B-3DBB3362B0A4}"/>
              </a:ext>
            </a:extLst>
          </p:cNvPr>
          <p:cNvSpPr txBox="1"/>
          <p:nvPr/>
        </p:nvSpPr>
        <p:spPr>
          <a:xfrm>
            <a:off x="3968025" y="2558842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ISI channel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8ECA8A-19F4-41DF-A58D-9BF356FC1328}"/>
              </a:ext>
            </a:extLst>
          </p:cNvPr>
          <p:cNvSpPr txBox="1"/>
          <p:nvPr/>
        </p:nvSpPr>
        <p:spPr>
          <a:xfrm>
            <a:off x="6272092" y="2558842"/>
            <a:ext cx="132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6372E8-9703-47D1-AE6E-033A35F14138}"/>
                  </a:ext>
                </a:extLst>
              </p:cNvPr>
              <p:cNvSpPr txBox="1"/>
              <p:nvPr/>
            </p:nvSpPr>
            <p:spPr>
              <a:xfrm>
                <a:off x="4244030" y="1792374"/>
                <a:ext cx="60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/>
                  <a:t>h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6372E8-9703-47D1-AE6E-033A35F14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030" y="1792374"/>
                <a:ext cx="603820" cy="369332"/>
              </a:xfrm>
              <a:prstGeom prst="rect">
                <a:avLst/>
              </a:prstGeom>
              <a:blipFill>
                <a:blip r:embed="rId6"/>
                <a:stretch>
                  <a:fillRect l="-8081" t="-8197" r="-404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30D89C-6702-439F-834C-9016B4364125}"/>
                  </a:ext>
                </a:extLst>
              </p:cNvPr>
              <p:cNvSpPr txBox="1"/>
              <p:nvPr/>
            </p:nvSpPr>
            <p:spPr>
              <a:xfrm>
                <a:off x="6664667" y="1792374"/>
                <a:ext cx="60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g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30D89C-6702-439F-834C-9016B4364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667" y="1792374"/>
                <a:ext cx="600614" cy="369332"/>
              </a:xfrm>
              <a:prstGeom prst="rect">
                <a:avLst/>
              </a:prstGeom>
              <a:blipFill>
                <a:blip r:embed="rId7"/>
                <a:stretch>
                  <a:fillRect l="-8081" t="-8197" r="-404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31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F78-CC03-4290-85F9-27AC17C07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Symbols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9EAD89-D743-4840-9B19-F32CF8B875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799122"/>
                <a:ext cx="10058400" cy="2069974"/>
              </a:xfrm>
            </p:spPr>
            <p:txBody>
              <a:bodyPr/>
              <a:lstStyle/>
              <a:p>
                <a:r>
                  <a:rPr lang="en-US" dirty="0"/>
                  <a:t>All linear equalizers require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training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reference</a:t>
                </a:r>
                <a:r>
                  <a:rPr lang="en-US" dirty="0"/>
                  <a:t> signals</a:t>
                </a:r>
              </a:p>
              <a:p>
                <a:r>
                  <a:rPr lang="en-US" dirty="0"/>
                  <a:t>TX sends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known</a:t>
                </a:r>
                <a:r>
                  <a:rPr lang="en-US" dirty="0"/>
                  <a:t> reference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RX sees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Estimates channel and/or equalizer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9EAD89-D743-4840-9B19-F32CF8B875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799122"/>
                <a:ext cx="10058400" cy="2069974"/>
              </a:xfrm>
              <a:blipFill>
                <a:blip r:embed="rId2"/>
                <a:stretch>
                  <a:fillRect l="-1455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26F55-5B8B-43CC-9671-41F4D221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052C6D-CA03-4ED3-B27D-2F3DAB2BC31C}"/>
              </a:ext>
            </a:extLst>
          </p:cNvPr>
          <p:cNvSpPr/>
          <p:nvPr/>
        </p:nvSpPr>
        <p:spPr>
          <a:xfrm>
            <a:off x="3603860" y="2239393"/>
            <a:ext cx="914400" cy="7885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9E3FB8-142A-4895-986D-A151D555A5C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893723" y="2633688"/>
            <a:ext cx="1710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60CA619-BFF4-44CC-831A-531BF23BD8A5}"/>
              </a:ext>
            </a:extLst>
          </p:cNvPr>
          <p:cNvSpPr/>
          <p:nvPr/>
        </p:nvSpPr>
        <p:spPr>
          <a:xfrm>
            <a:off x="6518027" y="2239392"/>
            <a:ext cx="914400" cy="7885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433DD9-E5EB-4379-88B1-A3A20BAE4CF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518260" y="2633688"/>
            <a:ext cx="1999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B89A5D-DF94-448D-A205-BC82DC5E5025}"/>
              </a:ext>
            </a:extLst>
          </p:cNvPr>
          <p:cNvCxnSpPr>
            <a:cxnSpLocks/>
          </p:cNvCxnSpPr>
          <p:nvPr/>
        </p:nvCxnSpPr>
        <p:spPr>
          <a:xfrm>
            <a:off x="7419678" y="2571824"/>
            <a:ext cx="1450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DC7DF2-4DA1-4730-B250-91857B7B8492}"/>
                  </a:ext>
                </a:extLst>
              </p:cNvPr>
              <p:cNvSpPr txBox="1"/>
              <p:nvPr/>
            </p:nvSpPr>
            <p:spPr>
              <a:xfrm>
                <a:off x="8870387" y="2378303"/>
                <a:ext cx="679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DC7DF2-4DA1-4730-B250-91857B7B8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387" y="2378303"/>
                <a:ext cx="67993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E9941EF-16D4-4122-9A1A-60BD6DD3D1F4}"/>
              </a:ext>
            </a:extLst>
          </p:cNvPr>
          <p:cNvSpPr txBox="1"/>
          <p:nvPr/>
        </p:nvSpPr>
        <p:spPr>
          <a:xfrm>
            <a:off x="3460575" y="31787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ISI channel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BC9E0C-FF18-4C35-BE53-C3590DB715C8}"/>
              </a:ext>
            </a:extLst>
          </p:cNvPr>
          <p:cNvSpPr txBox="1"/>
          <p:nvPr/>
        </p:nvSpPr>
        <p:spPr>
          <a:xfrm>
            <a:off x="6041474" y="3119607"/>
            <a:ext cx="19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Equalizer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55D7DF-BCF0-4C30-AF68-643B1E6754CC}"/>
                  </a:ext>
                </a:extLst>
              </p:cNvPr>
              <p:cNvSpPr txBox="1"/>
              <p:nvPr/>
            </p:nvSpPr>
            <p:spPr>
              <a:xfrm>
                <a:off x="3736580" y="2412288"/>
                <a:ext cx="60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/>
                  <a:t>h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55D7DF-BCF0-4C30-AF68-643B1E675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580" y="2412288"/>
                <a:ext cx="603820" cy="369332"/>
              </a:xfrm>
              <a:prstGeom prst="rect">
                <a:avLst/>
              </a:prstGeom>
              <a:blipFill>
                <a:blip r:embed="rId4"/>
                <a:stretch>
                  <a:fillRect l="-9091" t="-10000" r="-30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9819E56D-54AB-4395-B7AD-CD4C7DBF9B11}"/>
              </a:ext>
            </a:extLst>
          </p:cNvPr>
          <p:cNvSpPr/>
          <p:nvPr/>
        </p:nvSpPr>
        <p:spPr>
          <a:xfrm>
            <a:off x="2176577" y="2233481"/>
            <a:ext cx="914400" cy="2528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F41EA3-368A-4D8A-8D70-6853CC78632A}"/>
                  </a:ext>
                </a:extLst>
              </p:cNvPr>
              <p:cNvSpPr txBox="1"/>
              <p:nvPr/>
            </p:nvSpPr>
            <p:spPr>
              <a:xfrm>
                <a:off x="1911458" y="1564076"/>
                <a:ext cx="18288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TX reference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F41EA3-368A-4D8A-8D70-6853CC786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458" y="1564076"/>
                <a:ext cx="1828847" cy="646331"/>
              </a:xfrm>
              <a:prstGeom prst="rect">
                <a:avLst/>
              </a:prstGeom>
              <a:blipFill>
                <a:blip r:embed="rId5"/>
                <a:stretch>
                  <a:fillRect l="-3000" t="-5660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81E8D8-F372-47D0-85A2-1A1F525BBD00}"/>
                  </a:ext>
                </a:extLst>
              </p:cNvPr>
              <p:cNvSpPr txBox="1"/>
              <p:nvPr/>
            </p:nvSpPr>
            <p:spPr>
              <a:xfrm>
                <a:off x="4759920" y="1545682"/>
                <a:ext cx="22153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RX reference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81E8D8-F372-47D0-85A2-1A1F525BB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920" y="1545682"/>
                <a:ext cx="2215307" cy="646331"/>
              </a:xfrm>
              <a:prstGeom prst="rect">
                <a:avLst/>
              </a:prstGeom>
              <a:blipFill>
                <a:blip r:embed="rId6"/>
                <a:stretch>
                  <a:fillRect l="-2479" t="-5660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BC7A536C-5193-493C-915E-27C31F7571A8}"/>
              </a:ext>
            </a:extLst>
          </p:cNvPr>
          <p:cNvSpPr/>
          <p:nvPr/>
        </p:nvSpPr>
        <p:spPr>
          <a:xfrm>
            <a:off x="4884647" y="2249382"/>
            <a:ext cx="914400" cy="252857"/>
          </a:xfrm>
          <a:prstGeom prst="rect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8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Equalization?</a:t>
            </a:r>
          </a:p>
          <a:p>
            <a:r>
              <a:rPr lang="en-US" dirty="0"/>
              <a:t>Time-Domain Equalization for Single Carrier Systems </a:t>
            </a:r>
          </a:p>
          <a:p>
            <a:r>
              <a:rPr lang="en-US" dirty="0"/>
              <a:t>OFDM </a:t>
            </a:r>
          </a:p>
          <a:p>
            <a:r>
              <a:rPr lang="en-US" dirty="0"/>
              <a:t>OFDM Channel Estimation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3978" y="1900278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567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41235</TotalTime>
  <Words>1506</Words>
  <Application>Microsoft Office PowerPoint</Application>
  <PresentationFormat>Widescreen</PresentationFormat>
  <Paragraphs>356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Calibri</vt:lpstr>
      <vt:lpstr>Cambria Math</vt:lpstr>
      <vt:lpstr>Wingdings</vt:lpstr>
      <vt:lpstr>Retrospect</vt:lpstr>
      <vt:lpstr>Unit 8:  Equalization</vt:lpstr>
      <vt:lpstr>Learning Objectives</vt:lpstr>
      <vt:lpstr>This Unit</vt:lpstr>
      <vt:lpstr>Outline </vt:lpstr>
      <vt:lpstr>Multi-Path and ISI</vt:lpstr>
      <vt:lpstr>Equalization</vt:lpstr>
      <vt:lpstr>Linear Equalization </vt:lpstr>
      <vt:lpstr>Training Symbols</vt:lpstr>
      <vt:lpstr>Outline </vt:lpstr>
      <vt:lpstr>802.11 ad Preamble for 60 GHz WiFi</vt:lpstr>
      <vt:lpstr>802.11ad Preamble Details</vt:lpstr>
      <vt:lpstr>STF Detection</vt:lpstr>
      <vt:lpstr>Estimation from the CEF</vt:lpstr>
      <vt:lpstr>Linear Estimation</vt:lpstr>
      <vt:lpstr>Outline </vt:lpstr>
      <vt:lpstr>OFDM </vt:lpstr>
      <vt:lpstr>OFDM Symbol Structure in Time-Domain</vt:lpstr>
      <vt:lpstr>OFDM in Frequency Domain</vt:lpstr>
      <vt:lpstr>OFDM Time-Frequency Grid</vt:lpstr>
      <vt:lpstr>OFDM TX Modulation</vt:lpstr>
      <vt:lpstr>OFDM TX Modulation in MATLAB</vt:lpstr>
      <vt:lpstr>Multipath Channel</vt:lpstr>
      <vt:lpstr>OFDM Receiver</vt:lpstr>
      <vt:lpstr>OFDM RX DeModulation</vt:lpstr>
      <vt:lpstr>OFDM Over a Multi-Path Channel</vt:lpstr>
      <vt:lpstr>Degrees of Freedom, Overhead</vt:lpstr>
      <vt:lpstr>OFDM Channel Estimation</vt:lpstr>
      <vt:lpstr>OFDM Demodulation</vt:lpstr>
      <vt:lpstr>History of OFDM</vt:lpstr>
      <vt:lpstr>Ex: 802.11a/g OFDM</vt:lpstr>
      <vt:lpstr>High Throughput 802.11n and 802.11ac</vt:lpstr>
      <vt:lpstr>4G LTE </vt:lpstr>
      <vt:lpstr>5G NR OFDM</vt:lpstr>
      <vt:lpstr>5G NR OFDM Details</vt:lpstr>
      <vt:lpstr>Outline </vt:lpstr>
      <vt:lpstr>OFDM Channel Estimation Problem</vt:lpstr>
      <vt:lpstr>Ex:  LTE Pilots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547</cp:revision>
  <cp:lastPrinted>2017-03-30T17:15:31Z</cp:lastPrinted>
  <dcterms:created xsi:type="dcterms:W3CDTF">2015-03-22T11:15:32Z</dcterms:created>
  <dcterms:modified xsi:type="dcterms:W3CDTF">2019-04-26T16:44:24Z</dcterms:modified>
</cp:coreProperties>
</file>