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8" r:id="rId2"/>
    <p:sldId id="282" r:id="rId3"/>
    <p:sldId id="404" r:id="rId4"/>
    <p:sldId id="2797" r:id="rId5"/>
    <p:sldId id="262" r:id="rId6"/>
    <p:sldId id="264" r:id="rId7"/>
    <p:sldId id="265" r:id="rId8"/>
    <p:sldId id="266" r:id="rId9"/>
    <p:sldId id="2755" r:id="rId10"/>
    <p:sldId id="2757" r:id="rId11"/>
    <p:sldId id="2798" r:id="rId12"/>
    <p:sldId id="276" r:id="rId13"/>
    <p:sldId id="277" r:id="rId14"/>
    <p:sldId id="278" r:id="rId15"/>
    <p:sldId id="280" r:id="rId16"/>
    <p:sldId id="2776" r:id="rId17"/>
    <p:sldId id="2777" r:id="rId18"/>
    <p:sldId id="2778" r:id="rId19"/>
    <p:sldId id="2779" r:id="rId20"/>
    <p:sldId id="2780" r:id="rId21"/>
    <p:sldId id="283" r:id="rId22"/>
    <p:sldId id="2802" r:id="rId23"/>
    <p:sldId id="2799" r:id="rId24"/>
    <p:sldId id="2782" r:id="rId25"/>
    <p:sldId id="2783" r:id="rId26"/>
    <p:sldId id="2784" r:id="rId27"/>
    <p:sldId id="2785" r:id="rId28"/>
    <p:sldId id="2786" r:id="rId29"/>
    <p:sldId id="2787" r:id="rId30"/>
    <p:sldId id="2762" r:id="rId31"/>
    <p:sldId id="2773" r:id="rId32"/>
    <p:sldId id="2788" r:id="rId33"/>
    <p:sldId id="2803" r:id="rId34"/>
    <p:sldId id="2800" r:id="rId35"/>
    <p:sldId id="2790" r:id="rId36"/>
    <p:sldId id="2794" r:id="rId37"/>
    <p:sldId id="2791" r:id="rId38"/>
    <p:sldId id="2792" r:id="rId39"/>
    <p:sldId id="2793" r:id="rId40"/>
    <p:sldId id="2771" r:id="rId41"/>
    <p:sldId id="2796" r:id="rId42"/>
    <p:sldId id="2768" r:id="rId43"/>
    <p:sldId id="2769" r:id="rId44"/>
    <p:sldId id="2801" r:id="rId45"/>
    <p:sldId id="2759" r:id="rId46"/>
    <p:sldId id="2765" r:id="rId4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11277600" cy="48768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182880" y="137160"/>
            <a:ext cx="117043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250393"/>
            <a:ext cx="414528" cy="31089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5F3B30-C9D7-4E09-9441-F95A227E7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4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2" Type="http://schemas.openxmlformats.org/officeDocument/2006/relationships/image" Target="../media/image5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20.png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reless_networ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85846/gold-iphone-5s-by-barrettward-185846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7:  Synchronization and Matched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0D54-F0F3-498A-A8CD-06BFE0A8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Synchronization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FC289-DCF6-469E-B686-B1BFC83AA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610647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TX sends a preamble / synchronization signal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baseband samples.  </a:t>
                </a:r>
              </a:p>
              <a:p>
                <a:pPr lvl="1"/>
                <a:r>
                  <a:rPr lang="en-US" dirty="0"/>
                  <a:t>Sample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If signal is present at RX: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 Complex channel gain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 Integer delay</a:t>
                </a:r>
              </a:p>
              <a:p>
                <a:r>
                  <a:rPr lang="en-US" dirty="0"/>
                  <a:t>Problem detect if signal is present or not.</a:t>
                </a:r>
              </a:p>
              <a:p>
                <a:pPr lvl="1"/>
                <a:r>
                  <a:rPr lang="en-US" dirty="0"/>
                  <a:t>If so, what is the delay</a:t>
                </a:r>
              </a:p>
              <a:p>
                <a:r>
                  <a:rPr lang="en-US" dirty="0"/>
                  <a:t>For now, we assume:</a:t>
                </a:r>
              </a:p>
              <a:p>
                <a:pPr lvl="1"/>
                <a:r>
                  <a:rPr lang="en-US" dirty="0"/>
                  <a:t>Integer delays, no multipath</a:t>
                </a:r>
              </a:p>
              <a:p>
                <a:pPr lvl="1"/>
                <a:r>
                  <a:rPr lang="en-US" dirty="0"/>
                  <a:t>Will address these issues later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FC289-DCF6-469E-B686-B1BFC83AA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610647" cy="4329817"/>
              </a:xfrm>
              <a:blipFill>
                <a:blip r:embed="rId2"/>
                <a:stretch>
                  <a:fillRect l="-2391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A38C2-0E0F-4577-87AB-74FAE7D9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3DD1F-4413-478F-BA6B-E20CC81836CA}"/>
              </a:ext>
            </a:extLst>
          </p:cNvPr>
          <p:cNvSpPr/>
          <p:nvPr/>
        </p:nvSpPr>
        <p:spPr>
          <a:xfrm>
            <a:off x="7893024" y="2009314"/>
            <a:ext cx="1453772" cy="5165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BDF671-A94B-43D9-831E-F22DCB7F5F15}"/>
              </a:ext>
            </a:extLst>
          </p:cNvPr>
          <p:cNvCxnSpPr>
            <a:cxnSpLocks/>
          </p:cNvCxnSpPr>
          <p:nvPr/>
        </p:nvCxnSpPr>
        <p:spPr>
          <a:xfrm>
            <a:off x="7431964" y="2526815"/>
            <a:ext cx="3601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1BE374-2F69-4615-B7B0-5B6AC3F8BB73}"/>
              </a:ext>
            </a:extLst>
          </p:cNvPr>
          <p:cNvSpPr/>
          <p:nvPr/>
        </p:nvSpPr>
        <p:spPr>
          <a:xfrm>
            <a:off x="9072427" y="4341534"/>
            <a:ext cx="1477006" cy="5165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A9045-5AC2-47E3-92D0-076A066C3F46}"/>
              </a:ext>
            </a:extLst>
          </p:cNvPr>
          <p:cNvCxnSpPr>
            <a:cxnSpLocks/>
          </p:cNvCxnSpPr>
          <p:nvPr/>
        </p:nvCxnSpPr>
        <p:spPr>
          <a:xfrm>
            <a:off x="7431964" y="4858065"/>
            <a:ext cx="416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E0D36F-8ECC-4FB6-91AF-444EAFE097A6}"/>
              </a:ext>
            </a:extLst>
          </p:cNvPr>
          <p:cNvCxnSpPr>
            <a:cxnSpLocks/>
          </p:cNvCxnSpPr>
          <p:nvPr/>
        </p:nvCxnSpPr>
        <p:spPr>
          <a:xfrm>
            <a:off x="7893023" y="1823678"/>
            <a:ext cx="0" cy="3690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CCEB7-824D-48B0-9726-582453D82B32}"/>
                  </a:ext>
                </a:extLst>
              </p:cNvPr>
              <p:cNvSpPr txBox="1"/>
              <p:nvPr/>
            </p:nvSpPr>
            <p:spPr>
              <a:xfrm>
                <a:off x="8159083" y="1639012"/>
                <a:ext cx="665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CCEB7-824D-48B0-9726-582453D82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083" y="1639012"/>
                <a:ext cx="66531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21AC97-14F6-4130-8B8B-7431DF961D45}"/>
                  </a:ext>
                </a:extLst>
              </p:cNvPr>
              <p:cNvSpPr txBox="1"/>
              <p:nvPr/>
            </p:nvSpPr>
            <p:spPr>
              <a:xfrm>
                <a:off x="9346796" y="3898603"/>
                <a:ext cx="1202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21AC97-14F6-4130-8B8B-7431DF961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796" y="3898603"/>
                <a:ext cx="120263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1BACCF-2A2E-42F7-8DDF-415B8F7931CB}"/>
              </a:ext>
            </a:extLst>
          </p:cNvPr>
          <p:cNvCxnSpPr>
            <a:cxnSpLocks/>
          </p:cNvCxnSpPr>
          <p:nvPr/>
        </p:nvCxnSpPr>
        <p:spPr>
          <a:xfrm>
            <a:off x="9072426" y="3489789"/>
            <a:ext cx="0" cy="2024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E2AA14-6177-4125-8DC8-980C6D3D7CC4}"/>
              </a:ext>
            </a:extLst>
          </p:cNvPr>
          <p:cNvCxnSpPr/>
          <p:nvPr/>
        </p:nvCxnSpPr>
        <p:spPr>
          <a:xfrm>
            <a:off x="7911052" y="5235114"/>
            <a:ext cx="1161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775728-2770-440B-911E-72892AFD07C8}"/>
                  </a:ext>
                </a:extLst>
              </p:cNvPr>
              <p:cNvSpPr txBox="1"/>
              <p:nvPr/>
            </p:nvSpPr>
            <p:spPr>
              <a:xfrm>
                <a:off x="7981292" y="5374597"/>
                <a:ext cx="1091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Delay=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775728-2770-440B-911E-72892AFD0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92" y="5374597"/>
                <a:ext cx="1091133" cy="369332"/>
              </a:xfrm>
              <a:prstGeom prst="rect">
                <a:avLst/>
              </a:prstGeom>
              <a:blipFill>
                <a:blip r:embed="rId5"/>
                <a:stretch>
                  <a:fillRect l="-44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Right 23">
            <a:extLst>
              <a:ext uri="{FF2B5EF4-FFF2-40B4-BE49-F238E27FC236}">
                <a16:creationId xmlns:a16="http://schemas.microsoft.com/office/drawing/2014/main" id="{78C04C72-B4A8-4907-9E83-B30DD52644E0}"/>
              </a:ext>
            </a:extLst>
          </p:cNvPr>
          <p:cNvSpPr/>
          <p:nvPr/>
        </p:nvSpPr>
        <p:spPr>
          <a:xfrm rot="3455266">
            <a:off x="8446192" y="3140288"/>
            <a:ext cx="1389050" cy="26341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8932BC-0003-45B6-8115-6F676A35D8CC}"/>
              </a:ext>
            </a:extLst>
          </p:cNvPr>
          <p:cNvSpPr txBox="1"/>
          <p:nvPr/>
        </p:nvSpPr>
        <p:spPr>
          <a:xfrm>
            <a:off x="6839515" y="200834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F082A3-C0AA-480F-9703-E44358C30F13}"/>
              </a:ext>
            </a:extLst>
          </p:cNvPr>
          <p:cNvSpPr txBox="1"/>
          <p:nvPr/>
        </p:nvSpPr>
        <p:spPr>
          <a:xfrm>
            <a:off x="6835491" y="434277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</p:spTree>
    <p:extLst>
      <p:ext uri="{BB962C8B-B14F-4D97-AF65-F5344CB8AC3E}">
        <p14:creationId xmlns:p14="http://schemas.microsoft.com/office/powerpoint/2010/main" val="369954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</a:t>
            </a:r>
          </a:p>
          <a:p>
            <a:r>
              <a:rPr lang="en-US" dirty="0"/>
              <a:t>Match Filtering Convolution</a:t>
            </a:r>
          </a:p>
          <a:p>
            <a:r>
              <a:rPr lang="en-US" dirty="0"/>
              <a:t>Matched Filtering as a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058" y="192819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5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Classic problem in statistics or decision theory</a:t>
                </a:r>
              </a:p>
              <a:p>
                <a:r>
                  <a:rPr lang="en-US" dirty="0"/>
                  <a:t>Observe data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Two possible hypotheses for data</a:t>
                </a:r>
              </a:p>
              <a:p>
                <a:pPr lvl="1"/>
                <a:r>
                  <a:rPr lang="en-US" dirty="0"/>
                  <a:t>H0:  Null hypothesis</a:t>
                </a:r>
              </a:p>
              <a:p>
                <a:pPr lvl="1"/>
                <a:r>
                  <a:rPr lang="en-US" dirty="0"/>
                  <a:t>H1:  Alternate hypothesis</a:t>
                </a:r>
              </a:p>
              <a:p>
                <a:r>
                  <a:rPr lang="en-US" dirty="0"/>
                  <a:t>Model statistically: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some distribution for each hypothesis</a:t>
                </a:r>
              </a:p>
              <a:p>
                <a:pPr lvl="1"/>
                <a:r>
                  <a:rPr lang="en-US" dirty="0"/>
                  <a:t>Each density is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likelihood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/>
                  <a:t>:  Determine which hypothesis is true given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63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61032" y="1600201"/>
            <a:ext cx="4751157" cy="3152121"/>
          </a:xfrm>
        </p:spPr>
        <p:txBody>
          <a:bodyPr/>
          <a:lstStyle/>
          <a:p>
            <a:r>
              <a:rPr lang="en-US" dirty="0"/>
              <a:t>Many applications</a:t>
            </a:r>
          </a:p>
          <a:p>
            <a:r>
              <a:rPr lang="en-US" dirty="0"/>
              <a:t>Pattern recognition:</a:t>
            </a:r>
          </a:p>
          <a:p>
            <a:pPr lvl="1"/>
            <a:r>
              <a:rPr lang="en-US" dirty="0"/>
              <a:t>Does this image contain a face or not?</a:t>
            </a:r>
          </a:p>
          <a:p>
            <a:pPr lvl="1"/>
            <a:r>
              <a:rPr lang="en-US" dirty="0"/>
              <a:t>Is this person X?</a:t>
            </a:r>
          </a:p>
          <a:p>
            <a:r>
              <a:rPr lang="en-US" dirty="0"/>
              <a:t>Detection:  </a:t>
            </a:r>
          </a:p>
          <a:p>
            <a:pPr lvl="1"/>
            <a:r>
              <a:rPr lang="en-US" dirty="0"/>
              <a:t>Is the transmitted bit 0 or 1?</a:t>
            </a:r>
          </a:p>
          <a:p>
            <a:r>
              <a:rPr lang="en-US" dirty="0"/>
              <a:t>This lecture:  Is a signal present or not?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face recog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1600201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21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DB70C4A-9521-4F0F-A18B-1DE59F64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65" y="1022183"/>
            <a:ext cx="4695526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5596686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Scalar Gaussian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this case: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Saw this earlier in BPSK transmissions</a:t>
                </a:r>
              </a:p>
              <a:p>
                <a:r>
                  <a:rPr lang="en-US" dirty="0"/>
                  <a:t>Max likelihood detector from earlier</a:t>
                </a:r>
              </a:p>
              <a:p>
                <a:pPr lvl="1"/>
                <a:r>
                  <a:rPr lang="en-US" dirty="0"/>
                  <a:t>Selects the most likely hypothesis</a:t>
                </a:r>
              </a:p>
              <a:p>
                <a:pPr lvl="1"/>
                <a:r>
                  <a:rPr lang="en-US" dirty="0"/>
                  <a:t>In this case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5596686" cy="4329817"/>
              </a:xfrm>
              <a:blipFill>
                <a:blip r:embed="rId12"/>
                <a:stretch>
                  <a:fillRect l="-2397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5">
            <a:extLst>
              <a:ext uri="{FF2B5EF4-FFF2-40B4-BE49-F238E27FC236}">
                <a16:creationId xmlns:a16="http://schemas.microsoft.com/office/drawing/2014/main" id="{14D8EC53-D66A-456B-A1B9-EF59137C0685}"/>
              </a:ext>
            </a:extLst>
          </p:cNvPr>
          <p:cNvSpPr/>
          <p:nvPr/>
        </p:nvSpPr>
        <p:spPr>
          <a:xfrm>
            <a:off x="9119558" y="4764818"/>
            <a:ext cx="978408" cy="30737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6">
            <a:extLst>
              <a:ext uri="{FF2B5EF4-FFF2-40B4-BE49-F238E27FC236}">
                <a16:creationId xmlns:a16="http://schemas.microsoft.com/office/drawing/2014/main" id="{984883CE-3FC9-488E-A9A6-FD0F202ED459}"/>
              </a:ext>
            </a:extLst>
          </p:cNvPr>
          <p:cNvSpPr/>
          <p:nvPr/>
        </p:nvSpPr>
        <p:spPr>
          <a:xfrm rot="10800000">
            <a:off x="7900358" y="4794192"/>
            <a:ext cx="978408" cy="30737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075B545-F940-4A10-B48A-44C949951151}"/>
                  </a:ext>
                </a:extLst>
              </p:cNvPr>
              <p:cNvSpPr/>
              <p:nvPr/>
            </p:nvSpPr>
            <p:spPr>
              <a:xfrm>
                <a:off x="9119558" y="5101572"/>
                <a:ext cx="85343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075B545-F940-4A10-B48A-44C949951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558" y="5101572"/>
                <a:ext cx="853439" cy="376770"/>
              </a:xfrm>
              <a:prstGeom prst="rect">
                <a:avLst/>
              </a:prstGeom>
              <a:blipFill>
                <a:blip r:embed="rId10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78FB6C-C862-4DAF-9CFA-E6E29A9E2D57}"/>
                  </a:ext>
                </a:extLst>
              </p:cNvPr>
              <p:cNvSpPr/>
              <p:nvPr/>
            </p:nvSpPr>
            <p:spPr>
              <a:xfrm>
                <a:off x="8025328" y="5061549"/>
                <a:ext cx="85343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78FB6C-C862-4DAF-9CFA-E6E29A9E2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328" y="5061549"/>
                <a:ext cx="853439" cy="376770"/>
              </a:xfrm>
              <a:prstGeom prst="rect">
                <a:avLst/>
              </a:prstGeom>
              <a:blipFill>
                <a:blip r:embed="rId8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890362-312B-474B-B3B0-2E0DE1CBCCE9}"/>
              </a:ext>
            </a:extLst>
          </p:cNvPr>
          <p:cNvCxnSpPr/>
          <p:nvPr/>
        </p:nvCxnSpPr>
        <p:spPr>
          <a:xfrm>
            <a:off x="8999162" y="3029386"/>
            <a:ext cx="0" cy="25686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3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binary detection problems, there are two errors: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Type I error </a:t>
                </a:r>
                <a:r>
                  <a:rPr lang="en-US" dirty="0"/>
                  <a:t>(False alarm):  Decide H1 when H0 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Type II error</a:t>
                </a:r>
                <a:r>
                  <a:rPr lang="en-US" dirty="0"/>
                  <a:t> (Missed detection):  Decide H0 when H1</a:t>
                </a:r>
              </a:p>
              <a:p>
                <a:r>
                  <a:rPr lang="en-US" dirty="0"/>
                  <a:t>In many problems, the consequences of these errors is different</a:t>
                </a:r>
              </a:p>
              <a:p>
                <a:r>
                  <a:rPr lang="en-US" dirty="0"/>
                  <a:t>Example:  Medical diagnosis</a:t>
                </a:r>
              </a:p>
              <a:p>
                <a:pPr lvl="1"/>
                <a:r>
                  <a:rPr lang="en-US" dirty="0"/>
                  <a:t>False alarm:  You tell the patient he is ill, when he is fine</a:t>
                </a:r>
              </a:p>
              <a:p>
                <a:pPr lvl="1"/>
                <a:r>
                  <a:rPr lang="en-US" dirty="0"/>
                  <a:t>Missed detection:  You miss the illness</a:t>
                </a:r>
              </a:p>
              <a:p>
                <a:pPr lvl="1"/>
                <a:r>
                  <a:rPr lang="en-US" dirty="0"/>
                  <a:t>Consequences are different</a:t>
                </a:r>
              </a:p>
              <a:p>
                <a:r>
                  <a:rPr lang="en-US" dirty="0"/>
                  <a:t>Given detector, we define two error probabilities:</a:t>
                </a:r>
              </a:p>
              <a:p>
                <a:pPr lvl="1"/>
                <a:r>
                  <a:rPr lang="en-US" b="0" dirty="0"/>
                  <a:t>False alarm probability: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Missed detection probability: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82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tradeoff the error probabilities with a likelihood ratio test:</a:t>
                </a:r>
              </a:p>
              <a:p>
                <a:r>
                  <a:rPr lang="en-US" dirty="0"/>
                  <a:t>Likelihood ratio test (LRT)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an adjustable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threshold</a:t>
                </a:r>
              </a:p>
              <a:p>
                <a:pPr lvl="1"/>
                <a:r>
                  <a:rPr lang="en-US" dirty="0"/>
                  <a:t>Increasing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Lowers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r>
                  <a:rPr lang="en-US" dirty="0"/>
                  <a:t>, but lowers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Often performed in log domain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corresponds to maximum likelihood detector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42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FB77-D4B1-4702-AAD7-07AF229B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650516-0755-4329-9333-FAFE35FEB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750250" cy="4329817"/>
              </a:xfrm>
            </p:spPr>
            <p:txBody>
              <a:bodyPr/>
              <a:lstStyle/>
              <a:p>
                <a:r>
                  <a:rPr lang="en-US" dirty="0"/>
                  <a:t>Scalar Gaussian case: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 likelihood ratio: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func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LRT: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and only if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an adjustable threshold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650516-0755-4329-9333-FAFE35FEB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750250" cy="4329817"/>
              </a:xfrm>
              <a:blipFill>
                <a:blip r:embed="rId2"/>
                <a:stretch>
                  <a:fillRect l="-254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19FA1-97CA-4538-A824-5EE55DD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FBE7D-8BCD-4F01-AD30-489416574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18" y="931441"/>
            <a:ext cx="4695526" cy="34290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36BF9974-0B7A-46D5-8D8B-B96E4FD1E77F}"/>
              </a:ext>
            </a:extLst>
          </p:cNvPr>
          <p:cNvSpPr/>
          <p:nvPr/>
        </p:nvSpPr>
        <p:spPr>
          <a:xfrm>
            <a:off x="10019998" y="4681056"/>
            <a:ext cx="978408" cy="30737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E90519B-7CE4-4376-9159-6176A89CFE76}"/>
              </a:ext>
            </a:extLst>
          </p:cNvPr>
          <p:cNvSpPr/>
          <p:nvPr/>
        </p:nvSpPr>
        <p:spPr>
          <a:xfrm rot="10800000">
            <a:off x="8800798" y="4710430"/>
            <a:ext cx="978408" cy="30737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A0FBE3-035C-46C7-B47A-A0B9F9985428}"/>
                  </a:ext>
                </a:extLst>
              </p:cNvPr>
              <p:cNvSpPr/>
              <p:nvPr/>
            </p:nvSpPr>
            <p:spPr>
              <a:xfrm>
                <a:off x="10019998" y="5017810"/>
                <a:ext cx="85343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A0FBE3-035C-46C7-B47A-A0B9F9985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998" y="5017810"/>
                <a:ext cx="853439" cy="376770"/>
              </a:xfrm>
              <a:prstGeom prst="rect">
                <a:avLst/>
              </a:prstGeom>
              <a:blipFill>
                <a:blip r:embed="rId4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1B8905-085E-40C8-AC74-3785B57A7BA2}"/>
                  </a:ext>
                </a:extLst>
              </p:cNvPr>
              <p:cNvSpPr/>
              <p:nvPr/>
            </p:nvSpPr>
            <p:spPr>
              <a:xfrm>
                <a:off x="8925768" y="4977787"/>
                <a:ext cx="85343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1B8905-085E-40C8-AC74-3785B57A7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768" y="4977787"/>
                <a:ext cx="853439" cy="376770"/>
              </a:xfrm>
              <a:prstGeom prst="rect">
                <a:avLst/>
              </a:prstGeom>
              <a:blipFill>
                <a:blip r:embed="rId5"/>
                <a:stretch>
                  <a:fillRect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68ADD3-443D-491E-AA83-880E69FBBEB8}"/>
              </a:ext>
            </a:extLst>
          </p:cNvPr>
          <p:cNvCxnSpPr/>
          <p:nvPr/>
        </p:nvCxnSpPr>
        <p:spPr>
          <a:xfrm>
            <a:off x="9899602" y="2945624"/>
            <a:ext cx="0" cy="25686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959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94EA-3998-405A-A0E7-F7057662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Error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0FF3F-9A02-4C6C-9838-FD989620D1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67074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From previous slide, LRT detector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FA probability: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the area under the curve (blue)</a:t>
                </a:r>
              </a:p>
              <a:p>
                <a:pPr lvl="1"/>
                <a:r>
                  <a:rPr lang="en-US" dirty="0"/>
                  <a:t>For Gaussian: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MD probability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the area under the curve (orange)</a:t>
                </a:r>
              </a:p>
              <a:p>
                <a:pPr lvl="1"/>
                <a:r>
                  <a:rPr lang="en-US" dirty="0"/>
                  <a:t>For Gaussian: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0FF3F-9A02-4C6C-9838-FD989620D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67074" cy="4329817"/>
              </a:xfrm>
              <a:blipFill>
                <a:blip r:embed="rId3"/>
                <a:stretch>
                  <a:fillRect l="-2131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97C28-D8EF-4311-8BAF-1060CB2B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EDD62-D79B-45BA-B986-0098BBE42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009" y="1605600"/>
            <a:ext cx="4010066" cy="396109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FF3701-6C7A-45BD-9639-E060CEF8EBEE}"/>
              </a:ext>
            </a:extLst>
          </p:cNvPr>
          <p:cNvCxnSpPr>
            <a:cxnSpLocks/>
          </p:cNvCxnSpPr>
          <p:nvPr/>
        </p:nvCxnSpPr>
        <p:spPr>
          <a:xfrm>
            <a:off x="9899602" y="2685600"/>
            <a:ext cx="0" cy="32904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9799-A61C-4121-996C-95D5355F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690B70-8B04-4EE8-A04A-91FEA2465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240699" cy="4329817"/>
              </a:xfrm>
            </p:spPr>
            <p:txBody>
              <a:bodyPr/>
              <a:lstStyle/>
              <a:p>
                <a:r>
                  <a:rPr lang="en-US" dirty="0"/>
                  <a:t>Tradeoff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Increasing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Decreases false alarms</a:t>
                </a:r>
              </a:p>
              <a:p>
                <a:pPr lvl="1"/>
                <a:r>
                  <a:rPr lang="en-US" dirty="0"/>
                  <a:t>But increases missed detections</a:t>
                </a:r>
              </a:p>
              <a:p>
                <a:r>
                  <a:rPr lang="en-US" dirty="0"/>
                  <a:t>Selection of optimal threshold</a:t>
                </a:r>
              </a:p>
              <a:p>
                <a:pPr lvl="1"/>
                <a:r>
                  <a:rPr lang="en-US" dirty="0"/>
                  <a:t>Depends on the application</a:t>
                </a:r>
              </a:p>
              <a:p>
                <a:pPr lvl="1"/>
                <a:r>
                  <a:rPr lang="en-US" dirty="0"/>
                  <a:t>What are the relative costs of these errors?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690B70-8B04-4EE8-A04A-91FEA2465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240699" cy="4329817"/>
              </a:xfrm>
              <a:blipFill>
                <a:blip r:embed="rId4"/>
                <a:stretch>
                  <a:fillRect l="-279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06645-114E-4F18-8155-6E4C6896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911E6-0787-40BB-BAA7-0ACFC36DA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973" y="1539279"/>
            <a:ext cx="3968428" cy="40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8F2C-8DDB-46A1-ABAE-10207465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F34B-7396-45D7-8EE3-55A573D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synchronization mechanisms in common commercial standards</a:t>
            </a:r>
          </a:p>
          <a:p>
            <a:r>
              <a:rPr lang="en-US" dirty="0"/>
              <a:t>Formulate binary decision tasks as hypothesis testing problems</a:t>
            </a:r>
          </a:p>
          <a:p>
            <a:r>
              <a:rPr lang="en-US" dirty="0"/>
              <a:t>Compute the LRT detector for a hypothesis testing problem</a:t>
            </a:r>
          </a:p>
          <a:p>
            <a:r>
              <a:rPr lang="en-US" dirty="0"/>
              <a:t>Compute error probabilities and optimize the threshold</a:t>
            </a:r>
          </a:p>
          <a:p>
            <a:r>
              <a:rPr lang="en-US" dirty="0"/>
              <a:t>Formulate signal detection as a hypothesis test</a:t>
            </a:r>
          </a:p>
          <a:p>
            <a:r>
              <a:rPr lang="en-US" dirty="0"/>
              <a:t>Describe and analyze the matched filter detector</a:t>
            </a:r>
          </a:p>
          <a:p>
            <a:r>
              <a:rPr lang="en-US" dirty="0"/>
              <a:t>Analyze various non-idealities including clock offset, auto-correlation and multi-path</a:t>
            </a:r>
          </a:p>
          <a:p>
            <a:r>
              <a:rPr lang="en-US" dirty="0"/>
              <a:t>Simulate the MF detector for real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C330-B3DA-4E56-BC55-5503EA16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5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62C4-6079-43CB-BFC3-3C50876E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F6F15-021A-4DA5-B42A-FF1DA0891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073120" cy="4329817"/>
              </a:xfrm>
            </p:spPr>
            <p:txBody>
              <a:bodyPr/>
              <a:lstStyle/>
              <a:p>
                <a:r>
                  <a:rPr lang="en-US" dirty="0"/>
                  <a:t>Receiver operating characteristic</a:t>
                </a:r>
              </a:p>
              <a:p>
                <a:r>
                  <a:rPr lang="en-US" dirty="0"/>
                  <a:t>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Trace out: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Random guessing achieves: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the line is better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F6F15-021A-4DA5-B42A-FF1DA0891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073120" cy="4329817"/>
              </a:xfrm>
              <a:blipFill>
                <a:blip r:embed="rId2"/>
                <a:stretch>
                  <a:fillRect l="-288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54608-345B-42E3-A1D7-02366BEF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A328A-6DC1-400F-B372-5244A44C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09" y="1326816"/>
            <a:ext cx="4613111" cy="443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Neyman</a:t>
            </a:r>
            <a:r>
              <a:rPr lang="en-US" dirty="0"/>
              <a:t>-Pearson Theorem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Suppose that an LRT obtains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 </a:t>
                </a:r>
                <a:br>
                  <a:rPr lang="en-US" dirty="0"/>
                </a:br>
                <a:r>
                  <a:rPr lang="en-US" dirty="0"/>
                  <a:t>Then any other test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r>
                  <a:rPr lang="en-US" dirty="0"/>
                  <a:t> will have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less than or equal to the LRT.</a:t>
                </a:r>
              </a:p>
              <a:p>
                <a:endParaRPr lang="en-US" dirty="0"/>
              </a:p>
              <a:p>
                <a:r>
                  <a:rPr lang="en-US" dirty="0"/>
                  <a:t>LRT is the most powerful test</a:t>
                </a:r>
              </a:p>
              <a:p>
                <a:r>
                  <a:rPr lang="en-US" dirty="0"/>
                  <a:t>Obtains best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performance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535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4FB5-8F93-8912-31A8-0EF0E4FA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D5E90-D918-9EB6-708C-058F60D4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676DA-D5AB-32F7-DE3E-8389E638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91627"/>
            <a:ext cx="5086350" cy="2943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9D618C-6BC1-A6A3-A9C5-3EC606C3A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830" y="1591627"/>
            <a:ext cx="45148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25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</a:t>
            </a:r>
          </a:p>
          <a:p>
            <a:r>
              <a:rPr lang="en-US" dirty="0"/>
              <a:t>Match Filtering Convolution</a:t>
            </a:r>
          </a:p>
          <a:p>
            <a:r>
              <a:rPr lang="en-US" dirty="0"/>
              <a:t>Matched Filtering as a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1157" y="236794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58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0D54-F0F3-498A-A8CD-06BFE0A8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Synchronization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FC289-DCF6-469E-B686-B1BFC83AA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610647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TX sends a preamble / synchronization signal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baseband samples.  </a:t>
                </a:r>
              </a:p>
              <a:p>
                <a:pPr lvl="1"/>
                <a:r>
                  <a:rPr lang="en-US" dirty="0"/>
                  <a:t>Sample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If signal is present at RX: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 Complex channel gain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 Integer delay</a:t>
                </a:r>
              </a:p>
              <a:p>
                <a:r>
                  <a:rPr lang="en-US" dirty="0"/>
                  <a:t>Problem detect if signal is present or not.</a:t>
                </a:r>
              </a:p>
              <a:p>
                <a:pPr lvl="1"/>
                <a:r>
                  <a:rPr lang="en-US" dirty="0"/>
                  <a:t>If so, what is the delay</a:t>
                </a:r>
              </a:p>
              <a:p>
                <a:r>
                  <a:rPr lang="en-US" dirty="0"/>
                  <a:t>For now, we assume:</a:t>
                </a:r>
              </a:p>
              <a:p>
                <a:pPr lvl="1"/>
                <a:r>
                  <a:rPr lang="en-US" dirty="0"/>
                  <a:t>Integer delays, no multipath</a:t>
                </a:r>
              </a:p>
              <a:p>
                <a:pPr lvl="1"/>
                <a:r>
                  <a:rPr lang="en-US" dirty="0"/>
                  <a:t>Will address these issues later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FC289-DCF6-469E-B686-B1BFC83AA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610647" cy="4329817"/>
              </a:xfrm>
              <a:blipFill>
                <a:blip r:embed="rId2"/>
                <a:stretch>
                  <a:fillRect l="-2391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A38C2-0E0F-4577-87AB-74FAE7D9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3DD1F-4413-478F-BA6B-E20CC81836CA}"/>
              </a:ext>
            </a:extLst>
          </p:cNvPr>
          <p:cNvSpPr/>
          <p:nvPr/>
        </p:nvSpPr>
        <p:spPr>
          <a:xfrm>
            <a:off x="7893024" y="2009314"/>
            <a:ext cx="1453772" cy="5165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BDF671-A94B-43D9-831E-F22DCB7F5F15}"/>
              </a:ext>
            </a:extLst>
          </p:cNvPr>
          <p:cNvCxnSpPr>
            <a:cxnSpLocks/>
          </p:cNvCxnSpPr>
          <p:nvPr/>
        </p:nvCxnSpPr>
        <p:spPr>
          <a:xfrm>
            <a:off x="7431964" y="2526815"/>
            <a:ext cx="3601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1BE374-2F69-4615-B7B0-5B6AC3F8BB73}"/>
              </a:ext>
            </a:extLst>
          </p:cNvPr>
          <p:cNvSpPr/>
          <p:nvPr/>
        </p:nvSpPr>
        <p:spPr>
          <a:xfrm>
            <a:off x="9072427" y="4341534"/>
            <a:ext cx="1477006" cy="5165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A9045-5AC2-47E3-92D0-076A066C3F46}"/>
              </a:ext>
            </a:extLst>
          </p:cNvPr>
          <p:cNvCxnSpPr>
            <a:cxnSpLocks/>
          </p:cNvCxnSpPr>
          <p:nvPr/>
        </p:nvCxnSpPr>
        <p:spPr>
          <a:xfrm>
            <a:off x="7431964" y="4858065"/>
            <a:ext cx="416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E0D36F-8ECC-4FB6-91AF-444EAFE097A6}"/>
              </a:ext>
            </a:extLst>
          </p:cNvPr>
          <p:cNvCxnSpPr>
            <a:cxnSpLocks/>
          </p:cNvCxnSpPr>
          <p:nvPr/>
        </p:nvCxnSpPr>
        <p:spPr>
          <a:xfrm>
            <a:off x="7893023" y="1823678"/>
            <a:ext cx="0" cy="3690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CCEB7-824D-48B0-9726-582453D82B32}"/>
                  </a:ext>
                </a:extLst>
              </p:cNvPr>
              <p:cNvSpPr txBox="1"/>
              <p:nvPr/>
            </p:nvSpPr>
            <p:spPr>
              <a:xfrm>
                <a:off x="8159083" y="1639012"/>
                <a:ext cx="665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CCEB7-824D-48B0-9726-582453D82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083" y="1639012"/>
                <a:ext cx="66531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21AC97-14F6-4130-8B8B-7431DF961D45}"/>
                  </a:ext>
                </a:extLst>
              </p:cNvPr>
              <p:cNvSpPr txBox="1"/>
              <p:nvPr/>
            </p:nvSpPr>
            <p:spPr>
              <a:xfrm>
                <a:off x="9346796" y="3898603"/>
                <a:ext cx="1202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21AC97-14F6-4130-8B8B-7431DF961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796" y="3898603"/>
                <a:ext cx="120263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1BACCF-2A2E-42F7-8DDF-415B8F7931CB}"/>
              </a:ext>
            </a:extLst>
          </p:cNvPr>
          <p:cNvCxnSpPr>
            <a:cxnSpLocks/>
          </p:cNvCxnSpPr>
          <p:nvPr/>
        </p:nvCxnSpPr>
        <p:spPr>
          <a:xfrm>
            <a:off x="9072426" y="3489789"/>
            <a:ext cx="0" cy="2024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E2AA14-6177-4125-8DC8-980C6D3D7CC4}"/>
              </a:ext>
            </a:extLst>
          </p:cNvPr>
          <p:cNvCxnSpPr/>
          <p:nvPr/>
        </p:nvCxnSpPr>
        <p:spPr>
          <a:xfrm>
            <a:off x="7911052" y="5235114"/>
            <a:ext cx="1161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775728-2770-440B-911E-72892AFD07C8}"/>
                  </a:ext>
                </a:extLst>
              </p:cNvPr>
              <p:cNvSpPr txBox="1"/>
              <p:nvPr/>
            </p:nvSpPr>
            <p:spPr>
              <a:xfrm>
                <a:off x="7981292" y="5374597"/>
                <a:ext cx="1091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Delay=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775728-2770-440B-911E-72892AFD0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92" y="5374597"/>
                <a:ext cx="1091133" cy="369332"/>
              </a:xfrm>
              <a:prstGeom prst="rect">
                <a:avLst/>
              </a:prstGeom>
              <a:blipFill>
                <a:blip r:embed="rId5"/>
                <a:stretch>
                  <a:fillRect l="-44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Right 23">
            <a:extLst>
              <a:ext uri="{FF2B5EF4-FFF2-40B4-BE49-F238E27FC236}">
                <a16:creationId xmlns:a16="http://schemas.microsoft.com/office/drawing/2014/main" id="{78C04C72-B4A8-4907-9E83-B30DD52644E0}"/>
              </a:ext>
            </a:extLst>
          </p:cNvPr>
          <p:cNvSpPr/>
          <p:nvPr/>
        </p:nvSpPr>
        <p:spPr>
          <a:xfrm rot="3455266">
            <a:off x="8446192" y="3140288"/>
            <a:ext cx="1389050" cy="26341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8932BC-0003-45B6-8115-6F676A35D8CC}"/>
              </a:ext>
            </a:extLst>
          </p:cNvPr>
          <p:cNvSpPr txBox="1"/>
          <p:nvPr/>
        </p:nvSpPr>
        <p:spPr>
          <a:xfrm>
            <a:off x="6839515" y="200834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F082A3-C0AA-480F-9703-E44358C30F13}"/>
              </a:ext>
            </a:extLst>
          </p:cNvPr>
          <p:cNvSpPr txBox="1"/>
          <p:nvPr/>
        </p:nvSpPr>
        <p:spPr>
          <a:xfrm>
            <a:off x="6835491" y="434277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</p:spTree>
    <p:extLst>
      <p:ext uri="{BB962C8B-B14F-4D97-AF65-F5344CB8AC3E}">
        <p14:creationId xmlns:p14="http://schemas.microsoft.com/office/powerpoint/2010/main" val="2779407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F22F-3F67-4F51-BA86-EB6D78AB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as a Hypothesis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D7C951-8B77-41FE-9987-4DE64D4C1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444072" cy="4329817"/>
              </a:xfrm>
            </p:spPr>
            <p:txBody>
              <a:bodyPr/>
              <a:lstStyle/>
              <a:p>
                <a:r>
                  <a:rPr lang="en-US" dirty="0"/>
                  <a:t>At each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we consider two hypotheses: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Signal is present:  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/>
                  <a:t>is a complex, baseband channel gain</a:t>
                </a:r>
              </a:p>
              <a:p>
                <a:pPr lvl="1"/>
                <a:r>
                  <a:rPr lang="en-US" dirty="0"/>
                  <a:t>Recall that we are assuming a single path channel (for now)</a:t>
                </a: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Signal is absent: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both cases,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white noise: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D7C951-8B77-41FE-9987-4DE64D4C1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444072" cy="4329817"/>
              </a:xfrm>
              <a:blipFill>
                <a:blip r:embed="rId3"/>
                <a:stretch>
                  <a:fillRect l="-227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3FBCA-0A18-4720-AEAB-972A2297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B31E5-B62D-4C54-8997-3C3BB6E653FB}"/>
              </a:ext>
            </a:extLst>
          </p:cNvPr>
          <p:cNvSpPr/>
          <p:nvPr/>
        </p:nvSpPr>
        <p:spPr>
          <a:xfrm>
            <a:off x="9419140" y="2408033"/>
            <a:ext cx="1477006" cy="5165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B19258-48FC-407A-BC3E-61188CE8D314}"/>
              </a:ext>
            </a:extLst>
          </p:cNvPr>
          <p:cNvCxnSpPr>
            <a:cxnSpLocks/>
          </p:cNvCxnSpPr>
          <p:nvPr/>
        </p:nvCxnSpPr>
        <p:spPr>
          <a:xfrm>
            <a:off x="7778677" y="2924564"/>
            <a:ext cx="395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55C9A-0FA8-4129-BCBE-8B99A3095AA8}"/>
                  </a:ext>
                </a:extLst>
              </p:cNvPr>
              <p:cNvSpPr txBox="1"/>
              <p:nvPr/>
            </p:nvSpPr>
            <p:spPr>
              <a:xfrm>
                <a:off x="9693509" y="1965102"/>
                <a:ext cx="1202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55C9A-0FA8-4129-BCBE-8B99A3095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509" y="1965102"/>
                <a:ext cx="1202637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60D80B-EE71-4217-91BD-44F360AF61A6}"/>
              </a:ext>
            </a:extLst>
          </p:cNvPr>
          <p:cNvCxnSpPr>
            <a:cxnSpLocks/>
          </p:cNvCxnSpPr>
          <p:nvPr/>
        </p:nvCxnSpPr>
        <p:spPr>
          <a:xfrm>
            <a:off x="9419140" y="2177808"/>
            <a:ext cx="1" cy="110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6F8FD7-755D-4C84-8796-F69A7F978846}"/>
                  </a:ext>
                </a:extLst>
              </p:cNvPr>
              <p:cNvSpPr txBox="1"/>
              <p:nvPr/>
            </p:nvSpPr>
            <p:spPr>
              <a:xfrm>
                <a:off x="8328007" y="2998163"/>
                <a:ext cx="1091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Delay=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6F8FD7-755D-4C84-8796-F69A7F978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07" y="2998163"/>
                <a:ext cx="1091133" cy="369332"/>
              </a:xfrm>
              <a:prstGeom prst="rect">
                <a:avLst/>
              </a:prstGeom>
              <a:blipFill>
                <a:blip r:embed="rId7"/>
                <a:stretch>
                  <a:fillRect l="-44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4B7BA7-C6A4-452C-B22C-B8507F256454}"/>
              </a:ext>
            </a:extLst>
          </p:cNvPr>
          <p:cNvCxnSpPr>
            <a:cxnSpLocks/>
          </p:cNvCxnSpPr>
          <p:nvPr/>
        </p:nvCxnSpPr>
        <p:spPr>
          <a:xfrm>
            <a:off x="8290441" y="2622887"/>
            <a:ext cx="1" cy="657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19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E194-5B96-474A-B8F3-84F496C9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in Vector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CAE475-A59E-4937-BA5F-193716A40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350543" cy="4329817"/>
              </a:xfrm>
            </p:spPr>
            <p:txBody>
              <a:bodyPr/>
              <a:lstStyle/>
              <a:p>
                <a:r>
                  <a:rPr lang="en-US" dirty="0"/>
                  <a:t>Without loss of generality, consider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0" dirty="0"/>
                  <a:t> be the vector of RX samples: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Write two hypotheses in vector form: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[Signal present]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          [Signal absent]</a:t>
                </a:r>
              </a:p>
              <a:p>
                <a:r>
                  <a:rPr lang="en-US" dirty="0"/>
                  <a:t>Geometrically: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CAE475-A59E-4937-BA5F-193716A40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350543" cy="4329817"/>
              </a:xfrm>
              <a:blipFill>
                <a:blip r:embed="rId4"/>
                <a:stretch>
                  <a:fillRect l="-23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44EF7-A795-40A8-A318-7FBB7E06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5F58E-FE94-4CA3-A74C-A8BABC571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382" y="1902217"/>
            <a:ext cx="3990338" cy="383665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E0F0BA-57A7-4574-8FD6-3BD2B4B6C2A7}"/>
              </a:ext>
            </a:extLst>
          </p:cNvPr>
          <p:cNvCxnSpPr/>
          <p:nvPr/>
        </p:nvCxnSpPr>
        <p:spPr>
          <a:xfrm flipV="1">
            <a:off x="8884800" y="3160800"/>
            <a:ext cx="1332000" cy="1152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1B3EDF-B509-437D-824E-30195DE62B29}"/>
                  </a:ext>
                </a:extLst>
              </p:cNvPr>
              <p:cNvSpPr txBox="1"/>
              <p:nvPr/>
            </p:nvSpPr>
            <p:spPr>
              <a:xfrm>
                <a:off x="9817918" y="3451211"/>
                <a:ext cx="496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1B3EDF-B509-437D-824E-30195DE62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918" y="3451211"/>
                <a:ext cx="4962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095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24BC-F514-43CD-B031-5DED8E82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Filter Detector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A037E-685D-4056-9D2B-2789238DC0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352177" cy="4329817"/>
              </a:xfrm>
            </p:spPr>
            <p:txBody>
              <a:bodyPr/>
              <a:lstStyle/>
              <a:p>
                <a:r>
                  <a:rPr lang="en-US" dirty="0"/>
                  <a:t>Hypotheses: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[Signal present]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          [Signal absent]</a:t>
                </a:r>
              </a:p>
              <a:p>
                <a:r>
                  <a:rPr lang="en-US" dirty="0"/>
                  <a:t>Match filter energy detector:</a:t>
                </a:r>
              </a:p>
              <a:p>
                <a:pPr lvl="1"/>
                <a:r>
                  <a:rPr lang="en-US" dirty="0"/>
                  <a:t>Project RX signal to TX waveform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 energy: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Declare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a threshold</a:t>
                </a:r>
              </a:p>
              <a:p>
                <a:r>
                  <a:rPr lang="en-US" dirty="0"/>
                  <a:t>Later we will show this is the optimal hypothesis test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A037E-685D-4056-9D2B-2789238DC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352177" cy="4329817"/>
              </a:xfrm>
              <a:blipFill>
                <a:blip r:embed="rId6"/>
                <a:stretch>
                  <a:fillRect l="-23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64198-4682-4056-94CD-995D8B16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5E49AA-C1A8-4617-AE7A-6D201FB37736}"/>
              </a:ext>
            </a:extLst>
          </p:cNvPr>
          <p:cNvCxnSpPr/>
          <p:nvPr/>
        </p:nvCxnSpPr>
        <p:spPr>
          <a:xfrm flipV="1">
            <a:off x="8411029" y="1959429"/>
            <a:ext cx="0" cy="327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E32A8-9A89-4F04-B080-EAC240DF11E5}"/>
              </a:ext>
            </a:extLst>
          </p:cNvPr>
          <p:cNvCxnSpPr>
            <a:cxnSpLocks/>
          </p:cNvCxnSpPr>
          <p:nvPr/>
        </p:nvCxnSpPr>
        <p:spPr>
          <a:xfrm flipV="1">
            <a:off x="7634515" y="4347029"/>
            <a:ext cx="32003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669B35-EF31-4FDE-A580-4C83E1AD0E2F}"/>
              </a:ext>
            </a:extLst>
          </p:cNvPr>
          <p:cNvCxnSpPr/>
          <p:nvPr/>
        </p:nvCxnSpPr>
        <p:spPr>
          <a:xfrm flipV="1">
            <a:off x="8411029" y="2583543"/>
            <a:ext cx="1386114" cy="175622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DF5CAA-D98A-48BF-A96B-6BA96F55BA3B}"/>
              </a:ext>
            </a:extLst>
          </p:cNvPr>
          <p:cNvCxnSpPr>
            <a:cxnSpLocks/>
          </p:cNvCxnSpPr>
          <p:nvPr/>
        </p:nvCxnSpPr>
        <p:spPr>
          <a:xfrm flipV="1">
            <a:off x="8411028" y="3751943"/>
            <a:ext cx="1248229" cy="595086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D52D51-CC06-4CC3-B358-0B98694CDF7D}"/>
              </a:ext>
            </a:extLst>
          </p:cNvPr>
          <p:cNvCxnSpPr>
            <a:cxnSpLocks/>
          </p:cNvCxnSpPr>
          <p:nvPr/>
        </p:nvCxnSpPr>
        <p:spPr>
          <a:xfrm flipV="1">
            <a:off x="7456714" y="3109686"/>
            <a:ext cx="35560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5F25ED-42A5-4795-BAD1-4E61CD3DDCF4}"/>
              </a:ext>
            </a:extLst>
          </p:cNvPr>
          <p:cNvCxnSpPr>
            <a:cxnSpLocks/>
          </p:cNvCxnSpPr>
          <p:nvPr/>
        </p:nvCxnSpPr>
        <p:spPr>
          <a:xfrm>
            <a:off x="9797143" y="2583543"/>
            <a:ext cx="537028" cy="84545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D587C1-7FD8-44E9-B34D-6D4C0C9E39D0}"/>
              </a:ext>
            </a:extLst>
          </p:cNvPr>
          <p:cNvCxnSpPr>
            <a:cxnSpLocks/>
          </p:cNvCxnSpPr>
          <p:nvPr/>
        </p:nvCxnSpPr>
        <p:spPr>
          <a:xfrm flipV="1">
            <a:off x="8411028" y="3429000"/>
            <a:ext cx="1915886" cy="9180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9B2F9B-8C2D-4BD2-AF9A-F75ACA869E69}"/>
                  </a:ext>
                </a:extLst>
              </p:cNvPr>
              <p:cNvSpPr txBox="1"/>
              <p:nvPr/>
            </p:nvSpPr>
            <p:spPr>
              <a:xfrm>
                <a:off x="8957748" y="2871373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9B2F9B-8C2D-4BD2-AF9A-F75ACA869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748" y="2871373"/>
                <a:ext cx="3217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295F1C-7D63-4F5C-B87B-99DC6F33D6D9}"/>
                  </a:ext>
                </a:extLst>
              </p:cNvPr>
              <p:cNvSpPr txBox="1"/>
              <p:nvPr/>
            </p:nvSpPr>
            <p:spPr>
              <a:xfrm>
                <a:off x="9222230" y="3935186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295F1C-7D63-4F5C-B87B-99DC6F33D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230" y="3935186"/>
                <a:ext cx="321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D52664-EFEB-430B-8A91-5C26AF11871C}"/>
                  </a:ext>
                </a:extLst>
              </p:cNvPr>
              <p:cNvSpPr txBox="1"/>
              <p:nvPr/>
            </p:nvSpPr>
            <p:spPr>
              <a:xfrm>
                <a:off x="10208780" y="3240705"/>
                <a:ext cx="1174584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D52664-EFEB-430B-8A91-5C26AF118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780" y="3240705"/>
                <a:ext cx="1174584" cy="667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557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F7F4-5476-4967-89D8-BD2AB95E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Alarm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A5BD5-EA0C-4A34-A37C-FA3F0A7C43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390606" cy="4329817"/>
              </a:xfrm>
            </p:spPr>
            <p:txBody>
              <a:bodyPr/>
              <a:lstStyle/>
              <a:p>
                <a:r>
                  <a:rPr lang="en-US" dirty="0"/>
                  <a:t>False alarm</a:t>
                </a:r>
              </a:p>
              <a:p>
                <a:pPr lvl="1"/>
                <a:r>
                  <a:rPr lang="en-US" b="0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a linear function of a Gaussian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exponential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A5BD5-EA0C-4A34-A37C-FA3F0A7C4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390606" cy="4329817"/>
              </a:xfrm>
              <a:blipFill>
                <a:blip r:embed="rId3"/>
                <a:stretch>
                  <a:fillRect l="-271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9D9A8-FEFB-4418-9C2A-A8049761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92BC1-2D41-4649-98FA-B08AFF140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456" y="806710"/>
            <a:ext cx="5025352" cy="49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65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6DE8-8928-4122-AC43-01353C64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Missed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5038F-6926-4EBF-9FAA-4CA6DD584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Similar to FA calculation: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show: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non-central chi squared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degrees of freedom</a:t>
                </a:r>
              </a:p>
              <a:p>
                <a:pPr lvl="1"/>
                <a:r>
                  <a:rPr lang="en-US" dirty="0"/>
                  <a:t>Non-centrality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5038F-6926-4EBF-9FAA-4CA6DD584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02BF1-AE3E-4197-9B5D-B1478013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F0DFB-E46D-47CE-A05C-6A2F482C6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969" y="1267200"/>
            <a:ext cx="5096833" cy="37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8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DC605E-B6D0-489E-A4B9-D01002211C7D}"/>
              </a:ext>
            </a:extLst>
          </p:cNvPr>
          <p:cNvSpPr/>
          <p:nvPr/>
        </p:nvSpPr>
        <p:spPr>
          <a:xfrm>
            <a:off x="9499070" y="4776896"/>
            <a:ext cx="135253" cy="15292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9507FD-3109-4F73-BAFF-A3B0B5193D10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9634323" y="4849151"/>
            <a:ext cx="771549" cy="4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852A42-EB55-478B-95A5-5A40E8ED44C2}"/>
              </a:ext>
            </a:extLst>
          </p:cNvPr>
          <p:cNvCxnSpPr>
            <a:cxnSpLocks/>
          </p:cNvCxnSpPr>
          <p:nvPr/>
        </p:nvCxnSpPr>
        <p:spPr>
          <a:xfrm flipH="1">
            <a:off x="9774266" y="3814205"/>
            <a:ext cx="738277" cy="64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3EB546D-228E-4726-BA11-0587DCD6C473}"/>
              </a:ext>
            </a:extLst>
          </p:cNvPr>
          <p:cNvSpPr txBox="1"/>
          <p:nvPr/>
        </p:nvSpPr>
        <p:spPr>
          <a:xfrm>
            <a:off x="10487983" y="4588809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“Noise”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64DC79-E4FA-41E6-A697-F38BD487C201}"/>
              </a:ext>
            </a:extLst>
          </p:cNvPr>
          <p:cNvSpPr/>
          <p:nvPr/>
        </p:nvSpPr>
        <p:spPr>
          <a:xfrm>
            <a:off x="5038329" y="3523316"/>
            <a:ext cx="963982" cy="96169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D366-5574-470C-9449-3A888098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4F0E-3307-486F-8CFB-0850FB40E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02" y="4528800"/>
            <a:ext cx="5843451" cy="1203382"/>
          </a:xfrm>
        </p:spPr>
        <p:txBody>
          <a:bodyPr/>
          <a:lstStyle/>
          <a:p>
            <a:r>
              <a:rPr lang="en-US" dirty="0"/>
              <a:t>Theoretically calculated threshold based on PFA target</a:t>
            </a:r>
          </a:p>
          <a:p>
            <a:r>
              <a:rPr lang="en-US" dirty="0"/>
              <a:t>Simulate PMD based on SNR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1DFD2-4DBC-4A8F-AC1B-4807086E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D7748-9718-471A-AA8A-0B42A3E1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961" y="1484613"/>
            <a:ext cx="4301354" cy="2677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3C446F-3AAB-4007-894F-D0C15F0E7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25" y="1713237"/>
            <a:ext cx="3710939" cy="36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45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C8D0-3B1E-409B-995C-4BB7D2AB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41482-A5A4-4071-A2B2-589525A685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5627509" cy="4329817"/>
              </a:xfrm>
            </p:spPr>
            <p:txBody>
              <a:bodyPr/>
              <a:lstStyle/>
              <a:p>
                <a:r>
                  <a:rPr lang="en-US" dirty="0"/>
                  <a:t>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𝐹𝐴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𝑇𝐺𝑇</m:t>
                            </m:r>
                          </m:sup>
                        </m:sSubSup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Requires we know noise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How do we estimate this?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residual signal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Component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not spanned by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projection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onto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dim space</a:t>
                </a:r>
              </a:p>
              <a:p>
                <a:pPr lvl="1"/>
                <a:r>
                  <a:rPr lang="en-US" dirty="0"/>
                  <a:t>Can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noise estimate: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41482-A5A4-4071-A2B2-589525A685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5627509" cy="4329817"/>
              </a:xfrm>
              <a:blipFill>
                <a:blip r:embed="rId6"/>
                <a:stretch>
                  <a:fillRect l="-2600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5E77F-B854-4036-9EBA-409BEBE8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1A5681-998A-44AC-A6D8-5509676722CD}"/>
              </a:ext>
            </a:extLst>
          </p:cNvPr>
          <p:cNvCxnSpPr/>
          <p:nvPr/>
        </p:nvCxnSpPr>
        <p:spPr>
          <a:xfrm flipV="1">
            <a:off x="8583829" y="1743429"/>
            <a:ext cx="0" cy="327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84C620-A6A6-4EDC-972F-77CF75F8C76D}"/>
              </a:ext>
            </a:extLst>
          </p:cNvPr>
          <p:cNvCxnSpPr>
            <a:cxnSpLocks/>
          </p:cNvCxnSpPr>
          <p:nvPr/>
        </p:nvCxnSpPr>
        <p:spPr>
          <a:xfrm flipV="1">
            <a:off x="7807315" y="4131029"/>
            <a:ext cx="32003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FF6FFC-05F9-4F19-B249-59A41F84D776}"/>
              </a:ext>
            </a:extLst>
          </p:cNvPr>
          <p:cNvCxnSpPr/>
          <p:nvPr/>
        </p:nvCxnSpPr>
        <p:spPr>
          <a:xfrm flipV="1">
            <a:off x="8583829" y="2367543"/>
            <a:ext cx="1386114" cy="175622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1B0DC2-0632-4877-BBFF-3EE33D9DB7DD}"/>
              </a:ext>
            </a:extLst>
          </p:cNvPr>
          <p:cNvCxnSpPr>
            <a:cxnSpLocks/>
          </p:cNvCxnSpPr>
          <p:nvPr/>
        </p:nvCxnSpPr>
        <p:spPr>
          <a:xfrm flipV="1">
            <a:off x="8583828" y="3535943"/>
            <a:ext cx="1248229" cy="595086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DD10ED-1053-43F5-A16A-9A439B72A5F2}"/>
              </a:ext>
            </a:extLst>
          </p:cNvPr>
          <p:cNvCxnSpPr>
            <a:cxnSpLocks/>
          </p:cNvCxnSpPr>
          <p:nvPr/>
        </p:nvCxnSpPr>
        <p:spPr>
          <a:xfrm flipV="1">
            <a:off x="7629514" y="2893686"/>
            <a:ext cx="35560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42AD5-801F-40AD-B61F-E90017BBC5F5}"/>
              </a:ext>
            </a:extLst>
          </p:cNvPr>
          <p:cNvCxnSpPr>
            <a:cxnSpLocks/>
          </p:cNvCxnSpPr>
          <p:nvPr/>
        </p:nvCxnSpPr>
        <p:spPr>
          <a:xfrm>
            <a:off x="9969943" y="2367543"/>
            <a:ext cx="537028" cy="84545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2279EC-6E05-4DB4-A08F-DFB870AE79CE}"/>
              </a:ext>
            </a:extLst>
          </p:cNvPr>
          <p:cNvCxnSpPr>
            <a:cxnSpLocks/>
          </p:cNvCxnSpPr>
          <p:nvPr/>
        </p:nvCxnSpPr>
        <p:spPr>
          <a:xfrm flipV="1">
            <a:off x="8583828" y="3213000"/>
            <a:ext cx="1915886" cy="9180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2249BC-4771-46BE-99D5-C33960F0A126}"/>
                  </a:ext>
                </a:extLst>
              </p:cNvPr>
              <p:cNvSpPr txBox="1"/>
              <p:nvPr/>
            </p:nvSpPr>
            <p:spPr>
              <a:xfrm>
                <a:off x="9130548" y="2655373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2249BC-4771-46BE-99D5-C33960F0A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548" y="2655373"/>
                <a:ext cx="3217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00C494-B079-4DF9-B8FB-2AE47968B813}"/>
                  </a:ext>
                </a:extLst>
              </p:cNvPr>
              <p:cNvSpPr txBox="1"/>
              <p:nvPr/>
            </p:nvSpPr>
            <p:spPr>
              <a:xfrm>
                <a:off x="9395030" y="3719186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00C494-B079-4DF9-B8FB-2AE47968B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030" y="3719186"/>
                <a:ext cx="321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DD1883-F5F6-4BE5-B008-6B61F1AA9C8B}"/>
                  </a:ext>
                </a:extLst>
              </p:cNvPr>
              <p:cNvSpPr txBox="1"/>
              <p:nvPr/>
            </p:nvSpPr>
            <p:spPr>
              <a:xfrm>
                <a:off x="10381580" y="3024705"/>
                <a:ext cx="1174584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DD1883-F5F6-4BE5-B008-6B61F1AA9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580" y="3024705"/>
                <a:ext cx="1174584" cy="667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8BBCC2-5B76-4A0D-8D79-42307C5A3167}"/>
                  </a:ext>
                </a:extLst>
              </p:cNvPr>
              <p:cNvSpPr txBox="1"/>
              <p:nvPr/>
            </p:nvSpPr>
            <p:spPr>
              <a:xfrm>
                <a:off x="10326782" y="2495716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8BBCC2-5B76-4A0D-8D79-42307C5A3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782" y="2495716"/>
                <a:ext cx="321704" cy="369332"/>
              </a:xfrm>
              <a:prstGeom prst="rect">
                <a:avLst/>
              </a:prstGeom>
              <a:blipFill>
                <a:blip r:embed="rId7"/>
                <a:stretch>
                  <a:fillRect r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192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C8D0-3B1E-409B-995C-4BB7D2AB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Estimation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41482-A5A4-4071-A2B2-589525A685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568521" cy="4329817"/>
              </a:xfrm>
            </p:spPr>
            <p:txBody>
              <a:bodyPr/>
              <a:lstStyle/>
              <a:p>
                <a:r>
                  <a:rPr lang="en-US" dirty="0"/>
                  <a:t>Use threshold with estimate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𝐹𝐴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𝑇𝐺𝑇</m:t>
                            </m:r>
                          </m:sup>
                        </m:sSubSup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Detector takes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𝐹𝐴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𝑇𝐺𝑇</m:t>
                              </m:r>
                            </m:sup>
                          </m:sSubSup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𝐹𝐴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𝑇𝐺𝑇</m:t>
                                </m:r>
                              </m:sup>
                            </m:sSubSup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test is equivalent to: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fraction of energy in direction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Conclusion:  With noise estimation MF is equivalent to </a:t>
                </a: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41482-A5A4-4071-A2B2-589525A685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568521" cy="4329817"/>
              </a:xfrm>
              <a:blipFill>
                <a:blip r:embed="rId8"/>
                <a:stretch>
                  <a:fillRect l="-222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5E77F-B854-4036-9EBA-409BEBE8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1A5681-998A-44AC-A6D8-5509676722CD}"/>
              </a:ext>
            </a:extLst>
          </p:cNvPr>
          <p:cNvCxnSpPr/>
          <p:nvPr/>
        </p:nvCxnSpPr>
        <p:spPr>
          <a:xfrm flipV="1">
            <a:off x="8583829" y="1743429"/>
            <a:ext cx="0" cy="327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84C620-A6A6-4EDC-972F-77CF75F8C76D}"/>
              </a:ext>
            </a:extLst>
          </p:cNvPr>
          <p:cNvCxnSpPr>
            <a:cxnSpLocks/>
          </p:cNvCxnSpPr>
          <p:nvPr/>
        </p:nvCxnSpPr>
        <p:spPr>
          <a:xfrm flipV="1">
            <a:off x="7807315" y="4131029"/>
            <a:ext cx="32003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FF6FFC-05F9-4F19-B249-59A41F84D776}"/>
              </a:ext>
            </a:extLst>
          </p:cNvPr>
          <p:cNvCxnSpPr/>
          <p:nvPr/>
        </p:nvCxnSpPr>
        <p:spPr>
          <a:xfrm flipV="1">
            <a:off x="8583829" y="2367543"/>
            <a:ext cx="1386114" cy="175622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1B0DC2-0632-4877-BBFF-3EE33D9DB7DD}"/>
              </a:ext>
            </a:extLst>
          </p:cNvPr>
          <p:cNvCxnSpPr>
            <a:cxnSpLocks/>
          </p:cNvCxnSpPr>
          <p:nvPr/>
        </p:nvCxnSpPr>
        <p:spPr>
          <a:xfrm flipV="1">
            <a:off x="8583828" y="3535943"/>
            <a:ext cx="1248229" cy="595086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DD10ED-1053-43F5-A16A-9A439B72A5F2}"/>
              </a:ext>
            </a:extLst>
          </p:cNvPr>
          <p:cNvCxnSpPr>
            <a:cxnSpLocks/>
          </p:cNvCxnSpPr>
          <p:nvPr/>
        </p:nvCxnSpPr>
        <p:spPr>
          <a:xfrm flipV="1">
            <a:off x="7629514" y="2893686"/>
            <a:ext cx="35560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42AD5-801F-40AD-B61F-E90017BBC5F5}"/>
              </a:ext>
            </a:extLst>
          </p:cNvPr>
          <p:cNvCxnSpPr>
            <a:cxnSpLocks/>
          </p:cNvCxnSpPr>
          <p:nvPr/>
        </p:nvCxnSpPr>
        <p:spPr>
          <a:xfrm>
            <a:off x="9969943" y="2367543"/>
            <a:ext cx="537028" cy="84545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2279EC-6E05-4DB4-A08F-DFB870AE79CE}"/>
              </a:ext>
            </a:extLst>
          </p:cNvPr>
          <p:cNvCxnSpPr>
            <a:cxnSpLocks/>
          </p:cNvCxnSpPr>
          <p:nvPr/>
        </p:nvCxnSpPr>
        <p:spPr>
          <a:xfrm flipV="1">
            <a:off x="8583828" y="3213000"/>
            <a:ext cx="1915886" cy="9180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2249BC-4771-46BE-99D5-C33960F0A126}"/>
                  </a:ext>
                </a:extLst>
              </p:cNvPr>
              <p:cNvSpPr txBox="1"/>
              <p:nvPr/>
            </p:nvSpPr>
            <p:spPr>
              <a:xfrm>
                <a:off x="9130548" y="2655373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2249BC-4771-46BE-99D5-C33960F0A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548" y="2655373"/>
                <a:ext cx="3217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00C494-B079-4DF9-B8FB-2AE47968B813}"/>
                  </a:ext>
                </a:extLst>
              </p:cNvPr>
              <p:cNvSpPr txBox="1"/>
              <p:nvPr/>
            </p:nvSpPr>
            <p:spPr>
              <a:xfrm>
                <a:off x="9395030" y="3719186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00C494-B079-4DF9-B8FB-2AE47968B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030" y="3719186"/>
                <a:ext cx="321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DD1883-F5F6-4BE5-B008-6B61F1AA9C8B}"/>
                  </a:ext>
                </a:extLst>
              </p:cNvPr>
              <p:cNvSpPr txBox="1"/>
              <p:nvPr/>
            </p:nvSpPr>
            <p:spPr>
              <a:xfrm>
                <a:off x="10381580" y="3024705"/>
                <a:ext cx="1174584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DD1883-F5F6-4BE5-B008-6B61F1AA9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580" y="3024705"/>
                <a:ext cx="1174584" cy="667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8BBCC2-5B76-4A0D-8D79-42307C5A3167}"/>
                  </a:ext>
                </a:extLst>
              </p:cNvPr>
              <p:cNvSpPr txBox="1"/>
              <p:nvPr/>
            </p:nvSpPr>
            <p:spPr>
              <a:xfrm>
                <a:off x="10326782" y="2495716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8BBCC2-5B76-4A0D-8D79-42307C5A3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782" y="2495716"/>
                <a:ext cx="321704" cy="369332"/>
              </a:xfrm>
              <a:prstGeom prst="rect">
                <a:avLst/>
              </a:prstGeom>
              <a:blipFill>
                <a:blip r:embed="rId6"/>
                <a:stretch>
                  <a:fillRect r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212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5382-DF05-F335-2713-474F48B4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1AFC3-67FE-81B7-9D94-16A208AA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A3737A-29D5-3E8A-2C4E-AF879C3E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67710"/>
            <a:ext cx="7381875" cy="278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7D048D-B4EB-EBEC-7801-C735DBEE4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891" y="2374482"/>
            <a:ext cx="44291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7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</a:t>
            </a:r>
          </a:p>
          <a:p>
            <a:r>
              <a:rPr lang="en-US" dirty="0"/>
              <a:t>Match Filtering Convolution</a:t>
            </a:r>
          </a:p>
          <a:p>
            <a:r>
              <a:rPr lang="en-US" dirty="0"/>
              <a:t>Matched Filtering as a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0216" y="281467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3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3985-AC7F-42FD-9998-12ED1FFA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Filtering with Unknown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00FA8-0E35-4BD8-A9A5-C981ED789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Synchronization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RX signal at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Problem:  Detect if signal is present.  If so, what is the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Match filter (without normalization) at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Hypothesis test: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Detect signal at delay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00FA8-0E35-4BD8-A9A5-C981ED789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E1788-683B-48BD-8040-404B2975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1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A620-F3C3-4412-AF2C-862244D1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8A62-B3A7-4497-A1AE-B5CB0EC6D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examine three key practical issues that degrade performance</a:t>
            </a:r>
          </a:p>
          <a:p>
            <a:endParaRPr lang="en-US" dirty="0"/>
          </a:p>
          <a:p>
            <a:r>
              <a:rPr lang="en-US" dirty="0"/>
              <a:t>Preamble auto-correlation</a:t>
            </a:r>
          </a:p>
          <a:p>
            <a:r>
              <a:rPr lang="en-US" dirty="0"/>
              <a:t>Multi-path</a:t>
            </a:r>
          </a:p>
          <a:p>
            <a:r>
              <a:rPr lang="en-US" dirty="0"/>
              <a:t>Carrier offset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829D2-FA31-4ADE-A0F5-6142322B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72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3985-AC7F-42FD-9998-12ED1FFA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Filtering as a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00FA8-0E35-4BD8-A9A5-C981ED789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10058400" cy="2727921"/>
              </a:xfrm>
            </p:spPr>
            <p:txBody>
              <a:bodyPr/>
              <a:lstStyle/>
              <a:p>
                <a:r>
                  <a:rPr lang="en-US" dirty="0"/>
                  <a:t>Match filter (without normalization) at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adjoint</a:t>
                </a:r>
                <a:r>
                  <a:rPr lang="en-US" dirty="0"/>
                  <a:t> signal: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conjugate and time reversal</a:t>
                </a:r>
              </a:p>
              <a:p>
                <a:r>
                  <a:rPr lang="en-US" dirty="0"/>
                  <a:t>MF output can be computed via a convolution: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00FA8-0E35-4BD8-A9A5-C981ED789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10058400" cy="2727921"/>
              </a:xfrm>
              <a:blipFill>
                <a:blip r:embed="rId2"/>
                <a:stretch>
                  <a:fillRect l="-1455" t="-2461" b="-13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E1788-683B-48BD-8040-404B2975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18981C-A425-4582-B8D2-45E0B3AF2B4F}"/>
              </a:ext>
            </a:extLst>
          </p:cNvPr>
          <p:cNvCxnSpPr/>
          <p:nvPr/>
        </p:nvCxnSpPr>
        <p:spPr>
          <a:xfrm>
            <a:off x="2116667" y="5061035"/>
            <a:ext cx="896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6C6C16F-8C65-4198-BC6D-A6295299CBF7}"/>
              </a:ext>
            </a:extLst>
          </p:cNvPr>
          <p:cNvSpPr/>
          <p:nvPr/>
        </p:nvSpPr>
        <p:spPr>
          <a:xfrm>
            <a:off x="3012779" y="4591643"/>
            <a:ext cx="1335024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88679C-7B5B-4B59-93C9-91B99C73BC2E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47803" y="5048843"/>
            <a:ext cx="2493264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61B517-1744-4607-8464-E0F8D514AC7C}"/>
                  </a:ext>
                </a:extLst>
              </p:cNvPr>
              <p:cNvSpPr txBox="1"/>
              <p:nvPr/>
            </p:nvSpPr>
            <p:spPr>
              <a:xfrm>
                <a:off x="4503944" y="4492321"/>
                <a:ext cx="640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61B517-1744-4607-8464-E0F8D514A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44" y="4492321"/>
                <a:ext cx="6403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FC2791-4DD8-400D-BB72-D10A5F8E663F}"/>
                  </a:ext>
                </a:extLst>
              </p:cNvPr>
              <p:cNvSpPr txBox="1"/>
              <p:nvPr/>
            </p:nvSpPr>
            <p:spPr>
              <a:xfrm>
                <a:off x="1591283" y="4616028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FC2791-4DD8-400D-BB72-D10A5F8E6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283" y="4616028"/>
                <a:ext cx="64896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4E45C9-60FF-4319-9207-053A4CB53652}"/>
                  </a:ext>
                </a:extLst>
              </p:cNvPr>
              <p:cNvSpPr txBox="1"/>
              <p:nvPr/>
            </p:nvSpPr>
            <p:spPr>
              <a:xfrm>
                <a:off x="2871351" y="5567702"/>
                <a:ext cx="1617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Filter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4E45C9-60FF-4319-9207-053A4CB53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351" y="5567702"/>
                <a:ext cx="1617879" cy="369332"/>
              </a:xfrm>
              <a:prstGeom prst="rect">
                <a:avLst/>
              </a:prstGeom>
              <a:blipFill>
                <a:blip r:embed="rId5"/>
                <a:stretch>
                  <a:fillRect l="-30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4DC307A-2B48-4A8E-808E-E3D02081A0E2}"/>
              </a:ext>
            </a:extLst>
          </p:cNvPr>
          <p:cNvSpPr/>
          <p:nvPr/>
        </p:nvSpPr>
        <p:spPr>
          <a:xfrm>
            <a:off x="6841067" y="4591643"/>
            <a:ext cx="1335024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0DB52-DDB0-4BA7-9BAA-53A8E27957DE}"/>
              </a:ext>
            </a:extLst>
          </p:cNvPr>
          <p:cNvSpPr txBox="1"/>
          <p:nvPr/>
        </p:nvSpPr>
        <p:spPr>
          <a:xfrm>
            <a:off x="6719100" y="5574710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Peak detection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04A56A-E1AF-49DE-BB44-812471C98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3915" y="4133822"/>
            <a:ext cx="1150215" cy="86435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63A614-FAA1-4846-B21E-5FBA73B91295}"/>
              </a:ext>
            </a:extLst>
          </p:cNvPr>
          <p:cNvCxnSpPr>
            <a:cxnSpLocks/>
          </p:cNvCxnSpPr>
          <p:nvPr/>
        </p:nvCxnSpPr>
        <p:spPr>
          <a:xfrm>
            <a:off x="8176091" y="5010366"/>
            <a:ext cx="1338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DFFD99-913F-4158-BE85-B7728D0C3A3A}"/>
              </a:ext>
            </a:extLst>
          </p:cNvPr>
          <p:cNvSpPr txBox="1"/>
          <p:nvPr/>
        </p:nvSpPr>
        <p:spPr>
          <a:xfrm>
            <a:off x="9621473" y="4662194"/>
            <a:ext cx="161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Detected</a:t>
            </a:r>
            <a:br>
              <a:rPr lang="en-US" dirty="0"/>
            </a:br>
            <a:r>
              <a:rPr lang="en-US" dirty="0"/>
              <a:t>signal locations</a:t>
            </a:r>
          </a:p>
        </p:txBody>
      </p:sp>
    </p:spTree>
    <p:extLst>
      <p:ext uri="{BB962C8B-B14F-4D97-AF65-F5344CB8AC3E}">
        <p14:creationId xmlns:p14="http://schemas.microsoft.com/office/powerpoint/2010/main" val="287951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EE13-0073-4537-9BD6-DAC4416A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Auto-Correlation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79B8A-BA74-48ED-BED5-B317F395D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83996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what happens with no noise: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“True” delay</a:t>
                </a:r>
              </a:p>
              <a:p>
                <a:r>
                  <a:rPr lang="en-US" dirty="0"/>
                  <a:t>Run match filter: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show output 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autocorrelation</a:t>
                </a:r>
                <a:r>
                  <a:rPr lang="en-US" dirty="0"/>
                  <a:t> of transmitted signal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−ℓ]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Since 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small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want:</a:t>
                </a:r>
                <a:br>
                  <a:rPr lang="en-US" dirty="0"/>
                </a:br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ℓ≠0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sequences with low auto-correlation</a:t>
                </a:r>
              </a:p>
              <a:p>
                <a:pPr lvl="1"/>
                <a:r>
                  <a:rPr lang="en-US" dirty="0" err="1"/>
                  <a:t>Golay</a:t>
                </a:r>
                <a:r>
                  <a:rPr lang="en-US" dirty="0"/>
                  <a:t>, Walsh, ….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79B8A-BA74-48ED-BED5-B317F395D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839968" cy="4329817"/>
              </a:xfrm>
              <a:blipFill>
                <a:blip r:embed="rId2"/>
                <a:stretch>
                  <a:fillRect l="-250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5FCBB-94DD-4995-9AEC-29FFF19B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C30B1-E2C7-482C-9115-A3AFFF072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13" y="1677833"/>
            <a:ext cx="3414607" cy="2565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ADFB56-07CB-4120-9D5A-C650B1B6F966}"/>
              </a:ext>
            </a:extLst>
          </p:cNvPr>
          <p:cNvSpPr txBox="1"/>
          <p:nvPr/>
        </p:nvSpPr>
        <p:spPr>
          <a:xfrm>
            <a:off x="7518400" y="4402667"/>
            <a:ext cx="3894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Auto-correlation of </a:t>
            </a:r>
            <a:r>
              <a:rPr lang="en-US" dirty="0" err="1"/>
              <a:t>Golay</a:t>
            </a:r>
            <a:r>
              <a:rPr lang="en-US" dirty="0"/>
              <a:t> 128 sequence</a:t>
            </a:r>
          </a:p>
          <a:p>
            <a:r>
              <a:rPr lang="en-US" dirty="0"/>
              <a:t>Used in 802.11ad </a:t>
            </a:r>
            <a:r>
              <a:rPr lang="en-US" dirty="0" err="1"/>
              <a:t>preamle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06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C7A7-FF15-46EF-90AE-C028B7A3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F7CEA-5832-4588-9064-CE66A893D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272784" cy="4329817"/>
              </a:xfrm>
            </p:spPr>
            <p:txBody>
              <a:bodyPr/>
              <a:lstStyle/>
              <a:p>
                <a:r>
                  <a:rPr lang="en-US" dirty="0"/>
                  <a:t>Up to now we have assumed that there is a single path: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But, in reality there is often multipath: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Due to multi-path in channel and pulse shape filtering</a:t>
                </a:r>
              </a:p>
              <a:p>
                <a:r>
                  <a:rPr lang="en-US" dirty="0"/>
                  <a:t>Match filter has delayed copies of auto-correlation: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One peak in MF output for each path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F7CEA-5832-4588-9064-CE66A893D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272784" cy="4329817"/>
              </a:xfrm>
              <a:blipFill>
                <a:blip r:embed="rId2"/>
                <a:stretch>
                  <a:fillRect l="-23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8322F-C4F7-480C-BB5D-7EE37BB6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E2B9A-5718-49A8-8404-C1CBE5C97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435" y="2582144"/>
            <a:ext cx="3846722" cy="2964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E1C4B4-0E1B-4F8E-85DC-169685697402}"/>
                  </a:ext>
                </a:extLst>
              </p:cNvPr>
              <p:cNvSpPr txBox="1"/>
              <p:nvPr/>
            </p:nvSpPr>
            <p:spPr>
              <a:xfrm>
                <a:off x="7475324" y="1619190"/>
                <a:ext cx="37429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Ex:  Two path channel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e>
                      </m:d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+0.5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−10.2)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E1C4B4-0E1B-4F8E-85DC-16968569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324" y="1619190"/>
                <a:ext cx="3742944" cy="923330"/>
              </a:xfrm>
              <a:prstGeom prst="rect">
                <a:avLst/>
              </a:prstGeom>
              <a:blipFill>
                <a:blip r:embed="rId4"/>
                <a:stretch>
                  <a:fillRect l="-1303" t="-3974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E6B18B-F856-4FE6-8EC3-42E499BB57DC}"/>
                  </a:ext>
                </a:extLst>
              </p:cNvPr>
              <p:cNvSpPr txBox="1"/>
              <p:nvPr/>
            </p:nvSpPr>
            <p:spPr>
              <a:xfrm>
                <a:off x="7906512" y="5736298"/>
                <a:ext cx="16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Path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E6B18B-F856-4FE6-8EC3-42E499BB5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512" y="5736298"/>
                <a:ext cx="1636154" cy="369332"/>
              </a:xfrm>
              <a:prstGeom prst="rect">
                <a:avLst/>
              </a:prstGeom>
              <a:blipFill>
                <a:blip r:embed="rId5"/>
                <a:stretch>
                  <a:fillRect l="-2985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105AB9-4C02-4B1E-9D6C-5FF5A17AC6FC}"/>
                  </a:ext>
                </a:extLst>
              </p:cNvPr>
              <p:cNvSpPr txBox="1"/>
              <p:nvPr/>
            </p:nvSpPr>
            <p:spPr>
              <a:xfrm>
                <a:off x="9652394" y="5736317"/>
                <a:ext cx="1764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Path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=10.2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105AB9-4C02-4B1E-9D6C-5FF5A17AC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394" y="5736317"/>
                <a:ext cx="1764394" cy="369332"/>
              </a:xfrm>
              <a:prstGeom prst="rect">
                <a:avLst/>
              </a:prstGeom>
              <a:blipFill>
                <a:blip r:embed="rId6"/>
                <a:stretch>
                  <a:fillRect l="-2759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C793A2-BEF3-4133-A588-DF77C50FDE61}"/>
              </a:ext>
            </a:extLst>
          </p:cNvPr>
          <p:cNvCxnSpPr>
            <a:stCxn id="7" idx="0"/>
          </p:cNvCxnSpPr>
          <p:nvPr/>
        </p:nvCxnSpPr>
        <p:spPr>
          <a:xfrm flipV="1">
            <a:off x="8724589" y="4572000"/>
            <a:ext cx="803459" cy="116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D37036-E3CB-446B-88BC-B5DEEB1FA9AB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9652394" y="4724400"/>
            <a:ext cx="882197" cy="101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5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</a:t>
            </a:r>
          </a:p>
          <a:p>
            <a:r>
              <a:rPr lang="en-US" dirty="0"/>
              <a:t>Match Filtering Convolution</a:t>
            </a:r>
          </a:p>
          <a:p>
            <a:r>
              <a:rPr lang="en-US" dirty="0"/>
              <a:t>Matched Filtering as a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3978" y="143958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68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BE70-3E4A-4476-BEDF-088C9838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Offsets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B089D-09ED-4D63-AE15-B30B275BEC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When initially searching for a preamble, there may be a significant carrier offset</a:t>
                </a:r>
              </a:p>
              <a:p>
                <a:r>
                  <a:rPr lang="en-US" dirty="0"/>
                  <a:t>Causes a phase rotation in samples: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phase rotation per sample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frequency error</a:t>
                </a:r>
                <a:r>
                  <a:rPr lang="en-US" i="1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sampling rate</a:t>
                </a:r>
              </a:p>
              <a:p>
                <a:r>
                  <a:rPr lang="en-US" dirty="0"/>
                  <a:t>Must integrate over range where phase does not change significantly</a:t>
                </a:r>
              </a:p>
              <a:p>
                <a:pPr lvl="1"/>
                <a:r>
                  <a:rPr lang="en-US" dirty="0"/>
                  <a:t>Pre-amble length must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Example:  Suppose the carrier offset =10 ppm,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=60 </m:t>
                    </m:r>
                  </m:oMath>
                </a14:m>
                <a:r>
                  <a:rPr lang="en-US" dirty="0"/>
                  <a:t>GHz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=1.76</m:t>
                    </m:r>
                  </m:oMath>
                </a14:m>
                <a:r>
                  <a:rPr lang="en-US" dirty="0"/>
                  <a:t> Gs/s 	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1.76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=3.4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≈2.9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samples</a:t>
                </a:r>
              </a:p>
              <a:p>
                <a:pPr lvl="1"/>
                <a:r>
                  <a:rPr lang="en-US" dirty="0"/>
                  <a:t>In time duration, this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=1.67 </m:t>
                    </m:r>
                  </m:oMath>
                </a14:m>
                <a:r>
                  <a:rPr lang="en-US" dirty="0"/>
                  <a:t>us  </a:t>
                </a:r>
              </a:p>
              <a:p>
                <a:pPr lvl="1"/>
                <a:r>
                  <a:rPr lang="en-US" dirty="0"/>
                  <a:t>A very short time before the signal is completely rotated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B089D-09ED-4D63-AE15-B30B275BE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70061-C111-44B4-8E7F-F77C1AB0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20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C502-A7D6-4F30-BD28-ABE618B8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Simulation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125C8-C7EB-4793-8DFB-23C69337E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371088"/>
                <a:ext cx="10058400" cy="2498008"/>
              </a:xfrm>
            </p:spPr>
            <p:txBody>
              <a:bodyPr/>
              <a:lstStyle/>
              <a:p>
                <a:r>
                  <a:rPr lang="en-US" dirty="0"/>
                  <a:t>Transmit 128 length </a:t>
                </a:r>
                <a:r>
                  <a:rPr lang="en-US" dirty="0" err="1"/>
                  <a:t>Golay</a:t>
                </a:r>
                <a:r>
                  <a:rPr lang="en-US" dirty="0"/>
                  <a:t> pre-amble</a:t>
                </a:r>
              </a:p>
              <a:p>
                <a:r>
                  <a:rPr lang="en-US" dirty="0"/>
                  <a:t>Filter through channel with single (possibly fractional) delay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Set threshold for FA target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/>
                  <a:t> per 1000 samples</a:t>
                </a:r>
              </a:p>
              <a:p>
                <a:r>
                  <a:rPr lang="en-US" dirty="0"/>
                  <a:t>Measure MD probability as a function of the SNR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125C8-C7EB-4793-8DFB-23C69337E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371088"/>
                <a:ext cx="10058400" cy="2498008"/>
              </a:xfrm>
              <a:blipFill>
                <a:blip r:embed="rId2"/>
                <a:stretch>
                  <a:fillRect l="-145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A7C79-548B-492D-A85D-DB7C0E4F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1E34F7-8643-4CC7-93C4-A1B8737261C6}"/>
              </a:ext>
            </a:extLst>
          </p:cNvPr>
          <p:cNvCxnSpPr/>
          <p:nvPr/>
        </p:nvCxnSpPr>
        <p:spPr>
          <a:xfrm>
            <a:off x="1954107" y="2371055"/>
            <a:ext cx="896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3B493DD-2EA9-46B5-B187-09C35B599607}"/>
              </a:ext>
            </a:extLst>
          </p:cNvPr>
          <p:cNvSpPr/>
          <p:nvPr/>
        </p:nvSpPr>
        <p:spPr>
          <a:xfrm>
            <a:off x="2850219" y="1901663"/>
            <a:ext cx="1335024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96E07B-0719-454B-8DE1-14377400D88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5243" y="2358863"/>
            <a:ext cx="2493264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8293D3-C85F-46D5-B0C7-1F4C0F7662C8}"/>
                  </a:ext>
                </a:extLst>
              </p:cNvPr>
              <p:cNvSpPr txBox="1"/>
              <p:nvPr/>
            </p:nvSpPr>
            <p:spPr>
              <a:xfrm>
                <a:off x="4341384" y="1802341"/>
                <a:ext cx="640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8293D3-C85F-46D5-B0C7-1F4C0F76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384" y="1802341"/>
                <a:ext cx="6403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A23E90-F7D4-4FAF-B095-BC78936C6B9F}"/>
                  </a:ext>
                </a:extLst>
              </p:cNvPr>
              <p:cNvSpPr txBox="1"/>
              <p:nvPr/>
            </p:nvSpPr>
            <p:spPr>
              <a:xfrm>
                <a:off x="1428723" y="1926048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A23E90-F7D4-4FAF-B095-BC78936C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23" y="1926048"/>
                <a:ext cx="64896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F4EE88-EED1-47E1-9E08-9D6A026FE863}"/>
                  </a:ext>
                </a:extLst>
              </p:cNvPr>
              <p:cNvSpPr txBox="1"/>
              <p:nvPr/>
            </p:nvSpPr>
            <p:spPr>
              <a:xfrm>
                <a:off x="2708791" y="2877722"/>
                <a:ext cx="1617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Filter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F4EE88-EED1-47E1-9E08-9D6A026FE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791" y="2877722"/>
                <a:ext cx="1617879" cy="369332"/>
              </a:xfrm>
              <a:prstGeom prst="rect">
                <a:avLst/>
              </a:prstGeom>
              <a:blipFill>
                <a:blip r:embed="rId5"/>
                <a:stretch>
                  <a:fillRect l="-30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FD1BBEE-C410-4ACD-99BA-C6E3971C7706}"/>
              </a:ext>
            </a:extLst>
          </p:cNvPr>
          <p:cNvSpPr/>
          <p:nvPr/>
        </p:nvSpPr>
        <p:spPr>
          <a:xfrm>
            <a:off x="6678507" y="1901663"/>
            <a:ext cx="1335024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984B09-6242-4F10-9B13-C76D610B55DE}"/>
              </a:ext>
            </a:extLst>
          </p:cNvPr>
          <p:cNvSpPr txBox="1"/>
          <p:nvPr/>
        </p:nvSpPr>
        <p:spPr>
          <a:xfrm>
            <a:off x="6556540" y="2884730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Peak detection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25433E-86F7-4018-A92D-735BA56E3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355" y="1443842"/>
            <a:ext cx="1150215" cy="86435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B49A54-F849-4837-9130-CB67D693F35F}"/>
              </a:ext>
            </a:extLst>
          </p:cNvPr>
          <p:cNvCxnSpPr>
            <a:cxnSpLocks/>
          </p:cNvCxnSpPr>
          <p:nvPr/>
        </p:nvCxnSpPr>
        <p:spPr>
          <a:xfrm>
            <a:off x="8013531" y="2320386"/>
            <a:ext cx="1338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6FED21-54B5-46BA-9467-AB53B629F020}"/>
              </a:ext>
            </a:extLst>
          </p:cNvPr>
          <p:cNvSpPr txBox="1"/>
          <p:nvPr/>
        </p:nvSpPr>
        <p:spPr>
          <a:xfrm>
            <a:off x="9458913" y="1972214"/>
            <a:ext cx="161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Detected</a:t>
            </a:r>
            <a:br>
              <a:rPr lang="en-US" dirty="0"/>
            </a:br>
            <a:r>
              <a:rPr lang="en-US" dirty="0"/>
              <a:t>signal locations</a:t>
            </a:r>
          </a:p>
        </p:txBody>
      </p:sp>
    </p:spTree>
    <p:extLst>
      <p:ext uri="{BB962C8B-B14F-4D97-AF65-F5344CB8AC3E}">
        <p14:creationId xmlns:p14="http://schemas.microsoft.com/office/powerpoint/2010/main" val="4287632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7167-F8DC-4DDE-AB94-8E7B71D8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6E0B-718E-48E4-B702-38792FCE6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80"/>
            <a:ext cx="10058400" cy="550778"/>
          </a:xfrm>
        </p:spPr>
        <p:txBody>
          <a:bodyPr/>
          <a:lstStyle/>
          <a:p>
            <a:r>
              <a:rPr lang="en-US" dirty="0"/>
              <a:t>Need to calibrate the FA probability and delay offset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C421C-3D8C-42E4-A0B5-8BEFEC3E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A5EA2-9731-41E2-8BA8-AB59549F1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34" y="2416627"/>
            <a:ext cx="3947698" cy="2657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D1B2FD-7C37-40ED-B07D-7B6199462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972" y="2331254"/>
            <a:ext cx="4182972" cy="2828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01765-F7BF-4FBE-98A9-20894482B7BC}"/>
              </a:ext>
            </a:extLst>
          </p:cNvPr>
          <p:cNvSpPr txBox="1"/>
          <p:nvPr/>
        </p:nvSpPr>
        <p:spPr>
          <a:xfrm>
            <a:off x="7622176" y="5318720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FB26C0-CD62-4CEF-8F69-72774931F5A2}"/>
              </a:ext>
            </a:extLst>
          </p:cNvPr>
          <p:cNvSpPr txBox="1"/>
          <p:nvPr/>
        </p:nvSpPr>
        <p:spPr>
          <a:xfrm rot="16200000">
            <a:off x="5831408" y="3489686"/>
            <a:ext cx="52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65474-159B-402E-9928-025FBE401651}"/>
              </a:ext>
            </a:extLst>
          </p:cNvPr>
          <p:cNvSpPr txBox="1"/>
          <p:nvPr/>
        </p:nvSpPr>
        <p:spPr>
          <a:xfrm>
            <a:off x="2850378" y="5202586"/>
            <a:ext cx="117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Delay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7207C-36BD-4990-8B95-A2DAB2DCD9C0}"/>
              </a:ext>
            </a:extLst>
          </p:cNvPr>
          <p:cNvSpPr txBox="1"/>
          <p:nvPr/>
        </p:nvSpPr>
        <p:spPr>
          <a:xfrm rot="16200000">
            <a:off x="326115" y="3560698"/>
            <a:ext cx="169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Estimated Delay</a:t>
            </a:r>
          </a:p>
        </p:txBody>
      </p:sp>
    </p:spTree>
    <p:extLst>
      <p:ext uri="{BB962C8B-B14F-4D97-AF65-F5344CB8AC3E}">
        <p14:creationId xmlns:p14="http://schemas.microsoft.com/office/powerpoint/2010/main" val="1488843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FCD6-2295-4463-9CC1-F683A103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Missed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B807-030E-4BB1-A1A3-01A12068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788" y="3781697"/>
            <a:ext cx="5275218" cy="2087399"/>
          </a:xfrm>
        </p:spPr>
        <p:txBody>
          <a:bodyPr/>
          <a:lstStyle/>
          <a:p>
            <a:r>
              <a:rPr lang="en-US" dirty="0"/>
              <a:t>Loss of about 3dB with fractional delay offset</a:t>
            </a:r>
          </a:p>
          <a:p>
            <a:r>
              <a:rPr lang="en-US" dirty="0"/>
              <a:t>Signal energy is split in two samples</a:t>
            </a:r>
          </a:p>
          <a:p>
            <a:r>
              <a:rPr lang="en-US" dirty="0"/>
              <a:t>Need to use over-sampling to compensate</a:t>
            </a:r>
          </a:p>
          <a:p>
            <a:pPr lvl="1"/>
            <a:r>
              <a:rPr lang="en-US" dirty="0"/>
              <a:t>See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F100C-4BAF-406D-9E49-F5699F21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843A5-9F81-4DDD-9F17-0E269C366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1561012"/>
            <a:ext cx="4090801" cy="4381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0489C-4645-4B77-BAAA-CF70A8AA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788" y="591658"/>
            <a:ext cx="4090801" cy="27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66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</a:t>
            </a:r>
          </a:p>
          <a:p>
            <a:r>
              <a:rPr lang="en-US" dirty="0"/>
              <a:t>Match Filtering Convolution</a:t>
            </a:r>
          </a:p>
          <a:p>
            <a:r>
              <a:rPr lang="en-US" dirty="0"/>
              <a:t>Matched Filtering as a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63236" y="32195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69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FCF6-8D2C-40FA-96D6-91DCADD7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093A6-F2ED-4264-9BB5-41776D691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vector form: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[Signal present]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          [Signal absent]</a:t>
                </a:r>
              </a:p>
              <a:p>
                <a:r>
                  <a:rPr lang="en-US" dirty="0"/>
                  <a:t>Likelihoods: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Cannot apply regular LRT since parameters are unknown</a:t>
                </a:r>
              </a:p>
              <a:p>
                <a:pPr lvl="1"/>
                <a:r>
                  <a:rPr lang="en-US" dirty="0"/>
                  <a:t>GLRT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093A6-F2ED-4264-9BB5-41776D691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97AE2-0CE0-4DC9-859D-4A89F258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50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FCF6-8D2C-40FA-96D6-91DCADD7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Likelihood Ratio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093A6-F2ED-4264-9BB5-41776D691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Null hypothesis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Present hypothesis: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Minimize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lim>
                    </m:limLow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GLRT: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Details in </a:t>
                </a:r>
                <a:r>
                  <a:rPr lang="en-US" dirty="0" err="1"/>
                  <a:t>clas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093A6-F2ED-4264-9BB5-41776D691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97AE2-0CE0-4DC9-859D-4A89F258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6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Detection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80" y="3203890"/>
            <a:ext cx="10058400" cy="2665206"/>
          </a:xfrm>
        </p:spPr>
        <p:txBody>
          <a:bodyPr/>
          <a:lstStyle/>
          <a:p>
            <a:r>
              <a:rPr lang="en-US" dirty="0"/>
              <a:t>Two key problems in most communication receivers: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Detect</a:t>
            </a:r>
            <a:r>
              <a:rPr lang="en-US" dirty="0"/>
              <a:t> if a transmitter is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Synchronize</a:t>
            </a:r>
            <a:r>
              <a:rPr lang="en-US" dirty="0"/>
              <a:t> to the transmitter</a:t>
            </a:r>
          </a:p>
          <a:p>
            <a:r>
              <a:rPr lang="en-US" dirty="0"/>
              <a:t>Basic first step in any communication process</a:t>
            </a:r>
          </a:p>
          <a:p>
            <a:r>
              <a:rPr lang="en-US" dirty="0"/>
              <a:t>Assumes the transmitter broadcasts a signal</a:t>
            </a:r>
          </a:p>
          <a:p>
            <a:r>
              <a:rPr lang="en-US" dirty="0"/>
              <a:t>Receiver must detect and synchronize to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3F0FC5-63CA-4E6F-A276-139D6DDC4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30475" y="1578546"/>
            <a:ext cx="1360937" cy="1474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B02993-7E82-4AAB-A8AD-E8CDC9D162F6}"/>
              </a:ext>
            </a:extLst>
          </p:cNvPr>
          <p:cNvSpPr txBox="1"/>
          <p:nvPr/>
        </p:nvSpPr>
        <p:spPr>
          <a:xfrm>
            <a:off x="2930769" y="6858000"/>
            <a:ext cx="63304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Wireless_network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A564B0-1834-4F74-9DAA-47056455FC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68118" y="1492736"/>
            <a:ext cx="1671033" cy="164596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11BBBE8-0BBB-491A-840C-539220897D4B}"/>
              </a:ext>
            </a:extLst>
          </p:cNvPr>
          <p:cNvSpPr/>
          <p:nvPr/>
        </p:nvSpPr>
        <p:spPr>
          <a:xfrm>
            <a:off x="4488618" y="2194865"/>
            <a:ext cx="2010426" cy="34304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4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1:  802.11g Transmission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48120" y="3204679"/>
            <a:ext cx="9961711" cy="2895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All data is transmitted in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frames</a:t>
            </a:r>
          </a:p>
          <a:p>
            <a:r>
              <a:rPr lang="en-US" sz="2400" dirty="0"/>
              <a:t>Frames may arrive at any time</a:t>
            </a:r>
          </a:p>
          <a:p>
            <a:r>
              <a:rPr lang="en-US" sz="2400" dirty="0"/>
              <a:t>Each frame begins with known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preamble</a:t>
            </a:r>
            <a:endParaRPr lang="en-US" sz="2400" dirty="0"/>
          </a:p>
          <a:p>
            <a:pPr lvl="1"/>
            <a:r>
              <a:rPr lang="en-US" sz="2200" dirty="0"/>
              <a:t>Common to all frames</a:t>
            </a:r>
          </a:p>
          <a:p>
            <a:r>
              <a:rPr lang="en-US" sz="2200" dirty="0"/>
              <a:t>RX station listens for preamble to detect:</a:t>
            </a:r>
          </a:p>
          <a:p>
            <a:pPr lvl="1"/>
            <a:r>
              <a:rPr lang="en-US" sz="2200" dirty="0"/>
              <a:t>Presence of frame.  </a:t>
            </a:r>
          </a:p>
          <a:p>
            <a:pPr lvl="1"/>
            <a:r>
              <a:rPr lang="en-US" sz="2200" dirty="0"/>
              <a:t>If frame is present, determines timing delay of the remaining frame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77132" y="2397790"/>
            <a:ext cx="4800600" cy="3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MCj0398499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040" y="1891207"/>
            <a:ext cx="533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1" descr="MCj042478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9222" y="2004410"/>
            <a:ext cx="701675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062932" y="1982660"/>
            <a:ext cx="1295400" cy="41275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05732" y="1986628"/>
            <a:ext cx="457200" cy="41275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30120" y="1665042"/>
            <a:ext cx="114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08881" y="2772335"/>
            <a:ext cx="72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PLCP header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1000" y="2543374"/>
            <a:ext cx="72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MAC PDU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87071" y="1981934"/>
            <a:ext cx="243456" cy="412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592505" y="2290435"/>
            <a:ext cx="288923" cy="651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08881" y="1392017"/>
            <a:ext cx="122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Preamble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36159" y="1652838"/>
            <a:ext cx="0" cy="30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802.11g PLCP Header Details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879475" y="3324007"/>
            <a:ext cx="7993063" cy="2908300"/>
          </a:xfrm>
        </p:spPr>
        <p:txBody>
          <a:bodyPr>
            <a:normAutofit/>
          </a:bodyPr>
          <a:lstStyle/>
          <a:p>
            <a:r>
              <a:rPr lang="en-US" sz="1800" dirty="0"/>
              <a:t>PLCP header details:</a:t>
            </a:r>
          </a:p>
          <a:p>
            <a:pPr lvl="1"/>
            <a:r>
              <a:rPr lang="en-US" sz="1600" dirty="0"/>
              <a:t>Preamble:  Used for initial detection, synchronization, channel estimation</a:t>
            </a:r>
          </a:p>
          <a:p>
            <a:pPr lvl="1"/>
            <a:r>
              <a:rPr lang="en-US" sz="1600" dirty="0"/>
              <a:t>Rate:  Signals MCS for service bits &amp; MAC PDU </a:t>
            </a:r>
          </a:p>
          <a:p>
            <a:pPr lvl="1"/>
            <a:r>
              <a:rPr lang="en-US" sz="1600" dirty="0"/>
              <a:t>Length:  Number of OFDM symbols in frame</a:t>
            </a:r>
          </a:p>
          <a:p>
            <a:pPr lvl="1"/>
            <a:r>
              <a:rPr lang="en-US" sz="1600" dirty="0"/>
              <a:t>Service:  Scrambler sync</a:t>
            </a:r>
          </a:p>
          <a:p>
            <a:r>
              <a:rPr lang="en-US" sz="1800" dirty="0"/>
              <a:t>MAC header:  Contains MAC layer control info </a:t>
            </a:r>
          </a:p>
          <a:p>
            <a:pPr lvl="1"/>
            <a:r>
              <a:rPr lang="en-US" sz="1600" dirty="0"/>
              <a:t>Segmentation, MAC addresses, …</a:t>
            </a:r>
          </a:p>
          <a:p>
            <a:r>
              <a:rPr lang="en-US" sz="1800" dirty="0"/>
              <a:t>MAC FCS:  frame check sum (used to detect errors)</a:t>
            </a:r>
          </a:p>
          <a:p>
            <a:pPr>
              <a:buNone/>
            </a:pPr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534150"/>
            <a:ext cx="1981200" cy="476250"/>
          </a:xfrm>
          <a:prstGeom prst="rect">
            <a:avLst/>
          </a:prstGeom>
          <a:noFill/>
        </p:spPr>
        <p:txBody>
          <a:bodyPr/>
          <a:lstStyle/>
          <a:p>
            <a:fld id="{76FAC66D-7F3C-4B68-9DBE-0CE88C79B082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57E3AD-2A17-4B4B-9116-4D0094E98355}"/>
              </a:ext>
            </a:extLst>
          </p:cNvPr>
          <p:cNvGrpSpPr/>
          <p:nvPr/>
        </p:nvGrpSpPr>
        <p:grpSpPr>
          <a:xfrm>
            <a:off x="3041809" y="1509446"/>
            <a:ext cx="8178799" cy="2002255"/>
            <a:chOff x="1897064" y="1087438"/>
            <a:chExt cx="8178799" cy="2002255"/>
          </a:xfrm>
        </p:grpSpPr>
        <p:sp>
          <p:nvSpPr>
            <p:cNvPr id="43013" name="Rectangle 4"/>
            <p:cNvSpPr>
              <a:spLocks noChangeArrowheads="1"/>
            </p:cNvSpPr>
            <p:nvPr/>
          </p:nvSpPr>
          <p:spPr bwMode="auto">
            <a:xfrm>
              <a:off x="1897064" y="1700214"/>
              <a:ext cx="1423987" cy="814387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14" name="TextBox 5"/>
            <p:cNvSpPr txBox="1">
              <a:spLocks noChangeArrowheads="1"/>
            </p:cNvSpPr>
            <p:nvPr/>
          </p:nvSpPr>
          <p:spPr bwMode="auto">
            <a:xfrm>
              <a:off x="1897064" y="1736726"/>
              <a:ext cx="1423987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Preamble</a:t>
              </a:r>
            </a:p>
            <a:p>
              <a:r>
                <a:rPr lang="en-US" sz="1600" dirty="0"/>
                <a:t>(16 us)</a:t>
              </a:r>
            </a:p>
            <a:p>
              <a:endParaRPr lang="en-US" sz="1600" dirty="0"/>
            </a:p>
          </p:txBody>
        </p:sp>
        <p:sp>
          <p:nvSpPr>
            <p:cNvPr id="43015" name="Rectangle 6"/>
            <p:cNvSpPr>
              <a:spLocks noChangeArrowheads="1"/>
            </p:cNvSpPr>
            <p:nvPr/>
          </p:nvSpPr>
          <p:spPr bwMode="auto">
            <a:xfrm>
              <a:off x="3321050" y="1700214"/>
              <a:ext cx="960438" cy="814387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16" name="TextBox 7"/>
            <p:cNvSpPr txBox="1">
              <a:spLocks noChangeArrowheads="1"/>
            </p:cNvSpPr>
            <p:nvPr/>
          </p:nvSpPr>
          <p:spPr bwMode="auto">
            <a:xfrm>
              <a:off x="3321050" y="1700213"/>
              <a:ext cx="96043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Rate </a:t>
              </a:r>
            </a:p>
            <a:p>
              <a:r>
                <a:rPr lang="en-US" sz="1600" dirty="0"/>
                <a:t>(4bits)</a:t>
              </a:r>
            </a:p>
          </p:txBody>
        </p:sp>
        <p:sp>
          <p:nvSpPr>
            <p:cNvPr id="43017" name="Rectangle 8"/>
            <p:cNvSpPr>
              <a:spLocks noChangeArrowheads="1"/>
            </p:cNvSpPr>
            <p:nvPr/>
          </p:nvSpPr>
          <p:spPr bwMode="auto">
            <a:xfrm>
              <a:off x="4281489" y="1700214"/>
              <a:ext cx="1189037" cy="814387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18" name="TextBox 9"/>
            <p:cNvSpPr txBox="1">
              <a:spLocks noChangeArrowheads="1"/>
            </p:cNvSpPr>
            <p:nvPr/>
          </p:nvSpPr>
          <p:spPr bwMode="auto">
            <a:xfrm>
              <a:off x="4281489" y="1700214"/>
              <a:ext cx="8675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Length</a:t>
              </a:r>
            </a:p>
            <a:p>
              <a:r>
                <a:rPr lang="en-US" sz="1600" dirty="0"/>
                <a:t>(12 bits)</a:t>
              </a:r>
            </a:p>
          </p:txBody>
        </p:sp>
        <p:cxnSp>
          <p:nvCxnSpPr>
            <p:cNvPr id="43019" name="Straight Connector 11"/>
            <p:cNvCxnSpPr>
              <a:cxnSpLocks noChangeShapeType="1"/>
            </p:cNvCxnSpPr>
            <p:nvPr/>
          </p:nvCxnSpPr>
          <p:spPr bwMode="auto">
            <a:xfrm rot="5400000">
              <a:off x="1732757" y="1462882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0" name="Straight Connector 12"/>
            <p:cNvCxnSpPr>
              <a:cxnSpLocks noChangeShapeType="1"/>
            </p:cNvCxnSpPr>
            <p:nvPr/>
          </p:nvCxnSpPr>
          <p:spPr bwMode="auto">
            <a:xfrm rot="5400000">
              <a:off x="6496844" y="1439069"/>
              <a:ext cx="32861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3021" name="Rectangle 13"/>
            <p:cNvSpPr>
              <a:spLocks noChangeArrowheads="1"/>
            </p:cNvSpPr>
            <p:nvPr/>
          </p:nvSpPr>
          <p:spPr bwMode="auto">
            <a:xfrm>
              <a:off x="5470526" y="1700214"/>
              <a:ext cx="1190625" cy="814387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22" name="TextBox 14"/>
            <p:cNvSpPr txBox="1">
              <a:spLocks noChangeArrowheads="1"/>
            </p:cNvSpPr>
            <p:nvPr/>
          </p:nvSpPr>
          <p:spPr bwMode="auto">
            <a:xfrm>
              <a:off x="5470526" y="1700214"/>
              <a:ext cx="8675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Service</a:t>
              </a:r>
            </a:p>
            <a:p>
              <a:r>
                <a:rPr lang="en-US" sz="1600" dirty="0"/>
                <a:t>(16 bits)</a:t>
              </a:r>
            </a:p>
          </p:txBody>
        </p:sp>
        <p:sp>
          <p:nvSpPr>
            <p:cNvPr id="43023" name="Rectangle 15"/>
            <p:cNvSpPr>
              <a:spLocks noChangeArrowheads="1"/>
            </p:cNvSpPr>
            <p:nvPr/>
          </p:nvSpPr>
          <p:spPr bwMode="auto">
            <a:xfrm>
              <a:off x="6661151" y="1700214"/>
              <a:ext cx="1077913" cy="814387"/>
            </a:xfrm>
            <a:prstGeom prst="rect">
              <a:avLst/>
            </a:prstGeom>
            <a:solidFill>
              <a:srgbClr val="99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24" name="TextBox 18"/>
            <p:cNvSpPr txBox="1">
              <a:spLocks noChangeArrowheads="1"/>
            </p:cNvSpPr>
            <p:nvPr/>
          </p:nvSpPr>
          <p:spPr bwMode="auto">
            <a:xfrm>
              <a:off x="6704014" y="1760538"/>
              <a:ext cx="110807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MAC header</a:t>
              </a:r>
            </a:p>
          </p:txBody>
        </p:sp>
        <p:cxnSp>
          <p:nvCxnSpPr>
            <p:cNvPr id="43025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1939927" y="1457325"/>
              <a:ext cx="4764087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3026" name="TextBox 22"/>
            <p:cNvSpPr txBox="1">
              <a:spLocks noChangeArrowheads="1"/>
            </p:cNvSpPr>
            <p:nvPr/>
          </p:nvSpPr>
          <p:spPr bwMode="auto">
            <a:xfrm>
              <a:off x="3079750" y="1087438"/>
              <a:ext cx="12260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PLCP header</a:t>
              </a:r>
            </a:p>
          </p:txBody>
        </p:sp>
        <p:cxnSp>
          <p:nvCxnSpPr>
            <p:cNvPr id="43027" name="Straight Connector 23"/>
            <p:cNvCxnSpPr>
              <a:cxnSpLocks noChangeShapeType="1"/>
            </p:cNvCxnSpPr>
            <p:nvPr/>
          </p:nvCxnSpPr>
          <p:spPr bwMode="auto">
            <a:xfrm rot="5400000">
              <a:off x="3156744" y="2755107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8" name="Straight Connector 24"/>
            <p:cNvCxnSpPr>
              <a:cxnSpLocks noChangeShapeType="1"/>
            </p:cNvCxnSpPr>
            <p:nvPr/>
          </p:nvCxnSpPr>
          <p:spPr bwMode="auto">
            <a:xfrm rot="5400000">
              <a:off x="5306219" y="2761457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9" name="Straight Arrow Connector 25"/>
            <p:cNvCxnSpPr>
              <a:cxnSpLocks noChangeShapeType="1"/>
            </p:cNvCxnSpPr>
            <p:nvPr/>
          </p:nvCxnSpPr>
          <p:spPr bwMode="auto">
            <a:xfrm>
              <a:off x="3321051" y="2755900"/>
              <a:ext cx="214947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3030" name="TextBox 26"/>
            <p:cNvSpPr txBox="1">
              <a:spLocks noChangeArrowheads="1"/>
            </p:cNvSpPr>
            <p:nvPr/>
          </p:nvSpPr>
          <p:spPr bwMode="auto">
            <a:xfrm>
              <a:off x="3381375" y="2751138"/>
              <a:ext cx="23495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Coded at lowest rate</a:t>
              </a:r>
            </a:p>
          </p:txBody>
        </p:sp>
        <p:cxnSp>
          <p:nvCxnSpPr>
            <p:cNvPr id="43031" name="Straight Connector 30"/>
            <p:cNvCxnSpPr>
              <a:cxnSpLocks noChangeShapeType="1"/>
            </p:cNvCxnSpPr>
            <p:nvPr/>
          </p:nvCxnSpPr>
          <p:spPr bwMode="auto">
            <a:xfrm rot="5400000">
              <a:off x="9889332" y="2761457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2" name="Straight Arrow Connector 31"/>
            <p:cNvCxnSpPr>
              <a:cxnSpLocks noChangeShapeType="1"/>
            </p:cNvCxnSpPr>
            <p:nvPr/>
          </p:nvCxnSpPr>
          <p:spPr bwMode="auto">
            <a:xfrm flipV="1">
              <a:off x="5470526" y="2751138"/>
              <a:ext cx="458311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3033" name="TextBox 32"/>
            <p:cNvSpPr txBox="1">
              <a:spLocks noChangeArrowheads="1"/>
            </p:cNvSpPr>
            <p:nvPr/>
          </p:nvSpPr>
          <p:spPr bwMode="auto">
            <a:xfrm>
              <a:off x="5584826" y="2751139"/>
              <a:ext cx="39798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Rate indicated in PLCP header</a:t>
              </a:r>
            </a:p>
          </p:txBody>
        </p:sp>
        <p:sp>
          <p:nvSpPr>
            <p:cNvPr id="43034" name="Rectangle 34"/>
            <p:cNvSpPr>
              <a:spLocks noChangeArrowheads="1"/>
            </p:cNvSpPr>
            <p:nvPr/>
          </p:nvSpPr>
          <p:spPr bwMode="auto">
            <a:xfrm>
              <a:off x="7739063" y="1700214"/>
              <a:ext cx="1585912" cy="814387"/>
            </a:xfrm>
            <a:prstGeom prst="rect">
              <a:avLst/>
            </a:prstGeom>
            <a:solidFill>
              <a:srgbClr val="99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35" name="TextBox 35"/>
            <p:cNvSpPr txBox="1">
              <a:spLocks noChangeArrowheads="1"/>
            </p:cNvSpPr>
            <p:nvPr/>
          </p:nvSpPr>
          <p:spPr bwMode="auto">
            <a:xfrm>
              <a:off x="7775575" y="1760538"/>
              <a:ext cx="15494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Payload</a:t>
              </a:r>
            </a:p>
            <a:p>
              <a:r>
                <a:rPr lang="en-US" sz="1600" dirty="0"/>
                <a:t>(MAC SDU)</a:t>
              </a:r>
            </a:p>
          </p:txBody>
        </p:sp>
        <p:cxnSp>
          <p:nvCxnSpPr>
            <p:cNvPr id="43036" name="Straight Connector 36"/>
            <p:cNvCxnSpPr>
              <a:cxnSpLocks noChangeShapeType="1"/>
            </p:cNvCxnSpPr>
            <p:nvPr/>
          </p:nvCxnSpPr>
          <p:spPr bwMode="auto">
            <a:xfrm rot="5400000">
              <a:off x="6496844" y="1475582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7" name="Straight Connector 37"/>
            <p:cNvCxnSpPr>
              <a:cxnSpLocks noChangeShapeType="1"/>
            </p:cNvCxnSpPr>
            <p:nvPr/>
          </p:nvCxnSpPr>
          <p:spPr bwMode="auto">
            <a:xfrm rot="5400000">
              <a:off x="9889332" y="1475582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8" name="Straight Arrow Connector 38"/>
            <p:cNvCxnSpPr>
              <a:cxnSpLocks noChangeShapeType="1"/>
            </p:cNvCxnSpPr>
            <p:nvPr/>
          </p:nvCxnSpPr>
          <p:spPr bwMode="auto">
            <a:xfrm flipV="1">
              <a:off x="6661150" y="1470025"/>
              <a:ext cx="3392488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3039" name="TextBox 39"/>
            <p:cNvSpPr txBox="1">
              <a:spLocks noChangeArrowheads="1"/>
            </p:cNvSpPr>
            <p:nvPr/>
          </p:nvSpPr>
          <p:spPr bwMode="auto">
            <a:xfrm>
              <a:off x="7843839" y="1100138"/>
              <a:ext cx="9959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MAC PDU</a:t>
              </a:r>
            </a:p>
          </p:txBody>
        </p:sp>
        <p:sp>
          <p:nvSpPr>
            <p:cNvPr id="43040" name="Rectangle 40"/>
            <p:cNvSpPr>
              <a:spLocks noChangeArrowheads="1"/>
            </p:cNvSpPr>
            <p:nvPr/>
          </p:nvSpPr>
          <p:spPr bwMode="auto">
            <a:xfrm>
              <a:off x="9324975" y="1700214"/>
              <a:ext cx="750888" cy="814387"/>
            </a:xfrm>
            <a:prstGeom prst="rect">
              <a:avLst/>
            </a:prstGeom>
            <a:solidFill>
              <a:srgbClr val="99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41" name="TextBox 41"/>
            <p:cNvSpPr txBox="1">
              <a:spLocks noChangeArrowheads="1"/>
            </p:cNvSpPr>
            <p:nvPr/>
          </p:nvSpPr>
          <p:spPr bwMode="auto">
            <a:xfrm>
              <a:off x="9309100" y="1854200"/>
              <a:ext cx="7445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FCS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618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 2:  LTE Downlink Primary Sync Signal (PSS)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72666" y="3927790"/>
            <a:ext cx="8842362" cy="1795935"/>
          </a:xfrm>
        </p:spPr>
        <p:txBody>
          <a:bodyPr/>
          <a:lstStyle/>
          <a:p>
            <a:r>
              <a:rPr lang="en-US" dirty="0"/>
              <a:t>Each cell transmits periodically PSS</a:t>
            </a:r>
          </a:p>
          <a:p>
            <a:pPr lvl="1"/>
            <a:r>
              <a:rPr lang="en-US" dirty="0"/>
              <a:t>Narrowband, short (71.4 us x 1.08 MHz)</a:t>
            </a:r>
          </a:p>
          <a:p>
            <a:pPr lvl="1"/>
            <a:r>
              <a:rPr lang="en-US" dirty="0"/>
              <a:t>One of 3 PSS signals</a:t>
            </a:r>
          </a:p>
          <a:p>
            <a:r>
              <a:rPr lang="en-US" dirty="0"/>
              <a:t>Once PSS is detected, mobile (UE) knows frame timing</a:t>
            </a:r>
          </a:p>
          <a:p>
            <a:pPr lvl="1"/>
            <a:r>
              <a:rPr lang="en-US" dirty="0"/>
              <a:t>Decodes subsequent signals SSS, broadcast, …</a:t>
            </a:r>
          </a:p>
        </p:txBody>
      </p:sp>
      <p:pic>
        <p:nvPicPr>
          <p:cNvPr id="5124" name="Picture 4" descr="Image result for lte pss">
            <a:extLst>
              <a:ext uri="{FF2B5EF4-FFF2-40B4-BE49-F238E27FC236}">
                <a16:creationId xmlns:a16="http://schemas.microsoft.com/office/drawing/2014/main" id="{57C5A7EC-89DA-4145-8B37-D875C588A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22" y="1623869"/>
            <a:ext cx="6289237" cy="200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746AF2-0567-4629-8704-BDF570598B9F}"/>
              </a:ext>
            </a:extLst>
          </p:cNvPr>
          <p:cNvCxnSpPr/>
          <p:nvPr/>
        </p:nvCxnSpPr>
        <p:spPr>
          <a:xfrm flipV="1">
            <a:off x="1891620" y="2627302"/>
            <a:ext cx="0" cy="87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365469-A371-498E-ADBA-79F90BB5243D}"/>
              </a:ext>
            </a:extLst>
          </p:cNvPr>
          <p:cNvSpPr txBox="1"/>
          <p:nvPr/>
        </p:nvSpPr>
        <p:spPr>
          <a:xfrm>
            <a:off x="725723" y="2745544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205988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88C6-F7D9-4EAB-8B68-9933267E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3.  5G New Radio Beam Sweeping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B98CC-5FEE-46FC-AA34-B455A5C084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4959" y="1539279"/>
                <a:ext cx="5577142" cy="4329817"/>
              </a:xfrm>
            </p:spPr>
            <p:txBody>
              <a:bodyPr/>
              <a:lstStyle/>
              <a:p>
                <a:r>
                  <a:rPr lang="en-US" dirty="0"/>
                  <a:t>Directional synchronization for </a:t>
                </a:r>
                <a:r>
                  <a:rPr lang="en-US" dirty="0" err="1"/>
                  <a:t>mmWave</a:t>
                </a:r>
                <a:endParaRPr lang="en-US" dirty="0"/>
              </a:p>
              <a:p>
                <a:r>
                  <a:rPr lang="en-US" dirty="0"/>
                  <a:t>Transmit multiple SS Burst</a:t>
                </a:r>
              </a:p>
              <a:p>
                <a:pPr lvl="1"/>
                <a:r>
                  <a:rPr lang="en-US" dirty="0"/>
                  <a:t>One in each direction</a:t>
                </a:r>
              </a:p>
              <a:p>
                <a:r>
                  <a:rPr lang="en-US" dirty="0" err="1"/>
                  <a:t>MmWave</a:t>
                </a:r>
                <a:r>
                  <a:rPr lang="en-US" dirty="0"/>
                  <a:t> typically use 120 kHz subcarrier spacing</a:t>
                </a:r>
              </a:p>
              <a:p>
                <a:r>
                  <a:rPr lang="en-US" dirty="0"/>
                  <a:t>With 120 kHz SCS:</a:t>
                </a:r>
              </a:p>
              <a:p>
                <a:pPr lvl="1"/>
                <a:r>
                  <a:rPr lang="en-US" dirty="0"/>
                  <a:t>SSB = 4 OFDM symbols = 35.7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1"/>
                <a:r>
                  <a:rPr lang="en-US" dirty="0"/>
                  <a:t>Each SSB, contains a PSS</a:t>
                </a:r>
              </a:p>
              <a:p>
                <a:pPr lvl="1"/>
                <a:r>
                  <a:rPr lang="en-US" dirty="0"/>
                  <a:t>PSS time duration = 1 OFDM symbol = 8.92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1"/>
                <a:r>
                  <a:rPr lang="en-US" dirty="0"/>
                  <a:t>Bandwidth = 127 SC = 15.24 MHz</a:t>
                </a:r>
              </a:p>
              <a:p>
                <a:pPr lvl="1"/>
                <a:r>
                  <a:rPr lang="en-US" dirty="0"/>
                  <a:t>Up to 64 SS Bursts / burst period</a:t>
                </a:r>
              </a:p>
              <a:p>
                <a:pPr lvl="1"/>
                <a:r>
                  <a:rPr lang="en-US" dirty="0"/>
                  <a:t>Typical SSB periodicity = 20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B98CC-5FEE-46FC-AA34-B455A5C08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4959" y="1539279"/>
                <a:ext cx="5577142" cy="4329817"/>
              </a:xfrm>
              <a:blipFill>
                <a:blip r:embed="rId2"/>
                <a:stretch>
                  <a:fillRect l="-2623" t="-1549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10C19-0CE1-44EA-94E2-128A558B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A162F-97B9-4156-83F7-A633B26B6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20" y="1919542"/>
            <a:ext cx="5427207" cy="337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400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36630</TotalTime>
  <Words>2788</Words>
  <Application>Microsoft Office PowerPoint</Application>
  <PresentationFormat>Widescreen</PresentationFormat>
  <Paragraphs>492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Calibri</vt:lpstr>
      <vt:lpstr>Cambria Math</vt:lpstr>
      <vt:lpstr>Wingdings</vt:lpstr>
      <vt:lpstr>Retrospect</vt:lpstr>
      <vt:lpstr>Unit 7:  Synchronization and Matched Filtering</vt:lpstr>
      <vt:lpstr>Learning Objectives</vt:lpstr>
      <vt:lpstr>This Unit</vt:lpstr>
      <vt:lpstr>Outline </vt:lpstr>
      <vt:lpstr>Synchronization and Detection Problem</vt:lpstr>
      <vt:lpstr>Ex 1:  802.11g Transmission</vt:lpstr>
      <vt:lpstr>802.11g PLCP Header Details</vt:lpstr>
      <vt:lpstr>Ex 2:  LTE Downlink Primary Sync Signal (PSS)</vt:lpstr>
      <vt:lpstr>Ex. 3.  5G New Radio Beam Sweeping </vt:lpstr>
      <vt:lpstr>Simple Synchronization Model</vt:lpstr>
      <vt:lpstr>Outline </vt:lpstr>
      <vt:lpstr>Hypothesis Testing</vt:lpstr>
      <vt:lpstr>Applications</vt:lpstr>
      <vt:lpstr>Simple Example</vt:lpstr>
      <vt:lpstr>Types of Errors</vt:lpstr>
      <vt:lpstr>Likelihood Ratio Test</vt:lpstr>
      <vt:lpstr>Gaussian Example</vt:lpstr>
      <vt:lpstr>Computing Error Probabilities</vt:lpstr>
      <vt:lpstr>Tradeoff</vt:lpstr>
      <vt:lpstr>ROC Curve</vt:lpstr>
      <vt:lpstr>Neyman-Pearson Theorem</vt:lpstr>
      <vt:lpstr>In Class Exercise</vt:lpstr>
      <vt:lpstr>Outline </vt:lpstr>
      <vt:lpstr>Simple Synchronization Model</vt:lpstr>
      <vt:lpstr>Detect as a Hypothesis Test</vt:lpstr>
      <vt:lpstr>Hypothesis Test in Vector Form</vt:lpstr>
      <vt:lpstr>Match Filter Detector</vt:lpstr>
      <vt:lpstr>False Alarm</vt:lpstr>
      <vt:lpstr>Missed Detection</vt:lpstr>
      <vt:lpstr>Simulation</vt:lpstr>
      <vt:lpstr>Noise Estimation</vt:lpstr>
      <vt:lpstr>Noise Estimation 2</vt:lpstr>
      <vt:lpstr>In Class Exercise</vt:lpstr>
      <vt:lpstr>Outline </vt:lpstr>
      <vt:lpstr>Match Filtering with Unknown Delay</vt:lpstr>
      <vt:lpstr>Further Analysis Details</vt:lpstr>
      <vt:lpstr>Match Filtering as a Convolution</vt:lpstr>
      <vt:lpstr>Signal Auto-Correlation</vt:lpstr>
      <vt:lpstr>Multipath</vt:lpstr>
      <vt:lpstr>Frequency Offsets</vt:lpstr>
      <vt:lpstr>Detailed Simulation Example</vt:lpstr>
      <vt:lpstr>Calibration</vt:lpstr>
      <vt:lpstr>Missed Detection</vt:lpstr>
      <vt:lpstr>Outline </vt:lpstr>
      <vt:lpstr>Likelihood Ratio Test</vt:lpstr>
      <vt:lpstr>Generalized Likelihood Ratio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511</cp:revision>
  <cp:lastPrinted>2017-03-30T17:15:31Z</cp:lastPrinted>
  <dcterms:created xsi:type="dcterms:W3CDTF">2015-03-22T11:15:32Z</dcterms:created>
  <dcterms:modified xsi:type="dcterms:W3CDTF">2022-11-01T19:49:58Z</dcterms:modified>
</cp:coreProperties>
</file>