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8" r:id="rId2"/>
    <p:sldId id="282" r:id="rId3"/>
    <p:sldId id="404" r:id="rId4"/>
    <p:sldId id="2887" r:id="rId5"/>
    <p:sldId id="2798" r:id="rId6"/>
    <p:sldId id="2799" r:id="rId7"/>
    <p:sldId id="2801" r:id="rId8"/>
    <p:sldId id="2802" r:id="rId9"/>
    <p:sldId id="2888" r:id="rId10"/>
    <p:sldId id="2800" r:id="rId11"/>
    <p:sldId id="2803" r:id="rId12"/>
    <p:sldId id="2804" r:id="rId13"/>
    <p:sldId id="2806" r:id="rId14"/>
    <p:sldId id="2807" r:id="rId15"/>
    <p:sldId id="2889" r:id="rId16"/>
    <p:sldId id="2818" r:id="rId17"/>
    <p:sldId id="303" r:id="rId18"/>
    <p:sldId id="2819" r:id="rId19"/>
    <p:sldId id="2820" r:id="rId20"/>
    <p:sldId id="2821" r:id="rId21"/>
    <p:sldId id="2822" r:id="rId22"/>
    <p:sldId id="2824" r:id="rId23"/>
    <p:sldId id="300" r:id="rId24"/>
    <p:sldId id="2879" r:id="rId25"/>
    <p:sldId id="2880" r:id="rId26"/>
    <p:sldId id="301" r:id="rId27"/>
    <p:sldId id="2826" r:id="rId28"/>
    <p:sldId id="2881" r:id="rId29"/>
    <p:sldId id="2823" r:id="rId30"/>
    <p:sldId id="2882" r:id="rId31"/>
    <p:sldId id="2810" r:id="rId32"/>
    <p:sldId id="2811" r:id="rId33"/>
    <p:sldId id="2813" r:id="rId34"/>
    <p:sldId id="2812" r:id="rId35"/>
    <p:sldId id="2756" r:id="rId36"/>
    <p:sldId id="2809" r:id="rId37"/>
    <p:sldId id="2884" r:id="rId38"/>
    <p:sldId id="2885" r:id="rId39"/>
    <p:sldId id="2868" r:id="rId40"/>
    <p:sldId id="2866" r:id="rId41"/>
    <p:sldId id="2883" r:id="rId42"/>
    <p:sldId id="335" r:id="rId43"/>
    <p:sldId id="2886" r:id="rId44"/>
    <p:sldId id="2814" r:id="rId45"/>
    <p:sldId id="339" r:id="rId46"/>
    <p:sldId id="338" r:id="rId47"/>
    <p:sldId id="341" r:id="rId48"/>
    <p:sldId id="2817" r:id="rId4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0.png"/><Relationship Id="rId7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0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38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11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11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30.png"/><Relationship Id="rId4" Type="http://schemas.openxmlformats.org/officeDocument/2006/relationships/image" Target="../media/image1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8:  Equalization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234D-8A4C-4683-AD4D-E4A6FA8F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ad Preamble for 60 GHz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DFB2-836B-41B9-AE25-8C82E2B7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01" y="3859622"/>
            <a:ext cx="3530561" cy="172986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STF:  Short training field</a:t>
            </a:r>
          </a:p>
          <a:p>
            <a:pPr lvl="1"/>
            <a:r>
              <a:rPr lang="en-US" dirty="0"/>
              <a:t>AGC, detection of packet</a:t>
            </a:r>
          </a:p>
          <a:p>
            <a:pPr lvl="1"/>
            <a:r>
              <a:rPr lang="en-US" dirty="0"/>
              <a:t>coarse estimate of timing</a:t>
            </a:r>
          </a:p>
          <a:p>
            <a:pPr lvl="1"/>
            <a:r>
              <a:rPr lang="en-US" dirty="0"/>
              <a:t>Process as previous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1BD15-27DE-42D2-A9DD-785A355B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2AEA9-7C1E-48C1-9626-35E28B41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23" y="1419515"/>
            <a:ext cx="8487213" cy="17899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22F42-0520-4B27-BAE5-E88F646716B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010982" y="2963462"/>
            <a:ext cx="515833" cy="89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F5A3DF-EB14-4307-91FD-0F9EBBA870E5}"/>
              </a:ext>
            </a:extLst>
          </p:cNvPr>
          <p:cNvSpPr txBox="1">
            <a:spLocks/>
          </p:cNvSpPr>
          <p:nvPr/>
        </p:nvSpPr>
        <p:spPr>
          <a:xfrm>
            <a:off x="3776262" y="4509743"/>
            <a:ext cx="3406315" cy="9836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CEF:  Channel estimation field</a:t>
            </a:r>
          </a:p>
          <a:p>
            <a:pPr lvl="1"/>
            <a:r>
              <a:rPr lang="en-US" dirty="0"/>
              <a:t>Train equalizer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6E16FE-0A3A-4CEB-A80D-6EA87FA819D5}"/>
              </a:ext>
            </a:extLst>
          </p:cNvPr>
          <p:cNvCxnSpPr>
            <a:cxnSpLocks/>
          </p:cNvCxnSpPr>
          <p:nvPr/>
        </p:nvCxnSpPr>
        <p:spPr>
          <a:xfrm flipH="1" flipV="1">
            <a:off x="3608739" y="2935154"/>
            <a:ext cx="1054701" cy="144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B08B0CCC-37C6-46B9-AFE4-6EFBABCC80F1}"/>
              </a:ext>
            </a:extLst>
          </p:cNvPr>
          <p:cNvSpPr/>
          <p:nvPr/>
        </p:nvSpPr>
        <p:spPr>
          <a:xfrm rot="16200000">
            <a:off x="6130286" y="824898"/>
            <a:ext cx="467670" cy="4680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8EE35E8-B2B7-4E37-8E6B-E4D18765DEC0}"/>
              </a:ext>
            </a:extLst>
          </p:cNvPr>
          <p:cNvSpPr txBox="1">
            <a:spLocks/>
          </p:cNvSpPr>
          <p:nvPr/>
        </p:nvSpPr>
        <p:spPr>
          <a:xfrm>
            <a:off x="5242094" y="3468002"/>
            <a:ext cx="3406315" cy="4676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Apply equalizer</a:t>
            </a:r>
          </a:p>
        </p:txBody>
      </p:sp>
    </p:spTree>
    <p:extLst>
      <p:ext uri="{BB962C8B-B14F-4D97-AF65-F5344CB8AC3E}">
        <p14:creationId xmlns:p14="http://schemas.microsoft.com/office/powerpoint/2010/main" val="214306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3694-2BCF-4850-B047-D1567D45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802.11ad Preamble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8066B-D3F8-4E97-B3F0-B4C397BA3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257207"/>
                <a:ext cx="10058400" cy="161188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Based on complementary </a:t>
                </a:r>
                <a:r>
                  <a:rPr lang="en-US" dirty="0" err="1"/>
                  <a:t>Golay</a:t>
                </a:r>
                <a:r>
                  <a:rPr lang="en-US" dirty="0"/>
                  <a:t> codes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Have low auto-correlation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=1.76 </m:t>
                    </m:r>
                  </m:oMath>
                </a14:m>
                <a:r>
                  <a:rPr lang="en-US" dirty="0" err="1"/>
                  <a:t>Gsamp</a:t>
                </a:r>
                <a:r>
                  <a:rPr lang="en-US" dirty="0"/>
                  <a:t>/S</a:t>
                </a:r>
              </a:p>
              <a:p>
                <a:r>
                  <a:rPr lang="en-US" dirty="0"/>
                  <a:t>For data packets:  STF = 1.23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s,  CE= 0.654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8066B-D3F8-4E97-B3F0-B4C397BA3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257207"/>
                <a:ext cx="10058400" cy="1611889"/>
              </a:xfrm>
              <a:blipFill>
                <a:blip r:embed="rId2"/>
                <a:stretch>
                  <a:fillRect l="-1333" t="-6415" b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3CF7-253F-4030-A8D1-066DDE4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AF062-59D0-48CA-B3FC-7DCE45A24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17" y="1649721"/>
            <a:ext cx="6198432" cy="2328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78CB6-EF91-4C9D-A195-08809D51C9E6}"/>
              </a:ext>
            </a:extLst>
          </p:cNvPr>
          <p:cNvSpPr txBox="1"/>
          <p:nvPr/>
        </p:nvSpPr>
        <p:spPr>
          <a:xfrm>
            <a:off x="7600529" y="1503709"/>
            <a:ext cx="3358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Control packets</a:t>
            </a:r>
          </a:p>
          <a:p>
            <a:r>
              <a:rPr lang="en-US" dirty="0"/>
              <a:t>Longer STF.</a:t>
            </a:r>
          </a:p>
          <a:p>
            <a:r>
              <a:rPr lang="en-US" dirty="0"/>
              <a:t>Need to be decoded by all stations.  No directional gain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packets</a:t>
            </a:r>
          </a:p>
          <a:p>
            <a:r>
              <a:rPr lang="en-US" dirty="0"/>
              <a:t>Shorter STF</a:t>
            </a:r>
          </a:p>
        </p:txBody>
      </p:sp>
    </p:spTree>
    <p:extLst>
      <p:ext uri="{BB962C8B-B14F-4D97-AF65-F5344CB8AC3E}">
        <p14:creationId xmlns:p14="http://schemas.microsoft.com/office/powerpoint/2010/main" val="333686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C8C5-1EC0-48D4-A059-F8DC63FD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STF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6092-DFFB-48E5-8BAC-32FC62576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11116"/>
            <a:ext cx="10058400" cy="2557980"/>
          </a:xfrm>
        </p:spPr>
        <p:txBody>
          <a:bodyPr/>
          <a:lstStyle/>
          <a:p>
            <a:r>
              <a:rPr lang="en-US" dirty="0"/>
              <a:t>MF detector:  Correlate with STF</a:t>
            </a:r>
          </a:p>
          <a:p>
            <a:pPr lvl="1"/>
            <a:r>
              <a:rPr lang="en-US" dirty="0"/>
              <a:t>Gives good performance but expensive</a:t>
            </a:r>
          </a:p>
          <a:p>
            <a:r>
              <a:rPr lang="en-US" dirty="0"/>
              <a:t>Simpler delay detector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756A4-FDA3-4453-99FF-DDBF8FFA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5E30F-160A-48FC-8091-9CACE845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07" y="1502136"/>
            <a:ext cx="9031574" cy="16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C8C5-1EC0-48D4-A059-F8DC63FD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from the CEF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6092-DFFB-48E5-8BAC-32FC62576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11116"/>
            <a:ext cx="10058400" cy="2557980"/>
          </a:xfrm>
        </p:spPr>
        <p:txBody>
          <a:bodyPr/>
          <a:lstStyle/>
          <a:p>
            <a:r>
              <a:rPr lang="en-US" dirty="0"/>
              <a:t>Known sequence</a:t>
            </a:r>
          </a:p>
          <a:p>
            <a:r>
              <a:rPr lang="en-US" dirty="0"/>
              <a:t>Linear estimation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756A4-FDA3-4453-99FF-DDBF8FFA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5E30F-160A-48FC-8091-9CACE845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07" y="1502136"/>
            <a:ext cx="9031574" cy="16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5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1293-A78D-4614-9A68-02BE3B0E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F5220-B511-422C-9FD9-414B75EF4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know: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in training field,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unknown</a:t>
                </a:r>
              </a:p>
              <a:p>
                <a:r>
                  <a:rPr lang="en-US" dirty="0"/>
                  <a:t>Find a time-domain equalizer,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Approximately inverts the channels</a:t>
                </a:r>
              </a:p>
              <a:p>
                <a:r>
                  <a:rPr lang="en-US" dirty="0"/>
                  <a:t>Simple LS equalizer</a:t>
                </a:r>
              </a:p>
              <a:p>
                <a:pPr lvl="1"/>
                <a:r>
                  <a:rPr lang="en-US" dirty="0"/>
                  <a:t>Say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reference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-tap equalizer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Minimize least-squares cost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Will not discuss more in this class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F5220-B511-422C-9FD9-414B75EF4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70109-DBE0-4289-A03D-8DE98450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0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Equalization?</a:t>
            </a:r>
          </a:p>
          <a:p>
            <a:r>
              <a:rPr lang="en-US" dirty="0"/>
              <a:t>Time-Domain Equalization for Single Carrier Systems </a:t>
            </a:r>
          </a:p>
          <a:p>
            <a:r>
              <a:rPr lang="en-US" dirty="0"/>
              <a:t>OFDM </a:t>
            </a:r>
          </a:p>
          <a:p>
            <a:r>
              <a:rPr lang="en-US" dirty="0"/>
              <a:t>OFDM Channel Estimation, a preview…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7843" y="236862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AA99-B990-4BC5-987F-9168D21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BF254-CFDF-490B-AD1D-5D8FD47F4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26842"/>
                <a:ext cx="7504176" cy="4329817"/>
              </a:xfrm>
            </p:spPr>
            <p:txBody>
              <a:bodyPr/>
              <a:lstStyle/>
              <a:p>
                <a:r>
                  <a:rPr lang="en-US" dirty="0"/>
                  <a:t>Time-domain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Time-domain equalization can be difficult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over many samples, inverting channel is hard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OFDM Concept</a:t>
                </a:r>
                <a:r>
                  <a:rPr lang="en-US" dirty="0"/>
                  <a:t>:  Transmit in data in many </a:t>
                </a:r>
                <a:r>
                  <a:rPr lang="en-US" dirty="0" err="1"/>
                  <a:t>narrowbands</a:t>
                </a:r>
                <a:endParaRPr lang="en-US" dirty="0"/>
              </a:p>
              <a:p>
                <a:pPr lvl="1"/>
                <a:r>
                  <a:rPr lang="en-US" dirty="0"/>
                  <a:t>Divide bandwidth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“subcarriers” at frequencies: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Transmit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parallel streams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stream is band-limited: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outside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channel is flat in this band: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single tap channel!  </a:t>
                </a:r>
              </a:p>
              <a:p>
                <a:pPr lvl="1"/>
                <a:r>
                  <a:rPr lang="en-US" dirty="0"/>
                  <a:t>Easy to equalize</a:t>
                </a:r>
              </a:p>
              <a:p>
                <a:pPr lvl="1"/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BF254-CFDF-490B-AD1D-5D8FD47F4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26842"/>
                <a:ext cx="7504176" cy="4329817"/>
              </a:xfrm>
              <a:blipFill>
                <a:blip r:embed="rId2"/>
                <a:stretch>
                  <a:fillRect l="-195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154E-D71D-4549-B3E8-677A7AEE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1F2A2-4FF2-8107-64C7-1D5683283587}"/>
              </a:ext>
            </a:extLst>
          </p:cNvPr>
          <p:cNvSpPr/>
          <p:nvPr/>
        </p:nvSpPr>
        <p:spPr>
          <a:xfrm>
            <a:off x="8455152" y="2698582"/>
            <a:ext cx="2487168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C522B-C4CA-F891-848B-659991CF46ED}"/>
              </a:ext>
            </a:extLst>
          </p:cNvPr>
          <p:cNvSpPr/>
          <p:nvPr/>
        </p:nvSpPr>
        <p:spPr>
          <a:xfrm>
            <a:off x="9296400" y="2698582"/>
            <a:ext cx="128016" cy="36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D5850E-36D5-C1FA-2830-300E6EFE6482}"/>
                  </a:ext>
                </a:extLst>
              </p:cNvPr>
              <p:cNvSpPr txBox="1"/>
              <p:nvPr/>
            </p:nvSpPr>
            <p:spPr>
              <a:xfrm>
                <a:off x="9756179" y="3176249"/>
                <a:ext cx="50699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D5850E-36D5-C1FA-2830-300E6EFE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179" y="3176249"/>
                <a:ext cx="506998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00002-48CA-EB69-00DF-F0001A8BD676}"/>
              </a:ext>
            </a:extLst>
          </p:cNvPr>
          <p:cNvCxnSpPr>
            <a:cxnSpLocks/>
          </p:cNvCxnSpPr>
          <p:nvPr/>
        </p:nvCxnSpPr>
        <p:spPr>
          <a:xfrm>
            <a:off x="9296400" y="1847088"/>
            <a:ext cx="0" cy="17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4207DE-28B9-F678-6D8B-4EFDB72D43A3}"/>
              </a:ext>
            </a:extLst>
          </p:cNvPr>
          <p:cNvCxnSpPr>
            <a:cxnSpLocks/>
          </p:cNvCxnSpPr>
          <p:nvPr/>
        </p:nvCxnSpPr>
        <p:spPr>
          <a:xfrm>
            <a:off x="9424416" y="1847088"/>
            <a:ext cx="0" cy="176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F0ECAC-0D97-84A2-4580-C8AF6ED572D3}"/>
              </a:ext>
            </a:extLst>
          </p:cNvPr>
          <p:cNvCxnSpPr/>
          <p:nvPr/>
        </p:nvCxnSpPr>
        <p:spPr>
          <a:xfrm>
            <a:off x="8948928" y="3444240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C58049-B469-D406-DF42-B302AC2D0855}"/>
              </a:ext>
            </a:extLst>
          </p:cNvPr>
          <p:cNvCxnSpPr>
            <a:cxnSpLocks/>
          </p:cNvCxnSpPr>
          <p:nvPr/>
        </p:nvCxnSpPr>
        <p:spPr>
          <a:xfrm flipH="1">
            <a:off x="9434850" y="3450336"/>
            <a:ext cx="31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8C1927-D025-1113-EFE6-2EDBF70B8812}"/>
              </a:ext>
            </a:extLst>
          </p:cNvPr>
          <p:cNvSpPr/>
          <p:nvPr/>
        </p:nvSpPr>
        <p:spPr>
          <a:xfrm>
            <a:off x="8400288" y="1581034"/>
            <a:ext cx="2487168" cy="855398"/>
          </a:xfrm>
          <a:custGeom>
            <a:avLst/>
            <a:gdLst>
              <a:gd name="connsiteX0" fmla="*/ 0 w 2487168"/>
              <a:gd name="connsiteY0" fmla="*/ 546470 h 855398"/>
              <a:gd name="connsiteX1" fmla="*/ 463296 w 2487168"/>
              <a:gd name="connsiteY1" fmla="*/ 680582 h 855398"/>
              <a:gd name="connsiteX2" fmla="*/ 914400 w 2487168"/>
              <a:gd name="connsiteY2" fmla="*/ 418454 h 855398"/>
              <a:gd name="connsiteX3" fmla="*/ 1243584 w 2487168"/>
              <a:gd name="connsiteY3" fmla="*/ 107558 h 855398"/>
              <a:gd name="connsiteX4" fmla="*/ 1591056 w 2487168"/>
              <a:gd name="connsiteY4" fmla="*/ 52694 h 855398"/>
              <a:gd name="connsiteX5" fmla="*/ 2029968 w 2487168"/>
              <a:gd name="connsiteY5" fmla="*/ 826886 h 855398"/>
              <a:gd name="connsiteX6" fmla="*/ 2487168 w 2487168"/>
              <a:gd name="connsiteY6" fmla="*/ 613526 h 85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7168" h="855398">
                <a:moveTo>
                  <a:pt x="0" y="546470"/>
                </a:moveTo>
                <a:cubicBezTo>
                  <a:pt x="155448" y="624194"/>
                  <a:pt x="310896" y="701918"/>
                  <a:pt x="463296" y="680582"/>
                </a:cubicBezTo>
                <a:cubicBezTo>
                  <a:pt x="615696" y="659246"/>
                  <a:pt x="784352" y="513958"/>
                  <a:pt x="914400" y="418454"/>
                </a:cubicBezTo>
                <a:cubicBezTo>
                  <a:pt x="1044448" y="322950"/>
                  <a:pt x="1130808" y="168518"/>
                  <a:pt x="1243584" y="107558"/>
                </a:cubicBezTo>
                <a:cubicBezTo>
                  <a:pt x="1356360" y="46598"/>
                  <a:pt x="1459992" y="-67194"/>
                  <a:pt x="1591056" y="52694"/>
                </a:cubicBezTo>
                <a:cubicBezTo>
                  <a:pt x="1722120" y="172582"/>
                  <a:pt x="1880616" y="733414"/>
                  <a:pt x="2029968" y="826886"/>
                </a:cubicBezTo>
                <a:cubicBezTo>
                  <a:pt x="2179320" y="920358"/>
                  <a:pt x="2333244" y="766942"/>
                  <a:pt x="2487168" y="6135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2B971C-5185-C5F1-9790-13D71694217C}"/>
                  </a:ext>
                </a:extLst>
              </p:cNvPr>
              <p:cNvSpPr txBox="1"/>
              <p:nvPr/>
            </p:nvSpPr>
            <p:spPr>
              <a:xfrm>
                <a:off x="10529927" y="1639401"/>
                <a:ext cx="76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2B971C-5185-C5F1-9790-13D71694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927" y="1639401"/>
                <a:ext cx="76206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2628BC-A131-1836-4C59-70EFCF9BEFA9}"/>
              </a:ext>
            </a:extLst>
          </p:cNvPr>
          <p:cNvCxnSpPr>
            <a:cxnSpLocks/>
          </p:cNvCxnSpPr>
          <p:nvPr/>
        </p:nvCxnSpPr>
        <p:spPr>
          <a:xfrm>
            <a:off x="8979373" y="4190749"/>
            <a:ext cx="2109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7AA083-617D-1BEA-FAE9-26A787ACE744}"/>
                  </a:ext>
                </a:extLst>
              </p:cNvPr>
              <p:cNvSpPr txBox="1"/>
              <p:nvPr/>
            </p:nvSpPr>
            <p:spPr>
              <a:xfrm>
                <a:off x="11322475" y="4006083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7AA083-617D-1BEA-FAE9-26A787ACE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475" y="4006083"/>
                <a:ext cx="3946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06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OFDM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proposed by Chang, Bell Labs,1966 </a:t>
            </a:r>
          </a:p>
          <a:p>
            <a:r>
              <a:rPr lang="en-US" dirty="0"/>
              <a:t>Early applications in digital broadcast and DSL (for home Internet)</a:t>
            </a:r>
          </a:p>
          <a:p>
            <a:pPr lvl="1"/>
            <a:r>
              <a:rPr lang="en-US" sz="1600" dirty="0"/>
              <a:t>Early digital TV, LER, Paris 1988</a:t>
            </a:r>
          </a:p>
          <a:p>
            <a:pPr lvl="1"/>
            <a:r>
              <a:rPr lang="en-US" sz="1600" dirty="0"/>
              <a:t>ETSI Digital Audio Broadcast, 1995, ETSI Digital Video Broadcast, DVB-T, 1997, DSL, 1998</a:t>
            </a:r>
          </a:p>
          <a:p>
            <a:r>
              <a:rPr lang="en-US" sz="1800" dirty="0"/>
              <a:t>Wireless LANs:  </a:t>
            </a:r>
          </a:p>
          <a:p>
            <a:pPr lvl="1"/>
            <a:r>
              <a:rPr lang="en-US" sz="1600" dirty="0"/>
              <a:t>802.11a, 1999  and 802.11g, 2002</a:t>
            </a:r>
          </a:p>
          <a:p>
            <a:pPr lvl="1"/>
            <a:r>
              <a:rPr lang="en-US" sz="1600" dirty="0"/>
              <a:t>802.11n, 2004 and many future standards (but not 802.11ad)</a:t>
            </a:r>
          </a:p>
          <a:p>
            <a:r>
              <a:rPr lang="en-US" dirty="0"/>
              <a:t>Cellular standards </a:t>
            </a:r>
          </a:p>
          <a:p>
            <a:pPr lvl="1"/>
            <a:r>
              <a:rPr lang="en-US" sz="1600" dirty="0"/>
              <a:t>Early cellular standards Flash-OFDM, 2001 and </a:t>
            </a:r>
            <a:r>
              <a:rPr lang="en-US" dirty="0" err="1"/>
              <a:t>WiMax</a:t>
            </a:r>
            <a:r>
              <a:rPr lang="en-US" dirty="0"/>
              <a:t>, 2004</a:t>
            </a:r>
          </a:p>
          <a:p>
            <a:pPr lvl="1"/>
            <a:r>
              <a:rPr lang="en-US" dirty="0"/>
              <a:t>LTE, adopted OFDM in 2005</a:t>
            </a:r>
          </a:p>
          <a:p>
            <a:pPr lvl="1"/>
            <a:r>
              <a:rPr lang="en-US" dirty="0"/>
              <a:t>5G NR</a:t>
            </a:r>
          </a:p>
        </p:txBody>
      </p:sp>
    </p:spTree>
    <p:extLst>
      <p:ext uri="{BB962C8B-B14F-4D97-AF65-F5344CB8AC3E}">
        <p14:creationId xmlns:p14="http://schemas.microsoft.com/office/powerpoint/2010/main" val="198987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E745-4217-43FA-9203-F7B89C4C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Symbol Structure in Time-Domain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4DA92-EE57-4C77-8DC3-D4E5C42DC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Time is divided into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OFDM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symbols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Each symbol divided into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samples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sample rate</a:t>
                </a:r>
              </a:p>
              <a:p>
                <a:endParaRPr lang="en-US" dirty="0"/>
              </a:p>
              <a:p>
                <a:r>
                  <a:rPr lang="en-US" dirty="0"/>
                  <a:t>Each symbol has: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FFT period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</m:oMath>
                </a14:m>
                <a:r>
                  <a:rPr lang="en-US" dirty="0"/>
                  <a:t> samples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CP period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n-US" dirty="0"/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</m:oMath>
                </a14:m>
                <a:r>
                  <a:rPr lang="en-US" dirty="0"/>
                  <a:t> = number samples in FFT period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n-US" dirty="0"/>
                  <a:t> = number samples in cyclic prefix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samples per symbol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symbol period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4DA92-EE57-4C77-8DC3-D4E5C42DC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870E4-EFC8-40A8-B01D-2DA45B1F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F8772-F074-473F-9F7C-A4E74A024B6C}"/>
              </a:ext>
            </a:extLst>
          </p:cNvPr>
          <p:cNvSpPr/>
          <p:nvPr/>
        </p:nvSpPr>
        <p:spPr>
          <a:xfrm>
            <a:off x="6631145" y="2692065"/>
            <a:ext cx="516532" cy="10121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34301-CC13-434C-A1B2-9A5A3FB4A163}"/>
              </a:ext>
            </a:extLst>
          </p:cNvPr>
          <p:cNvSpPr/>
          <p:nvPr/>
        </p:nvSpPr>
        <p:spPr>
          <a:xfrm>
            <a:off x="7147677" y="2692065"/>
            <a:ext cx="1856720" cy="1012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AEF8F-A4C2-474F-9254-F47BF1C26DD9}"/>
              </a:ext>
            </a:extLst>
          </p:cNvPr>
          <p:cNvSpPr/>
          <p:nvPr/>
        </p:nvSpPr>
        <p:spPr>
          <a:xfrm>
            <a:off x="9004397" y="2692065"/>
            <a:ext cx="516532" cy="10121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BED35F-859F-4D47-965C-8A36B4E9D1C2}"/>
              </a:ext>
            </a:extLst>
          </p:cNvPr>
          <p:cNvSpPr/>
          <p:nvPr/>
        </p:nvSpPr>
        <p:spPr>
          <a:xfrm>
            <a:off x="9520929" y="2692065"/>
            <a:ext cx="1856720" cy="1012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650073-C2BD-46F5-9DE4-412BA49E2AFE}"/>
              </a:ext>
            </a:extLst>
          </p:cNvPr>
          <p:cNvCxnSpPr>
            <a:cxnSpLocks/>
          </p:cNvCxnSpPr>
          <p:nvPr/>
        </p:nvCxnSpPr>
        <p:spPr>
          <a:xfrm>
            <a:off x="6631145" y="2246891"/>
            <a:ext cx="0" cy="221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204E61-95A6-479E-9159-5F32B425F730}"/>
              </a:ext>
            </a:extLst>
          </p:cNvPr>
          <p:cNvCxnSpPr>
            <a:cxnSpLocks/>
          </p:cNvCxnSpPr>
          <p:nvPr/>
        </p:nvCxnSpPr>
        <p:spPr>
          <a:xfrm>
            <a:off x="7147677" y="3500018"/>
            <a:ext cx="0" cy="96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1F8E0-3E5D-4C2D-9560-64BE3C3C750B}"/>
              </a:ext>
            </a:extLst>
          </p:cNvPr>
          <p:cNvCxnSpPr>
            <a:cxnSpLocks/>
          </p:cNvCxnSpPr>
          <p:nvPr/>
        </p:nvCxnSpPr>
        <p:spPr>
          <a:xfrm>
            <a:off x="9004397" y="2246891"/>
            <a:ext cx="0" cy="212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6BF55-6EAF-4B57-89E9-298CC9BC4529}"/>
              </a:ext>
            </a:extLst>
          </p:cNvPr>
          <p:cNvCxnSpPr/>
          <p:nvPr/>
        </p:nvCxnSpPr>
        <p:spPr>
          <a:xfrm>
            <a:off x="6631145" y="4046215"/>
            <a:ext cx="51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586E9A-4231-4D2B-9A41-98E6E4CBF4DF}"/>
              </a:ext>
            </a:extLst>
          </p:cNvPr>
          <p:cNvCxnSpPr>
            <a:cxnSpLocks/>
          </p:cNvCxnSpPr>
          <p:nvPr/>
        </p:nvCxnSpPr>
        <p:spPr>
          <a:xfrm>
            <a:off x="7147677" y="4046215"/>
            <a:ext cx="1856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5E9E7-BBD9-4463-84BB-7EF399D6B039}"/>
                  </a:ext>
                </a:extLst>
              </p:cNvPr>
              <p:cNvSpPr txBox="1"/>
              <p:nvPr/>
            </p:nvSpPr>
            <p:spPr>
              <a:xfrm>
                <a:off x="5848924" y="4879910"/>
                <a:ext cx="1298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Cyclic prefix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5E9E7-BBD9-4463-84BB-7EF399D6B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924" y="4879910"/>
                <a:ext cx="1298753" cy="646331"/>
              </a:xfrm>
              <a:prstGeom prst="rect">
                <a:avLst/>
              </a:prstGeom>
              <a:blipFill>
                <a:blip r:embed="rId3"/>
                <a:stretch>
                  <a:fillRect l="-3738" t="-5660" r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BB8470-B70F-402F-939D-226E6EEB894B}"/>
                  </a:ext>
                </a:extLst>
              </p:cNvPr>
              <p:cNvSpPr txBox="1"/>
              <p:nvPr/>
            </p:nvSpPr>
            <p:spPr>
              <a:xfrm>
                <a:off x="7963910" y="4879910"/>
                <a:ext cx="1175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FFT period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BB8470-B70F-402F-939D-226E6EEB8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910" y="4879910"/>
                <a:ext cx="1175322" cy="646331"/>
              </a:xfrm>
              <a:prstGeom prst="rect">
                <a:avLst/>
              </a:prstGeom>
              <a:blipFill>
                <a:blip r:embed="rId4"/>
                <a:stretch>
                  <a:fillRect l="-4145" t="-5660" r="-4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F0FBD9-287C-432C-BBF4-23CE83E86E24}"/>
              </a:ext>
            </a:extLst>
          </p:cNvPr>
          <p:cNvCxnSpPr>
            <a:cxnSpLocks/>
          </p:cNvCxnSpPr>
          <p:nvPr/>
        </p:nvCxnSpPr>
        <p:spPr>
          <a:xfrm flipV="1">
            <a:off x="6609223" y="4096821"/>
            <a:ext cx="280188" cy="7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DDD99C-D032-4F8B-BFD5-5EAA09A9567B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8076037" y="4096821"/>
            <a:ext cx="475534" cy="7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A5C169-BF2D-4E7E-8E7B-23DDADD7EF0A}"/>
                  </a:ext>
                </a:extLst>
              </p:cNvPr>
              <p:cNvSpPr txBox="1"/>
              <p:nvPr/>
            </p:nvSpPr>
            <p:spPr>
              <a:xfrm>
                <a:off x="6213285" y="1544198"/>
                <a:ext cx="3208971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OFDM symbol</a:t>
                </a:r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n-US" dirty="0"/>
                  <a:t> samples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A5C169-BF2D-4E7E-8E7B-23DDADD7E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5" y="1544198"/>
                <a:ext cx="3208971" cy="668260"/>
              </a:xfrm>
              <a:prstGeom prst="rect">
                <a:avLst/>
              </a:prstGeom>
              <a:blipFill>
                <a:blip r:embed="rId5"/>
                <a:stretch>
                  <a:fillRect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BC3152-AF4B-49B8-B0BB-6FA169336A8E}"/>
              </a:ext>
            </a:extLst>
          </p:cNvPr>
          <p:cNvCxnSpPr>
            <a:cxnSpLocks/>
          </p:cNvCxnSpPr>
          <p:nvPr/>
        </p:nvCxnSpPr>
        <p:spPr>
          <a:xfrm>
            <a:off x="6631145" y="2452261"/>
            <a:ext cx="2373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47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674D-2F77-4869-89B6-3E70E69F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3222B-8C7A-4C95-B785-E4C31ECC9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0608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Frequency is divided into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subcarriers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</m:oMath>
                </a14:m>
                <a:r>
                  <a:rPr lang="en-US" dirty="0"/>
                  <a:t> subcarriers</a:t>
                </a:r>
              </a:p>
              <a:p>
                <a:pPr lvl="1"/>
                <a:r>
                  <a:rPr lang="en-US" dirty="0"/>
                  <a:t>Spaced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Subcarriers are divided into: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occupied subcarriers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null subcarriers</a:t>
                </a:r>
                <a:endParaRPr lang="en-US" b="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b="0" dirty="0"/>
                  <a:t>Subcarrier frequencies:</a:t>
                </a:r>
              </a:p>
              <a:p>
                <a:pPr lvl="1"/>
                <a:r>
                  <a:rPr lang="en-US" dirty="0"/>
                  <a:t>Digital frequency: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Analog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+1,…,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3222B-8C7A-4C95-B785-E4C31ECC9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06084" cy="4329817"/>
              </a:xfrm>
              <a:blipFill>
                <a:blip r:embed="rId2"/>
                <a:stretch>
                  <a:fillRect l="-281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1EDA8-8B1C-480E-BF5A-3DBFEBE5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122" name="Picture 2" descr="OFDM subcarrier spacing creates &quot;nulls&quot; canceling out inter-carrier interference (ICI) without the need for guard bands or expensive bandpass filters">
            <a:extLst>
              <a:ext uri="{FF2B5EF4-FFF2-40B4-BE49-F238E27FC236}">
                <a16:creationId xmlns:a16="http://schemas.microsoft.com/office/drawing/2014/main" id="{C1301A57-E347-4C7F-B368-80672EA5E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38" y="1767253"/>
            <a:ext cx="5723757" cy="270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3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equalization problem</a:t>
            </a:r>
          </a:p>
          <a:p>
            <a:r>
              <a:rPr lang="en-US" dirty="0"/>
              <a:t>Implement and simulate a OFDM transmitter and receiver</a:t>
            </a:r>
          </a:p>
          <a:p>
            <a:r>
              <a:rPr lang="en-US" dirty="0"/>
              <a:t>Describe an OFDM channel</a:t>
            </a:r>
          </a:p>
          <a:p>
            <a:r>
              <a:rPr lang="en-US" dirty="0"/>
              <a:t>Implement a simple OFDM channel estimator via smoothing</a:t>
            </a:r>
          </a:p>
          <a:p>
            <a:r>
              <a:rPr lang="en-US" dirty="0"/>
              <a:t>Implement the symbol equalization</a:t>
            </a:r>
          </a:p>
          <a:p>
            <a:r>
              <a:rPr lang="en-US" dirty="0"/>
              <a:t>Simulate an end-to-end OFDM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75F0-22BE-4C7F-8CF5-AB40F7AA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Time-Frequency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55549" y="1512676"/>
                <a:ext cx="4582493" cy="4329817"/>
              </a:xfrm>
            </p:spPr>
            <p:txBody>
              <a:bodyPr/>
              <a:lstStyle/>
              <a:p>
                <a:r>
                  <a:rPr lang="en-US" dirty="0"/>
                  <a:t>Data to be transmitted is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array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index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subcarrier index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Resource element</a:t>
                </a:r>
                <a:r>
                  <a:rPr lang="en-US" dirty="0"/>
                  <a:t>:  </a:t>
                </a:r>
                <a:br>
                  <a:rPr lang="en-US" dirty="0"/>
                </a:br>
                <a:r>
                  <a:rPr lang="en-US" dirty="0"/>
                  <a:t>  One time-frequency point</a:t>
                </a:r>
              </a:p>
              <a:p>
                <a:r>
                  <a:rPr lang="en-US" dirty="0"/>
                  <a:t>TX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One complex value  per RE</a:t>
                </a:r>
              </a:p>
              <a:p>
                <a:pPr lvl="1"/>
                <a:r>
                  <a:rPr lang="en-US" dirty="0"/>
                  <a:t>Called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symbol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5549" y="1512676"/>
                <a:ext cx="4582493" cy="4329817"/>
              </a:xfrm>
              <a:blipFill>
                <a:blip r:embed="rId2"/>
                <a:stretch>
                  <a:fillRect l="-3191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194F-8C49-4E31-87EF-241BB098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B4585-3E11-4B2B-BDC2-43531AFE7529}"/>
              </a:ext>
            </a:extLst>
          </p:cNvPr>
          <p:cNvSpPr/>
          <p:nvPr/>
        </p:nvSpPr>
        <p:spPr>
          <a:xfrm>
            <a:off x="1364107" y="2263515"/>
            <a:ext cx="3072982" cy="2271002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BF5D1-58F1-458E-BF46-10334209D5D3}"/>
              </a:ext>
            </a:extLst>
          </p:cNvPr>
          <p:cNvCxnSpPr/>
          <p:nvPr/>
        </p:nvCxnSpPr>
        <p:spPr>
          <a:xfrm>
            <a:off x="3050498" y="4332158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90E47-BD56-47D0-986C-EB416F9E855E}"/>
              </a:ext>
            </a:extLst>
          </p:cNvPr>
          <p:cNvCxnSpPr/>
          <p:nvPr/>
        </p:nvCxnSpPr>
        <p:spPr>
          <a:xfrm>
            <a:off x="3157928" y="4327163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ED195-4E9F-4A7B-97EC-028807C3C4EE}"/>
              </a:ext>
            </a:extLst>
          </p:cNvPr>
          <p:cNvCxnSpPr/>
          <p:nvPr/>
        </p:nvCxnSpPr>
        <p:spPr>
          <a:xfrm>
            <a:off x="2435902" y="5074170"/>
            <a:ext cx="61459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4943A-8C22-4E50-BD00-7877F0C012E4}"/>
              </a:ext>
            </a:extLst>
          </p:cNvPr>
          <p:cNvCxnSpPr>
            <a:cxnSpLocks/>
          </p:cNvCxnSpPr>
          <p:nvPr/>
        </p:nvCxnSpPr>
        <p:spPr>
          <a:xfrm flipH="1">
            <a:off x="3157928" y="5074170"/>
            <a:ext cx="679554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819D83-EB65-4211-A20B-D149247E7A5D}"/>
              </a:ext>
            </a:extLst>
          </p:cNvPr>
          <p:cNvSpPr/>
          <p:nvPr/>
        </p:nvSpPr>
        <p:spPr>
          <a:xfrm>
            <a:off x="3050498" y="3575340"/>
            <a:ext cx="99426" cy="9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137E56-B1A9-4122-89B9-16F5A67AA5CA}"/>
              </a:ext>
            </a:extLst>
          </p:cNvPr>
          <p:cNvCxnSpPr>
            <a:cxnSpLocks/>
          </p:cNvCxnSpPr>
          <p:nvPr/>
        </p:nvCxnSpPr>
        <p:spPr>
          <a:xfrm>
            <a:off x="4049841" y="3677585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29991-06C0-4964-8533-7479457007A8}"/>
              </a:ext>
            </a:extLst>
          </p:cNvPr>
          <p:cNvCxnSpPr>
            <a:cxnSpLocks/>
          </p:cNvCxnSpPr>
          <p:nvPr/>
        </p:nvCxnSpPr>
        <p:spPr>
          <a:xfrm>
            <a:off x="4049841" y="3575340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D1177-B879-49EA-87B2-ED40D14E8AC6}"/>
              </a:ext>
            </a:extLst>
          </p:cNvPr>
          <p:cNvCxnSpPr>
            <a:cxnSpLocks/>
          </p:cNvCxnSpPr>
          <p:nvPr/>
        </p:nvCxnSpPr>
        <p:spPr>
          <a:xfrm flipV="1">
            <a:off x="4899286" y="3677585"/>
            <a:ext cx="0" cy="5646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FD9682-0ECF-4BE6-AAAA-7D81D44438CE}"/>
              </a:ext>
            </a:extLst>
          </p:cNvPr>
          <p:cNvCxnSpPr>
            <a:cxnSpLocks/>
          </p:cNvCxnSpPr>
          <p:nvPr/>
        </p:nvCxnSpPr>
        <p:spPr>
          <a:xfrm>
            <a:off x="4899286" y="2855813"/>
            <a:ext cx="0" cy="7195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/>
              <p:nvPr/>
            </p:nvSpPr>
            <p:spPr>
              <a:xfrm>
                <a:off x="4636310" y="2123855"/>
                <a:ext cx="1737655" cy="760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Subcarrier space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10" y="2123855"/>
                <a:ext cx="1737655" cy="760465"/>
              </a:xfrm>
              <a:prstGeom prst="rect">
                <a:avLst/>
              </a:prstGeom>
              <a:blipFill>
                <a:blip r:embed="rId3"/>
                <a:stretch>
                  <a:fillRect l="-3158" t="-4000" r="-2105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/>
              <p:nvPr/>
            </p:nvSpPr>
            <p:spPr>
              <a:xfrm>
                <a:off x="3772690" y="4738195"/>
                <a:ext cx="1506182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OFDM symbol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690" y="4738195"/>
                <a:ext cx="1506182" cy="668260"/>
              </a:xfrm>
              <a:prstGeom prst="rect">
                <a:avLst/>
              </a:prstGeom>
              <a:blipFill>
                <a:blip r:embed="rId4"/>
                <a:stretch>
                  <a:fillRect l="-3644" t="-4545" r="-283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57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8A97-2E30-412E-882A-E48FA558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TX Modulation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51F25-5F46-4869-BC63-189379B51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26433"/>
                <a:ext cx="7162300" cy="4242664"/>
              </a:xfrm>
            </p:spPr>
            <p:txBody>
              <a:bodyPr/>
              <a:lstStyle/>
              <a:p>
                <a:r>
                  <a:rPr lang="en-US" dirty="0"/>
                  <a:t>Input: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Sequences of modulation symbols</a:t>
                </a:r>
              </a:p>
              <a:p>
                <a:r>
                  <a:rPr lang="en-US" dirty="0"/>
                  <a:t>Parallelize: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Insert null: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occupied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null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location of occupied sub-carrier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IFFT: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Serialize with CP insertion:</a:t>
                </a:r>
              </a:p>
              <a:p>
                <a:pPr lvl="1"/>
                <a:r>
                  <a:rPr lang="en-US" dirty="0"/>
                  <a:t>CP: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FFT: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51F25-5F46-4869-BC63-189379B51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26433"/>
                <a:ext cx="7162300" cy="4242664"/>
              </a:xfrm>
              <a:blipFill>
                <a:blip r:embed="rId2"/>
                <a:stretch>
                  <a:fillRect l="-2043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2DF4-02DF-4183-9FD0-C8471D58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6119B-DA12-46C7-9F2B-D5B68B5A47C7}"/>
              </a:ext>
            </a:extLst>
          </p:cNvPr>
          <p:cNvSpPr/>
          <p:nvPr/>
        </p:nvSpPr>
        <p:spPr>
          <a:xfrm>
            <a:off x="8534434" y="2038664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09C9C9-5C8C-4357-9C4D-F795BF5A0CDB}"/>
                  </a:ext>
                </a:extLst>
              </p:cNvPr>
              <p:cNvSpPr txBox="1"/>
              <p:nvPr/>
            </p:nvSpPr>
            <p:spPr>
              <a:xfrm>
                <a:off x="9341152" y="1521502"/>
                <a:ext cx="615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09C9C9-5C8C-4357-9C4D-F795BF5A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152" y="1521502"/>
                <a:ext cx="615618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5CFB13-818E-4BCB-82E0-B8FC25565E0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328913" y="1521502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D8CCA-EB1B-4B92-BFB2-F5FA26EF3ADC}"/>
              </a:ext>
            </a:extLst>
          </p:cNvPr>
          <p:cNvSpPr/>
          <p:nvPr/>
        </p:nvSpPr>
        <p:spPr>
          <a:xfrm>
            <a:off x="8552317" y="3020521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A5E9A3-41DC-431A-B917-73266AB95B11}"/>
                  </a:ext>
                </a:extLst>
              </p:cNvPr>
              <p:cNvSpPr txBox="1"/>
              <p:nvPr/>
            </p:nvSpPr>
            <p:spPr>
              <a:xfrm>
                <a:off x="9341152" y="2503359"/>
                <a:ext cx="90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A5E9A3-41DC-431A-B917-73266AB9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152" y="2503359"/>
                <a:ext cx="90954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A84CC-0B69-4A34-BE01-E4DB98024F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346796" y="2503359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B8E7B-F329-4F6F-8162-78CB3909B942}"/>
              </a:ext>
            </a:extLst>
          </p:cNvPr>
          <p:cNvSpPr/>
          <p:nvPr/>
        </p:nvSpPr>
        <p:spPr>
          <a:xfrm>
            <a:off x="8552317" y="4011759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8E920E-B52C-4F24-85AA-4EB24F2BC8E5}"/>
                  </a:ext>
                </a:extLst>
              </p:cNvPr>
              <p:cNvSpPr txBox="1"/>
              <p:nvPr/>
            </p:nvSpPr>
            <p:spPr>
              <a:xfrm>
                <a:off x="9341152" y="3494597"/>
                <a:ext cx="1001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8E920E-B52C-4F24-85AA-4EB24F2BC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152" y="3494597"/>
                <a:ext cx="100110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9EF803-84A1-420F-9F33-991E64135D6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346796" y="3494597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BD2E250-DA23-46DF-8CB8-A755187073A7}"/>
              </a:ext>
            </a:extLst>
          </p:cNvPr>
          <p:cNvSpPr/>
          <p:nvPr/>
        </p:nvSpPr>
        <p:spPr>
          <a:xfrm>
            <a:off x="8552317" y="5006167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83473F-A525-4EBC-88A6-A447360F8B99}"/>
                  </a:ext>
                </a:extLst>
              </p:cNvPr>
              <p:cNvSpPr txBox="1"/>
              <p:nvPr/>
            </p:nvSpPr>
            <p:spPr>
              <a:xfrm>
                <a:off x="9419503" y="5555257"/>
                <a:ext cx="624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83473F-A525-4EBC-88A6-A447360F8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503" y="5555257"/>
                <a:ext cx="62408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FF66C0-51C1-4EDD-97E2-9E85ED9F0A9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346796" y="4489005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45100F-8F46-4B96-9E81-3E25811E07AC}"/>
                  </a:ext>
                </a:extLst>
              </p:cNvPr>
              <p:cNvSpPr txBox="1"/>
              <p:nvPr/>
            </p:nvSpPr>
            <p:spPr>
              <a:xfrm>
                <a:off x="9400320" y="4560848"/>
                <a:ext cx="85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,ℓ]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45100F-8F46-4B96-9E81-3E25811E0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320" y="4560848"/>
                <a:ext cx="850376" cy="369332"/>
              </a:xfrm>
              <a:prstGeom prst="rect">
                <a:avLst/>
              </a:prstGeom>
              <a:blipFill>
                <a:blip r:embed="rId7"/>
                <a:stretch>
                  <a:fillRect r="-928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18DC0A-48BF-4CE5-945A-A8B4F7AC2126}"/>
              </a:ext>
            </a:extLst>
          </p:cNvPr>
          <p:cNvCxnSpPr>
            <a:cxnSpLocks/>
          </p:cNvCxnSpPr>
          <p:nvPr/>
        </p:nvCxnSpPr>
        <p:spPr>
          <a:xfrm>
            <a:off x="9341152" y="5481342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D2A7-2E93-4EE0-B958-202D0C2CB850}"/>
                  </a:ext>
                </a:extLst>
              </p:cNvPr>
              <p:cNvSpPr txBox="1"/>
              <p:nvPr/>
            </p:nvSpPr>
            <p:spPr>
              <a:xfrm>
                <a:off x="10398247" y="1545755"/>
                <a:ext cx="72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D2A7-2E93-4EE0-B958-202D0C2CB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247" y="1545755"/>
                <a:ext cx="720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EB54B-3835-40A1-A86F-FA2A72998439}"/>
                  </a:ext>
                </a:extLst>
              </p:cNvPr>
              <p:cNvSpPr txBox="1"/>
              <p:nvPr/>
            </p:nvSpPr>
            <p:spPr>
              <a:xfrm>
                <a:off x="10434086" y="2484621"/>
                <a:ext cx="964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EB54B-3835-40A1-A86F-FA2A72998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86" y="2484621"/>
                <a:ext cx="9641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79C45A-B960-4C81-B823-171F04EF2650}"/>
                  </a:ext>
                </a:extLst>
              </p:cNvPr>
              <p:cNvSpPr txBox="1"/>
              <p:nvPr/>
            </p:nvSpPr>
            <p:spPr>
              <a:xfrm>
                <a:off x="7921992" y="957330"/>
                <a:ext cx="3172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Modulation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OFDM symbols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79C45A-B960-4C81-B823-171F04EF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92" y="957330"/>
                <a:ext cx="3172728" cy="369332"/>
              </a:xfrm>
              <a:prstGeom prst="rect">
                <a:avLst/>
              </a:prstGeom>
              <a:blipFill>
                <a:blip r:embed="rId10"/>
                <a:stretch>
                  <a:fillRect l="-1731" t="-8197" r="-9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B1283E-1CE4-46C7-BA49-9C6F4C5F0ACF}"/>
                  </a:ext>
                </a:extLst>
              </p:cNvPr>
              <p:cNvSpPr txBox="1"/>
              <p:nvPr/>
            </p:nvSpPr>
            <p:spPr>
              <a:xfrm>
                <a:off x="10434012" y="3485216"/>
                <a:ext cx="1112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B1283E-1CE4-46C7-BA49-9C6F4C5F0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12" y="3485216"/>
                <a:ext cx="1112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A0FA05-9282-42AD-85A7-FDCA30ECE856}"/>
                  </a:ext>
                </a:extLst>
              </p:cNvPr>
              <p:cNvSpPr txBox="1"/>
              <p:nvPr/>
            </p:nvSpPr>
            <p:spPr>
              <a:xfrm>
                <a:off x="10410615" y="4557660"/>
                <a:ext cx="1112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A0FA05-9282-42AD-85A7-FDCA30ECE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5" y="4557660"/>
                <a:ext cx="11129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A725A9-7057-4BF4-A855-5E0FE7D38E38}"/>
                  </a:ext>
                </a:extLst>
              </p:cNvPr>
              <p:cNvSpPr txBox="1"/>
              <p:nvPr/>
            </p:nvSpPr>
            <p:spPr>
              <a:xfrm>
                <a:off x="10439343" y="5496526"/>
                <a:ext cx="87357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A725A9-7057-4BF4-A855-5E0FE7D38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343" y="5496526"/>
                <a:ext cx="873572" cy="391261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10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D36D-BBE9-4111-AC9E-6856A639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TX Modulation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80FC-4E5A-414A-91D6-EED3DA8F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532506"/>
            <a:ext cx="4620768" cy="6891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Manually performing the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45FA1-09FD-470C-9181-8946EA4E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002D4-B899-445A-B748-02AD0BF3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02934"/>
            <a:ext cx="3713220" cy="30818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1BEC1-ACC2-4BCB-AEB0-E7908D5F54C5}"/>
              </a:ext>
            </a:extLst>
          </p:cNvPr>
          <p:cNvSpPr txBox="1">
            <a:spLocks/>
          </p:cNvSpPr>
          <p:nvPr/>
        </p:nvSpPr>
        <p:spPr>
          <a:xfrm>
            <a:off x="6473954" y="1613786"/>
            <a:ext cx="4620768" cy="68914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MATLAB’s built-in function</a:t>
            </a:r>
          </a:p>
          <a:p>
            <a:r>
              <a:rPr lang="en-US" dirty="0"/>
              <a:t>This is preferable and easier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7A4ED-8F9A-4832-BCEA-F5FEA8E59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34" y="2589904"/>
            <a:ext cx="457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71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199601"/>
                <a:ext cx="9962184" cy="262898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Now consider a multi-path channel: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That is,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200" dirty="0"/>
                  <a:t> only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∈{0,1,…,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200" dirty="0"/>
              </a:p>
              <a:p>
                <a:r>
                  <a:rPr lang="en-US" sz="2400" dirty="0"/>
                  <a:t>Implicitly we have made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two key assumptions</a:t>
                </a:r>
              </a:p>
              <a:p>
                <a:pPr lvl="1"/>
                <a:r>
                  <a:rPr lang="en-US" sz="2200" dirty="0"/>
                  <a:t>Delay spread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n-US" sz="2200" dirty="0"/>
                  <a:t> samples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/>
                  <a:t> total length</a:t>
                </a:r>
              </a:p>
              <a:p>
                <a:pPr lvl="1"/>
                <a:r>
                  <a:rPr lang="en-US" sz="2200" dirty="0"/>
                  <a:t>RX is aligned such that first path arrives 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199601"/>
                <a:ext cx="9962184" cy="2628980"/>
              </a:xfrm>
              <a:blipFill>
                <a:blip r:embed="rId2"/>
                <a:stretch>
                  <a:fillRect l="-1714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622368" y="2177415"/>
            <a:ext cx="1524000" cy="63976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41368" y="2177415"/>
            <a:ext cx="381000" cy="63976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65509" y="1691640"/>
                <a:ext cx="230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TX OFDM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509" y="1691640"/>
                <a:ext cx="2304318" cy="369332"/>
              </a:xfrm>
              <a:prstGeom prst="rect">
                <a:avLst/>
              </a:prstGeom>
              <a:blipFill>
                <a:blip r:embed="rId3"/>
                <a:stretch>
                  <a:fillRect l="-265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174145" y="144542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Multipath channel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75068" y="2553653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154232" y="2320490"/>
            <a:ext cx="495698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5403810" y="2180732"/>
            <a:ext cx="760128" cy="15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5937070" y="2409193"/>
            <a:ext cx="304801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223068" y="2117798"/>
            <a:ext cx="1524000" cy="63976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42068" y="2117798"/>
            <a:ext cx="381000" cy="63976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98325" y="1531637"/>
                <a:ext cx="230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RX OFDM symbol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325" y="1531637"/>
                <a:ext cx="230431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7997643" y="2117798"/>
            <a:ext cx="1905000" cy="639762"/>
            <a:chOff x="6759575" y="1481424"/>
            <a:chExt cx="1905000" cy="639762"/>
          </a:xfrm>
        </p:grpSpPr>
        <p:sp>
          <p:nvSpPr>
            <p:cNvPr id="31" name="Rectangle 30"/>
            <p:cNvSpPr/>
            <p:nvPr/>
          </p:nvSpPr>
          <p:spPr>
            <a:xfrm>
              <a:off x="7140575" y="1481424"/>
              <a:ext cx="1524000" cy="63976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59575" y="1481424"/>
              <a:ext cx="381000" cy="639762"/>
            </a:xfrm>
            <a:prstGeom prst="rect">
              <a:avLst/>
            </a:prstGeom>
            <a:solidFill>
              <a:srgbClr val="99FF99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50043" y="2118678"/>
            <a:ext cx="1905000" cy="639762"/>
            <a:chOff x="6759575" y="1481424"/>
            <a:chExt cx="1905000" cy="639762"/>
          </a:xfrm>
        </p:grpSpPr>
        <p:sp>
          <p:nvSpPr>
            <p:cNvPr id="35" name="Rectangle 34"/>
            <p:cNvSpPr/>
            <p:nvPr/>
          </p:nvSpPr>
          <p:spPr>
            <a:xfrm>
              <a:off x="7140575" y="1481424"/>
              <a:ext cx="1524000" cy="63976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59575" y="1481424"/>
              <a:ext cx="381000" cy="639762"/>
            </a:xfrm>
            <a:prstGeom prst="rect">
              <a:avLst/>
            </a:prstGeom>
            <a:solidFill>
              <a:srgbClr val="99FF99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46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Convolution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09691" y="1482635"/>
                <a:ext cx="6833050" cy="409645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FFT window after first path + CP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ℓ=0,1,…,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Start time=symbol time + first path + CP period</a:t>
                </a:r>
              </a:p>
              <a:p>
                <a:pPr lvl="1"/>
                <a:r>
                  <a:rPr lang="en-US" dirty="0"/>
                  <a:t>Window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delay spread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 each OFDM symbol,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Channel acts as a circular convolution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(circular convolution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Circular due to CP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09691" y="1482635"/>
                <a:ext cx="6833050" cy="4096453"/>
              </a:xfrm>
              <a:blipFill>
                <a:blip r:embed="rId2"/>
                <a:stretch>
                  <a:fillRect l="-2141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9323588" y="2999389"/>
            <a:ext cx="1524000" cy="63976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942588" y="2999389"/>
            <a:ext cx="381000" cy="63976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32"/>
          <p:cNvGrpSpPr/>
          <p:nvPr/>
        </p:nvGrpSpPr>
        <p:grpSpPr>
          <a:xfrm>
            <a:off x="9081375" y="2999075"/>
            <a:ext cx="1905000" cy="639762"/>
            <a:chOff x="6759575" y="1481424"/>
            <a:chExt cx="1905000" cy="639762"/>
          </a:xfrm>
        </p:grpSpPr>
        <p:sp>
          <p:nvSpPr>
            <p:cNvPr id="31" name="Rectangle 30"/>
            <p:cNvSpPr/>
            <p:nvPr/>
          </p:nvSpPr>
          <p:spPr>
            <a:xfrm>
              <a:off x="7140575" y="1481424"/>
              <a:ext cx="1524000" cy="63976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59575" y="1481424"/>
              <a:ext cx="381000" cy="639762"/>
            </a:xfrm>
            <a:prstGeom prst="rect">
              <a:avLst/>
            </a:prstGeom>
            <a:solidFill>
              <a:srgbClr val="99FF99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9319659" y="2997558"/>
            <a:ext cx="1905000" cy="639762"/>
            <a:chOff x="6759575" y="1481424"/>
            <a:chExt cx="1905000" cy="639762"/>
          </a:xfrm>
        </p:grpSpPr>
        <p:sp>
          <p:nvSpPr>
            <p:cNvPr id="35" name="Rectangle 34"/>
            <p:cNvSpPr/>
            <p:nvPr/>
          </p:nvSpPr>
          <p:spPr>
            <a:xfrm>
              <a:off x="7140575" y="1481424"/>
              <a:ext cx="1524000" cy="63976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59575" y="1481424"/>
              <a:ext cx="381000" cy="639762"/>
            </a:xfrm>
            <a:prstGeom prst="rect">
              <a:avLst/>
            </a:prstGeom>
            <a:solidFill>
              <a:srgbClr val="99FF99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9319659" y="3760680"/>
            <a:ext cx="3930" cy="1045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0847588" y="3760680"/>
            <a:ext cx="0" cy="570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323588" y="3944831"/>
            <a:ext cx="150674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504563" y="1703561"/>
            <a:ext cx="1524000" cy="63976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123563" y="1703561"/>
            <a:ext cx="381000" cy="63976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>
          <a:xfrm flipH="1">
            <a:off x="8122100" y="2442320"/>
            <a:ext cx="1463" cy="216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8942588" y="3946419"/>
            <a:ext cx="3810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23563" y="2614804"/>
            <a:ext cx="38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53686" y="3677190"/>
            <a:ext cx="9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Delay for first arrival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29289" y="1816398"/>
            <a:ext cx="128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OFDM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47454" y="3905766"/>
            <a:ext cx="40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8657510" y="652616"/>
                <a:ext cx="7143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510" y="652616"/>
                <a:ext cx="714313" cy="307777"/>
              </a:xfrm>
              <a:prstGeom prst="rect">
                <a:avLst/>
              </a:prstGeom>
              <a:blipFill>
                <a:blip r:embed="rId3"/>
                <a:stretch>
                  <a:fillRect r="-512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 rot="5400000">
            <a:off x="8727543" y="1121291"/>
            <a:ext cx="641603" cy="33191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0224375" y="4321484"/>
                <a:ext cx="7143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]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375" y="4321484"/>
                <a:ext cx="714313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Arrow 59"/>
          <p:cNvSpPr/>
          <p:nvPr/>
        </p:nvSpPr>
        <p:spPr>
          <a:xfrm rot="5400000">
            <a:off x="9747118" y="4198803"/>
            <a:ext cx="641603" cy="33191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17758" y="3992656"/>
                <a:ext cx="418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58" y="3992656"/>
                <a:ext cx="4186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79ED5-02FE-4E5F-8083-321C542EC2C7}"/>
                  </a:ext>
                </a:extLst>
              </p:cNvPr>
              <p:cNvSpPr txBox="1"/>
              <p:nvPr/>
            </p:nvSpPr>
            <p:spPr>
              <a:xfrm>
                <a:off x="7509266" y="2445527"/>
                <a:ext cx="5643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79ED5-02FE-4E5F-8083-321C542E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266" y="2445527"/>
                <a:ext cx="56438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81CA98-E028-4EC7-928B-A7532ED314D3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8942588" y="3319270"/>
            <a:ext cx="0" cy="85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E51600-3D5D-407B-8913-C7F2B96AE089}"/>
              </a:ext>
            </a:extLst>
          </p:cNvPr>
          <p:cNvCxnSpPr>
            <a:cxnSpLocks/>
          </p:cNvCxnSpPr>
          <p:nvPr/>
        </p:nvCxnSpPr>
        <p:spPr>
          <a:xfrm>
            <a:off x="8123562" y="3946983"/>
            <a:ext cx="813269" cy="5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0A2C15-9FEF-4900-8C8E-3FB684717918}"/>
              </a:ext>
            </a:extLst>
          </p:cNvPr>
          <p:cNvCxnSpPr>
            <a:cxnSpLocks/>
          </p:cNvCxnSpPr>
          <p:nvPr/>
        </p:nvCxnSpPr>
        <p:spPr>
          <a:xfrm>
            <a:off x="8488168" y="2441690"/>
            <a:ext cx="0" cy="46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18B2FF-0630-4DA6-B5A9-06C3620FE983}"/>
                  </a:ext>
                </a:extLst>
              </p:cNvPr>
              <p:cNvSpPr txBox="1"/>
              <p:nvPr/>
            </p:nvSpPr>
            <p:spPr>
              <a:xfrm>
                <a:off x="7682716" y="4736004"/>
                <a:ext cx="87876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18B2FF-0630-4DA6-B5A9-06C3620FE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716" y="4736004"/>
                <a:ext cx="878767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0C04A66-A5C0-4E0C-9265-963D466A5603}"/>
              </a:ext>
            </a:extLst>
          </p:cNvPr>
          <p:cNvSpPr txBox="1"/>
          <p:nvPr/>
        </p:nvSpPr>
        <p:spPr>
          <a:xfrm>
            <a:off x="7661763" y="5193130"/>
            <a:ext cx="9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symbol 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EEF430-94AA-423B-B9AC-241DA522ED78}"/>
                  </a:ext>
                </a:extLst>
              </p:cNvPr>
              <p:cNvSpPr txBox="1"/>
              <p:nvPr/>
            </p:nvSpPr>
            <p:spPr>
              <a:xfrm>
                <a:off x="8606314" y="4896038"/>
                <a:ext cx="133555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EEF430-94AA-423B-B9AC-241DA522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14" y="4896038"/>
                <a:ext cx="1335558" cy="391261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ADC2F0-B917-409C-A4B1-BC5EE5B75531}"/>
                  </a:ext>
                </a:extLst>
              </p:cNvPr>
              <p:cNvSpPr txBox="1"/>
              <p:nvPr/>
            </p:nvSpPr>
            <p:spPr>
              <a:xfrm>
                <a:off x="8850895" y="4040486"/>
                <a:ext cx="5643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ADC2F0-B917-409C-A4B1-BC5EE5B75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895" y="4040486"/>
                <a:ext cx="56438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445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91" y="286398"/>
            <a:ext cx="10058400" cy="1040211"/>
          </a:xfrm>
        </p:spPr>
        <p:txBody>
          <a:bodyPr/>
          <a:lstStyle/>
          <a:p>
            <a:r>
              <a:rPr lang="en-US" dirty="0"/>
              <a:t>Frequency Domain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09691" y="1482635"/>
                <a:ext cx="6833050" cy="409645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Up to now:</a:t>
                </a:r>
              </a:p>
              <a:p>
                <a:r>
                  <a:rPr lang="en-US" dirty="0"/>
                  <a:t>In each OFDM symbol,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Channel acts as a circular convolution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(circular convolution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Circular due to CP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09691" y="1482635"/>
                <a:ext cx="6833050" cy="4096453"/>
              </a:xfrm>
              <a:blipFill>
                <a:blip r:embed="rId2"/>
                <a:stretch>
                  <a:fillRect l="-2141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9323588" y="2999389"/>
            <a:ext cx="1524000" cy="63976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942588" y="2999389"/>
            <a:ext cx="381000" cy="63976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32"/>
          <p:cNvGrpSpPr/>
          <p:nvPr/>
        </p:nvGrpSpPr>
        <p:grpSpPr>
          <a:xfrm>
            <a:off x="9081375" y="2999075"/>
            <a:ext cx="1905000" cy="639762"/>
            <a:chOff x="6759575" y="1481424"/>
            <a:chExt cx="1905000" cy="639762"/>
          </a:xfrm>
        </p:grpSpPr>
        <p:sp>
          <p:nvSpPr>
            <p:cNvPr id="31" name="Rectangle 30"/>
            <p:cNvSpPr/>
            <p:nvPr/>
          </p:nvSpPr>
          <p:spPr>
            <a:xfrm>
              <a:off x="7140575" y="1481424"/>
              <a:ext cx="1524000" cy="63976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59575" y="1481424"/>
              <a:ext cx="381000" cy="639762"/>
            </a:xfrm>
            <a:prstGeom prst="rect">
              <a:avLst/>
            </a:prstGeom>
            <a:solidFill>
              <a:srgbClr val="99FF99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9319659" y="2997558"/>
            <a:ext cx="1905000" cy="639762"/>
            <a:chOff x="6759575" y="1481424"/>
            <a:chExt cx="1905000" cy="639762"/>
          </a:xfrm>
        </p:grpSpPr>
        <p:sp>
          <p:nvSpPr>
            <p:cNvPr id="35" name="Rectangle 34"/>
            <p:cNvSpPr/>
            <p:nvPr/>
          </p:nvSpPr>
          <p:spPr>
            <a:xfrm>
              <a:off x="7140575" y="1481424"/>
              <a:ext cx="1524000" cy="63976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59575" y="1481424"/>
              <a:ext cx="381000" cy="639762"/>
            </a:xfrm>
            <a:prstGeom prst="rect">
              <a:avLst/>
            </a:prstGeom>
            <a:solidFill>
              <a:srgbClr val="99FF99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9319659" y="3760680"/>
            <a:ext cx="3930" cy="1045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0847588" y="3760680"/>
            <a:ext cx="0" cy="570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323588" y="3944831"/>
            <a:ext cx="150674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504563" y="1703561"/>
            <a:ext cx="1524000" cy="63976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123563" y="1703561"/>
            <a:ext cx="381000" cy="63976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>
          <a:xfrm flipH="1">
            <a:off x="8122100" y="2442320"/>
            <a:ext cx="1463" cy="216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8942588" y="3946419"/>
            <a:ext cx="3810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23563" y="2614804"/>
            <a:ext cx="38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53686" y="3677190"/>
            <a:ext cx="9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Delay for first arrival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29289" y="1816398"/>
            <a:ext cx="128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OFDM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47454" y="3905766"/>
            <a:ext cx="40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8657510" y="652616"/>
                <a:ext cx="7143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510" y="652616"/>
                <a:ext cx="714313" cy="307777"/>
              </a:xfrm>
              <a:prstGeom prst="rect">
                <a:avLst/>
              </a:prstGeom>
              <a:blipFill>
                <a:blip r:embed="rId3"/>
                <a:stretch>
                  <a:fillRect r="-512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 rot="5400000">
            <a:off x="8727543" y="1121291"/>
            <a:ext cx="641603" cy="33191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0224375" y="4321484"/>
                <a:ext cx="7143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]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375" y="4321484"/>
                <a:ext cx="714313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Arrow 59"/>
          <p:cNvSpPr/>
          <p:nvPr/>
        </p:nvSpPr>
        <p:spPr>
          <a:xfrm rot="5400000">
            <a:off x="9747118" y="4198803"/>
            <a:ext cx="641603" cy="33191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17758" y="3992656"/>
                <a:ext cx="418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58" y="3992656"/>
                <a:ext cx="4186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79ED5-02FE-4E5F-8083-321C542EC2C7}"/>
                  </a:ext>
                </a:extLst>
              </p:cNvPr>
              <p:cNvSpPr txBox="1"/>
              <p:nvPr/>
            </p:nvSpPr>
            <p:spPr>
              <a:xfrm>
                <a:off x="7509266" y="2445527"/>
                <a:ext cx="5643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79ED5-02FE-4E5F-8083-321C542E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266" y="2445527"/>
                <a:ext cx="56438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81CA98-E028-4EC7-928B-A7532ED314D3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8942588" y="3319270"/>
            <a:ext cx="0" cy="85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E51600-3D5D-407B-8913-C7F2B96AE089}"/>
              </a:ext>
            </a:extLst>
          </p:cNvPr>
          <p:cNvCxnSpPr>
            <a:cxnSpLocks/>
          </p:cNvCxnSpPr>
          <p:nvPr/>
        </p:nvCxnSpPr>
        <p:spPr>
          <a:xfrm>
            <a:off x="8123562" y="3946983"/>
            <a:ext cx="813269" cy="5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0A2C15-9FEF-4900-8C8E-3FB684717918}"/>
              </a:ext>
            </a:extLst>
          </p:cNvPr>
          <p:cNvCxnSpPr>
            <a:cxnSpLocks/>
          </p:cNvCxnSpPr>
          <p:nvPr/>
        </p:nvCxnSpPr>
        <p:spPr>
          <a:xfrm>
            <a:off x="8488168" y="2441690"/>
            <a:ext cx="0" cy="46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18B2FF-0630-4DA6-B5A9-06C3620FE983}"/>
                  </a:ext>
                </a:extLst>
              </p:cNvPr>
              <p:cNvSpPr txBox="1"/>
              <p:nvPr/>
            </p:nvSpPr>
            <p:spPr>
              <a:xfrm>
                <a:off x="7682716" y="4736004"/>
                <a:ext cx="87876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18B2FF-0630-4DA6-B5A9-06C3620FE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716" y="4736004"/>
                <a:ext cx="878767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0C04A66-A5C0-4E0C-9265-963D466A5603}"/>
              </a:ext>
            </a:extLst>
          </p:cNvPr>
          <p:cNvSpPr txBox="1"/>
          <p:nvPr/>
        </p:nvSpPr>
        <p:spPr>
          <a:xfrm>
            <a:off x="7661763" y="5193130"/>
            <a:ext cx="9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symbol 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EEF430-94AA-423B-B9AC-241DA522ED78}"/>
                  </a:ext>
                </a:extLst>
              </p:cNvPr>
              <p:cNvSpPr txBox="1"/>
              <p:nvPr/>
            </p:nvSpPr>
            <p:spPr>
              <a:xfrm>
                <a:off x="8606314" y="4896038"/>
                <a:ext cx="133555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EEF430-94AA-423B-B9AC-241DA522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14" y="4896038"/>
                <a:ext cx="1335558" cy="391261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ADC2F0-B917-409C-A4B1-BC5EE5B75531}"/>
                  </a:ext>
                </a:extLst>
              </p:cNvPr>
              <p:cNvSpPr txBox="1"/>
              <p:nvPr/>
            </p:nvSpPr>
            <p:spPr>
              <a:xfrm>
                <a:off x="8850895" y="4040486"/>
                <a:ext cx="5643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ADC2F0-B917-409C-A4B1-BC5EE5B75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895" y="4040486"/>
                <a:ext cx="56438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5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09691" y="1482635"/>
                <a:ext cx="6833050" cy="409645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FFT window after first path + CP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ℓ=0,1,…,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Start time=symbol time + first path + CP period</a:t>
                </a:r>
              </a:p>
              <a:p>
                <a:pPr lvl="1"/>
                <a:r>
                  <a:rPr lang="en-US" dirty="0"/>
                  <a:t>Window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delay spread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there is no ISI</a:t>
                </a:r>
              </a:p>
              <a:p>
                <a:pPr lvl="1"/>
                <a:r>
                  <a:rPr lang="en-US" dirty="0"/>
                  <a:t>RX window for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sees only TX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Also, channels acts as a circular convolution: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09691" y="1482635"/>
                <a:ext cx="6833050" cy="4096453"/>
              </a:xfrm>
              <a:blipFill>
                <a:blip r:embed="rId2"/>
                <a:stretch>
                  <a:fillRect l="-2141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9323588" y="2999389"/>
            <a:ext cx="1524000" cy="63976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942588" y="2999389"/>
            <a:ext cx="381000" cy="63976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32"/>
          <p:cNvGrpSpPr/>
          <p:nvPr/>
        </p:nvGrpSpPr>
        <p:grpSpPr>
          <a:xfrm>
            <a:off x="9081375" y="2999075"/>
            <a:ext cx="1905000" cy="639762"/>
            <a:chOff x="6759575" y="1481424"/>
            <a:chExt cx="1905000" cy="639762"/>
          </a:xfrm>
        </p:grpSpPr>
        <p:sp>
          <p:nvSpPr>
            <p:cNvPr id="31" name="Rectangle 30"/>
            <p:cNvSpPr/>
            <p:nvPr/>
          </p:nvSpPr>
          <p:spPr>
            <a:xfrm>
              <a:off x="7140575" y="1481424"/>
              <a:ext cx="1524000" cy="63976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59575" y="1481424"/>
              <a:ext cx="381000" cy="639762"/>
            </a:xfrm>
            <a:prstGeom prst="rect">
              <a:avLst/>
            </a:prstGeom>
            <a:solidFill>
              <a:srgbClr val="99FF99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9319659" y="2997558"/>
            <a:ext cx="1905000" cy="639762"/>
            <a:chOff x="6759575" y="1481424"/>
            <a:chExt cx="1905000" cy="639762"/>
          </a:xfrm>
        </p:grpSpPr>
        <p:sp>
          <p:nvSpPr>
            <p:cNvPr id="35" name="Rectangle 34"/>
            <p:cNvSpPr/>
            <p:nvPr/>
          </p:nvSpPr>
          <p:spPr>
            <a:xfrm>
              <a:off x="7140575" y="1481424"/>
              <a:ext cx="1524000" cy="639762"/>
            </a:xfrm>
            <a:prstGeom prst="rect">
              <a:avLst/>
            </a:prstGeom>
            <a:solidFill>
              <a:srgbClr val="00FFFF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59575" y="1481424"/>
              <a:ext cx="381000" cy="639762"/>
            </a:xfrm>
            <a:prstGeom prst="rect">
              <a:avLst/>
            </a:prstGeom>
            <a:solidFill>
              <a:srgbClr val="99FF99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9319659" y="3760680"/>
            <a:ext cx="3930" cy="1045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0847588" y="3760680"/>
            <a:ext cx="0" cy="570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323588" y="3944831"/>
            <a:ext cx="150674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504563" y="1703561"/>
            <a:ext cx="1524000" cy="63976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123563" y="1703561"/>
            <a:ext cx="381000" cy="63976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>
          <a:xfrm flipH="1">
            <a:off x="8122100" y="2442320"/>
            <a:ext cx="1463" cy="216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8942588" y="3946419"/>
            <a:ext cx="3810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23563" y="2614804"/>
            <a:ext cx="38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53686" y="3677190"/>
            <a:ext cx="9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Delay for first arrival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29289" y="1816398"/>
            <a:ext cx="128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OFDM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47454" y="3905766"/>
            <a:ext cx="40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8657510" y="652616"/>
                <a:ext cx="7143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,ℓ]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510" y="652616"/>
                <a:ext cx="714313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 rot="5400000">
            <a:off x="8727543" y="1121291"/>
            <a:ext cx="641603" cy="33191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0224375" y="4321484"/>
                <a:ext cx="7143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]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375" y="4321484"/>
                <a:ext cx="714313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Arrow 59"/>
          <p:cNvSpPr/>
          <p:nvPr/>
        </p:nvSpPr>
        <p:spPr>
          <a:xfrm rot="5400000">
            <a:off x="9747118" y="4198803"/>
            <a:ext cx="641603" cy="33191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17758" y="3992656"/>
                <a:ext cx="418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58" y="3992656"/>
                <a:ext cx="4186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79ED5-02FE-4E5F-8083-321C542EC2C7}"/>
                  </a:ext>
                </a:extLst>
              </p:cNvPr>
              <p:cNvSpPr txBox="1"/>
              <p:nvPr/>
            </p:nvSpPr>
            <p:spPr>
              <a:xfrm>
                <a:off x="7509266" y="2445527"/>
                <a:ext cx="5643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79ED5-02FE-4E5F-8083-321C542E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266" y="2445527"/>
                <a:ext cx="56438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81CA98-E028-4EC7-928B-A7532ED314D3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8942588" y="3319270"/>
            <a:ext cx="0" cy="85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E51600-3D5D-407B-8913-C7F2B96AE089}"/>
              </a:ext>
            </a:extLst>
          </p:cNvPr>
          <p:cNvCxnSpPr>
            <a:cxnSpLocks/>
          </p:cNvCxnSpPr>
          <p:nvPr/>
        </p:nvCxnSpPr>
        <p:spPr>
          <a:xfrm>
            <a:off x="8123562" y="3946983"/>
            <a:ext cx="813269" cy="5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0A2C15-9FEF-4900-8C8E-3FB684717918}"/>
              </a:ext>
            </a:extLst>
          </p:cNvPr>
          <p:cNvCxnSpPr>
            <a:cxnSpLocks/>
          </p:cNvCxnSpPr>
          <p:nvPr/>
        </p:nvCxnSpPr>
        <p:spPr>
          <a:xfrm>
            <a:off x="8488168" y="2441690"/>
            <a:ext cx="0" cy="46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18B2FF-0630-4DA6-B5A9-06C3620FE983}"/>
                  </a:ext>
                </a:extLst>
              </p:cNvPr>
              <p:cNvSpPr txBox="1"/>
              <p:nvPr/>
            </p:nvSpPr>
            <p:spPr>
              <a:xfrm>
                <a:off x="7682716" y="4736004"/>
                <a:ext cx="87876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18B2FF-0630-4DA6-B5A9-06C3620FE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716" y="4736004"/>
                <a:ext cx="878767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0C04A66-A5C0-4E0C-9265-963D466A5603}"/>
              </a:ext>
            </a:extLst>
          </p:cNvPr>
          <p:cNvSpPr txBox="1"/>
          <p:nvPr/>
        </p:nvSpPr>
        <p:spPr>
          <a:xfrm>
            <a:off x="7661763" y="5193130"/>
            <a:ext cx="9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symbol 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EEF430-94AA-423B-B9AC-241DA522ED78}"/>
                  </a:ext>
                </a:extLst>
              </p:cNvPr>
              <p:cNvSpPr txBox="1"/>
              <p:nvPr/>
            </p:nvSpPr>
            <p:spPr>
              <a:xfrm>
                <a:off x="8606314" y="4896038"/>
                <a:ext cx="133555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EEF430-94AA-423B-B9AC-241DA522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14" y="4896038"/>
                <a:ext cx="1335558" cy="391261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ADC2F0-B917-409C-A4B1-BC5EE5B75531}"/>
                  </a:ext>
                </a:extLst>
              </p:cNvPr>
              <p:cNvSpPr txBox="1"/>
              <p:nvPr/>
            </p:nvSpPr>
            <p:spPr>
              <a:xfrm>
                <a:off x="8850895" y="4040486"/>
                <a:ext cx="5643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ADC2F0-B917-409C-A4B1-BC5EE5B75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895" y="4040486"/>
                <a:ext cx="56438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222DE1E-E556-429D-BA27-A7360FA6B43F}"/>
                  </a:ext>
                </a:extLst>
              </p:cNvPr>
              <p:cNvSpPr txBox="1"/>
              <p:nvPr/>
            </p:nvSpPr>
            <p:spPr>
              <a:xfrm>
                <a:off x="6021800" y="3468043"/>
                <a:ext cx="6551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222DE1E-E556-429D-BA27-A7360FA6B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00" y="3468043"/>
                <a:ext cx="655179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950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8A97-2E30-412E-882A-E48FA558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RX </a:t>
            </a:r>
            <a:r>
              <a:rPr lang="en-US" dirty="0" err="1"/>
              <a:t>DeModulation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51F25-5F46-4869-BC63-189379B51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26433"/>
                <a:ext cx="7162300" cy="4242664"/>
              </a:xfrm>
            </p:spPr>
            <p:txBody>
              <a:bodyPr/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arrival of first sample of symbol 0</a:t>
                </a:r>
              </a:p>
              <a:p>
                <a:r>
                  <a:rPr lang="en-US" dirty="0"/>
                  <a:t>Take FFT window: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Note the offsetting</a:t>
                </a:r>
              </a:p>
              <a:p>
                <a:r>
                  <a:rPr lang="en-US" dirty="0"/>
                  <a:t>FFT: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r>
                  <a:rPr lang="en-US" dirty="0"/>
                  <a:t>Remove un-unused SC: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</a:t>
                </a:r>
                <a:r>
                  <a:rPr lang="en-US" dirty="0" err="1"/>
                  <a:t>th</a:t>
                </a:r>
                <a:r>
                  <a:rPr lang="en-US" dirty="0"/>
                  <a:t> occupied subcarrier</a:t>
                </a:r>
              </a:p>
              <a:p>
                <a:r>
                  <a:rPr lang="en-US" dirty="0"/>
                  <a:t>Serialize: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51F25-5F46-4869-BC63-189379B51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26433"/>
                <a:ext cx="7162300" cy="4242664"/>
              </a:xfrm>
              <a:blipFill>
                <a:blip r:embed="rId2"/>
                <a:stretch>
                  <a:fillRect l="-2043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2DF4-02DF-4183-9FD0-C8471D58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6119B-DA12-46C7-9F2B-D5B68B5A47C7}"/>
              </a:ext>
            </a:extLst>
          </p:cNvPr>
          <p:cNvSpPr/>
          <p:nvPr/>
        </p:nvSpPr>
        <p:spPr>
          <a:xfrm>
            <a:off x="8534434" y="2038664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09C9C9-5C8C-4357-9C4D-F795BF5A0CDB}"/>
                  </a:ext>
                </a:extLst>
              </p:cNvPr>
              <p:cNvSpPr txBox="1"/>
              <p:nvPr/>
            </p:nvSpPr>
            <p:spPr>
              <a:xfrm>
                <a:off x="9341152" y="1521502"/>
                <a:ext cx="615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09C9C9-5C8C-4357-9C4D-F795BF5A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152" y="1521502"/>
                <a:ext cx="615618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5CFB13-818E-4BCB-82E0-B8FC25565E0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328913" y="1521502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D8CCA-EB1B-4B92-BFB2-F5FA26EF3ADC}"/>
              </a:ext>
            </a:extLst>
          </p:cNvPr>
          <p:cNvSpPr/>
          <p:nvPr/>
        </p:nvSpPr>
        <p:spPr>
          <a:xfrm>
            <a:off x="8552317" y="3020521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A5E9A3-41DC-431A-B917-73266AB95B11}"/>
                  </a:ext>
                </a:extLst>
              </p:cNvPr>
              <p:cNvSpPr txBox="1"/>
              <p:nvPr/>
            </p:nvSpPr>
            <p:spPr>
              <a:xfrm>
                <a:off x="9341152" y="2503359"/>
                <a:ext cx="969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A5E9A3-41DC-431A-B917-73266AB9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152" y="2503359"/>
                <a:ext cx="96994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A84CC-0B69-4A34-BE01-E4DB98024F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346796" y="2503359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B8E7B-F329-4F6F-8162-78CB3909B942}"/>
              </a:ext>
            </a:extLst>
          </p:cNvPr>
          <p:cNvSpPr/>
          <p:nvPr/>
        </p:nvSpPr>
        <p:spPr>
          <a:xfrm>
            <a:off x="8552317" y="4011759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8E920E-B52C-4F24-85AA-4EB24F2BC8E5}"/>
                  </a:ext>
                </a:extLst>
              </p:cNvPr>
              <p:cNvSpPr txBox="1"/>
              <p:nvPr/>
            </p:nvSpPr>
            <p:spPr>
              <a:xfrm>
                <a:off x="9341152" y="3494597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8E920E-B52C-4F24-85AA-4EB24F2BC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152" y="3494597"/>
                <a:ext cx="963725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9EF803-84A1-420F-9F33-991E64135D6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346796" y="3494597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BD2E250-DA23-46DF-8CB8-A755187073A7}"/>
              </a:ext>
            </a:extLst>
          </p:cNvPr>
          <p:cNvSpPr/>
          <p:nvPr/>
        </p:nvSpPr>
        <p:spPr>
          <a:xfrm>
            <a:off x="8552317" y="5006167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83473F-A525-4EBC-88A6-A447360F8B99}"/>
                  </a:ext>
                </a:extLst>
              </p:cNvPr>
              <p:cNvSpPr txBox="1"/>
              <p:nvPr/>
            </p:nvSpPr>
            <p:spPr>
              <a:xfrm>
                <a:off x="9419503" y="5555257"/>
                <a:ext cx="619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83473F-A525-4EBC-88A6-A447360F8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503" y="5555257"/>
                <a:ext cx="619016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FF66C0-51C1-4EDD-97E2-9E85ED9F0A9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346796" y="4489005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45100F-8F46-4B96-9E81-3E25811E07AC}"/>
                  </a:ext>
                </a:extLst>
              </p:cNvPr>
              <p:cNvSpPr txBox="1"/>
              <p:nvPr/>
            </p:nvSpPr>
            <p:spPr>
              <a:xfrm>
                <a:off x="9400320" y="4560848"/>
                <a:ext cx="85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,ℓ]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45100F-8F46-4B96-9E81-3E25811E0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320" y="4560848"/>
                <a:ext cx="850376" cy="369332"/>
              </a:xfrm>
              <a:prstGeom prst="rect">
                <a:avLst/>
              </a:prstGeom>
              <a:blipFill>
                <a:blip r:embed="rId7"/>
                <a:stretch>
                  <a:fillRect r="-14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18DC0A-48BF-4CE5-945A-A8B4F7AC2126}"/>
              </a:ext>
            </a:extLst>
          </p:cNvPr>
          <p:cNvCxnSpPr>
            <a:cxnSpLocks/>
          </p:cNvCxnSpPr>
          <p:nvPr/>
        </p:nvCxnSpPr>
        <p:spPr>
          <a:xfrm>
            <a:off x="9341152" y="5481342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D2A7-2E93-4EE0-B958-202D0C2CB850}"/>
                  </a:ext>
                </a:extLst>
              </p:cNvPr>
              <p:cNvSpPr txBox="1"/>
              <p:nvPr/>
            </p:nvSpPr>
            <p:spPr>
              <a:xfrm>
                <a:off x="10734301" y="5286196"/>
                <a:ext cx="72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D2A7-2E93-4EE0-B958-202D0C2CB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301" y="5286196"/>
                <a:ext cx="720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EB54B-3835-40A1-A86F-FA2A72998439}"/>
                  </a:ext>
                </a:extLst>
              </p:cNvPr>
              <p:cNvSpPr txBox="1"/>
              <p:nvPr/>
            </p:nvSpPr>
            <p:spPr>
              <a:xfrm>
                <a:off x="10560850" y="4079563"/>
                <a:ext cx="964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EB54B-3835-40A1-A86F-FA2A72998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850" y="4079563"/>
                <a:ext cx="9641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79C45A-B960-4C81-B823-171F04EF2650}"/>
                  </a:ext>
                </a:extLst>
              </p:cNvPr>
              <p:cNvSpPr txBox="1"/>
              <p:nvPr/>
            </p:nvSpPr>
            <p:spPr>
              <a:xfrm>
                <a:off x="7921992" y="957330"/>
                <a:ext cx="277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DeMod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OFDM symbols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79C45A-B960-4C81-B823-171F04EF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92" y="957330"/>
                <a:ext cx="2774093" cy="369332"/>
              </a:xfrm>
              <a:prstGeom prst="rect">
                <a:avLst/>
              </a:prstGeom>
              <a:blipFill>
                <a:blip r:embed="rId10"/>
                <a:stretch>
                  <a:fillRect l="-1978" t="-8197" r="-10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B1283E-1CE4-46C7-BA49-9C6F4C5F0ACF}"/>
                  </a:ext>
                </a:extLst>
              </p:cNvPr>
              <p:cNvSpPr txBox="1"/>
              <p:nvPr/>
            </p:nvSpPr>
            <p:spPr>
              <a:xfrm>
                <a:off x="10434012" y="3485216"/>
                <a:ext cx="1112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B1283E-1CE4-46C7-BA49-9C6F4C5F0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12" y="3485216"/>
                <a:ext cx="1112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A0FA05-9282-42AD-85A7-FDCA30ECE856}"/>
                  </a:ext>
                </a:extLst>
              </p:cNvPr>
              <p:cNvSpPr txBox="1"/>
              <p:nvPr/>
            </p:nvSpPr>
            <p:spPr>
              <a:xfrm>
                <a:off x="10434012" y="2463249"/>
                <a:ext cx="1112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A0FA05-9282-42AD-85A7-FDCA30ECE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012" y="2463249"/>
                <a:ext cx="11129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A725A9-7057-4BF4-A855-5E0FE7D38E38}"/>
                  </a:ext>
                </a:extLst>
              </p:cNvPr>
              <p:cNvSpPr txBox="1"/>
              <p:nvPr/>
            </p:nvSpPr>
            <p:spPr>
              <a:xfrm>
                <a:off x="10459151" y="1521502"/>
                <a:ext cx="87357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A725A9-7057-4BF4-A855-5E0FE7D38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151" y="1521502"/>
                <a:ext cx="873572" cy="391261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113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8C72745-0A24-D66E-6E56-A050A4F456F9}"/>
              </a:ext>
            </a:extLst>
          </p:cNvPr>
          <p:cNvSpPr/>
          <p:nvPr/>
        </p:nvSpPr>
        <p:spPr>
          <a:xfrm>
            <a:off x="1846826" y="4220903"/>
            <a:ext cx="4731391" cy="6324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4C852-BE82-6F42-643C-0BC293AD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Channel as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22627C-8583-A085-AF8C-04FF4EB6D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022848" cy="4329817"/>
              </a:xfrm>
            </p:spPr>
            <p:txBody>
              <a:bodyPr/>
              <a:lstStyle/>
              <a:p>
                <a:r>
                  <a:rPr lang="en-US" dirty="0"/>
                  <a:t>Since channel is a circular convolution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sampled digital frequency response</a:t>
                </a:r>
              </a:p>
              <a:p>
                <a:pPr lvl="1"/>
                <a:r>
                  <a:rPr lang="en-US" dirty="0"/>
                  <a:t>Channel response may change with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Due to motion of TX, RX or scatters</a:t>
                </a:r>
              </a:p>
              <a:p>
                <a:r>
                  <a:rPr lang="en-US" dirty="0"/>
                  <a:t>Key result:  OFDM channel is simple multiplication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22627C-8583-A085-AF8C-04FF4EB6D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022848" cy="4329817"/>
              </a:xfrm>
              <a:blipFill>
                <a:blip r:embed="rId2"/>
                <a:stretch>
                  <a:fillRect l="-242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3E4AE-2358-8A53-96D7-432B6084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F0D00B-1B67-961C-AD21-F649EE881094}"/>
              </a:ext>
            </a:extLst>
          </p:cNvPr>
          <p:cNvSpPr/>
          <p:nvPr/>
        </p:nvSpPr>
        <p:spPr>
          <a:xfrm>
            <a:off x="8528790" y="2654360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1B8CD-B933-9F2E-AECC-898DAEF9C83F}"/>
              </a:ext>
            </a:extLst>
          </p:cNvPr>
          <p:cNvSpPr/>
          <p:nvPr/>
        </p:nvSpPr>
        <p:spPr>
          <a:xfrm>
            <a:off x="8546673" y="3636217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8F2FE7-3614-8D29-EBDC-0E64769936D0}"/>
                  </a:ext>
                </a:extLst>
              </p:cNvPr>
              <p:cNvSpPr txBox="1"/>
              <p:nvPr/>
            </p:nvSpPr>
            <p:spPr>
              <a:xfrm>
                <a:off x="8880736" y="1722183"/>
                <a:ext cx="90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8F2FE7-3614-8D29-EBDC-0E6476993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736" y="1722183"/>
                <a:ext cx="90954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932C3-1DF4-3BF1-3558-34A4D59E85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341152" y="3119055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4D7F43-FDCA-4C0B-7838-28C778809F91}"/>
              </a:ext>
            </a:extLst>
          </p:cNvPr>
          <p:cNvSpPr/>
          <p:nvPr/>
        </p:nvSpPr>
        <p:spPr>
          <a:xfrm>
            <a:off x="8546673" y="4627455"/>
            <a:ext cx="1588957" cy="464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D21FB1-E197-E6AC-010D-C9FEA9D91627}"/>
                  </a:ext>
                </a:extLst>
              </p:cNvPr>
              <p:cNvSpPr txBox="1"/>
              <p:nvPr/>
            </p:nvSpPr>
            <p:spPr>
              <a:xfrm>
                <a:off x="7872779" y="4157974"/>
                <a:ext cx="1312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D21FB1-E197-E6AC-010D-C9FEA9D91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79" y="4157974"/>
                <a:ext cx="1312021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F3F266-5448-CBE9-BC62-E0C571F7105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341152" y="4110293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948C35-1F60-32DE-6BFC-69F58EDEB733}"/>
              </a:ext>
            </a:extLst>
          </p:cNvPr>
          <p:cNvCxnSpPr>
            <a:cxnSpLocks/>
          </p:cNvCxnSpPr>
          <p:nvPr/>
        </p:nvCxnSpPr>
        <p:spPr>
          <a:xfrm>
            <a:off x="9341152" y="5104701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788E6F-18E7-A3E2-65AF-13429436D698}"/>
                  </a:ext>
                </a:extLst>
              </p:cNvPr>
              <p:cNvSpPr txBox="1"/>
              <p:nvPr/>
            </p:nvSpPr>
            <p:spPr>
              <a:xfrm>
                <a:off x="9394676" y="5176544"/>
                <a:ext cx="85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,ℓ]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788E6F-18E7-A3E2-65AF-13429436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676" y="5176544"/>
                <a:ext cx="850376" cy="369332"/>
              </a:xfrm>
              <a:prstGeom prst="rect">
                <a:avLst/>
              </a:prstGeom>
              <a:blipFill>
                <a:blip r:embed="rId5"/>
                <a:stretch>
                  <a:fillRect r="-14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D6EF8-66B5-7F33-4EB4-31BA057B560B}"/>
                  </a:ext>
                </a:extLst>
              </p:cNvPr>
              <p:cNvSpPr txBox="1"/>
              <p:nvPr/>
            </p:nvSpPr>
            <p:spPr>
              <a:xfrm>
                <a:off x="8039328" y="3182491"/>
                <a:ext cx="978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D6EF8-66B5-7F33-4EB4-31BA057B5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328" y="3182491"/>
                <a:ext cx="97892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D8C85B-5452-A8F9-1308-2F4792BAADEF}"/>
              </a:ext>
            </a:extLst>
          </p:cNvPr>
          <p:cNvCxnSpPr>
            <a:cxnSpLocks/>
          </p:cNvCxnSpPr>
          <p:nvPr/>
        </p:nvCxnSpPr>
        <p:spPr>
          <a:xfrm>
            <a:off x="9335507" y="2137198"/>
            <a:ext cx="0" cy="5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6CBC36-448B-11F4-4551-8D215EE97665}"/>
              </a:ext>
            </a:extLst>
          </p:cNvPr>
          <p:cNvSpPr txBox="1"/>
          <p:nvPr/>
        </p:nvSpPr>
        <p:spPr>
          <a:xfrm>
            <a:off x="10404073" y="2472724"/>
            <a:ext cx="1272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pad &amp; </a:t>
            </a:r>
            <a:br>
              <a:rPr lang="en-US" dirty="0"/>
            </a:br>
            <a:r>
              <a:rPr lang="en-US" dirty="0"/>
              <a:t>IFFT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98348C-7076-6E6F-019E-E4263AB0F5BD}"/>
              </a:ext>
            </a:extLst>
          </p:cNvPr>
          <p:cNvSpPr txBox="1"/>
          <p:nvPr/>
        </p:nvSpPr>
        <p:spPr>
          <a:xfrm>
            <a:off x="10400547" y="4627455"/>
            <a:ext cx="152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&amp; extract </a:t>
            </a:r>
            <a:br>
              <a:rPr lang="en-US" dirty="0"/>
            </a:br>
            <a:r>
              <a:rPr lang="en-US" dirty="0"/>
              <a:t>occupied sub-carriers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8F8EA-5F2A-06CC-8FFD-3E5A96AF00E9}"/>
              </a:ext>
            </a:extLst>
          </p:cNvPr>
          <p:cNvSpPr txBox="1"/>
          <p:nvPr/>
        </p:nvSpPr>
        <p:spPr>
          <a:xfrm>
            <a:off x="10394006" y="3618632"/>
            <a:ext cx="129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Circular</a:t>
            </a:r>
            <a:br>
              <a:rPr lang="en-US" dirty="0"/>
            </a:br>
            <a:r>
              <a:rPr lang="en-US" dirty="0"/>
              <a:t>convolution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897CE-6810-DED0-06B6-2A683CE9286A}"/>
              </a:ext>
            </a:extLst>
          </p:cNvPr>
          <p:cNvSpPr txBox="1"/>
          <p:nvPr/>
        </p:nvSpPr>
        <p:spPr>
          <a:xfrm>
            <a:off x="2204850" y="517654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8ED8E9-95DD-936D-FBA8-7B23B5FCEF34}"/>
              </a:ext>
            </a:extLst>
          </p:cNvPr>
          <p:cNvSpPr txBox="1"/>
          <p:nvPr/>
        </p:nvSpPr>
        <p:spPr>
          <a:xfrm>
            <a:off x="3719944" y="517654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433B79-6D17-E5F8-04F2-857626179EC0}"/>
              </a:ext>
            </a:extLst>
          </p:cNvPr>
          <p:cNvSpPr txBox="1"/>
          <p:nvPr/>
        </p:nvSpPr>
        <p:spPr>
          <a:xfrm>
            <a:off x="4804006" y="5176544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73BE27-37FF-FC99-18F0-EF7F2E433C98}"/>
              </a:ext>
            </a:extLst>
          </p:cNvPr>
          <p:cNvCxnSpPr>
            <a:stCxn id="28" idx="0"/>
          </p:cNvCxnSpPr>
          <p:nvPr/>
        </p:nvCxnSpPr>
        <p:spPr>
          <a:xfrm flipV="1">
            <a:off x="2826495" y="5000375"/>
            <a:ext cx="242422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1CC994-FB59-FD17-A7F8-E8F4DC656D46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196197" y="4941652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A7B187-BED3-62C6-C803-F6478202867C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5250054" y="5000375"/>
            <a:ext cx="169185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E745-4217-43FA-9203-F7B89C4C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Degrees of Freedom and Overhead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4DA92-EE57-4C77-8DC3-D4E5C42DC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5713267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Each OFDM symbol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r>
                  <a:rPr lang="en-US" dirty="0"/>
                  <a:t> DoF</a:t>
                </a:r>
              </a:p>
              <a:p>
                <a:r>
                  <a:rPr lang="en-US" dirty="0"/>
                  <a:t>Rate is: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𝐷𝑜𝐹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𝑠𝑦𝑚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Occupied bandwidth: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Fraction Overhead: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4DA92-EE57-4C77-8DC3-D4E5C42DC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5713267" cy="4329817"/>
              </a:xfrm>
              <a:blipFill>
                <a:blip r:embed="rId2"/>
                <a:stretch>
                  <a:fillRect l="-2348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870E4-EFC8-40A8-B01D-2DA45B1F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F8772-F074-473F-9F7C-A4E74A024B6C}"/>
              </a:ext>
            </a:extLst>
          </p:cNvPr>
          <p:cNvSpPr/>
          <p:nvPr/>
        </p:nvSpPr>
        <p:spPr>
          <a:xfrm>
            <a:off x="8150734" y="2722045"/>
            <a:ext cx="516532" cy="10121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34301-CC13-434C-A1B2-9A5A3FB4A163}"/>
              </a:ext>
            </a:extLst>
          </p:cNvPr>
          <p:cNvSpPr/>
          <p:nvPr/>
        </p:nvSpPr>
        <p:spPr>
          <a:xfrm>
            <a:off x="8667266" y="2722045"/>
            <a:ext cx="1856720" cy="1012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650073-C2BD-46F5-9DE4-412BA49E2AFE}"/>
              </a:ext>
            </a:extLst>
          </p:cNvPr>
          <p:cNvCxnSpPr>
            <a:cxnSpLocks/>
          </p:cNvCxnSpPr>
          <p:nvPr/>
        </p:nvCxnSpPr>
        <p:spPr>
          <a:xfrm>
            <a:off x="8150734" y="2276871"/>
            <a:ext cx="0" cy="221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204E61-95A6-479E-9159-5F32B425F730}"/>
              </a:ext>
            </a:extLst>
          </p:cNvPr>
          <p:cNvCxnSpPr>
            <a:cxnSpLocks/>
          </p:cNvCxnSpPr>
          <p:nvPr/>
        </p:nvCxnSpPr>
        <p:spPr>
          <a:xfrm>
            <a:off x="8667266" y="3529998"/>
            <a:ext cx="0" cy="96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1F8E0-3E5D-4C2D-9560-64BE3C3C750B}"/>
              </a:ext>
            </a:extLst>
          </p:cNvPr>
          <p:cNvCxnSpPr>
            <a:cxnSpLocks/>
          </p:cNvCxnSpPr>
          <p:nvPr/>
        </p:nvCxnSpPr>
        <p:spPr>
          <a:xfrm>
            <a:off x="10523986" y="2276871"/>
            <a:ext cx="0" cy="212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6BF55-6EAF-4B57-89E9-298CC9BC4529}"/>
              </a:ext>
            </a:extLst>
          </p:cNvPr>
          <p:cNvCxnSpPr/>
          <p:nvPr/>
        </p:nvCxnSpPr>
        <p:spPr>
          <a:xfrm>
            <a:off x="8150734" y="4076195"/>
            <a:ext cx="51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586E9A-4231-4D2B-9A41-98E6E4CBF4DF}"/>
              </a:ext>
            </a:extLst>
          </p:cNvPr>
          <p:cNvCxnSpPr>
            <a:cxnSpLocks/>
          </p:cNvCxnSpPr>
          <p:nvPr/>
        </p:nvCxnSpPr>
        <p:spPr>
          <a:xfrm>
            <a:off x="8667266" y="4076195"/>
            <a:ext cx="1856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5E9E7-BBD9-4463-84BB-7EF399D6B039}"/>
                  </a:ext>
                </a:extLst>
              </p:cNvPr>
              <p:cNvSpPr txBox="1"/>
              <p:nvPr/>
            </p:nvSpPr>
            <p:spPr>
              <a:xfrm>
                <a:off x="7368513" y="4909890"/>
                <a:ext cx="1298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Cyclic prefix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5E9E7-BBD9-4463-84BB-7EF399D6B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13" y="4909890"/>
                <a:ext cx="1298753" cy="646331"/>
              </a:xfrm>
              <a:prstGeom prst="rect">
                <a:avLst/>
              </a:prstGeom>
              <a:blipFill>
                <a:blip r:embed="rId3"/>
                <a:stretch>
                  <a:fillRect l="-4225" t="-4717" r="-3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BB8470-B70F-402F-939D-226E6EEB894B}"/>
                  </a:ext>
                </a:extLst>
              </p:cNvPr>
              <p:cNvSpPr txBox="1"/>
              <p:nvPr/>
            </p:nvSpPr>
            <p:spPr>
              <a:xfrm>
                <a:off x="9483499" y="4909890"/>
                <a:ext cx="1175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FFT period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BB8470-B70F-402F-939D-226E6EEB8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99" y="4909890"/>
                <a:ext cx="1175322" cy="646331"/>
              </a:xfrm>
              <a:prstGeom prst="rect">
                <a:avLst/>
              </a:prstGeom>
              <a:blipFill>
                <a:blip r:embed="rId4"/>
                <a:stretch>
                  <a:fillRect l="-4688" t="-4717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F0FBD9-287C-432C-BBF4-23CE83E86E24}"/>
              </a:ext>
            </a:extLst>
          </p:cNvPr>
          <p:cNvCxnSpPr>
            <a:cxnSpLocks/>
          </p:cNvCxnSpPr>
          <p:nvPr/>
        </p:nvCxnSpPr>
        <p:spPr>
          <a:xfrm flipV="1">
            <a:off x="8128812" y="4126801"/>
            <a:ext cx="280188" cy="7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DDD99C-D032-4F8B-BFD5-5EAA09A9567B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9595626" y="4126801"/>
            <a:ext cx="475534" cy="7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A5C169-BF2D-4E7E-8E7B-23DDADD7EF0A}"/>
                  </a:ext>
                </a:extLst>
              </p:cNvPr>
              <p:cNvSpPr txBox="1"/>
              <p:nvPr/>
            </p:nvSpPr>
            <p:spPr>
              <a:xfrm>
                <a:off x="8106890" y="1608611"/>
                <a:ext cx="2417096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OFDM symbol</a:t>
                </a:r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A5C169-BF2D-4E7E-8E7B-23DDADD7E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890" y="1608611"/>
                <a:ext cx="2417096" cy="668260"/>
              </a:xfrm>
              <a:prstGeom prst="rect">
                <a:avLst/>
              </a:prstGeom>
              <a:blipFill>
                <a:blip r:embed="rId5"/>
                <a:stretch>
                  <a:fillRect t="-5455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BC3152-AF4B-49B8-B0BB-6FA169336A8E}"/>
              </a:ext>
            </a:extLst>
          </p:cNvPr>
          <p:cNvCxnSpPr>
            <a:cxnSpLocks/>
          </p:cNvCxnSpPr>
          <p:nvPr/>
        </p:nvCxnSpPr>
        <p:spPr>
          <a:xfrm>
            <a:off x="8150734" y="2482241"/>
            <a:ext cx="2373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DC605E-B6D0-489E-A4B9-D01002211C7D}"/>
              </a:ext>
            </a:extLst>
          </p:cNvPr>
          <p:cNvSpPr/>
          <p:nvPr/>
        </p:nvSpPr>
        <p:spPr>
          <a:xfrm>
            <a:off x="9499070" y="4776896"/>
            <a:ext cx="135253" cy="1529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9507FD-3109-4F73-BAFF-A3B0B5193D10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9634323" y="4849151"/>
            <a:ext cx="771549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52A42-EB55-478B-95A5-5A40E8ED44C2}"/>
              </a:ext>
            </a:extLst>
          </p:cNvPr>
          <p:cNvCxnSpPr>
            <a:cxnSpLocks/>
          </p:cNvCxnSpPr>
          <p:nvPr/>
        </p:nvCxnSpPr>
        <p:spPr>
          <a:xfrm flipH="1">
            <a:off x="9774266" y="3814205"/>
            <a:ext cx="738277" cy="64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EB546D-228E-4726-BA11-0587DCD6C473}"/>
              </a:ext>
            </a:extLst>
          </p:cNvPr>
          <p:cNvSpPr txBox="1"/>
          <p:nvPr/>
        </p:nvSpPr>
        <p:spPr>
          <a:xfrm>
            <a:off x="10487983" y="4588809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“Noise”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4DC79-E4FA-41E6-A697-F38BD487C201}"/>
              </a:ext>
            </a:extLst>
          </p:cNvPr>
          <p:cNvSpPr/>
          <p:nvPr/>
        </p:nvSpPr>
        <p:spPr>
          <a:xfrm>
            <a:off x="5047593" y="4584900"/>
            <a:ext cx="1122837" cy="11398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F9E790-DD15-47D3-BB5C-F508528BFA5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708017" y="2199597"/>
            <a:ext cx="797138" cy="75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E745-4217-43FA-9203-F7B89C4C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4DA92-EE57-4C77-8DC3-D4E5C42DC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8715" y="1569258"/>
                <a:ext cx="597153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Want CP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small</a:t>
                </a:r>
                <a:r>
                  <a:rPr lang="en-US" dirty="0"/>
                  <a:t> to make overhead low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Overhead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Want CP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large</a:t>
                </a:r>
                <a:r>
                  <a:rPr lang="en-US" dirty="0"/>
                  <a:t> to ensure all paths fit in CP window</a:t>
                </a:r>
              </a:p>
              <a:p>
                <a:pPr lvl="1"/>
                <a:r>
                  <a:rPr lang="en-US" dirty="0"/>
                  <a:t>Need CP &gt; “delay spread”</a:t>
                </a:r>
              </a:p>
              <a:p>
                <a:pPr lvl="1"/>
                <a:r>
                  <a:rPr lang="en-US" dirty="0"/>
                  <a:t>Delay spread tends to be larger in outdoor environments</a:t>
                </a:r>
              </a:p>
              <a:p>
                <a:r>
                  <a:rPr lang="en-US" dirty="0"/>
                  <a:t>Practical systems select CP to balance both objectives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4DA92-EE57-4C77-8DC3-D4E5C42DC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8715" y="1569258"/>
                <a:ext cx="5971531" cy="4329817"/>
              </a:xfrm>
              <a:blipFill>
                <a:blip r:embed="rId2"/>
                <a:stretch>
                  <a:fillRect l="-2451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870E4-EFC8-40A8-B01D-2DA45B1F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F8772-F074-473F-9F7C-A4E74A024B6C}"/>
              </a:ext>
            </a:extLst>
          </p:cNvPr>
          <p:cNvSpPr/>
          <p:nvPr/>
        </p:nvSpPr>
        <p:spPr>
          <a:xfrm>
            <a:off x="8150734" y="2722045"/>
            <a:ext cx="516532" cy="10121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34301-CC13-434C-A1B2-9A5A3FB4A163}"/>
              </a:ext>
            </a:extLst>
          </p:cNvPr>
          <p:cNvSpPr/>
          <p:nvPr/>
        </p:nvSpPr>
        <p:spPr>
          <a:xfrm>
            <a:off x="8667266" y="2722045"/>
            <a:ext cx="1856720" cy="1012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650073-C2BD-46F5-9DE4-412BA49E2AFE}"/>
              </a:ext>
            </a:extLst>
          </p:cNvPr>
          <p:cNvCxnSpPr>
            <a:cxnSpLocks/>
          </p:cNvCxnSpPr>
          <p:nvPr/>
        </p:nvCxnSpPr>
        <p:spPr>
          <a:xfrm>
            <a:off x="8150734" y="2276871"/>
            <a:ext cx="0" cy="221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204E61-95A6-479E-9159-5F32B425F730}"/>
              </a:ext>
            </a:extLst>
          </p:cNvPr>
          <p:cNvCxnSpPr>
            <a:cxnSpLocks/>
          </p:cNvCxnSpPr>
          <p:nvPr/>
        </p:nvCxnSpPr>
        <p:spPr>
          <a:xfrm>
            <a:off x="8667266" y="3529998"/>
            <a:ext cx="0" cy="96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1F8E0-3E5D-4C2D-9560-64BE3C3C750B}"/>
              </a:ext>
            </a:extLst>
          </p:cNvPr>
          <p:cNvCxnSpPr>
            <a:cxnSpLocks/>
          </p:cNvCxnSpPr>
          <p:nvPr/>
        </p:nvCxnSpPr>
        <p:spPr>
          <a:xfrm>
            <a:off x="10523986" y="2276871"/>
            <a:ext cx="0" cy="212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6BF55-6EAF-4B57-89E9-298CC9BC4529}"/>
              </a:ext>
            </a:extLst>
          </p:cNvPr>
          <p:cNvCxnSpPr/>
          <p:nvPr/>
        </p:nvCxnSpPr>
        <p:spPr>
          <a:xfrm>
            <a:off x="8150734" y="4076195"/>
            <a:ext cx="51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586E9A-4231-4D2B-9A41-98E6E4CBF4DF}"/>
              </a:ext>
            </a:extLst>
          </p:cNvPr>
          <p:cNvCxnSpPr>
            <a:cxnSpLocks/>
          </p:cNvCxnSpPr>
          <p:nvPr/>
        </p:nvCxnSpPr>
        <p:spPr>
          <a:xfrm>
            <a:off x="8667266" y="4076195"/>
            <a:ext cx="1856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5E9E7-BBD9-4463-84BB-7EF399D6B039}"/>
                  </a:ext>
                </a:extLst>
              </p:cNvPr>
              <p:cNvSpPr txBox="1"/>
              <p:nvPr/>
            </p:nvSpPr>
            <p:spPr>
              <a:xfrm>
                <a:off x="7368513" y="4909890"/>
                <a:ext cx="1298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Cyclic prefix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5E9E7-BBD9-4463-84BB-7EF399D6B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13" y="4909890"/>
                <a:ext cx="1298753" cy="646331"/>
              </a:xfrm>
              <a:prstGeom prst="rect">
                <a:avLst/>
              </a:prstGeom>
              <a:blipFill>
                <a:blip r:embed="rId3"/>
                <a:stretch>
                  <a:fillRect l="-4225" t="-4717" r="-3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BB8470-B70F-402F-939D-226E6EEB894B}"/>
                  </a:ext>
                </a:extLst>
              </p:cNvPr>
              <p:cNvSpPr txBox="1"/>
              <p:nvPr/>
            </p:nvSpPr>
            <p:spPr>
              <a:xfrm>
                <a:off x="9483499" y="4909890"/>
                <a:ext cx="1175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FFT period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BB8470-B70F-402F-939D-226E6EEB8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99" y="4909890"/>
                <a:ext cx="1175322" cy="646331"/>
              </a:xfrm>
              <a:prstGeom prst="rect">
                <a:avLst/>
              </a:prstGeom>
              <a:blipFill>
                <a:blip r:embed="rId4"/>
                <a:stretch>
                  <a:fillRect l="-4688" t="-4717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F0FBD9-287C-432C-BBF4-23CE83E86E24}"/>
              </a:ext>
            </a:extLst>
          </p:cNvPr>
          <p:cNvCxnSpPr>
            <a:cxnSpLocks/>
          </p:cNvCxnSpPr>
          <p:nvPr/>
        </p:nvCxnSpPr>
        <p:spPr>
          <a:xfrm flipV="1">
            <a:off x="8128812" y="4126801"/>
            <a:ext cx="280188" cy="7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DDD99C-D032-4F8B-BFD5-5EAA09A9567B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9595626" y="4126801"/>
            <a:ext cx="475534" cy="7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A5C169-BF2D-4E7E-8E7B-23DDADD7EF0A}"/>
                  </a:ext>
                </a:extLst>
              </p:cNvPr>
              <p:cNvSpPr txBox="1"/>
              <p:nvPr/>
            </p:nvSpPr>
            <p:spPr>
              <a:xfrm>
                <a:off x="8106890" y="1608611"/>
                <a:ext cx="2417096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OFDM symbol</a:t>
                </a:r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A5C169-BF2D-4E7E-8E7B-23DDADD7E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890" y="1608611"/>
                <a:ext cx="2417096" cy="668260"/>
              </a:xfrm>
              <a:prstGeom prst="rect">
                <a:avLst/>
              </a:prstGeom>
              <a:blipFill>
                <a:blip r:embed="rId5"/>
                <a:stretch>
                  <a:fillRect t="-5455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BC3152-AF4B-49B8-B0BB-6FA169336A8E}"/>
              </a:ext>
            </a:extLst>
          </p:cNvPr>
          <p:cNvCxnSpPr>
            <a:cxnSpLocks/>
          </p:cNvCxnSpPr>
          <p:nvPr/>
        </p:nvCxnSpPr>
        <p:spPr>
          <a:xfrm>
            <a:off x="8150734" y="2482241"/>
            <a:ext cx="2373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493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8CA8-B09E-474A-B975-692896BE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802.11a/g OFDM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D3E3-D758-4EEB-BE33-5F66C40A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553456" cy="4329817"/>
          </a:xfrm>
        </p:spPr>
        <p:txBody>
          <a:bodyPr/>
          <a:lstStyle/>
          <a:p>
            <a:r>
              <a:rPr lang="en-US" dirty="0"/>
              <a:t>STF:  For detection, AGC</a:t>
            </a:r>
          </a:p>
          <a:p>
            <a:r>
              <a:rPr lang="en-US" dirty="0"/>
              <a:t>2 OFDM symbols for initial channel estimate</a:t>
            </a:r>
          </a:p>
          <a:p>
            <a:r>
              <a:rPr lang="en-US" dirty="0"/>
              <a:t>4 pilots in remainder of symbols for tracking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CB76E-E9E2-4C41-872B-9554AEDC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54BA4-84CB-4183-B78B-EAB0BD22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32" y="3281015"/>
            <a:ext cx="5702088" cy="2501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810237-0AEF-4F9F-A8C1-DE697262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018" y="856014"/>
            <a:ext cx="3946102" cy="2214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E0AE0-0D55-4EA4-A0A3-52E1747C5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17" y="3279264"/>
            <a:ext cx="4120833" cy="25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32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7F8C-9124-43BF-9CFD-94E540E3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Throughput 802.11n and 802.11ac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0675-1732-46A5-9FA9-73A1DC1E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10058400" cy="966854"/>
          </a:xfrm>
        </p:spPr>
        <p:txBody>
          <a:bodyPr>
            <a:normAutofit/>
          </a:bodyPr>
          <a:lstStyle/>
          <a:p>
            <a:r>
              <a:rPr lang="en-US" dirty="0"/>
              <a:t>Increase bandwidth by using more subcarriers</a:t>
            </a:r>
          </a:p>
          <a:p>
            <a:r>
              <a:rPr lang="en-US" dirty="0"/>
              <a:t>Subcarrier spacing and CP length are identical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03A84-110C-4A18-9793-6AB79D1F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122" name="Picture 2" descr="Image result for ofdm 802.11ac">
            <a:extLst>
              <a:ext uri="{FF2B5EF4-FFF2-40B4-BE49-F238E27FC236}">
                <a16:creationId xmlns:a16="http://schemas.microsoft.com/office/drawing/2014/main" id="{E9685FC1-98F8-4276-A0C2-E9645E842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9" r="410"/>
          <a:stretch/>
        </p:blipFill>
        <p:spPr bwMode="auto">
          <a:xfrm>
            <a:off x="2431626" y="2625821"/>
            <a:ext cx="6563360" cy="334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86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89A8-A570-453D-8E57-2F39A55E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4G LTE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3299A-F10D-4438-A8FD-A9C123041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8032" y="3359573"/>
                <a:ext cx="4786715" cy="2509523"/>
              </a:xfrm>
            </p:spPr>
            <p:txBody>
              <a:bodyPr/>
              <a:lstStyle/>
              <a:p>
                <a:r>
                  <a:rPr lang="en-US" dirty="0"/>
                  <a:t>Bandwidth allocated in resource blocks</a:t>
                </a:r>
              </a:p>
              <a:p>
                <a:pPr lvl="1"/>
                <a:r>
                  <a:rPr lang="en-US" dirty="0"/>
                  <a:t>1 RB = 12 subcarriers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15 kHz</a:t>
                </a:r>
              </a:p>
              <a:p>
                <a:r>
                  <a:rPr lang="en-US" dirty="0"/>
                  <a:t>FFT size up to: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=2048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Sample rate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= 30.72 MHz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3299A-F10D-4438-A8FD-A9C123041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032" y="3359573"/>
                <a:ext cx="4786715" cy="2509523"/>
              </a:xfrm>
              <a:blipFill>
                <a:blip r:embed="rId2"/>
                <a:stretch>
                  <a:fillRect l="-3057" t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7B58-8563-4DB4-AA84-D73E923A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3F28A-6063-4E32-92BE-148E389B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36" y="1545905"/>
            <a:ext cx="8392160" cy="1683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79292-03A0-4FCB-8100-69333886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412" y="3229683"/>
            <a:ext cx="5743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1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81D-C4AA-46FD-AD85-8B4B9216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NR OFDM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3828-DFC0-449B-A55F-5501AF2A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854" y="4490720"/>
            <a:ext cx="9746826" cy="1378376"/>
          </a:xfrm>
        </p:spPr>
        <p:txBody>
          <a:bodyPr/>
          <a:lstStyle/>
          <a:p>
            <a:r>
              <a:rPr lang="en-US" dirty="0"/>
              <a:t>Flexible numerology</a:t>
            </a:r>
          </a:p>
          <a:p>
            <a:r>
              <a:rPr lang="en-US" dirty="0"/>
              <a:t>Supports different cell sizes and latency / 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151CE-97A0-439C-A958-9301A5CE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2B2A6-1C79-4144-BB87-4C88695E3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1511"/>
            <a:ext cx="4093633" cy="2264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67B84-6C93-4EF2-9624-753BF399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908" y="1572532"/>
            <a:ext cx="5014913" cy="26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36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FFD4-9995-4498-9E06-FDC12994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NR OFDM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7513E-715F-4CEA-A6CA-198D55B98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80"/>
                <a:ext cx="7589520" cy="2417024"/>
              </a:xfrm>
            </p:spPr>
            <p:txBody>
              <a:bodyPr/>
              <a:lstStyle/>
              <a:p>
                <a:r>
                  <a:rPr lang="en-US" dirty="0"/>
                  <a:t>Subcarrier spacing: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=(15)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dirty="0"/>
                  <a:t> kHz</a:t>
                </a:r>
              </a:p>
              <a:p>
                <a:r>
                  <a:rPr lang="en-US" dirty="0"/>
                  <a:t>FFT size:  Typically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=1024, 2048, 4096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Occupied subcarriers: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“resource blocks”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7513E-715F-4CEA-A6CA-198D55B98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80"/>
                <a:ext cx="7589520" cy="2417024"/>
              </a:xfrm>
              <a:blipFill>
                <a:blip r:embed="rId2"/>
                <a:stretch>
                  <a:fillRect l="-1928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C404-A768-4E41-BB9B-D4DB8177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399AD-4E07-4275-87D4-EC0653A92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17" y="4211104"/>
            <a:ext cx="10032179" cy="15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20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Equalization?</a:t>
            </a:r>
          </a:p>
          <a:p>
            <a:r>
              <a:rPr lang="en-US" dirty="0"/>
              <a:t>Time-Domain Equalization for Single Carrier Systems </a:t>
            </a:r>
          </a:p>
          <a:p>
            <a:r>
              <a:rPr lang="en-US" dirty="0"/>
              <a:t>OFDM </a:t>
            </a:r>
          </a:p>
          <a:p>
            <a:r>
              <a:rPr lang="en-US" dirty="0"/>
              <a:t>OFDM Channel Estimation, a preview…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0035" y="280753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4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A2FD-3F74-4614-8C5B-1059A6A6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Channel Variations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949696" cy="4329817"/>
              </a:xfrm>
            </p:spPr>
            <p:txBody>
              <a:bodyPr/>
              <a:lstStyle/>
              <a:p>
                <a:r>
                  <a:rPr lang="en-US" dirty="0"/>
                  <a:t>OFDM Channel with Noise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Fading:  Channels vary over </a:t>
                </a:r>
                <a:r>
                  <a:rPr lang="en-US" dirty="0">
                    <a:solidFill>
                      <a:srgbClr val="00B050"/>
                    </a:solidFill>
                  </a:rPr>
                  <a:t>time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frequency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Due to interference between paths in channel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Will discuss this more in wireless class</a:t>
                </a:r>
              </a:p>
              <a:p>
                <a:r>
                  <a:rPr lang="en-US" dirty="0"/>
                  <a:t>Variation in </a:t>
                </a:r>
                <a:r>
                  <a:rPr lang="en-US" dirty="0">
                    <a:solidFill>
                      <a:srgbClr val="00B050"/>
                    </a:solidFill>
                  </a:rPr>
                  <a:t>time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Due to Doppler spread,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Variation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frequency</a:t>
                </a:r>
              </a:p>
              <a:p>
                <a:pPr lvl="1"/>
                <a:r>
                  <a:rPr lang="en-US" dirty="0"/>
                  <a:t>Due to delay spread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𝛿𝜏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949696" cy="4329817"/>
              </a:xfrm>
              <a:blipFill>
                <a:blip r:embed="rId2"/>
                <a:stretch>
                  <a:fillRect l="-245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04B2D-D893-4C20-92D9-9AA6A18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C5EE5-C273-44EE-A6BE-7C7115DB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849" y="1694773"/>
            <a:ext cx="3733110" cy="2946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DBD9D3-A12B-481D-8C53-37DCAD218F1B}"/>
                  </a:ext>
                </a:extLst>
              </p:cNvPr>
              <p:cNvSpPr txBox="1"/>
              <p:nvPr/>
            </p:nvSpPr>
            <p:spPr>
              <a:xfrm>
                <a:off x="8148575" y="5008822"/>
                <a:ext cx="30071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 path random channel with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Hz,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DBD9D3-A12B-481D-8C53-37DCAD218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575" y="5008822"/>
                <a:ext cx="3007105" cy="923330"/>
              </a:xfrm>
              <a:prstGeom prst="rect">
                <a:avLst/>
              </a:prstGeom>
              <a:blipFill>
                <a:blip r:embed="rId4"/>
                <a:stretch>
                  <a:fillRect l="-1826" t="-3974"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F7914E8-80C3-431C-9928-7882D2E2BE76}"/>
              </a:ext>
            </a:extLst>
          </p:cNvPr>
          <p:cNvSpPr txBox="1"/>
          <p:nvPr/>
        </p:nvSpPr>
        <p:spPr>
          <a:xfrm>
            <a:off x="10592018" y="144731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SNR [dB]</a:t>
            </a:r>
          </a:p>
        </p:txBody>
      </p:sp>
    </p:spTree>
    <p:extLst>
      <p:ext uri="{BB962C8B-B14F-4D97-AF65-F5344CB8AC3E}">
        <p14:creationId xmlns:p14="http://schemas.microsoft.com/office/powerpoint/2010/main" val="1117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A2FD-3F74-4614-8C5B-1059A6A6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Time-Varying Channels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949696" cy="4329817"/>
              </a:xfrm>
            </p:spPr>
            <p:txBody>
              <a:bodyPr/>
              <a:lstStyle/>
              <a:p>
                <a:r>
                  <a:rPr lang="en-US" dirty="0"/>
                  <a:t>OFDM Channel:</a:t>
                </a:r>
                <a:br>
                  <a:rPr lang="en-US" dirty="0"/>
                </a:br>
                <a:r>
                  <a:rPr lang="en-US" dirty="0"/>
                  <a:t>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 1</a:t>
                </a:r>
                <a:r>
                  <a:rPr lang="en-US" dirty="0"/>
                  <a:t>:  Channel Estimation</a:t>
                </a:r>
              </a:p>
              <a:p>
                <a:pPr lvl="1"/>
                <a:r>
                  <a:rPr lang="en-US" dirty="0"/>
                  <a:t>Need to estimate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 2</a:t>
                </a:r>
                <a:r>
                  <a:rPr lang="en-US" dirty="0"/>
                  <a:t>:  Equalization: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 estimate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We start with the equalization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949696" cy="4329817"/>
              </a:xfrm>
              <a:blipFill>
                <a:blip r:embed="rId2"/>
                <a:stretch>
                  <a:fillRect l="-245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04B2D-D893-4C20-92D9-9AA6A18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C5EE5-C273-44EE-A6BE-7C7115DB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849" y="1694773"/>
            <a:ext cx="3733110" cy="2946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DBD9D3-A12B-481D-8C53-37DCAD218F1B}"/>
                  </a:ext>
                </a:extLst>
              </p:cNvPr>
              <p:cNvSpPr txBox="1"/>
              <p:nvPr/>
            </p:nvSpPr>
            <p:spPr>
              <a:xfrm>
                <a:off x="8148575" y="5008822"/>
                <a:ext cx="30071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 path random channel with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Hz,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DBD9D3-A12B-481D-8C53-37DCAD218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575" y="5008822"/>
                <a:ext cx="3007105" cy="923330"/>
              </a:xfrm>
              <a:prstGeom prst="rect">
                <a:avLst/>
              </a:prstGeom>
              <a:blipFill>
                <a:blip r:embed="rId4"/>
                <a:stretch>
                  <a:fillRect l="-1826" t="-3974"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F7914E8-80C3-431C-9928-7882D2E2BE76}"/>
              </a:ext>
            </a:extLst>
          </p:cNvPr>
          <p:cNvSpPr txBox="1"/>
          <p:nvPr/>
        </p:nvSpPr>
        <p:spPr>
          <a:xfrm>
            <a:off x="10592018" y="144731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SNR [dB]</a:t>
            </a:r>
          </a:p>
        </p:txBody>
      </p:sp>
    </p:spTree>
    <p:extLst>
      <p:ext uri="{BB962C8B-B14F-4D97-AF65-F5344CB8AC3E}">
        <p14:creationId xmlns:p14="http://schemas.microsoft.com/office/powerpoint/2010/main" val="32704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681-7DC7-4A8E-9C40-8A67093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Equalization via Inversion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</p:spPr>
            <p:txBody>
              <a:bodyPr/>
              <a:lstStyle/>
              <a:p>
                <a:r>
                  <a:rPr lang="en-US" dirty="0"/>
                  <a:t>Consider a single time and frequency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Symbol equalization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obtain a noise estimate (needed for LLR)</a:t>
                </a:r>
              </a:p>
              <a:p>
                <a:r>
                  <a:rPr lang="en-US" dirty="0"/>
                  <a:t>Channel inversion:</a:t>
                </a:r>
              </a:p>
              <a:p>
                <a:pPr lvl="1"/>
                <a:r>
                  <a:rPr lang="en-US" dirty="0"/>
                  <a:t>Symbol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estimate: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  <a:blipFill>
                <a:blip r:embed="rId2"/>
                <a:stretch>
                  <a:fillRect l="-249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FCA7-DDE5-4A74-AC8B-F156BB83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C2C86-D3FA-4A70-91F5-2EFC589DF6B7}"/>
              </a:ext>
            </a:extLst>
          </p:cNvPr>
          <p:cNvSpPr/>
          <p:nvPr/>
        </p:nvSpPr>
        <p:spPr>
          <a:xfrm>
            <a:off x="8579677" y="2371201"/>
            <a:ext cx="1423131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Symbol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Equalization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67CDB-AD7A-46DC-8240-D38F6AEDFD7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347124" y="2780248"/>
            <a:ext cx="427081" cy="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8CF38-4C6B-45A7-824D-04A0A074EC9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002808" y="2784046"/>
            <a:ext cx="79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/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F692514-F240-496D-B7FB-3D6DA0A9ADF5}"/>
              </a:ext>
            </a:extLst>
          </p:cNvPr>
          <p:cNvGrpSpPr/>
          <p:nvPr/>
        </p:nvGrpSpPr>
        <p:grpSpPr>
          <a:xfrm>
            <a:off x="7783476" y="2549416"/>
            <a:ext cx="533014" cy="461665"/>
            <a:chOff x="8607951" y="1900727"/>
            <a:chExt cx="533014" cy="4616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E994BF-624D-4F82-980F-C720860AE6B5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2D2C3-1901-4644-ADE2-66C0923CB8DC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70083-8148-4BE4-A50B-DF14B0E558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097796" y="2784046"/>
            <a:ext cx="48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/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0B149-8471-466F-813E-E19091BC9110}"/>
              </a:ext>
            </a:extLst>
          </p:cNvPr>
          <p:cNvCxnSpPr>
            <a:cxnSpLocks/>
          </p:cNvCxnSpPr>
          <p:nvPr/>
        </p:nvCxnSpPr>
        <p:spPr>
          <a:xfrm>
            <a:off x="7932431" y="2300436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/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/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 t="-6667" r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/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8D4D65-6213-4CAF-9AD0-3557C97199E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60345" y="2780248"/>
            <a:ext cx="5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Equalization?</a:t>
            </a:r>
          </a:p>
          <a:p>
            <a:r>
              <a:rPr lang="en-US" dirty="0"/>
              <a:t>Time-Domain Equalization for Single Carrier Systems </a:t>
            </a:r>
          </a:p>
          <a:p>
            <a:r>
              <a:rPr lang="en-US" dirty="0"/>
              <a:t>OFDM </a:t>
            </a:r>
          </a:p>
          <a:p>
            <a:r>
              <a:rPr lang="en-US" dirty="0"/>
              <a:t>OFDM Channel Estimation, a preview…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48323" y="1460320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681-7DC7-4A8E-9C40-8A67093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MMSE Symbol 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</p:spPr>
            <p:txBody>
              <a:bodyPr/>
              <a:lstStyle/>
              <a:p>
                <a:r>
                  <a:rPr lang="en-US" dirty="0"/>
                  <a:t>Received noisy symbol: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MMSE estimation: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Use linear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Resulting estimate (shown with simple algebra):</a:t>
                </a:r>
              </a:p>
              <a:p>
                <a:pPr lvl="1"/>
                <a:r>
                  <a:rPr lang="en-US" dirty="0"/>
                  <a:t>Estimate: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Provides lower noise estimate than channel inversion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  <a:blipFill>
                <a:blip r:embed="rId2"/>
                <a:stretch>
                  <a:fillRect l="-2495" t="-1549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FCA7-DDE5-4A74-AC8B-F156BB83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C2C86-D3FA-4A70-91F5-2EFC589DF6B7}"/>
              </a:ext>
            </a:extLst>
          </p:cNvPr>
          <p:cNvSpPr/>
          <p:nvPr/>
        </p:nvSpPr>
        <p:spPr>
          <a:xfrm>
            <a:off x="8579677" y="2371201"/>
            <a:ext cx="1423131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Symbol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Equalization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67CDB-AD7A-46DC-8240-D38F6AEDFD7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347124" y="2780248"/>
            <a:ext cx="427081" cy="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8CF38-4C6B-45A7-824D-04A0A074EC9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002808" y="2784046"/>
            <a:ext cx="79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/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F692514-F240-496D-B7FB-3D6DA0A9ADF5}"/>
              </a:ext>
            </a:extLst>
          </p:cNvPr>
          <p:cNvGrpSpPr/>
          <p:nvPr/>
        </p:nvGrpSpPr>
        <p:grpSpPr>
          <a:xfrm>
            <a:off x="7783476" y="2549416"/>
            <a:ext cx="533014" cy="461665"/>
            <a:chOff x="8607951" y="1900727"/>
            <a:chExt cx="533014" cy="4616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E994BF-624D-4F82-980F-C720860AE6B5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2D2C3-1901-4644-ADE2-66C0923CB8DC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70083-8148-4BE4-A50B-DF14B0E558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097796" y="2784046"/>
            <a:ext cx="48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/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0B149-8471-466F-813E-E19091BC9110}"/>
              </a:ext>
            </a:extLst>
          </p:cNvPr>
          <p:cNvCxnSpPr>
            <a:cxnSpLocks/>
          </p:cNvCxnSpPr>
          <p:nvPr/>
        </p:nvCxnSpPr>
        <p:spPr>
          <a:xfrm>
            <a:off x="7932431" y="2300436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/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/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 t="-6667" r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/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8D4D65-6213-4CAF-9AD0-3557C97199E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60345" y="2780248"/>
            <a:ext cx="5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F78-CC03-4290-85F9-27AC17C0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Reference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AD89-D743-4840-9B19-F32CF8B87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99122"/>
                <a:ext cx="10058400" cy="2069974"/>
              </a:xfrm>
            </p:spPr>
            <p:txBody>
              <a:bodyPr/>
              <a:lstStyle/>
              <a:p>
                <a:r>
                  <a:rPr lang="en-US" dirty="0"/>
                  <a:t>Equalizers require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training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reference</a:t>
                </a:r>
                <a:r>
                  <a:rPr lang="en-US" dirty="0"/>
                  <a:t> signals</a:t>
                </a:r>
              </a:p>
              <a:p>
                <a:r>
                  <a:rPr lang="en-US" dirty="0"/>
                  <a:t>TX sends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known</a:t>
                </a:r>
                <a:r>
                  <a:rPr lang="en-US" dirty="0"/>
                  <a:t> reference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on some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sees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Estimates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and/or equalizer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AD89-D743-4840-9B19-F32CF8B87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99122"/>
                <a:ext cx="10058400" cy="2069974"/>
              </a:xfrm>
              <a:blipFill>
                <a:blip r:embed="rId2"/>
                <a:stretch>
                  <a:fillRect l="-1455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6F55-5B8B-43CC-9671-41F4D221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52C6D-CA03-4ED3-B27D-2F3DAB2BC31C}"/>
              </a:ext>
            </a:extLst>
          </p:cNvPr>
          <p:cNvSpPr/>
          <p:nvPr/>
        </p:nvSpPr>
        <p:spPr>
          <a:xfrm>
            <a:off x="3603860" y="2239393"/>
            <a:ext cx="914400" cy="7885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9E3FB8-142A-4895-986D-A151D555A5C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93723" y="2633688"/>
            <a:ext cx="1710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0CA619-BFF4-44CC-831A-531BF23BD8A5}"/>
              </a:ext>
            </a:extLst>
          </p:cNvPr>
          <p:cNvSpPr/>
          <p:nvPr/>
        </p:nvSpPr>
        <p:spPr>
          <a:xfrm>
            <a:off x="6518027" y="2239392"/>
            <a:ext cx="914400" cy="7885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433DD9-E5EB-4379-88B1-A3A20BAE4CF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18260" y="2633688"/>
            <a:ext cx="1999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B89A5D-DF94-448D-A205-BC82DC5E5025}"/>
              </a:ext>
            </a:extLst>
          </p:cNvPr>
          <p:cNvCxnSpPr>
            <a:cxnSpLocks/>
          </p:cNvCxnSpPr>
          <p:nvPr/>
        </p:nvCxnSpPr>
        <p:spPr>
          <a:xfrm>
            <a:off x="7419678" y="2571824"/>
            <a:ext cx="145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DC7DF2-4DA1-4730-B250-91857B7B8492}"/>
                  </a:ext>
                </a:extLst>
              </p:cNvPr>
              <p:cNvSpPr txBox="1"/>
              <p:nvPr/>
            </p:nvSpPr>
            <p:spPr>
              <a:xfrm>
                <a:off x="8870387" y="2378303"/>
                <a:ext cx="899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DC7DF2-4DA1-4730-B250-91857B7B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387" y="2378303"/>
                <a:ext cx="89986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E9941EF-16D4-4122-9A1A-60BD6DD3D1F4}"/>
              </a:ext>
            </a:extLst>
          </p:cNvPr>
          <p:cNvSpPr txBox="1"/>
          <p:nvPr/>
        </p:nvSpPr>
        <p:spPr>
          <a:xfrm>
            <a:off x="3460575" y="3178756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Fading channel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C9E0C-FF18-4C35-BE53-C3590DB715C8}"/>
              </a:ext>
            </a:extLst>
          </p:cNvPr>
          <p:cNvSpPr txBox="1"/>
          <p:nvPr/>
        </p:nvSpPr>
        <p:spPr>
          <a:xfrm>
            <a:off x="6041474" y="3119607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Equalizer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55D7DF-BCF0-4C30-AF68-643B1E6754CC}"/>
                  </a:ext>
                </a:extLst>
              </p:cNvPr>
              <p:cNvSpPr txBox="1"/>
              <p:nvPr/>
            </p:nvSpPr>
            <p:spPr>
              <a:xfrm>
                <a:off x="3736580" y="2412288"/>
                <a:ext cx="820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55D7DF-BCF0-4C30-AF68-643B1E675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80" y="2412288"/>
                <a:ext cx="820546" cy="369332"/>
              </a:xfrm>
              <a:prstGeom prst="rect">
                <a:avLst/>
              </a:prstGeom>
              <a:blipFill>
                <a:blip r:embed="rId4"/>
                <a:stretch>
                  <a:fillRect l="-6667" t="-10000" r="-1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819E56D-54AB-4395-B7AD-CD4C7DBF9B11}"/>
              </a:ext>
            </a:extLst>
          </p:cNvPr>
          <p:cNvSpPr/>
          <p:nvPr/>
        </p:nvSpPr>
        <p:spPr>
          <a:xfrm>
            <a:off x="2176577" y="2233481"/>
            <a:ext cx="914400" cy="2528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F41EA3-368A-4D8A-8D70-6853CC78632A}"/>
                  </a:ext>
                </a:extLst>
              </p:cNvPr>
              <p:cNvSpPr txBox="1"/>
              <p:nvPr/>
            </p:nvSpPr>
            <p:spPr>
              <a:xfrm>
                <a:off x="2095703" y="1563379"/>
                <a:ext cx="1828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TX reference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F41EA3-368A-4D8A-8D70-6853CC786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703" y="1563379"/>
                <a:ext cx="1828847" cy="646331"/>
              </a:xfrm>
              <a:prstGeom prst="rect">
                <a:avLst/>
              </a:prstGeom>
              <a:blipFill>
                <a:blip r:embed="rId5"/>
                <a:stretch>
                  <a:fillRect l="-3000" t="-471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81E8D8-F372-47D0-85A2-1A1F525BBD00}"/>
                  </a:ext>
                </a:extLst>
              </p:cNvPr>
              <p:cNvSpPr txBox="1"/>
              <p:nvPr/>
            </p:nvSpPr>
            <p:spPr>
              <a:xfrm>
                <a:off x="4759920" y="1545682"/>
                <a:ext cx="2215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reference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81E8D8-F372-47D0-85A2-1A1F525B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20" y="1545682"/>
                <a:ext cx="2215307" cy="646331"/>
              </a:xfrm>
              <a:prstGeom prst="rect">
                <a:avLst/>
              </a:prstGeom>
              <a:blipFill>
                <a:blip r:embed="rId6"/>
                <a:stretch>
                  <a:fillRect l="-2479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C7A536C-5193-493C-915E-27C31F7571A8}"/>
              </a:ext>
            </a:extLst>
          </p:cNvPr>
          <p:cNvSpPr/>
          <p:nvPr/>
        </p:nvSpPr>
        <p:spPr>
          <a:xfrm>
            <a:off x="4884647" y="2249382"/>
            <a:ext cx="914400" cy="252857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0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5327-188F-4430-B079-752DE5D6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5G NR 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7C1B8-DCD1-4B8B-A0CB-5FE9D6228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136033" cy="4329817"/>
              </a:xfrm>
            </p:spPr>
            <p:txBody>
              <a:bodyPr/>
              <a:lstStyle/>
              <a:p>
                <a:r>
                  <a:rPr lang="en-US" dirty="0"/>
                  <a:t>OFDM Channel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5G NR Demodulation Reference Signals</a:t>
                </a:r>
              </a:p>
              <a:p>
                <a:pPr lvl="1"/>
                <a:r>
                  <a:rPr lang="en-US" dirty="0"/>
                  <a:t>Called DM-RS</a:t>
                </a:r>
              </a:p>
              <a:p>
                <a:pPr lvl="1"/>
                <a:r>
                  <a:rPr lang="en-US" dirty="0"/>
                  <a:t>Transmitted in downlink with data (PDCSH)</a:t>
                </a:r>
              </a:p>
              <a:p>
                <a:pPr lvl="1"/>
                <a:r>
                  <a:rPr lang="en-US" dirty="0"/>
                  <a:t>Very configurable in terms of over-head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Basic channel estimation idea</a:t>
                </a:r>
              </a:p>
              <a:p>
                <a:pPr lvl="1"/>
                <a:r>
                  <a:rPr lang="en-US" dirty="0"/>
                  <a:t>Transmit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on DM-RS.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r>
                  <a:rPr lang="en-US" b="0" dirty="0"/>
                  <a:t> on DM-RS symbols</a:t>
                </a:r>
              </a:p>
              <a:p>
                <a:pPr lvl="1"/>
                <a:r>
                  <a:rPr lang="en-US" dirty="0"/>
                  <a:t>Interpolate to data symbols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7C1B8-DCD1-4B8B-A0CB-5FE9D6228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136033" cy="4329817"/>
              </a:xfrm>
              <a:blipFill>
                <a:blip r:embed="rId2"/>
                <a:stretch>
                  <a:fillRect l="-238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E4AF6-508C-44B2-83E3-0DB5BCA8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4BAB2-79D0-4062-BB00-6ED05ED1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12" y="806710"/>
            <a:ext cx="3128453" cy="4676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5580C-A259-4BC3-A829-505067CEC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555" y="1695450"/>
            <a:ext cx="12382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24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6D93-81E2-1458-7492-0368ECB6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802.11 Channel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434D-65E2-5671-AB1C-F4EF2A7E0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128" y="1539279"/>
            <a:ext cx="4214552" cy="4329817"/>
          </a:xfrm>
        </p:spPr>
        <p:txBody>
          <a:bodyPr/>
          <a:lstStyle/>
          <a:p>
            <a:r>
              <a:rPr lang="en-US" dirty="0"/>
              <a:t>STF: Short training field</a:t>
            </a:r>
          </a:p>
          <a:p>
            <a:pPr lvl="1"/>
            <a:r>
              <a:rPr lang="en-US" dirty="0"/>
              <a:t>AGC, detect packet, approximate timing</a:t>
            </a:r>
          </a:p>
          <a:p>
            <a:r>
              <a:rPr lang="en-US" dirty="0"/>
              <a:t>LTF:  Long training field</a:t>
            </a:r>
          </a:p>
          <a:p>
            <a:pPr lvl="1"/>
            <a:r>
              <a:rPr lang="en-US" dirty="0"/>
              <a:t>Estimate channel </a:t>
            </a:r>
          </a:p>
          <a:p>
            <a:r>
              <a:rPr lang="en-US" dirty="0"/>
              <a:t>Pilots in data</a:t>
            </a:r>
          </a:p>
          <a:p>
            <a:pPr lvl="1"/>
            <a:r>
              <a:rPr lang="en-US" dirty="0"/>
              <a:t>Modify estimate to tracking time variations</a:t>
            </a:r>
          </a:p>
          <a:p>
            <a:pPr lvl="1"/>
            <a:r>
              <a:rPr lang="en-US" dirty="0"/>
              <a:t>For 802.11, most variations are CFO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28F0-990B-392D-52F5-5CE37745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1028" name="Picture 4" descr="Sensors | Free Full-Text | An Improved Channel Estimation Technique for  IEEE 802.11p Standard in Vehicular Communications | HTML">
            <a:extLst>
              <a:ext uri="{FF2B5EF4-FFF2-40B4-BE49-F238E27FC236}">
                <a16:creationId xmlns:a16="http://schemas.microsoft.com/office/drawing/2014/main" id="{7CD1EA79-4E3F-5364-D69C-CEB6F56AC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1" y="1481137"/>
            <a:ext cx="5238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15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2F31-0C23-4D03-A393-52F73E57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LTE Pilots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C524-7C0D-4C81-93FA-1A56B232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0" y="4375574"/>
            <a:ext cx="4748784" cy="1175176"/>
          </a:xfrm>
        </p:spPr>
        <p:txBody>
          <a:bodyPr/>
          <a:lstStyle/>
          <a:p>
            <a:r>
              <a:rPr lang="en-US" dirty="0"/>
              <a:t>Can average in time or 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507F4-D952-4783-B4C5-B2A1C85D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F7855-E957-4940-8723-5412A9C75334}"/>
              </a:ext>
            </a:extLst>
          </p:cNvPr>
          <p:cNvSpPr txBox="1"/>
          <p:nvPr/>
        </p:nvSpPr>
        <p:spPr>
          <a:xfrm>
            <a:off x="837762" y="4963162"/>
            <a:ext cx="3853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Pilots (Cell Reference signals) in one RB</a:t>
            </a:r>
          </a:p>
          <a:p>
            <a:endParaRPr lang="en-US" dirty="0"/>
          </a:p>
        </p:txBody>
      </p:sp>
      <p:pic>
        <p:nvPicPr>
          <p:cNvPr id="7170" name="Picture 2" descr="Image result for lte cell reference signal">
            <a:extLst>
              <a:ext uri="{FF2B5EF4-FFF2-40B4-BE49-F238E27FC236}">
                <a16:creationId xmlns:a16="http://schemas.microsoft.com/office/drawing/2014/main" id="{9EFB3340-C9A0-4816-B0F1-4E47635D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94" y="1717359"/>
            <a:ext cx="5182364" cy="302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lated image">
            <a:extLst>
              <a:ext uri="{FF2B5EF4-FFF2-40B4-BE49-F238E27FC236}">
                <a16:creationId xmlns:a16="http://schemas.microsoft.com/office/drawing/2014/main" id="{B23CDE42-D7AD-4B3E-84D1-FEE9FBF5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46" y="995700"/>
            <a:ext cx="4910660" cy="311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08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E7F-34AD-4D92-94C3-D824C920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Channel in a Single Symbol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</p:spPr>
            <p:txBody>
              <a:bodyPr/>
              <a:lstStyle/>
              <a:p>
                <a:r>
                  <a:rPr lang="en-US" dirty="0"/>
                  <a:t>First consider estimation in one symbol</a:t>
                </a:r>
              </a:p>
              <a:p>
                <a:r>
                  <a:rPr lang="en-US" dirty="0"/>
                  <a:t>True 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sub-carrier index</a:t>
                </a:r>
              </a:p>
              <a:p>
                <a:r>
                  <a:rPr lang="en-US" dirty="0"/>
                  <a:t>RX: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DM-RS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known</a:t>
                </a:r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b="0" dirty="0"/>
                  <a:t>10 MHz bandwidth</a:t>
                </a:r>
              </a:p>
              <a:p>
                <a:pPr lvl="1"/>
                <a:r>
                  <a:rPr lang="en-US" dirty="0"/>
                  <a:t>200 ns delay spread</a:t>
                </a:r>
              </a:p>
              <a:p>
                <a:pPr lvl="1"/>
                <a:r>
                  <a:rPr lang="en-US" b="0" dirty="0"/>
                  <a:t>10 dB SNR on </a:t>
                </a:r>
                <a:r>
                  <a:rPr lang="en-US" dirty="0"/>
                  <a:t>DM-RS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  <a:blipFill>
                <a:blip r:embed="rId2"/>
                <a:stretch>
                  <a:fillRect l="-315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10B9-5CEA-4FD7-B18F-586C962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EBB80-630C-44FD-8222-B58122F0A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07" t="6890" b="2422"/>
          <a:stretch/>
        </p:blipFill>
        <p:spPr>
          <a:xfrm>
            <a:off x="5090615" y="1817384"/>
            <a:ext cx="2511453" cy="37872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646B87-F25B-433E-AA40-95F95B6EA660}"/>
              </a:ext>
            </a:extLst>
          </p:cNvPr>
          <p:cNvSpPr/>
          <p:nvPr/>
        </p:nvSpPr>
        <p:spPr>
          <a:xfrm>
            <a:off x="5677388" y="1817384"/>
            <a:ext cx="191150" cy="3669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38B65-109E-4E79-B692-A95F0B04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871" y="1938681"/>
            <a:ext cx="4092806" cy="31521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24F12-182B-478D-B1DE-8AC68ABFD129}"/>
              </a:ext>
            </a:extLst>
          </p:cNvPr>
          <p:cNvSpPr txBox="1"/>
          <p:nvPr/>
        </p:nvSpPr>
        <p:spPr>
          <a:xfrm rot="16200000">
            <a:off x="4249467" y="3244334"/>
            <a:ext cx="114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Subcarrier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C014350-F1DC-4264-9163-C0EE25A8024B}"/>
              </a:ext>
            </a:extLst>
          </p:cNvPr>
          <p:cNvSpPr/>
          <p:nvPr/>
        </p:nvSpPr>
        <p:spPr>
          <a:xfrm rot="10800000">
            <a:off x="5372744" y="4602479"/>
            <a:ext cx="4176255" cy="1265124"/>
          </a:xfrm>
          <a:prstGeom prst="arc">
            <a:avLst>
              <a:gd name="adj1" fmla="val 10761409"/>
              <a:gd name="adj2" fmla="val 20758461"/>
            </a:avLst>
          </a:prstGeom>
          <a:ln w="28575">
            <a:solidFill>
              <a:srgbClr val="FF000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1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E7F-34AD-4D92-94C3-D824C920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Channel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</p:spPr>
            <p:txBody>
              <a:bodyPr/>
              <a:lstStyle/>
              <a:p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 DM-RS positions,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known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Raw channel estimate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Can be computed in every DM-RS position</a:t>
                </a:r>
              </a:p>
              <a:p>
                <a:r>
                  <a:rPr lang="en-US" dirty="0"/>
                  <a:t>We see estimate is noisy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  <a:blipFill>
                <a:blip r:embed="rId2"/>
                <a:stretch>
                  <a:fillRect l="-315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10B9-5CEA-4FD7-B18F-586C962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201DD-E35B-442E-9A24-092789DB5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79" y="1578839"/>
            <a:ext cx="5500901" cy="42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26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54C4-1BDE-486C-80FA-A73C50D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the Estimate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948A-C5F5-4F4B-AB34-90252414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10058400" cy="4329817"/>
          </a:xfrm>
        </p:spPr>
        <p:txBody>
          <a:bodyPr>
            <a:normAutofit/>
          </a:bodyPr>
          <a:lstStyle/>
          <a:p>
            <a:r>
              <a:rPr lang="en-US" sz="2400" dirty="0"/>
              <a:t>Raw channel estimates are:</a:t>
            </a:r>
          </a:p>
          <a:p>
            <a:pPr lvl="1"/>
            <a:r>
              <a:rPr lang="en-US" sz="2000" dirty="0"/>
              <a:t>Noisy</a:t>
            </a:r>
          </a:p>
          <a:p>
            <a:pPr lvl="1"/>
            <a:r>
              <a:rPr lang="en-US" sz="2000" dirty="0"/>
              <a:t>Only available on DM-RS locations</a:t>
            </a:r>
          </a:p>
          <a:p>
            <a:r>
              <a:rPr lang="en-US" sz="2200" dirty="0"/>
              <a:t>Often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smooth</a:t>
            </a:r>
            <a:r>
              <a:rPr lang="en-US" sz="2200" dirty="0"/>
              <a:t> the estimate</a:t>
            </a:r>
          </a:p>
          <a:p>
            <a:pPr lvl="1"/>
            <a:r>
              <a:rPr lang="en-US" sz="2000" dirty="0"/>
              <a:t>Fit over all locations</a:t>
            </a:r>
          </a:p>
          <a:p>
            <a:r>
              <a:rPr lang="en-US" sz="2200" dirty="0"/>
              <a:t>Many options</a:t>
            </a:r>
          </a:p>
          <a:p>
            <a:pPr lvl="1"/>
            <a:r>
              <a:rPr lang="en-US" sz="2000" dirty="0"/>
              <a:t>Linear interpolation, splines</a:t>
            </a:r>
          </a:p>
          <a:p>
            <a:pPr lvl="1"/>
            <a:r>
              <a:rPr lang="en-US" sz="2000" dirty="0"/>
              <a:t>Parametric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19F2-AA67-49DC-BC24-B562103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0CE86-FB5B-4D88-AFC5-8184CF70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45" y="1432598"/>
            <a:ext cx="5132835" cy="45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113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D130-BC88-468B-B522-BC645E3D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and Beyond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C236-AF92-4EAC-A228-33170E9B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6:  You will:</a:t>
            </a:r>
          </a:p>
          <a:p>
            <a:pPr lvl="1"/>
            <a:r>
              <a:rPr lang="en-US" dirty="0"/>
              <a:t>Build a simple smoothing estimate for an 802.11-like packet</a:t>
            </a:r>
          </a:p>
          <a:p>
            <a:pPr lvl="1"/>
            <a:r>
              <a:rPr lang="en-US" dirty="0"/>
              <a:t>Measure SNR</a:t>
            </a:r>
          </a:p>
          <a:p>
            <a:r>
              <a:rPr lang="en-US" dirty="0"/>
              <a:t>In wireless class, you will learn a lot more:</a:t>
            </a:r>
          </a:p>
          <a:p>
            <a:pPr lvl="1"/>
            <a:r>
              <a:rPr lang="en-US" dirty="0"/>
              <a:t>Fading and physical mechanisms for channel variation</a:t>
            </a:r>
          </a:p>
          <a:p>
            <a:pPr lvl="1"/>
            <a:r>
              <a:rPr lang="en-US" dirty="0"/>
              <a:t>Kernel smoothing estimators</a:t>
            </a:r>
          </a:p>
          <a:p>
            <a:pPr lvl="1"/>
            <a:r>
              <a:rPr lang="en-US" dirty="0"/>
              <a:t>Analysis of the estimators</a:t>
            </a:r>
          </a:p>
          <a:p>
            <a:pPr lvl="1"/>
            <a:r>
              <a:rPr lang="en-US" dirty="0"/>
              <a:t>Bias-variance tradeoff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2EEE0-A745-40B6-B7F3-166E2EBD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4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A8C1-F731-473C-8709-DED2D4FE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Multi-Path and ISI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B7D9E-EEBE-4A9A-8994-2C0D3F45A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60327" cy="4329817"/>
              </a:xfrm>
            </p:spPr>
            <p:txBody>
              <a:bodyPr/>
              <a:lstStyle/>
              <a:p>
                <a:r>
                  <a:rPr lang="en-US" dirty="0"/>
                  <a:t>Effective discrete-time  channels often have many taps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Two causes:</a:t>
                </a:r>
              </a:p>
              <a:p>
                <a:pPr lvl="1"/>
                <a:r>
                  <a:rPr lang="en-US" dirty="0"/>
                  <a:t>Multi-path: Physical channel has many paths</a:t>
                </a:r>
                <a:br>
                  <a:rPr lang="en-US" dirty="0"/>
                </a:br>
                <a:r>
                  <a:rPr lang="en-US" dirty="0"/>
                  <a:t>(Reflections, scattering, …)</a:t>
                </a:r>
              </a:p>
              <a:p>
                <a:pPr lvl="1"/>
                <a:r>
                  <a:rPr lang="en-US" dirty="0"/>
                  <a:t>Pulse shaping </a:t>
                </a:r>
                <a:br>
                  <a:rPr lang="en-US" dirty="0"/>
                </a:br>
                <a:r>
                  <a:rPr lang="en-US" dirty="0"/>
                  <a:t>(TX and RX filter spread samples over time)</a:t>
                </a:r>
              </a:p>
              <a:p>
                <a:r>
                  <a:rPr lang="en-US" dirty="0"/>
                  <a:t>Causes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inter-symbol interference</a:t>
                </a:r>
                <a:r>
                  <a:rPr lang="en-US" dirty="0"/>
                  <a:t> (ISI):</a:t>
                </a:r>
              </a:p>
              <a:p>
                <a:pPr lvl="1"/>
                <a:r>
                  <a:rPr lang="en-US" dirty="0"/>
                  <a:t>Each TX symbol received over many symbols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B7D9E-EEBE-4A9A-8994-2C0D3F45A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60327" cy="4329817"/>
              </a:xfrm>
              <a:blipFill>
                <a:blip r:embed="rId2"/>
                <a:stretch>
                  <a:fillRect l="-230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28F36-06CA-4953-B0DA-35DEEA2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http://people.seas.harvard.edu/~jones/es151/prop_models/indoor1.gif">
            <a:extLst>
              <a:ext uri="{FF2B5EF4-FFF2-40B4-BE49-F238E27FC236}">
                <a16:creationId xmlns:a16="http://schemas.microsoft.com/office/drawing/2014/main" id="{7CB1302A-7485-43E0-A573-AD0D27487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85" y="1611443"/>
            <a:ext cx="4035161" cy="33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E2E82-C195-462C-9090-E1691E5169F3}"/>
              </a:ext>
            </a:extLst>
          </p:cNvPr>
          <p:cNvSpPr txBox="1"/>
          <p:nvPr/>
        </p:nvSpPr>
        <p:spPr>
          <a:xfrm>
            <a:off x="7820728" y="5218656"/>
            <a:ext cx="3334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Multi-path indoor </a:t>
            </a:r>
            <a:br>
              <a:rPr lang="en-US" dirty="0"/>
            </a:br>
            <a:r>
              <a:rPr lang="en-US" dirty="0"/>
              <a:t>channel measured at UC Berkeley</a:t>
            </a:r>
          </a:p>
        </p:txBody>
      </p:sp>
    </p:spTree>
    <p:extLst>
      <p:ext uri="{BB962C8B-B14F-4D97-AF65-F5344CB8AC3E}">
        <p14:creationId xmlns:p14="http://schemas.microsoft.com/office/powerpoint/2010/main" val="321718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680-FF34-401B-A761-6E20F97E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C77D-945B-401B-BF0B-5894F619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6148118" cy="432981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Equalization</a:t>
            </a:r>
            <a:r>
              <a:rPr lang="en-US" dirty="0"/>
              <a:t>:  Any method to overcome ISI</a:t>
            </a:r>
          </a:p>
          <a:p>
            <a:endParaRPr lang="en-US" dirty="0"/>
          </a:p>
          <a:p>
            <a:r>
              <a:rPr lang="en-US" dirty="0"/>
              <a:t>This lecture we look at two main methods</a:t>
            </a:r>
          </a:p>
          <a:p>
            <a:endParaRPr lang="en-US" dirty="0"/>
          </a:p>
          <a:p>
            <a:r>
              <a:rPr lang="en-US" dirty="0"/>
              <a:t>Time-domain equalization</a:t>
            </a:r>
          </a:p>
          <a:p>
            <a:pPr lvl="1"/>
            <a:r>
              <a:rPr lang="en-US" dirty="0"/>
              <a:t>Used in single carrier systems</a:t>
            </a:r>
          </a:p>
          <a:p>
            <a:pPr lvl="1"/>
            <a:endParaRPr lang="en-US" dirty="0"/>
          </a:p>
          <a:p>
            <a:r>
              <a:rPr lang="en-US" dirty="0"/>
              <a:t>Frequency-domain equalization</a:t>
            </a:r>
          </a:p>
          <a:p>
            <a:pPr lvl="1"/>
            <a:r>
              <a:rPr lang="en-US" dirty="0"/>
              <a:t>Used in OFDM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7583B-4E5E-4BD4-ACA0-D7B7CD39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2" descr="http://people.seas.harvard.edu/~jones/es151/prop_models/indoor1.gif">
            <a:extLst>
              <a:ext uri="{FF2B5EF4-FFF2-40B4-BE49-F238E27FC236}">
                <a16:creationId xmlns:a16="http://schemas.microsoft.com/office/drawing/2014/main" id="{BF175895-E545-4532-9FA1-6822D915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85" y="1611443"/>
            <a:ext cx="4035161" cy="33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2DC2-C9E7-49E7-94DF-9047B1C2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39D47-6CCD-435B-85CF-82B86DDFF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57932"/>
                <a:ext cx="10058400" cy="27111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Discrete-time ISI channel: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Linear equalizers:  Find a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approximately invert </a:t>
                </a:r>
                <a:r>
                  <a:rPr lang="en-US" dirty="0"/>
                  <a:t>the channel: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frequency-domain: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39D47-6CCD-435B-85CF-82B86DDFF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57932"/>
                <a:ext cx="10058400" cy="2711163"/>
              </a:xfrm>
              <a:blipFill>
                <a:blip r:embed="rId2"/>
                <a:stretch>
                  <a:fillRect l="-1455" t="-35056" b="-28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C0652-82A0-4C6D-9E10-CD68B2CA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1C3AD3-A452-4EC0-AD4D-7CF548140BE2}"/>
              </a:ext>
            </a:extLst>
          </p:cNvPr>
          <p:cNvSpPr/>
          <p:nvPr/>
        </p:nvSpPr>
        <p:spPr>
          <a:xfrm>
            <a:off x="4111310" y="1556574"/>
            <a:ext cx="914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5048-7790-4247-9062-BF7E06BAD6A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134089" y="2013774"/>
            <a:ext cx="977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205AFC-257B-4217-B9C9-D71761A230E2}"/>
              </a:ext>
            </a:extLst>
          </p:cNvPr>
          <p:cNvSpPr/>
          <p:nvPr/>
        </p:nvSpPr>
        <p:spPr>
          <a:xfrm>
            <a:off x="6476419" y="1556574"/>
            <a:ext cx="914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69FD3-9E45-4CD7-A152-99B9EDC9B38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025710" y="2013774"/>
            <a:ext cx="145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2B53B-1D58-4AC4-AA8D-8F6A046BC3BF}"/>
              </a:ext>
            </a:extLst>
          </p:cNvPr>
          <p:cNvCxnSpPr>
            <a:cxnSpLocks/>
          </p:cNvCxnSpPr>
          <p:nvPr/>
        </p:nvCxnSpPr>
        <p:spPr>
          <a:xfrm>
            <a:off x="7390819" y="2013774"/>
            <a:ext cx="145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E092E7-C07A-490D-998C-38A14046130A}"/>
                  </a:ext>
                </a:extLst>
              </p:cNvPr>
              <p:cNvSpPr txBox="1"/>
              <p:nvPr/>
            </p:nvSpPr>
            <p:spPr>
              <a:xfrm>
                <a:off x="5337301" y="1587471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E092E7-C07A-490D-998C-38A14046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01" y="1587471"/>
                <a:ext cx="6489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83A0B-2F0A-42A4-A8DD-1D695D966C7F}"/>
                  </a:ext>
                </a:extLst>
              </p:cNvPr>
              <p:cNvSpPr txBox="1"/>
              <p:nvPr/>
            </p:nvSpPr>
            <p:spPr>
              <a:xfrm>
                <a:off x="2387697" y="1779034"/>
                <a:ext cx="67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83A0B-2F0A-42A4-A8DD-1D695D966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97" y="1779034"/>
                <a:ext cx="67377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DA25B-80D3-46F7-AD74-8F0885529DF9}"/>
                  </a:ext>
                </a:extLst>
              </p:cNvPr>
              <p:cNvSpPr txBox="1"/>
              <p:nvPr/>
            </p:nvSpPr>
            <p:spPr>
              <a:xfrm>
                <a:off x="8841528" y="1779034"/>
                <a:ext cx="1386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DA25B-80D3-46F7-AD74-8F0885529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528" y="1779034"/>
                <a:ext cx="138672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246B923-8252-48E1-925B-3DBB3362B0A4}"/>
              </a:ext>
            </a:extLst>
          </p:cNvPr>
          <p:cNvSpPr txBox="1"/>
          <p:nvPr/>
        </p:nvSpPr>
        <p:spPr>
          <a:xfrm>
            <a:off x="3968025" y="255884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ISI channel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ECA8A-19F4-41DF-A58D-9BF356FC1328}"/>
              </a:ext>
            </a:extLst>
          </p:cNvPr>
          <p:cNvSpPr txBox="1"/>
          <p:nvPr/>
        </p:nvSpPr>
        <p:spPr>
          <a:xfrm>
            <a:off x="6272092" y="2558842"/>
            <a:ext cx="13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372E8-9703-47D1-AE6E-033A35F14138}"/>
                  </a:ext>
                </a:extLst>
              </p:cNvPr>
              <p:cNvSpPr txBox="1"/>
              <p:nvPr/>
            </p:nvSpPr>
            <p:spPr>
              <a:xfrm>
                <a:off x="4244030" y="1792374"/>
                <a:ext cx="60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372E8-9703-47D1-AE6E-033A35F1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30" y="1792374"/>
                <a:ext cx="603820" cy="369332"/>
              </a:xfrm>
              <a:prstGeom prst="rect">
                <a:avLst/>
              </a:prstGeom>
              <a:blipFill>
                <a:blip r:embed="rId6"/>
                <a:stretch>
                  <a:fillRect l="-8081" t="-8197" r="-40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30D89C-6702-439F-834C-9016B4364125}"/>
                  </a:ext>
                </a:extLst>
              </p:cNvPr>
              <p:cNvSpPr txBox="1"/>
              <p:nvPr/>
            </p:nvSpPr>
            <p:spPr>
              <a:xfrm>
                <a:off x="6664667" y="1792374"/>
                <a:ext cx="60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30D89C-6702-439F-834C-9016B4364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67" y="1792374"/>
                <a:ext cx="600614" cy="369332"/>
              </a:xfrm>
              <a:prstGeom prst="rect">
                <a:avLst/>
              </a:prstGeom>
              <a:blipFill>
                <a:blip r:embed="rId7"/>
                <a:stretch>
                  <a:fillRect l="-8081" t="-8197" r="-40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31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F78-CC03-4290-85F9-27AC17C0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AD89-D743-4840-9B19-F32CF8B87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99122"/>
                <a:ext cx="10058400" cy="2069974"/>
              </a:xfrm>
            </p:spPr>
            <p:txBody>
              <a:bodyPr/>
              <a:lstStyle/>
              <a:p>
                <a:r>
                  <a:rPr lang="en-US" dirty="0"/>
                  <a:t>All linear equalizers require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training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reference</a:t>
                </a:r>
                <a:r>
                  <a:rPr lang="en-US" dirty="0"/>
                  <a:t> signals</a:t>
                </a:r>
              </a:p>
              <a:p>
                <a:r>
                  <a:rPr lang="en-US" dirty="0"/>
                  <a:t>TX sends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known</a:t>
                </a:r>
                <a:r>
                  <a:rPr lang="en-US" dirty="0"/>
                  <a:t> reference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sees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Estimates channel and/or equalizer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AD89-D743-4840-9B19-F32CF8B87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99122"/>
                <a:ext cx="10058400" cy="2069974"/>
              </a:xfrm>
              <a:blipFill>
                <a:blip r:embed="rId2"/>
                <a:stretch>
                  <a:fillRect l="-1455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6F55-5B8B-43CC-9671-41F4D221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52C6D-CA03-4ED3-B27D-2F3DAB2BC31C}"/>
              </a:ext>
            </a:extLst>
          </p:cNvPr>
          <p:cNvSpPr/>
          <p:nvPr/>
        </p:nvSpPr>
        <p:spPr>
          <a:xfrm>
            <a:off x="3603860" y="2239393"/>
            <a:ext cx="914400" cy="7885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9E3FB8-142A-4895-986D-A151D555A5C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93723" y="2633688"/>
            <a:ext cx="1710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0CA619-BFF4-44CC-831A-531BF23BD8A5}"/>
              </a:ext>
            </a:extLst>
          </p:cNvPr>
          <p:cNvSpPr/>
          <p:nvPr/>
        </p:nvSpPr>
        <p:spPr>
          <a:xfrm>
            <a:off x="6518027" y="2239392"/>
            <a:ext cx="914400" cy="7885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433DD9-E5EB-4379-88B1-A3A20BAE4CF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18260" y="2633688"/>
            <a:ext cx="1999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B89A5D-DF94-448D-A205-BC82DC5E5025}"/>
              </a:ext>
            </a:extLst>
          </p:cNvPr>
          <p:cNvCxnSpPr>
            <a:cxnSpLocks/>
          </p:cNvCxnSpPr>
          <p:nvPr/>
        </p:nvCxnSpPr>
        <p:spPr>
          <a:xfrm>
            <a:off x="7419678" y="2571824"/>
            <a:ext cx="145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DC7DF2-4DA1-4730-B250-91857B7B8492}"/>
                  </a:ext>
                </a:extLst>
              </p:cNvPr>
              <p:cNvSpPr txBox="1"/>
              <p:nvPr/>
            </p:nvSpPr>
            <p:spPr>
              <a:xfrm>
                <a:off x="8870387" y="2378303"/>
                <a:ext cx="67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DC7DF2-4DA1-4730-B250-91857B7B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387" y="2378303"/>
                <a:ext cx="67993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E9941EF-16D4-4122-9A1A-60BD6DD3D1F4}"/>
              </a:ext>
            </a:extLst>
          </p:cNvPr>
          <p:cNvSpPr txBox="1"/>
          <p:nvPr/>
        </p:nvSpPr>
        <p:spPr>
          <a:xfrm>
            <a:off x="3460575" y="31787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ISI channel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C9E0C-FF18-4C35-BE53-C3590DB715C8}"/>
              </a:ext>
            </a:extLst>
          </p:cNvPr>
          <p:cNvSpPr txBox="1"/>
          <p:nvPr/>
        </p:nvSpPr>
        <p:spPr>
          <a:xfrm>
            <a:off x="6041474" y="3119607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Equalizer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55D7DF-BCF0-4C30-AF68-643B1E6754CC}"/>
                  </a:ext>
                </a:extLst>
              </p:cNvPr>
              <p:cNvSpPr txBox="1"/>
              <p:nvPr/>
            </p:nvSpPr>
            <p:spPr>
              <a:xfrm>
                <a:off x="3736580" y="2412288"/>
                <a:ext cx="60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55D7DF-BCF0-4C30-AF68-643B1E675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80" y="2412288"/>
                <a:ext cx="603820" cy="369332"/>
              </a:xfrm>
              <a:prstGeom prst="rect">
                <a:avLst/>
              </a:prstGeom>
              <a:blipFill>
                <a:blip r:embed="rId4"/>
                <a:stretch>
                  <a:fillRect l="-9091" t="-10000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819E56D-54AB-4395-B7AD-CD4C7DBF9B11}"/>
              </a:ext>
            </a:extLst>
          </p:cNvPr>
          <p:cNvSpPr/>
          <p:nvPr/>
        </p:nvSpPr>
        <p:spPr>
          <a:xfrm>
            <a:off x="2176577" y="2233481"/>
            <a:ext cx="914400" cy="2528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F41EA3-368A-4D8A-8D70-6853CC78632A}"/>
                  </a:ext>
                </a:extLst>
              </p:cNvPr>
              <p:cNvSpPr txBox="1"/>
              <p:nvPr/>
            </p:nvSpPr>
            <p:spPr>
              <a:xfrm>
                <a:off x="1911458" y="1564076"/>
                <a:ext cx="1828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TX reference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F41EA3-368A-4D8A-8D70-6853CC786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58" y="1564076"/>
                <a:ext cx="1828847" cy="646331"/>
              </a:xfrm>
              <a:prstGeom prst="rect">
                <a:avLst/>
              </a:prstGeom>
              <a:blipFill>
                <a:blip r:embed="rId5"/>
                <a:stretch>
                  <a:fillRect l="-3000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81E8D8-F372-47D0-85A2-1A1F525BBD00}"/>
                  </a:ext>
                </a:extLst>
              </p:cNvPr>
              <p:cNvSpPr txBox="1"/>
              <p:nvPr/>
            </p:nvSpPr>
            <p:spPr>
              <a:xfrm>
                <a:off x="4759920" y="1545682"/>
                <a:ext cx="2215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reference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81E8D8-F372-47D0-85A2-1A1F525B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20" y="1545682"/>
                <a:ext cx="2215307" cy="646331"/>
              </a:xfrm>
              <a:prstGeom prst="rect">
                <a:avLst/>
              </a:prstGeom>
              <a:blipFill>
                <a:blip r:embed="rId6"/>
                <a:stretch>
                  <a:fillRect l="-2479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C7A536C-5193-493C-915E-27C31F7571A8}"/>
              </a:ext>
            </a:extLst>
          </p:cNvPr>
          <p:cNvSpPr/>
          <p:nvPr/>
        </p:nvSpPr>
        <p:spPr>
          <a:xfrm>
            <a:off x="4884647" y="2249382"/>
            <a:ext cx="914400" cy="252857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Equalization?</a:t>
            </a:r>
          </a:p>
          <a:p>
            <a:r>
              <a:rPr lang="en-US" dirty="0"/>
              <a:t>Time-Domain Equalization for Single Carrier Systems </a:t>
            </a:r>
          </a:p>
          <a:p>
            <a:r>
              <a:rPr lang="en-US" dirty="0"/>
              <a:t>OFDM </a:t>
            </a:r>
          </a:p>
          <a:p>
            <a:r>
              <a:rPr lang="en-US" dirty="0"/>
              <a:t>OFDM Channel Estimation, a preview…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0035" y="191142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84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42085</TotalTime>
  <Words>2800</Words>
  <Application>Microsoft Office PowerPoint</Application>
  <PresentationFormat>Widescreen</PresentationFormat>
  <Paragraphs>540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 Math</vt:lpstr>
      <vt:lpstr>Wingdings</vt:lpstr>
      <vt:lpstr>Retrospect</vt:lpstr>
      <vt:lpstr>Unit 8:  Equalization</vt:lpstr>
      <vt:lpstr>Learning Objectives</vt:lpstr>
      <vt:lpstr>This Unit</vt:lpstr>
      <vt:lpstr>Outline </vt:lpstr>
      <vt:lpstr>Multi-Path and ISI</vt:lpstr>
      <vt:lpstr>Equalization</vt:lpstr>
      <vt:lpstr>Linear Equalization </vt:lpstr>
      <vt:lpstr>Training Symbols</vt:lpstr>
      <vt:lpstr>Outline </vt:lpstr>
      <vt:lpstr>802.11 ad Preamble for 60 GHz WiFi</vt:lpstr>
      <vt:lpstr>802.11ad Preamble Details</vt:lpstr>
      <vt:lpstr>STF Detection</vt:lpstr>
      <vt:lpstr>Estimation from the CEF</vt:lpstr>
      <vt:lpstr>Linear Estimation</vt:lpstr>
      <vt:lpstr>Outline </vt:lpstr>
      <vt:lpstr>OFDM </vt:lpstr>
      <vt:lpstr>History of OFDM</vt:lpstr>
      <vt:lpstr>OFDM Symbol Structure in Time-Domain</vt:lpstr>
      <vt:lpstr>OFDM in Frequency Domain</vt:lpstr>
      <vt:lpstr>OFDM Time-Frequency Grid</vt:lpstr>
      <vt:lpstr>OFDM TX Modulation</vt:lpstr>
      <vt:lpstr>OFDM TX Modulation in MATLAB</vt:lpstr>
      <vt:lpstr>Multipath Channel</vt:lpstr>
      <vt:lpstr>Circular Convolution</vt:lpstr>
      <vt:lpstr>Frequency Domain</vt:lpstr>
      <vt:lpstr>OFDM Receiver</vt:lpstr>
      <vt:lpstr>OFDM RX DeModulation</vt:lpstr>
      <vt:lpstr>OFDM Channel as Multiplication</vt:lpstr>
      <vt:lpstr>Degrees of Freedom and Overhead</vt:lpstr>
      <vt:lpstr>CP Selection</vt:lpstr>
      <vt:lpstr>Ex: 802.11a/g OFDM</vt:lpstr>
      <vt:lpstr>High Throughput 802.11n and 802.11ac</vt:lpstr>
      <vt:lpstr>4G LTE </vt:lpstr>
      <vt:lpstr>5G NR OFDM</vt:lpstr>
      <vt:lpstr>5G NR OFDM Details</vt:lpstr>
      <vt:lpstr>Outline </vt:lpstr>
      <vt:lpstr>OFDM Channel Variations</vt:lpstr>
      <vt:lpstr>Problems with Time-Varying Channels</vt:lpstr>
      <vt:lpstr>Symbol Equalization via Inversion</vt:lpstr>
      <vt:lpstr>MMSE Symbol Equalization</vt:lpstr>
      <vt:lpstr>Estimation Reference Symbols</vt:lpstr>
      <vt:lpstr>Ex:  5G NR RS</vt:lpstr>
      <vt:lpstr>Example:  802.11 Channel Estimation</vt:lpstr>
      <vt:lpstr>Ex:  LTE Pilots</vt:lpstr>
      <vt:lpstr>Estimating Channel in a Single Symbol</vt:lpstr>
      <vt:lpstr>Raw Channel Estimate</vt:lpstr>
      <vt:lpstr>Smoothing the Estimate </vt:lpstr>
      <vt:lpstr>Lab and Beyond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554</cp:revision>
  <cp:lastPrinted>2017-03-30T17:15:31Z</cp:lastPrinted>
  <dcterms:created xsi:type="dcterms:W3CDTF">2015-03-22T11:15:32Z</dcterms:created>
  <dcterms:modified xsi:type="dcterms:W3CDTF">2022-11-15T17:37:34Z</dcterms:modified>
</cp:coreProperties>
</file>