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7"/>
  </p:notesMasterIdLst>
  <p:sldIdLst>
    <p:sldId id="258" r:id="rId2"/>
    <p:sldId id="282" r:id="rId3"/>
    <p:sldId id="723" r:id="rId4"/>
    <p:sldId id="404" r:id="rId5"/>
    <p:sldId id="666" r:id="rId6"/>
    <p:sldId id="630" r:id="rId7"/>
    <p:sldId id="631" r:id="rId8"/>
    <p:sldId id="632" r:id="rId9"/>
    <p:sldId id="633" r:id="rId10"/>
    <p:sldId id="634" r:id="rId11"/>
    <p:sldId id="635" r:id="rId12"/>
    <p:sldId id="636" r:id="rId13"/>
    <p:sldId id="718" r:id="rId14"/>
    <p:sldId id="667" r:id="rId15"/>
    <p:sldId id="637" r:id="rId16"/>
    <p:sldId id="639" r:id="rId17"/>
    <p:sldId id="638" r:id="rId18"/>
    <p:sldId id="640" r:id="rId19"/>
    <p:sldId id="641" r:id="rId20"/>
    <p:sldId id="642" r:id="rId21"/>
    <p:sldId id="719" r:id="rId22"/>
    <p:sldId id="668" r:id="rId23"/>
    <p:sldId id="656" r:id="rId24"/>
    <p:sldId id="703" r:id="rId25"/>
    <p:sldId id="660" r:id="rId26"/>
    <p:sldId id="722" r:id="rId27"/>
    <p:sldId id="661" r:id="rId28"/>
    <p:sldId id="701" r:id="rId29"/>
    <p:sldId id="705" r:id="rId30"/>
    <p:sldId id="662" r:id="rId31"/>
    <p:sldId id="706" r:id="rId32"/>
    <p:sldId id="707" r:id="rId33"/>
    <p:sldId id="669" r:id="rId34"/>
    <p:sldId id="708" r:id="rId35"/>
    <p:sldId id="709" r:id="rId36"/>
    <p:sldId id="710" r:id="rId37"/>
    <p:sldId id="712" r:id="rId38"/>
    <p:sldId id="714" r:id="rId39"/>
    <p:sldId id="715" r:id="rId40"/>
    <p:sldId id="716" r:id="rId41"/>
    <p:sldId id="717" r:id="rId42"/>
    <p:sldId id="678" r:id="rId43"/>
    <p:sldId id="679" r:id="rId44"/>
    <p:sldId id="680" r:id="rId45"/>
    <p:sldId id="681" r:id="rId46"/>
    <p:sldId id="682" r:id="rId47"/>
    <p:sldId id="683" r:id="rId48"/>
    <p:sldId id="684" r:id="rId49"/>
    <p:sldId id="685" r:id="rId50"/>
    <p:sldId id="686" r:id="rId51"/>
    <p:sldId id="698" r:id="rId52"/>
    <p:sldId id="699" r:id="rId53"/>
    <p:sldId id="700" r:id="rId54"/>
    <p:sldId id="721" r:id="rId55"/>
    <p:sldId id="720" r:id="rId5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77" d="100"/>
          <a:sy n="77" d="100"/>
        </p:scale>
        <p:origin x="525" y="-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11277600" cy="48768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Title Placeholder 3"/>
          <p:cNvSpPr>
            <a:spLocks noGrp="1"/>
          </p:cNvSpPr>
          <p:nvPr>
            <p:ph type="title"/>
          </p:nvPr>
        </p:nvSpPr>
        <p:spPr>
          <a:xfrm>
            <a:off x="182880" y="137160"/>
            <a:ext cx="117043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82400" y="6250393"/>
            <a:ext cx="414528" cy="310896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85F3B30-C9D7-4E09-9441-F95A227E79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4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5.emf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image" Target="../media/image45.png"/><Relationship Id="rId16" Type="http://schemas.openxmlformats.org/officeDocument/2006/relationships/image" Target="../media/image52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47.png"/><Relationship Id="rId5" Type="http://schemas.openxmlformats.org/officeDocument/2006/relationships/image" Target="../media/image27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50.png"/><Relationship Id="rId22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25.png"/><Relationship Id="rId16" Type="http://schemas.openxmlformats.org/officeDocument/2006/relationships/image" Target="../media/image56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48.png"/><Relationship Id="rId5" Type="http://schemas.openxmlformats.org/officeDocument/2006/relationships/image" Target="../media/image28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3" Type="http://schemas.openxmlformats.org/officeDocument/2006/relationships/image" Target="../media/image58.png"/><Relationship Id="rId21" Type="http://schemas.openxmlformats.org/officeDocument/2006/relationships/image" Target="../media/image76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" Type="http://schemas.openxmlformats.org/officeDocument/2006/relationships/image" Target="../media/image58.png"/><Relationship Id="rId21" Type="http://schemas.openxmlformats.org/officeDocument/2006/relationships/image" Target="../media/image76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Relationship Id="rId27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" Type="http://schemas.openxmlformats.org/officeDocument/2006/relationships/image" Target="../media/image58.png"/><Relationship Id="rId21" Type="http://schemas.openxmlformats.org/officeDocument/2006/relationships/image" Target="../media/image76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32" Type="http://schemas.openxmlformats.org/officeDocument/2006/relationships/image" Target="../media/image88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28" Type="http://schemas.openxmlformats.org/officeDocument/2006/relationships/image" Target="../media/image84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31" Type="http://schemas.openxmlformats.org/officeDocument/2006/relationships/image" Target="../media/image87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Relationship Id="rId27" Type="http://schemas.openxmlformats.org/officeDocument/2006/relationships/image" Target="../media/image83.png"/><Relationship Id="rId30" Type="http://schemas.openxmlformats.org/officeDocument/2006/relationships/image" Target="../media/image86.png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" Type="http://schemas.openxmlformats.org/officeDocument/2006/relationships/image" Target="../media/image58.png"/><Relationship Id="rId21" Type="http://schemas.openxmlformats.org/officeDocument/2006/relationships/image" Target="../media/image76.png"/><Relationship Id="rId34" Type="http://schemas.openxmlformats.org/officeDocument/2006/relationships/image" Target="../media/image91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33" Type="http://schemas.openxmlformats.org/officeDocument/2006/relationships/image" Target="../media/image90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32" Type="http://schemas.openxmlformats.org/officeDocument/2006/relationships/image" Target="../media/image88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28" Type="http://schemas.openxmlformats.org/officeDocument/2006/relationships/image" Target="../media/image84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31" Type="http://schemas.openxmlformats.org/officeDocument/2006/relationships/image" Target="../media/image87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Relationship Id="rId27" Type="http://schemas.openxmlformats.org/officeDocument/2006/relationships/image" Target="../media/image89.png"/><Relationship Id="rId30" Type="http://schemas.openxmlformats.org/officeDocument/2006/relationships/image" Target="../media/image86.png"/><Relationship Id="rId8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" Type="http://schemas.openxmlformats.org/officeDocument/2006/relationships/image" Target="../media/image58.png"/><Relationship Id="rId21" Type="http://schemas.openxmlformats.org/officeDocument/2006/relationships/image" Target="../media/image76.png"/><Relationship Id="rId34" Type="http://schemas.openxmlformats.org/officeDocument/2006/relationships/image" Target="../media/image91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33" Type="http://schemas.openxmlformats.org/officeDocument/2006/relationships/image" Target="../media/image90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32" Type="http://schemas.openxmlformats.org/officeDocument/2006/relationships/image" Target="../media/image88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28" Type="http://schemas.openxmlformats.org/officeDocument/2006/relationships/image" Target="../media/image84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31" Type="http://schemas.openxmlformats.org/officeDocument/2006/relationships/image" Target="../media/image87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Relationship Id="rId27" Type="http://schemas.openxmlformats.org/officeDocument/2006/relationships/image" Target="../media/image92.png"/><Relationship Id="rId30" Type="http://schemas.openxmlformats.org/officeDocument/2006/relationships/image" Target="../media/image86.png"/><Relationship Id="rId35" Type="http://schemas.openxmlformats.org/officeDocument/2006/relationships/image" Target="../media/image93.png"/><Relationship Id="rId8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" Type="http://schemas.openxmlformats.org/officeDocument/2006/relationships/image" Target="../media/image58.png"/><Relationship Id="rId21" Type="http://schemas.openxmlformats.org/officeDocument/2006/relationships/image" Target="../media/image76.png"/><Relationship Id="rId34" Type="http://schemas.openxmlformats.org/officeDocument/2006/relationships/image" Target="../media/image93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33" Type="http://schemas.openxmlformats.org/officeDocument/2006/relationships/image" Target="../media/image91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29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32" Type="http://schemas.openxmlformats.org/officeDocument/2006/relationships/image" Target="../media/image90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28" Type="http://schemas.openxmlformats.org/officeDocument/2006/relationships/image" Target="../media/image85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31" Type="http://schemas.openxmlformats.org/officeDocument/2006/relationships/image" Target="../media/image88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Relationship Id="rId27" Type="http://schemas.openxmlformats.org/officeDocument/2006/relationships/image" Target="../media/image84.png"/><Relationship Id="rId30" Type="http://schemas.openxmlformats.org/officeDocument/2006/relationships/image" Target="../media/image87.png"/><Relationship Id="rId8" Type="http://schemas.openxmlformats.org/officeDocument/2006/relationships/image" Target="../media/image6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430.png"/><Relationship Id="rId7" Type="http://schemas.openxmlformats.org/officeDocument/2006/relationships/image" Target="../media/image47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3" Type="http://schemas.openxmlformats.org/officeDocument/2006/relationships/image" Target="../media/image500.png"/><Relationship Id="rId7" Type="http://schemas.openxmlformats.org/officeDocument/2006/relationships/image" Target="../media/image54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570.png"/><Relationship Id="rId7" Type="http://schemas.openxmlformats.org/officeDocument/2006/relationships/image" Target="../media/image61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5" Type="http://schemas.openxmlformats.org/officeDocument/2006/relationships/image" Target="../media/image590.png"/><Relationship Id="rId4" Type="http://schemas.openxmlformats.org/officeDocument/2006/relationships/image" Target="../media/image58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 10:  Convolutional Codes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6013:  Digital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Generator Polynomials:  Binary Form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479331" y="3690535"/>
            <a:ext cx="7543800" cy="2362200"/>
          </a:xfrm>
        </p:spPr>
        <p:txBody>
          <a:bodyPr/>
          <a:lstStyle/>
          <a:p>
            <a:r>
              <a:rPr lang="en-US" dirty="0"/>
              <a:t>Code polynomials:  Binary vector of filter coefficients</a:t>
            </a:r>
          </a:p>
          <a:p>
            <a:endParaRPr lang="en-US" dirty="0"/>
          </a:p>
        </p:txBody>
      </p:sp>
      <p:pic>
        <p:nvPicPr>
          <p:cNvPr id="5" name="Picture 4" descr="Fig8-2-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44" y="1580368"/>
            <a:ext cx="3704049" cy="17827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/>
              <p:cNvSpPr txBox="1">
                <a:spLocks/>
              </p:cNvSpPr>
              <p:nvPr/>
            </p:nvSpPr>
            <p:spPr>
              <a:xfrm>
                <a:off x="5943599" y="1473200"/>
                <a:ext cx="5785945" cy="1955800"/>
              </a:xfrm>
              <a:prstGeom prst="rect">
                <a:avLst/>
              </a:prstGeom>
            </p:spPr>
            <p:txBody>
              <a:bodyPr vert="horz">
                <a:normAutofit lnSpcReduction="10000"/>
              </a:bodyPr>
              <a:lstStyle/>
              <a:p>
                <a:pPr defTabSz="914400">
                  <a:spcBef>
                    <a:spcPts val="580"/>
                  </a:spcBef>
                  <a:buClr>
                    <a:schemeClr val="accent1"/>
                  </a:buClr>
                  <a:buSzPct val="85000"/>
                  <a:defRPr/>
                </a:pPr>
                <a:r>
                  <a:rPr lang="en-US" sz="2600" dirty="0"/>
                  <a:t>Rate 1/3, K=3 example:</a:t>
                </a:r>
                <a:br>
                  <a:rPr lang="en-US" sz="2600" dirty="0"/>
                </a:br>
                <a:br>
                  <a:rPr lang="en-US" sz="2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−2]</m:t>
                      </m:r>
                    </m:oMath>
                  </m:oMathPara>
                </a14:m>
                <a:endParaRPr lang="en-US" sz="2600" dirty="0"/>
              </a:p>
              <a:p>
                <a:pPr marL="274320" indent="-274320" defTabSz="914400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/>
                </a:pPr>
                <a:endParaRPr lang="en-US" sz="2600" dirty="0"/>
              </a:p>
            </p:txBody>
          </p:sp>
        </mc:Choice>
        <mc:Fallback xmlns="">
          <p:sp>
            <p:nvSpPr>
              <p:cNvPr id="8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599" y="1473200"/>
                <a:ext cx="5785945" cy="1955800"/>
              </a:xfrm>
              <a:prstGeom prst="rect">
                <a:avLst/>
              </a:prstGeom>
              <a:blipFill>
                <a:blip r:embed="rId4"/>
                <a:stretch>
                  <a:fillRect l="-1897" t="-4984" b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 bwMode="auto">
          <a:xfrm>
            <a:off x="2911366" y="4210933"/>
            <a:ext cx="1522500" cy="109166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Polynomials:  Octal 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F1FBF-514B-4565-9397-0D78731D2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80"/>
            <a:ext cx="10058400" cy="2328528"/>
          </a:xfrm>
        </p:spPr>
        <p:txBody>
          <a:bodyPr/>
          <a:lstStyle/>
          <a:p>
            <a:r>
              <a:rPr lang="en-US" dirty="0"/>
              <a:t>For large constraint lengths (large K), binary form is inefficient</a:t>
            </a:r>
          </a:p>
          <a:p>
            <a:pPr lvl="1"/>
            <a:r>
              <a:rPr lang="en-US" dirty="0"/>
              <a:t>Engineers often use octal form</a:t>
            </a:r>
          </a:p>
          <a:p>
            <a:pPr lvl="1"/>
            <a:r>
              <a:rPr lang="en-US" dirty="0"/>
              <a:t>Base 8, each digit 0…7</a:t>
            </a:r>
          </a:p>
          <a:p>
            <a:pPr lvl="1"/>
            <a:r>
              <a:rPr lang="en-US" dirty="0"/>
              <a:t>Each digit represents three bits</a:t>
            </a:r>
          </a:p>
          <a:p>
            <a:r>
              <a:rPr lang="en-US" dirty="0"/>
              <a:t>Example: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1" name="Picture 10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3647090" y="3892132"/>
            <a:ext cx="1724650" cy="1091124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 bwMode="auto">
          <a:xfrm>
            <a:off x="7088889" y="3867808"/>
            <a:ext cx="1394250" cy="1090587"/>
          </a:xfrm>
          <a:prstGeom prst="rect">
            <a:avLst/>
          </a:prstGeom>
          <a:noFill/>
          <a:ln/>
          <a:effectLst/>
        </p:spPr>
      </p:pic>
      <p:sp>
        <p:nvSpPr>
          <p:cNvPr id="13" name="Right Arrow 12"/>
          <p:cNvSpPr/>
          <p:nvPr/>
        </p:nvSpPr>
        <p:spPr>
          <a:xfrm>
            <a:off x="5716682" y="41207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161449" y="5155266"/>
            <a:ext cx="847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Binary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57090" y="5155266"/>
            <a:ext cx="729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Octal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Inputs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Examples up to now are R=1/n</a:t>
            </a:r>
          </a:p>
          <a:p>
            <a:r>
              <a:rPr lang="en-US" dirty="0"/>
              <a:t>Can extend to rate R=k/n</a:t>
            </a:r>
          </a:p>
          <a:p>
            <a:pPr lvl="1"/>
            <a:r>
              <a:rPr lang="en-US" dirty="0"/>
              <a:t>Add k bits at a time </a:t>
            </a:r>
          </a:p>
        </p:txBody>
      </p:sp>
      <p:pic>
        <p:nvPicPr>
          <p:cNvPr id="5" name="Picture 4" descr="Fig8-2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2819400"/>
            <a:ext cx="6114113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020A-DF02-8969-D437-C41A4A41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D3003-4348-6C99-5127-155FA1D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4DC2EF-9D3B-019A-0CBD-AA6AEA930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872" y="1551786"/>
            <a:ext cx="8409783" cy="391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60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602A-5BED-4CC0-9A5C-9F31594C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CF60-BF21-4B39-AE65-0B4DC3F7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994" y="1539279"/>
            <a:ext cx="10146686" cy="4329817"/>
          </a:xfrm>
        </p:spPr>
        <p:txBody>
          <a:bodyPr/>
          <a:lstStyle/>
          <a:p>
            <a:r>
              <a:rPr lang="en-US" dirty="0"/>
              <a:t>Convolutional codes:  encoding and representations </a:t>
            </a:r>
          </a:p>
          <a:p>
            <a:r>
              <a:rPr lang="en-US" dirty="0"/>
              <a:t>Tree, trellis and state diagrams</a:t>
            </a:r>
          </a:p>
          <a:p>
            <a:r>
              <a:rPr lang="en-US" dirty="0"/>
              <a:t>Decoding with branch metrics</a:t>
            </a:r>
          </a:p>
          <a:p>
            <a:r>
              <a:rPr lang="en-US" dirty="0"/>
              <a:t>Viterbi decoding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D38D-EA03-4B9A-BB5A-018CB194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EB70F2E-4780-41B9-90AE-7B49529A099C}"/>
              </a:ext>
            </a:extLst>
          </p:cNvPr>
          <p:cNvSpPr/>
          <p:nvPr/>
        </p:nvSpPr>
        <p:spPr>
          <a:xfrm>
            <a:off x="297545" y="19128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37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Convolutional</a:t>
            </a:r>
            <a:r>
              <a:rPr lang="en-US" dirty="0"/>
              <a:t> Codes as State Machines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Convolutional</a:t>
            </a:r>
            <a:r>
              <a:rPr lang="en-US" dirty="0"/>
              <a:t> codes have memory</a:t>
            </a:r>
          </a:p>
          <a:p>
            <a:pPr lvl="1"/>
            <a:r>
              <a:rPr lang="en-US" dirty="0"/>
              <a:t>Stored in contents of shift registers</a:t>
            </a:r>
          </a:p>
          <a:p>
            <a:pPr lvl="1"/>
            <a:r>
              <a:rPr lang="en-US" dirty="0"/>
              <a:t>Each input bit changes memory contents</a:t>
            </a:r>
          </a:p>
          <a:p>
            <a:pPr lvl="1"/>
            <a:r>
              <a:rPr lang="en-US" dirty="0"/>
              <a:t>Output bits are a function of memory and input</a:t>
            </a:r>
          </a:p>
          <a:p>
            <a:pPr lvl="1"/>
            <a:endParaRPr lang="en-US" dirty="0"/>
          </a:p>
          <a:p>
            <a:r>
              <a:rPr lang="en-US" dirty="0"/>
              <a:t>Three common ways to represent evolution of the memory:</a:t>
            </a:r>
          </a:p>
          <a:p>
            <a:pPr lvl="1"/>
            <a:r>
              <a:rPr lang="en-US" dirty="0"/>
              <a:t>Tree diagram</a:t>
            </a:r>
          </a:p>
          <a:p>
            <a:pPr lvl="1"/>
            <a:r>
              <a:rPr lang="en-US" dirty="0"/>
              <a:t>Trellis diagram</a:t>
            </a:r>
          </a:p>
          <a:p>
            <a:pPr lvl="1"/>
            <a:r>
              <a:rPr lang="en-US" dirty="0"/>
              <a:t>State diagram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States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State of the encoder determined by contents of shift register: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Only need to look at most recent K-1 bits not including the current bit</a:t>
                </a:r>
              </a:p>
              <a:p>
                <a:pPr lvl="1"/>
                <a:r>
                  <a:rPr lang="en-US" dirty="0"/>
                  <a:t>Last bit will be shifted out</a:t>
                </a:r>
              </a:p>
              <a:p>
                <a:pPr lvl="1"/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states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Fig8-2-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176" y="3680619"/>
            <a:ext cx="3704049" cy="17827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54901" y="4359330"/>
            <a:ext cx="838200" cy="411143"/>
          </a:xfrm>
          <a:prstGeom prst="rect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1649201"/>
                  </p:ext>
                </p:extLst>
              </p:nvPr>
            </p:nvGraphicFramePr>
            <p:xfrm>
              <a:off x="6629400" y="3179761"/>
              <a:ext cx="3071649" cy="29237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388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38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388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709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State label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09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09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09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09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1649201"/>
                  </p:ext>
                </p:extLst>
              </p:nvPr>
            </p:nvGraphicFramePr>
            <p:xfrm>
              <a:off x="6629400" y="3179761"/>
              <a:ext cx="3071649" cy="29237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388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38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388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State label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762" r="-101775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190" t="-4762" r="-2381" b="-3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09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09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09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09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2925539" y="5602904"/>
            <a:ext cx="172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b[t-1]   b[t-2]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3306726" y="4564912"/>
            <a:ext cx="0" cy="1078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 flipH="1" flipV="1">
            <a:off x="3687727" y="4564912"/>
            <a:ext cx="205375" cy="1078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Diagram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29709" y="1700048"/>
            <a:ext cx="6053959" cy="2667000"/>
          </a:xfrm>
        </p:spPr>
        <p:txBody>
          <a:bodyPr>
            <a:normAutofit/>
          </a:bodyPr>
          <a:lstStyle/>
          <a:p>
            <a:r>
              <a:rPr lang="en-US" sz="2400" dirty="0"/>
              <a:t>Two branches for each input bit 0 or 1.</a:t>
            </a:r>
          </a:p>
          <a:p>
            <a:r>
              <a:rPr lang="en-US" sz="2400" dirty="0"/>
              <a:t>Branches labeled by output bits (n bits)</a:t>
            </a:r>
          </a:p>
          <a:p>
            <a:r>
              <a:rPr lang="en-US" sz="2400" dirty="0"/>
              <a:t>Difficult to use since branches infinitely grow</a:t>
            </a:r>
          </a:p>
        </p:txBody>
      </p:sp>
      <p:pic>
        <p:nvPicPr>
          <p:cNvPr id="6" name="Picture 5" descr="Fig8-2-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442" y="3962794"/>
            <a:ext cx="3704049" cy="1782762"/>
          </a:xfrm>
          <a:prstGeom prst="rect">
            <a:avLst/>
          </a:prstGeom>
        </p:spPr>
      </p:pic>
      <p:pic>
        <p:nvPicPr>
          <p:cNvPr id="13" name="Picture 12" descr="pro21113_08020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838200"/>
            <a:ext cx="2589276" cy="490735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Trellis Diagram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06062" y="1518138"/>
            <a:ext cx="7772400" cy="1143000"/>
          </a:xfrm>
        </p:spPr>
        <p:txBody>
          <a:bodyPr/>
          <a:lstStyle/>
          <a:p>
            <a:r>
              <a:rPr lang="en-US" dirty="0"/>
              <a:t>Show trajectory through the states</a:t>
            </a:r>
          </a:p>
          <a:p>
            <a:r>
              <a:rPr lang="en-US" dirty="0"/>
              <a:t>Solid lines:  paths with b[t]=0, Dash lines: b[t]=1</a:t>
            </a:r>
          </a:p>
        </p:txBody>
      </p:sp>
      <p:pic>
        <p:nvPicPr>
          <p:cNvPr id="5" name="Picture 4" descr="pro21113_08020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661138"/>
            <a:ext cx="4705700" cy="3053862"/>
          </a:xfrm>
          <a:prstGeom prst="rect">
            <a:avLst/>
          </a:prstGeom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7462038" y="2673316"/>
            <a:ext cx="3657600" cy="26665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defTabSz="91440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en-US" sz="2600" dirty="0"/>
              <a:t>Labels are the outputs along each path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696421" y="1437290"/>
            <a:ext cx="4980572" cy="4572000"/>
          </a:xfrm>
        </p:spPr>
        <p:txBody>
          <a:bodyPr/>
          <a:lstStyle/>
          <a:p>
            <a:r>
              <a:rPr lang="en-US" dirty="0"/>
              <a:t>One node per state</a:t>
            </a:r>
          </a:p>
          <a:p>
            <a:r>
              <a:rPr lang="en-US" dirty="0"/>
              <a:t>Solid lines:  </a:t>
            </a:r>
          </a:p>
          <a:p>
            <a:pPr lvl="1"/>
            <a:r>
              <a:rPr lang="en-US" dirty="0"/>
              <a:t>Transitions with b[t]=0</a:t>
            </a:r>
          </a:p>
          <a:p>
            <a:r>
              <a:rPr lang="en-US" dirty="0"/>
              <a:t>Dashed lines:</a:t>
            </a:r>
          </a:p>
          <a:p>
            <a:pPr lvl="1"/>
            <a:r>
              <a:rPr lang="en-US" dirty="0"/>
              <a:t>Transitions with b[t]=1</a:t>
            </a:r>
          </a:p>
          <a:p>
            <a:r>
              <a:rPr lang="en-US" dirty="0"/>
              <a:t>Labels indicate outputs on each state</a:t>
            </a:r>
          </a:p>
        </p:txBody>
      </p:sp>
      <p:pic>
        <p:nvPicPr>
          <p:cNvPr id="5" name="Picture 4" descr="pro21113_08020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849" y="2022397"/>
            <a:ext cx="4419600" cy="34017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8F2C-8DDB-46A1-ABAE-10207465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8F34B-7396-45D7-8EE3-55A573DFE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Encode data using a convolutional code for given a generator polynomial</a:t>
            </a:r>
          </a:p>
          <a:p>
            <a:r>
              <a:rPr lang="en-US" dirty="0"/>
              <a:t>Compute the rate of the code including tail bits</a:t>
            </a:r>
          </a:p>
          <a:p>
            <a:r>
              <a:rPr lang="en-US" dirty="0"/>
              <a:t>Represent the code via a trellis diagram and finite state machine</a:t>
            </a:r>
          </a:p>
          <a:p>
            <a:r>
              <a:rPr lang="en-US" dirty="0"/>
              <a:t>Compute the branch metrics of a code for a memoryless channel</a:t>
            </a:r>
          </a:p>
          <a:p>
            <a:r>
              <a:rPr lang="en-US" dirty="0"/>
              <a:t>Decode the code via the Viterbi algorithm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2C330-B3DA-4E56-BC55-5503EA16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53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Machine Functional Description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39279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Finite state machine: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 Sequence of </a:t>
                </a:r>
                <a:r>
                  <a:rPr lang="en-US" dirty="0">
                    <a:solidFill>
                      <a:schemeClr val="accent1"/>
                    </a:solidFill>
                  </a:rPr>
                  <a:t>states,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∈{0,…,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 Input sequence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Output sequence</a:t>
                </a:r>
              </a:p>
              <a:p>
                <a:r>
                  <a:rPr lang="en-US" dirty="0"/>
                  <a:t>Iterative generating sequence: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Initial condition: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39279"/>
                <a:ext cx="10058400" cy="4329817"/>
              </a:xfrm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994687" y="3062352"/>
            <a:ext cx="18614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State function</a:t>
            </a:r>
          </a:p>
          <a:p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Output function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408444" y="3239814"/>
            <a:ext cx="586243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 flipH="1" flipV="1">
            <a:off x="6977522" y="3794235"/>
            <a:ext cx="1017165" cy="84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020A-DF02-8969-D437-C41A4A41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D3003-4348-6C99-5127-155FA1D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B7401-6AA1-E0FF-7389-DE020B4CC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22" y="1647825"/>
            <a:ext cx="69818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76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602A-5BED-4CC0-9A5C-9F31594C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CF60-BF21-4B39-AE65-0B4DC3F7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994" y="1539279"/>
            <a:ext cx="10146686" cy="4329817"/>
          </a:xfrm>
        </p:spPr>
        <p:txBody>
          <a:bodyPr/>
          <a:lstStyle/>
          <a:p>
            <a:r>
              <a:rPr lang="en-US" dirty="0"/>
              <a:t>Convolutional codes:  encoding and representations </a:t>
            </a:r>
          </a:p>
          <a:p>
            <a:r>
              <a:rPr lang="en-US" dirty="0"/>
              <a:t>Tree, trellis and state diagrams</a:t>
            </a:r>
          </a:p>
          <a:p>
            <a:r>
              <a:rPr lang="en-US" dirty="0"/>
              <a:t>Decoding with branch metrics</a:t>
            </a:r>
          </a:p>
          <a:p>
            <a:r>
              <a:rPr lang="en-US" dirty="0"/>
              <a:t>Viterbi decoding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D38D-EA03-4B9A-BB5A-018CB194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EB70F2E-4780-41B9-90AE-7B49529A099C}"/>
              </a:ext>
            </a:extLst>
          </p:cNvPr>
          <p:cNvSpPr/>
          <p:nvPr/>
        </p:nvSpPr>
        <p:spPr>
          <a:xfrm>
            <a:off x="255503" y="239635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70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Estimation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the following dimensions: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outputs per time steps: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time steps (including tail bits!)</a:t>
                </a:r>
              </a:p>
              <a:p>
                <a:r>
                  <a:rPr lang="en-US" dirty="0"/>
                  <a:t>Channel model: </a:t>
                </a:r>
              </a:p>
              <a:p>
                <a:pPr lvl="1"/>
                <a:r>
                  <a:rPr lang="en-US" dirty="0"/>
                  <a:t>For each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, we make some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Output is probabilistic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]|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Assume all outputs are independent: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𝒓</m:t>
                        </m:r>
                      </m:e>
                      <m:e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]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Find ML estimate: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Maximum over all sequences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 b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546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8F11EC-8E81-6B01-86A8-64C22D84AE65}"/>
              </a:ext>
            </a:extLst>
          </p:cNvPr>
          <p:cNvSpPr/>
          <p:nvPr/>
        </p:nvSpPr>
        <p:spPr>
          <a:xfrm>
            <a:off x="3633216" y="4645152"/>
            <a:ext cx="4949952" cy="13350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1BB9E-90CD-0227-4E18-6BF7ACB3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LLR 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7CFB1A-4AC2-F08A-CA05-510C03F5CF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Before studying convolutional codes, consider simple code:</a:t>
                </a:r>
              </a:p>
              <a:p>
                <a:pPr lvl="1"/>
                <a:r>
                  <a:rPr lang="en-US" dirty="0"/>
                  <a:t>Codeword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output bits: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Receive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symbols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may be binary, discrete, real-valued or complex-valued</a:t>
                </a:r>
              </a:p>
              <a:p>
                <a:pPr lvl="1"/>
                <a:r>
                  <a:rPr lang="en-US" dirty="0"/>
                  <a:t>Assume a memoryless channel: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Define LLR: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The ML codeword maximizes the LLR sum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value function </a:t>
                </a:r>
                <a:r>
                  <a:rPr lang="en-US" dirty="0"/>
                  <a:t>(se Unit 9)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7CFB1A-4AC2-F08A-CA05-510C03F5CF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49ED5-9142-D1EA-8B96-E8E94F15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22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1: Binary Symmetric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Binary symmetric channel: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or 1</a:t>
                </a:r>
              </a:p>
              <a:p>
                <a:r>
                  <a:rPr lang="en-US" dirty="0"/>
                  <a:t>Error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/>
                                </a:rPr>
                                <m:t>no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/>
                                </a:rPr>
                                <m:t>error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error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Branch metric: 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no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error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error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ML estimate value function: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(#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correct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bits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Maximizes number of correct bits</a:t>
                </a:r>
                <a:br>
                  <a:rPr lang="en-US" dirty="0"/>
                </a:br>
                <a:endParaRPr lang="en-US" b="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33" t="-21127" b="-5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054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1: Binary Symmetric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Binary symmetric channel: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or 1</a:t>
                </a:r>
              </a:p>
              <a:p>
                <a:r>
                  <a:rPr lang="en-US" dirty="0"/>
                  <a:t>Error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/>
                                </a:rPr>
                                <m:t>no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/>
                                </a:rPr>
                                <m:t>error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error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Branch metric: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no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error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error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Hence maximizing value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nary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nary>
                          </m:e>
                        </m:func>
                      </m:e>
                    </m:func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#(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𝑐𝑜𝑟𝑟𝑒𝑐𝑡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𝑏𝑖𝑡𝑠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057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2: QPSK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Binary modulation (on a real or imaginary dimension):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Gaussian distribution: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r>
                  <a:rPr lang="en-US" b="0" dirty="0"/>
                  <a:t>LLR is: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LLR sum value function: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956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Metric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39279"/>
                <a:ext cx="6918960" cy="4329817"/>
              </a:xfrm>
            </p:spPr>
            <p:txBody>
              <a:bodyPr/>
              <a:lstStyle/>
              <a:p>
                <a:r>
                  <a:rPr lang="en-US" dirty="0"/>
                  <a:t>Log-likelihood ratio: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Depends on received symbol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Each branch has an output set of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branch metric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the coded outputs on the branch </a:t>
                </a:r>
              </a:p>
              <a:p>
                <a:r>
                  <a:rPr lang="en-US" dirty="0"/>
                  <a:t>Describes likelihood that sequence passed through the branch</a:t>
                </a:r>
              </a:p>
              <a:p>
                <a:pPr lvl="1"/>
                <a:r>
                  <a:rPr lang="en-US" dirty="0"/>
                  <a:t>Branches with higher branch metrics are more likely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39279"/>
                <a:ext cx="6918960" cy="4329817"/>
              </a:xfrm>
              <a:blipFill>
                <a:blip r:embed="rId2"/>
                <a:stretch>
                  <a:fillRect l="-2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pro21113_080205.jpg">
            <a:extLst>
              <a:ext uri="{FF2B5EF4-FFF2-40B4-BE49-F238E27FC236}">
                <a16:creationId xmlns:a16="http://schemas.microsoft.com/office/drawing/2014/main" id="{CD4A82A6-4E6E-56BB-5706-4C3EB7E3E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316" y="2485761"/>
            <a:ext cx="3432903" cy="222785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49DCD02-FEFA-5CE9-6B7F-C9137BCABE28}"/>
              </a:ext>
            </a:extLst>
          </p:cNvPr>
          <p:cNvSpPr/>
          <p:nvPr/>
        </p:nvSpPr>
        <p:spPr>
          <a:xfrm>
            <a:off x="8869680" y="3387195"/>
            <a:ext cx="304800" cy="3169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50E7B8-46E0-1206-8B69-E72DED929F4C}"/>
              </a:ext>
            </a:extLst>
          </p:cNvPr>
          <p:cNvCxnSpPr>
            <a:stCxn id="6" idx="4"/>
          </p:cNvCxnSpPr>
          <p:nvPr/>
        </p:nvCxnSpPr>
        <p:spPr>
          <a:xfrm>
            <a:off x="9022080" y="3704187"/>
            <a:ext cx="6096" cy="148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EDFB7A-E6F4-B5DB-3D80-41625F8F795C}"/>
                  </a:ext>
                </a:extLst>
              </p:cNvPr>
              <p:cNvSpPr txBox="1"/>
              <p:nvPr/>
            </p:nvSpPr>
            <p:spPr>
              <a:xfrm>
                <a:off x="7461504" y="5229113"/>
                <a:ext cx="42184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EDFB7A-E6F4-B5DB-3D80-41625F8F7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504" y="5229113"/>
                <a:ext cx="4218432" cy="646331"/>
              </a:xfrm>
              <a:prstGeom prst="rect">
                <a:avLst/>
              </a:prstGeom>
              <a:blipFill>
                <a:blip r:embed="rId4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670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8F11EC-8E81-6B01-86A8-64C22D84AE65}"/>
              </a:ext>
            </a:extLst>
          </p:cNvPr>
          <p:cNvSpPr/>
          <p:nvPr/>
        </p:nvSpPr>
        <p:spPr>
          <a:xfrm>
            <a:off x="1097280" y="4486656"/>
            <a:ext cx="7699248" cy="11034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1BB9E-90CD-0227-4E18-6BF7ACB3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Metric Maximization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7CFB1A-4AC2-F08A-CA05-510C03F5CF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3183"/>
                <a:ext cx="8369808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Each branch in trellis has a branch metric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We can write LLR sum value function as: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Interpretation:</a:t>
                </a:r>
              </a:p>
              <a:p>
                <a:pPr lvl="1"/>
                <a:r>
                  <a:rPr lang="en-US" dirty="0"/>
                  <a:t>Each code sequence is a path in the trellis</a:t>
                </a:r>
              </a:p>
              <a:p>
                <a:pPr lvl="1"/>
                <a:r>
                  <a:rPr lang="en-US" dirty="0"/>
                  <a:t>Value function is the sum of branch metrics on the path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   </a:t>
                </a:r>
                <a:r>
                  <a:rPr lang="en-US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Conclusion</a:t>
                </a:r>
                <a:r>
                  <a:rPr lang="en-US" i="1" dirty="0"/>
                  <a:t>:  ML estimate is the codeword with the highest total path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7CFB1A-4AC2-F08A-CA05-510C03F5CF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3183"/>
                <a:ext cx="8369808" cy="4329817"/>
              </a:xfrm>
              <a:blipFill>
                <a:blip r:embed="rId2"/>
                <a:stretch>
                  <a:fillRect l="-1748" t="-1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49ED5-9142-D1EA-8B96-E8E94F15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 descr="pro21113_080205.jpg">
            <a:extLst>
              <a:ext uri="{FF2B5EF4-FFF2-40B4-BE49-F238E27FC236}">
                <a16:creationId xmlns:a16="http://schemas.microsoft.com/office/drawing/2014/main" id="{31A3F4AD-22B0-3BD9-AD00-E1EE2B99B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220" y="2052435"/>
            <a:ext cx="3432903" cy="22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0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8F2C-8DDB-46A1-ABAE-10207465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Graduate vs. Undergraduate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8F34B-7396-45D7-8EE3-55A573DFE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9 on basic codes is skipped for the graduate students</a:t>
            </a:r>
          </a:p>
          <a:p>
            <a:r>
              <a:rPr lang="en-US" dirty="0"/>
              <a:t>However, a few of the Unit 9 slides are included here for completeness</a:t>
            </a:r>
          </a:p>
          <a:p>
            <a:r>
              <a:rPr lang="en-US" dirty="0"/>
              <a:t>Grad students who would like a review are encouraged to look at Unit 9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2C330-B3DA-4E56-BC55-5503EA16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09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39279"/>
                <a:ext cx="5239657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toy Trellis (not a real conv code)</a:t>
                </a:r>
              </a:p>
              <a:p>
                <a:r>
                  <a:rPr lang="en-US" dirty="0"/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=0,1,2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Shown on branches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RX symbols: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Values shown above Trellis</a:t>
                </a:r>
              </a:p>
              <a:p>
                <a:r>
                  <a:rPr lang="en-US" dirty="0"/>
                  <a:t>Assume QPSK channel value function: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Constant is ignored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39279"/>
                <a:ext cx="5239657" cy="4329817"/>
              </a:xfrm>
              <a:blipFill>
                <a:blip r:embed="rId2"/>
                <a:stretch>
                  <a:fillRect l="-279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2AE292C5-FCE8-BFAF-06D9-2C500C3A252D}"/>
              </a:ext>
            </a:extLst>
          </p:cNvPr>
          <p:cNvSpPr/>
          <p:nvPr/>
        </p:nvSpPr>
        <p:spPr>
          <a:xfrm>
            <a:off x="6420439" y="3762943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9B4DAA-8617-D88E-1F2D-CB8CB60E3C73}"/>
              </a:ext>
            </a:extLst>
          </p:cNvPr>
          <p:cNvSpPr/>
          <p:nvPr/>
        </p:nvSpPr>
        <p:spPr>
          <a:xfrm>
            <a:off x="7929199" y="3762943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46B97E-E8A2-7746-19D8-332DBB969ECC}"/>
              </a:ext>
            </a:extLst>
          </p:cNvPr>
          <p:cNvSpPr/>
          <p:nvPr/>
        </p:nvSpPr>
        <p:spPr>
          <a:xfrm>
            <a:off x="9535495" y="3762943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A03D20-1504-4C83-6E26-A11ABD7F1EC8}"/>
              </a:ext>
            </a:extLst>
          </p:cNvPr>
          <p:cNvSpPr/>
          <p:nvPr/>
        </p:nvSpPr>
        <p:spPr>
          <a:xfrm>
            <a:off x="11144839" y="3762943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DE5BBF-F691-9A39-6029-82687217DBB3}"/>
              </a:ext>
            </a:extLst>
          </p:cNvPr>
          <p:cNvSpPr/>
          <p:nvPr/>
        </p:nvSpPr>
        <p:spPr>
          <a:xfrm>
            <a:off x="7972304" y="5366190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92AA54-17D8-7808-D322-5C27926E905A}"/>
              </a:ext>
            </a:extLst>
          </p:cNvPr>
          <p:cNvSpPr/>
          <p:nvPr/>
        </p:nvSpPr>
        <p:spPr>
          <a:xfrm>
            <a:off x="9535495" y="5363132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F3F840-A47D-F173-2033-E325CA4F4D79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542359" y="3833047"/>
            <a:ext cx="1386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7602B3-9E6A-7950-BB4C-08C8540AB56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8051119" y="3833047"/>
            <a:ext cx="1484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3766D9-0087-BDEA-EE95-3249B797476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9657415" y="3833047"/>
            <a:ext cx="1487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1176FB-D1E0-2D34-0675-9FE707EF40F9}"/>
              </a:ext>
            </a:extLst>
          </p:cNvPr>
          <p:cNvCxnSpPr>
            <a:cxnSpLocks/>
            <a:stCxn id="5" idx="5"/>
            <a:endCxn id="9" idx="2"/>
          </p:cNvCxnSpPr>
          <p:nvPr/>
        </p:nvCxnSpPr>
        <p:spPr>
          <a:xfrm>
            <a:off x="6524504" y="3882618"/>
            <a:ext cx="1447800" cy="155367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9B99E9-E27F-5D69-81E9-5F2782435F20}"/>
              </a:ext>
            </a:extLst>
          </p:cNvPr>
          <p:cNvCxnSpPr>
            <a:cxnSpLocks/>
            <a:stCxn id="9" idx="7"/>
            <a:endCxn id="7" idx="3"/>
          </p:cNvCxnSpPr>
          <p:nvPr/>
        </p:nvCxnSpPr>
        <p:spPr>
          <a:xfrm flipV="1">
            <a:off x="8076369" y="3882618"/>
            <a:ext cx="1476981" cy="150410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36DD0A0-3F60-E183-C3A9-56FB71705141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9639560" y="3882618"/>
            <a:ext cx="1523134" cy="150104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480054-7DFA-A7A2-D1DE-BE0F28586D9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8094224" y="5433236"/>
            <a:ext cx="1441271" cy="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A26E69-EF1F-35AB-2771-6A825C4F261A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8033264" y="3882618"/>
            <a:ext cx="1520086" cy="150104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31F00E3-EA5E-4412-98D3-DD609E42F66A}"/>
              </a:ext>
            </a:extLst>
          </p:cNvPr>
          <p:cNvCxnSpPr>
            <a:cxnSpLocks/>
          </p:cNvCxnSpPr>
          <p:nvPr/>
        </p:nvCxnSpPr>
        <p:spPr>
          <a:xfrm>
            <a:off x="9310774" y="1717902"/>
            <a:ext cx="109035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FF3693-62A8-C8F9-1A6B-DCBC06F0469A}"/>
                  </a:ext>
                </a:extLst>
              </p:cNvPr>
              <p:cNvSpPr txBox="1"/>
              <p:nvPr/>
            </p:nvSpPr>
            <p:spPr>
              <a:xfrm>
                <a:off x="10373066" y="1474335"/>
                <a:ext cx="1055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FF3693-62A8-C8F9-1A6B-DCBC06F04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066" y="1474335"/>
                <a:ext cx="10558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F7C535-6FC9-0ED7-AB1F-9A093283328C}"/>
              </a:ext>
            </a:extLst>
          </p:cNvPr>
          <p:cNvCxnSpPr>
            <a:cxnSpLocks/>
          </p:cNvCxnSpPr>
          <p:nvPr/>
        </p:nvCxnSpPr>
        <p:spPr>
          <a:xfrm>
            <a:off x="9310774" y="2254350"/>
            <a:ext cx="109035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78F30DF-23DD-F398-21C2-1D25C24430F0}"/>
                  </a:ext>
                </a:extLst>
              </p:cNvPr>
              <p:cNvSpPr txBox="1"/>
              <p:nvPr/>
            </p:nvSpPr>
            <p:spPr>
              <a:xfrm>
                <a:off x="10401127" y="2069684"/>
                <a:ext cx="1055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78F30DF-23DD-F398-21C2-1D25C2443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1127" y="2069684"/>
                <a:ext cx="105586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E2E96E1-95BF-F3CB-AD29-CAA134FA9FAC}"/>
                  </a:ext>
                </a:extLst>
              </p:cNvPr>
              <p:cNvSpPr txBox="1"/>
              <p:nvPr/>
            </p:nvSpPr>
            <p:spPr>
              <a:xfrm>
                <a:off x="5937330" y="5699934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E2E96E1-95BF-F3CB-AD29-CAA134FA9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330" y="5699934"/>
                <a:ext cx="7641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0BB6D91-F085-577A-4522-FAFC48E0C50E}"/>
                  </a:ext>
                </a:extLst>
              </p:cNvPr>
              <p:cNvSpPr txBox="1"/>
              <p:nvPr/>
            </p:nvSpPr>
            <p:spPr>
              <a:xfrm>
                <a:off x="7446090" y="5659143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0BB6D91-F085-577A-4522-FAFC48E0C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090" y="5659143"/>
                <a:ext cx="7641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9337D8A-5E3B-F225-3B4D-E2AE61BBD6B2}"/>
                  </a:ext>
                </a:extLst>
              </p:cNvPr>
              <p:cNvSpPr txBox="1"/>
              <p:nvPr/>
            </p:nvSpPr>
            <p:spPr>
              <a:xfrm>
                <a:off x="9103180" y="5659143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9337D8A-5E3B-F225-3B4D-E2AE61BBD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180" y="5659143"/>
                <a:ext cx="76418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069C3C8-A052-A765-5357-A1C33986AC9D}"/>
                  </a:ext>
                </a:extLst>
              </p:cNvPr>
              <p:cNvSpPr txBox="1"/>
              <p:nvPr/>
            </p:nvSpPr>
            <p:spPr>
              <a:xfrm>
                <a:off x="10780602" y="5659143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069C3C8-A052-A765-5357-A1C33986A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0602" y="5659143"/>
                <a:ext cx="7641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C22B07A-8CB1-14F2-D468-427A7BA9F770}"/>
                  </a:ext>
                </a:extLst>
              </p:cNvPr>
              <p:cNvSpPr txBox="1"/>
              <p:nvPr/>
            </p:nvSpPr>
            <p:spPr>
              <a:xfrm>
                <a:off x="6345076" y="2932049"/>
                <a:ext cx="1354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(0.8,−0.2)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C22B07A-8CB1-14F2-D468-427A7BA9F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076" y="2932049"/>
                <a:ext cx="1354287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5F71E51-FE40-2195-1744-89BCEBA5C4D6}"/>
                  </a:ext>
                </a:extLst>
              </p:cNvPr>
              <p:cNvSpPr txBox="1"/>
              <p:nvPr/>
            </p:nvSpPr>
            <p:spPr>
              <a:xfrm>
                <a:off x="6666550" y="4659456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5F71E51-FE40-2195-1744-89BCEBA5C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550" y="4659456"/>
                <a:ext cx="76418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0804ED-2242-53CD-222F-3C73A0206E45}"/>
                  </a:ext>
                </a:extLst>
              </p:cNvPr>
              <p:cNvSpPr txBox="1"/>
              <p:nvPr/>
            </p:nvSpPr>
            <p:spPr>
              <a:xfrm>
                <a:off x="9022653" y="4070866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0804ED-2242-53CD-222F-3C73A0206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653" y="4070866"/>
                <a:ext cx="76418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F9CD9D0-CD43-0146-598B-4B9439474EB2}"/>
                  </a:ext>
                </a:extLst>
              </p:cNvPr>
              <p:cNvSpPr txBox="1"/>
              <p:nvPr/>
            </p:nvSpPr>
            <p:spPr>
              <a:xfrm>
                <a:off x="9003608" y="4784349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F9CD9D0-CD43-0146-598B-4B9439474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608" y="4784349"/>
                <a:ext cx="76418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3A8C81E-2AE5-FF55-A408-507C162F9240}"/>
                  </a:ext>
                </a:extLst>
              </p:cNvPr>
              <p:cNvSpPr txBox="1"/>
              <p:nvPr/>
            </p:nvSpPr>
            <p:spPr>
              <a:xfrm>
                <a:off x="8476521" y="5084007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3A8C81E-2AE5-FF55-A408-507C162F9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521" y="5084007"/>
                <a:ext cx="76418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CFB8780-D2A5-28C7-3339-68DA6E104BCC}"/>
                  </a:ext>
                </a:extLst>
              </p:cNvPr>
              <p:cNvSpPr txBox="1"/>
              <p:nvPr/>
            </p:nvSpPr>
            <p:spPr>
              <a:xfrm>
                <a:off x="10051042" y="3493774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CFB8780-D2A5-28C7-3339-68DA6E104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042" y="3493774"/>
                <a:ext cx="76418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1A195264-2ECC-5B76-A2EE-2E0D3A7F79E7}"/>
              </a:ext>
            </a:extLst>
          </p:cNvPr>
          <p:cNvSpPr/>
          <p:nvPr/>
        </p:nvSpPr>
        <p:spPr>
          <a:xfrm>
            <a:off x="11116541" y="536313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7645F51-F5E9-C0FC-6D5C-E5A06DDEC925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9675270" y="5433235"/>
            <a:ext cx="1441271" cy="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35B019A-AAFE-BA77-AB3C-408EAB378B0D}"/>
                  </a:ext>
                </a:extLst>
              </p:cNvPr>
              <p:cNvSpPr txBox="1"/>
              <p:nvPr/>
            </p:nvSpPr>
            <p:spPr>
              <a:xfrm>
                <a:off x="10057567" y="5084006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35B019A-AAFE-BA77-AB3C-408EAB378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567" y="5084006"/>
                <a:ext cx="76418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F57B67C-109C-F46B-14B3-990E402BF479}"/>
                  </a:ext>
                </a:extLst>
              </p:cNvPr>
              <p:cNvSpPr txBox="1"/>
              <p:nvPr/>
            </p:nvSpPr>
            <p:spPr>
              <a:xfrm>
                <a:off x="10631997" y="4079143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F57B67C-109C-F46B-14B3-990E402BF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997" y="4079143"/>
                <a:ext cx="76418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E770344-1892-7F7C-5C11-93A940DF83AE}"/>
              </a:ext>
            </a:extLst>
          </p:cNvPr>
          <p:cNvCxnSpPr>
            <a:cxnSpLocks/>
          </p:cNvCxnSpPr>
          <p:nvPr/>
        </p:nvCxnSpPr>
        <p:spPr>
          <a:xfrm>
            <a:off x="9614310" y="3888308"/>
            <a:ext cx="1520086" cy="150104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A93DDE5-E133-1C58-4C55-3E32234B3115}"/>
                  </a:ext>
                </a:extLst>
              </p:cNvPr>
              <p:cNvSpPr txBox="1"/>
              <p:nvPr/>
            </p:nvSpPr>
            <p:spPr>
              <a:xfrm>
                <a:off x="10584654" y="4790039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A93DDE5-E133-1C58-4C55-3E32234B3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4654" y="4790039"/>
                <a:ext cx="76418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7782D1-58E1-48A4-2DF4-91534F04DD35}"/>
                  </a:ext>
                </a:extLst>
              </p:cNvPr>
              <p:cNvSpPr txBox="1"/>
              <p:nvPr/>
            </p:nvSpPr>
            <p:spPr>
              <a:xfrm>
                <a:off x="8488506" y="3512547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7782D1-58E1-48A4-2DF4-91534F04D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506" y="3512547"/>
                <a:ext cx="76418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6971FC2-5A9D-34B3-E300-121A29C41367}"/>
                  </a:ext>
                </a:extLst>
              </p:cNvPr>
              <p:cNvSpPr txBox="1"/>
              <p:nvPr/>
            </p:nvSpPr>
            <p:spPr>
              <a:xfrm>
                <a:off x="6835402" y="3488501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6971FC2-5A9D-34B3-E300-121A29C41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402" y="3488501"/>
                <a:ext cx="76418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AE6314F-3103-19EA-4BCA-E43797FA32D0}"/>
                  </a:ext>
                </a:extLst>
              </p:cNvPr>
              <p:cNvSpPr txBox="1"/>
              <p:nvPr/>
            </p:nvSpPr>
            <p:spPr>
              <a:xfrm>
                <a:off x="5767334" y="2932049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AE6314F-3103-19EA-4BCA-E43797FA3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34" y="2932049"/>
                <a:ext cx="764184" cy="369332"/>
              </a:xfrm>
              <a:prstGeom prst="rect">
                <a:avLst/>
              </a:prstGeom>
              <a:blipFill>
                <a:blip r:embed="rId20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FCC41A2-B12D-CC87-54C2-B9DD8221E2FB}"/>
                  </a:ext>
                </a:extLst>
              </p:cNvPr>
              <p:cNvSpPr txBox="1"/>
              <p:nvPr/>
            </p:nvSpPr>
            <p:spPr>
              <a:xfrm>
                <a:off x="8071381" y="2932049"/>
                <a:ext cx="1354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(1.3,0.1)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FCC41A2-B12D-CC87-54C2-B9DD8221E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381" y="2932049"/>
                <a:ext cx="1354287" cy="369332"/>
              </a:xfrm>
              <a:prstGeom prst="rect">
                <a:avLst/>
              </a:prstGeom>
              <a:blipFill>
                <a:blip r:embed="rId2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0C6801A-5FE2-8801-1354-72ADB28E3B7F}"/>
                  </a:ext>
                </a:extLst>
              </p:cNvPr>
              <p:cNvSpPr txBox="1"/>
              <p:nvPr/>
            </p:nvSpPr>
            <p:spPr>
              <a:xfrm>
                <a:off x="9808407" y="2932049"/>
                <a:ext cx="1354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(−0.6, −0.2)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0C6801A-5FE2-8801-1354-72ADB28E3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8407" y="2932049"/>
                <a:ext cx="1354287" cy="369332"/>
              </a:xfrm>
              <a:prstGeom prst="rect">
                <a:avLst/>
              </a:prstGeom>
              <a:blipFill>
                <a:blip r:embed="rId22"/>
                <a:stretch>
                  <a:fillRect l="-1351" r="-540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414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 Compute Branch Metrics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39279"/>
                <a:ext cx="5239657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QPSK channel, branch metric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On each branch we have labeled:</a:t>
                </a:r>
              </a:p>
              <a:p>
                <a:pPr marL="201168" lvl="1" indent="0">
                  <a:buNone/>
                </a:pPr>
                <a:r>
                  <a:rPr lang="en-US" dirty="0"/>
                  <a:t>   (Output Bits, </a:t>
                </a:r>
                <a:r>
                  <a:rPr lang="en-US" dirty="0">
                    <a:solidFill>
                      <a:srgbClr val="00B050"/>
                    </a:solidFill>
                  </a:rPr>
                  <a:t>branch</a:t>
                </a:r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39279"/>
                <a:ext cx="5239657" cy="4329817"/>
              </a:xfrm>
              <a:blipFill>
                <a:blip r:embed="rId2"/>
                <a:stretch>
                  <a:fillRect l="-279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2AE292C5-FCE8-BFAF-06D9-2C500C3A252D}"/>
              </a:ext>
            </a:extLst>
          </p:cNvPr>
          <p:cNvSpPr/>
          <p:nvPr/>
        </p:nvSpPr>
        <p:spPr>
          <a:xfrm>
            <a:off x="6420439" y="3762943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9B4DAA-8617-D88E-1F2D-CB8CB60E3C73}"/>
              </a:ext>
            </a:extLst>
          </p:cNvPr>
          <p:cNvSpPr/>
          <p:nvPr/>
        </p:nvSpPr>
        <p:spPr>
          <a:xfrm>
            <a:off x="7929199" y="3762943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46B97E-E8A2-7746-19D8-332DBB969ECC}"/>
              </a:ext>
            </a:extLst>
          </p:cNvPr>
          <p:cNvSpPr/>
          <p:nvPr/>
        </p:nvSpPr>
        <p:spPr>
          <a:xfrm>
            <a:off x="9535495" y="3762943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A03D20-1504-4C83-6E26-A11ABD7F1EC8}"/>
              </a:ext>
            </a:extLst>
          </p:cNvPr>
          <p:cNvSpPr/>
          <p:nvPr/>
        </p:nvSpPr>
        <p:spPr>
          <a:xfrm>
            <a:off x="11144839" y="3762943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DE5BBF-F691-9A39-6029-82687217DBB3}"/>
              </a:ext>
            </a:extLst>
          </p:cNvPr>
          <p:cNvSpPr/>
          <p:nvPr/>
        </p:nvSpPr>
        <p:spPr>
          <a:xfrm>
            <a:off x="7972304" y="5366190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92AA54-17D8-7808-D322-5C27926E905A}"/>
              </a:ext>
            </a:extLst>
          </p:cNvPr>
          <p:cNvSpPr/>
          <p:nvPr/>
        </p:nvSpPr>
        <p:spPr>
          <a:xfrm>
            <a:off x="9535495" y="5363132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F3F840-A47D-F173-2033-E325CA4F4D79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542359" y="3833047"/>
            <a:ext cx="1386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7602B3-9E6A-7950-BB4C-08C8540AB56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8051119" y="3833047"/>
            <a:ext cx="1484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3766D9-0087-BDEA-EE95-3249B797476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9657415" y="3833047"/>
            <a:ext cx="1487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1176FB-D1E0-2D34-0675-9FE707EF40F9}"/>
              </a:ext>
            </a:extLst>
          </p:cNvPr>
          <p:cNvCxnSpPr>
            <a:cxnSpLocks/>
            <a:stCxn id="5" idx="5"/>
            <a:endCxn id="9" idx="2"/>
          </p:cNvCxnSpPr>
          <p:nvPr/>
        </p:nvCxnSpPr>
        <p:spPr>
          <a:xfrm>
            <a:off x="6524504" y="3882618"/>
            <a:ext cx="1447800" cy="155367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9B99E9-E27F-5D69-81E9-5F2782435F20}"/>
              </a:ext>
            </a:extLst>
          </p:cNvPr>
          <p:cNvCxnSpPr>
            <a:cxnSpLocks/>
            <a:stCxn id="9" idx="7"/>
            <a:endCxn id="7" idx="3"/>
          </p:cNvCxnSpPr>
          <p:nvPr/>
        </p:nvCxnSpPr>
        <p:spPr>
          <a:xfrm flipV="1">
            <a:off x="8076369" y="3882618"/>
            <a:ext cx="1476981" cy="150410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36DD0A0-3F60-E183-C3A9-56FB71705141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9639560" y="3882618"/>
            <a:ext cx="1523134" cy="150104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480054-7DFA-A7A2-D1DE-BE0F28586D9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8094224" y="5433236"/>
            <a:ext cx="1441271" cy="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A26E69-EF1F-35AB-2771-6A825C4F261A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8033264" y="3882618"/>
            <a:ext cx="1520086" cy="150104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31F00E3-EA5E-4412-98D3-DD609E42F66A}"/>
              </a:ext>
            </a:extLst>
          </p:cNvPr>
          <p:cNvCxnSpPr>
            <a:cxnSpLocks/>
          </p:cNvCxnSpPr>
          <p:nvPr/>
        </p:nvCxnSpPr>
        <p:spPr>
          <a:xfrm>
            <a:off x="9310774" y="1717902"/>
            <a:ext cx="109035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FF3693-62A8-C8F9-1A6B-DCBC06F0469A}"/>
                  </a:ext>
                </a:extLst>
              </p:cNvPr>
              <p:cNvSpPr txBox="1"/>
              <p:nvPr/>
            </p:nvSpPr>
            <p:spPr>
              <a:xfrm>
                <a:off x="10373066" y="1474335"/>
                <a:ext cx="1055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FF3693-62A8-C8F9-1A6B-DCBC06F04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066" y="1474335"/>
                <a:ext cx="10558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F7C535-6FC9-0ED7-AB1F-9A093283328C}"/>
              </a:ext>
            </a:extLst>
          </p:cNvPr>
          <p:cNvCxnSpPr>
            <a:cxnSpLocks/>
          </p:cNvCxnSpPr>
          <p:nvPr/>
        </p:nvCxnSpPr>
        <p:spPr>
          <a:xfrm>
            <a:off x="9310774" y="2254350"/>
            <a:ext cx="109035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78F30DF-23DD-F398-21C2-1D25C24430F0}"/>
                  </a:ext>
                </a:extLst>
              </p:cNvPr>
              <p:cNvSpPr txBox="1"/>
              <p:nvPr/>
            </p:nvSpPr>
            <p:spPr>
              <a:xfrm>
                <a:off x="10401127" y="2069684"/>
                <a:ext cx="1055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78F30DF-23DD-F398-21C2-1D25C2443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1127" y="2069684"/>
                <a:ext cx="105586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E2E96E1-95BF-F3CB-AD29-CAA134FA9FAC}"/>
                  </a:ext>
                </a:extLst>
              </p:cNvPr>
              <p:cNvSpPr txBox="1"/>
              <p:nvPr/>
            </p:nvSpPr>
            <p:spPr>
              <a:xfrm>
                <a:off x="5937330" y="5699934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E2E96E1-95BF-F3CB-AD29-CAA134FA9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330" y="5699934"/>
                <a:ext cx="7641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0BB6D91-F085-577A-4522-FAFC48E0C50E}"/>
                  </a:ext>
                </a:extLst>
              </p:cNvPr>
              <p:cNvSpPr txBox="1"/>
              <p:nvPr/>
            </p:nvSpPr>
            <p:spPr>
              <a:xfrm>
                <a:off x="7446090" y="5659143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0BB6D91-F085-577A-4522-FAFC48E0C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090" y="5659143"/>
                <a:ext cx="7641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9337D8A-5E3B-F225-3B4D-E2AE61BBD6B2}"/>
                  </a:ext>
                </a:extLst>
              </p:cNvPr>
              <p:cNvSpPr txBox="1"/>
              <p:nvPr/>
            </p:nvSpPr>
            <p:spPr>
              <a:xfrm>
                <a:off x="9103180" y="5659143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9337D8A-5E3B-F225-3B4D-E2AE61BBD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180" y="5659143"/>
                <a:ext cx="76418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069C3C8-A052-A765-5357-A1C33986AC9D}"/>
                  </a:ext>
                </a:extLst>
              </p:cNvPr>
              <p:cNvSpPr txBox="1"/>
              <p:nvPr/>
            </p:nvSpPr>
            <p:spPr>
              <a:xfrm>
                <a:off x="10780602" y="5659143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069C3C8-A052-A765-5357-A1C33986A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0602" y="5659143"/>
                <a:ext cx="7641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C22B07A-8CB1-14F2-D468-427A7BA9F770}"/>
                  </a:ext>
                </a:extLst>
              </p:cNvPr>
              <p:cNvSpPr txBox="1"/>
              <p:nvPr/>
            </p:nvSpPr>
            <p:spPr>
              <a:xfrm>
                <a:off x="6345076" y="2932049"/>
                <a:ext cx="1354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(0.8,−0.2)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C22B07A-8CB1-14F2-D468-427A7BA9F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076" y="2932049"/>
                <a:ext cx="1354287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5F71E51-FE40-2195-1744-89BCEBA5C4D6}"/>
                  </a:ext>
                </a:extLst>
              </p:cNvPr>
              <p:cNvSpPr txBox="1"/>
              <p:nvPr/>
            </p:nvSpPr>
            <p:spPr>
              <a:xfrm>
                <a:off x="6607985" y="4714674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11, 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5F71E51-FE40-2195-1744-89BCEBA5C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85" y="4714674"/>
                <a:ext cx="764184" cy="369332"/>
              </a:xfrm>
              <a:prstGeom prst="rect">
                <a:avLst/>
              </a:prstGeom>
              <a:blipFill>
                <a:blip r:embed="rId10"/>
                <a:stretch>
                  <a:fillRect r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0804ED-2242-53CD-222F-3C73A0206E45}"/>
                  </a:ext>
                </a:extLst>
              </p:cNvPr>
              <p:cNvSpPr txBox="1"/>
              <p:nvPr/>
            </p:nvSpPr>
            <p:spPr>
              <a:xfrm>
                <a:off x="9045141" y="4198341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10, 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0804ED-2242-53CD-222F-3C73A0206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141" y="4198341"/>
                <a:ext cx="764184" cy="369332"/>
              </a:xfrm>
              <a:prstGeom prst="rect">
                <a:avLst/>
              </a:prstGeom>
              <a:blipFill>
                <a:blip r:embed="rId11"/>
                <a:stretch>
                  <a:fillRect r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F9CD9D0-CD43-0146-598B-4B9439474EB2}"/>
                  </a:ext>
                </a:extLst>
              </p:cNvPr>
              <p:cNvSpPr txBox="1"/>
              <p:nvPr/>
            </p:nvSpPr>
            <p:spPr>
              <a:xfrm>
                <a:off x="9023981" y="4716958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11, 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F9CD9D0-CD43-0146-598B-4B9439474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981" y="4716958"/>
                <a:ext cx="764184" cy="369332"/>
              </a:xfrm>
              <a:prstGeom prst="rect">
                <a:avLst/>
              </a:prstGeom>
              <a:blipFill>
                <a:blip r:embed="rId12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3A8C81E-2AE5-FF55-A408-507C162F9240}"/>
                  </a:ext>
                </a:extLst>
              </p:cNvPr>
              <p:cNvSpPr txBox="1"/>
              <p:nvPr/>
            </p:nvSpPr>
            <p:spPr>
              <a:xfrm>
                <a:off x="8476521" y="5084007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01, 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3A8C81E-2AE5-FF55-A408-507C162F9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521" y="5084007"/>
                <a:ext cx="764184" cy="369332"/>
              </a:xfrm>
              <a:prstGeom prst="rect">
                <a:avLst/>
              </a:prstGeom>
              <a:blipFill>
                <a:blip r:embed="rId13"/>
                <a:stretch>
                  <a:fillRect r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CFB8780-D2A5-28C7-3339-68DA6E104BCC}"/>
                  </a:ext>
                </a:extLst>
              </p:cNvPr>
              <p:cNvSpPr txBox="1"/>
              <p:nvPr/>
            </p:nvSpPr>
            <p:spPr>
              <a:xfrm>
                <a:off x="10051042" y="3493774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00, 0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CFB8780-D2A5-28C7-3339-68DA6E104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042" y="3493774"/>
                <a:ext cx="76418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1A195264-2ECC-5B76-A2EE-2E0D3A7F79E7}"/>
              </a:ext>
            </a:extLst>
          </p:cNvPr>
          <p:cNvSpPr/>
          <p:nvPr/>
        </p:nvSpPr>
        <p:spPr>
          <a:xfrm>
            <a:off x="11116541" y="536313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7645F51-F5E9-C0FC-6D5C-E5A06DDEC925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9675270" y="5433235"/>
            <a:ext cx="1441271" cy="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35B019A-AAFE-BA77-AB3C-408EAB378B0D}"/>
                  </a:ext>
                </a:extLst>
              </p:cNvPr>
              <p:cNvSpPr txBox="1"/>
              <p:nvPr/>
            </p:nvSpPr>
            <p:spPr>
              <a:xfrm>
                <a:off x="10057567" y="5084006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01, −0.2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35B019A-AAFE-BA77-AB3C-408EAB378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567" y="5084006"/>
                <a:ext cx="764184" cy="369332"/>
              </a:xfrm>
              <a:prstGeom prst="rect">
                <a:avLst/>
              </a:prstGeom>
              <a:blipFill>
                <a:blip r:embed="rId15"/>
                <a:stretch>
                  <a:fillRect r="-29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F57B67C-109C-F46B-14B3-990E402BF479}"/>
                  </a:ext>
                </a:extLst>
              </p:cNvPr>
              <p:cNvSpPr txBox="1"/>
              <p:nvPr/>
            </p:nvSpPr>
            <p:spPr>
              <a:xfrm>
                <a:off x="10631997" y="4079143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10, 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F57B67C-109C-F46B-14B3-990E402BF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997" y="4079143"/>
                <a:ext cx="764184" cy="369332"/>
              </a:xfrm>
              <a:prstGeom prst="rect">
                <a:avLst/>
              </a:prstGeom>
              <a:blipFill>
                <a:blip r:embed="rId16"/>
                <a:stretch>
                  <a:fillRect r="-30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E770344-1892-7F7C-5C11-93A940DF83AE}"/>
              </a:ext>
            </a:extLst>
          </p:cNvPr>
          <p:cNvCxnSpPr>
            <a:cxnSpLocks/>
          </p:cNvCxnSpPr>
          <p:nvPr/>
        </p:nvCxnSpPr>
        <p:spPr>
          <a:xfrm>
            <a:off x="9614310" y="3888308"/>
            <a:ext cx="1520086" cy="150104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A93DDE5-E133-1C58-4C55-3E32234B3115}"/>
                  </a:ext>
                </a:extLst>
              </p:cNvPr>
              <p:cNvSpPr txBox="1"/>
              <p:nvPr/>
            </p:nvSpPr>
            <p:spPr>
              <a:xfrm>
                <a:off x="10584654" y="4790039"/>
                <a:ext cx="1217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11, 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A93DDE5-E133-1C58-4C55-3E32234B3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4654" y="4790039"/>
                <a:ext cx="121720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7782D1-58E1-48A4-2DF4-91534F04DD35}"/>
                  </a:ext>
                </a:extLst>
              </p:cNvPr>
              <p:cNvSpPr txBox="1"/>
              <p:nvPr/>
            </p:nvSpPr>
            <p:spPr>
              <a:xfrm>
                <a:off x="8488506" y="3512547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00, 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7782D1-58E1-48A4-2DF4-91534F04D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506" y="3512547"/>
                <a:ext cx="76418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6971FC2-5A9D-34B3-E300-121A29C41367}"/>
                  </a:ext>
                </a:extLst>
              </p:cNvPr>
              <p:cNvSpPr txBox="1"/>
              <p:nvPr/>
            </p:nvSpPr>
            <p:spPr>
              <a:xfrm>
                <a:off x="6835402" y="3488501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6971FC2-5A9D-34B3-E300-121A29C41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402" y="3488501"/>
                <a:ext cx="76418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AE6314F-3103-19EA-4BCA-E43797FA32D0}"/>
                  </a:ext>
                </a:extLst>
              </p:cNvPr>
              <p:cNvSpPr txBox="1"/>
              <p:nvPr/>
            </p:nvSpPr>
            <p:spPr>
              <a:xfrm>
                <a:off x="5767334" y="2932049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AE6314F-3103-19EA-4BCA-E43797FA3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34" y="2932049"/>
                <a:ext cx="764184" cy="369332"/>
              </a:xfrm>
              <a:prstGeom prst="rect">
                <a:avLst/>
              </a:prstGeom>
              <a:blipFill>
                <a:blip r:embed="rId20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FCC41A2-B12D-CC87-54C2-B9DD8221E2FB}"/>
                  </a:ext>
                </a:extLst>
              </p:cNvPr>
              <p:cNvSpPr txBox="1"/>
              <p:nvPr/>
            </p:nvSpPr>
            <p:spPr>
              <a:xfrm>
                <a:off x="8071381" y="2932049"/>
                <a:ext cx="1354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(1.3,0.1)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FCC41A2-B12D-CC87-54C2-B9DD8221E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381" y="2932049"/>
                <a:ext cx="1354287" cy="369332"/>
              </a:xfrm>
              <a:prstGeom prst="rect">
                <a:avLst/>
              </a:prstGeom>
              <a:blipFill>
                <a:blip r:embed="rId2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0C6801A-5FE2-8801-1354-72ADB28E3B7F}"/>
                  </a:ext>
                </a:extLst>
              </p:cNvPr>
              <p:cNvSpPr txBox="1"/>
              <p:nvPr/>
            </p:nvSpPr>
            <p:spPr>
              <a:xfrm>
                <a:off x="9808407" y="2932049"/>
                <a:ext cx="1354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(−0.6, −0.2)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0C6801A-5FE2-8801-1354-72ADB28E3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8407" y="2932049"/>
                <a:ext cx="1354287" cy="369332"/>
              </a:xfrm>
              <a:prstGeom prst="rect">
                <a:avLst/>
              </a:prstGeom>
              <a:blipFill>
                <a:blip r:embed="rId22"/>
                <a:stretch>
                  <a:fillRect l="-1351" r="-540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461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 Find the Maximizing Path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97280" y="1539279"/>
            <a:ext cx="5239657" cy="4329817"/>
          </a:xfrm>
        </p:spPr>
        <p:txBody>
          <a:bodyPr>
            <a:normAutofit/>
          </a:bodyPr>
          <a:lstStyle/>
          <a:p>
            <a:r>
              <a:rPr lang="en-US" dirty="0"/>
              <a:t>For this simple Trellis, we can do this manually</a:t>
            </a:r>
          </a:p>
          <a:p>
            <a:r>
              <a:rPr lang="en-US" dirty="0"/>
              <a:t>Path is shown with  red nodes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Coded sequence: (11), (10), (00)</a:t>
            </a:r>
          </a:p>
          <a:p>
            <a:pPr lvl="1"/>
            <a:r>
              <a:rPr lang="en-US" dirty="0"/>
              <a:t>Bits:  (1,1,0)</a:t>
            </a:r>
          </a:p>
          <a:p>
            <a:pPr lvl="1"/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E292C5-FCE8-BFAF-06D9-2C500C3A252D}"/>
              </a:ext>
            </a:extLst>
          </p:cNvPr>
          <p:cNvSpPr/>
          <p:nvPr/>
        </p:nvSpPr>
        <p:spPr>
          <a:xfrm>
            <a:off x="6420439" y="3762943"/>
            <a:ext cx="121920" cy="1402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9B4DAA-8617-D88E-1F2D-CB8CB60E3C73}"/>
              </a:ext>
            </a:extLst>
          </p:cNvPr>
          <p:cNvSpPr/>
          <p:nvPr/>
        </p:nvSpPr>
        <p:spPr>
          <a:xfrm>
            <a:off x="7929199" y="3762943"/>
            <a:ext cx="121920" cy="1402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46B97E-E8A2-7746-19D8-332DBB969ECC}"/>
              </a:ext>
            </a:extLst>
          </p:cNvPr>
          <p:cNvSpPr/>
          <p:nvPr/>
        </p:nvSpPr>
        <p:spPr>
          <a:xfrm>
            <a:off x="9535495" y="3762943"/>
            <a:ext cx="121920" cy="1402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A03D20-1504-4C83-6E26-A11ABD7F1EC8}"/>
              </a:ext>
            </a:extLst>
          </p:cNvPr>
          <p:cNvSpPr/>
          <p:nvPr/>
        </p:nvSpPr>
        <p:spPr>
          <a:xfrm>
            <a:off x="11144839" y="3762943"/>
            <a:ext cx="121920" cy="1402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DE5BBF-F691-9A39-6029-82687217DBB3}"/>
              </a:ext>
            </a:extLst>
          </p:cNvPr>
          <p:cNvSpPr/>
          <p:nvPr/>
        </p:nvSpPr>
        <p:spPr>
          <a:xfrm>
            <a:off x="7972304" y="5366190"/>
            <a:ext cx="121920" cy="1402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92AA54-17D8-7808-D322-5C27926E905A}"/>
              </a:ext>
            </a:extLst>
          </p:cNvPr>
          <p:cNvSpPr/>
          <p:nvPr/>
        </p:nvSpPr>
        <p:spPr>
          <a:xfrm>
            <a:off x="9535495" y="5363132"/>
            <a:ext cx="121920" cy="1402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F3F840-A47D-F173-2033-E325CA4F4D79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542359" y="3833047"/>
            <a:ext cx="1386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7602B3-9E6A-7950-BB4C-08C8540AB56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8051119" y="3833047"/>
            <a:ext cx="1484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3766D9-0087-BDEA-EE95-3249B797476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9657415" y="3833047"/>
            <a:ext cx="148742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1176FB-D1E0-2D34-0675-9FE707EF40F9}"/>
              </a:ext>
            </a:extLst>
          </p:cNvPr>
          <p:cNvCxnSpPr>
            <a:cxnSpLocks/>
            <a:stCxn id="5" idx="5"/>
            <a:endCxn id="9" idx="2"/>
          </p:cNvCxnSpPr>
          <p:nvPr/>
        </p:nvCxnSpPr>
        <p:spPr>
          <a:xfrm>
            <a:off x="6524504" y="3882618"/>
            <a:ext cx="1447800" cy="155367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9B99E9-E27F-5D69-81E9-5F2782435F20}"/>
              </a:ext>
            </a:extLst>
          </p:cNvPr>
          <p:cNvCxnSpPr>
            <a:cxnSpLocks/>
            <a:stCxn id="9" idx="7"/>
            <a:endCxn id="7" idx="3"/>
          </p:cNvCxnSpPr>
          <p:nvPr/>
        </p:nvCxnSpPr>
        <p:spPr>
          <a:xfrm flipV="1">
            <a:off x="8076369" y="3882618"/>
            <a:ext cx="1476981" cy="150410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36DD0A0-3F60-E183-C3A9-56FB71705141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9639560" y="3882618"/>
            <a:ext cx="1523134" cy="150104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480054-7DFA-A7A2-D1DE-BE0F28586D9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8094224" y="5433236"/>
            <a:ext cx="1441271" cy="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A26E69-EF1F-35AB-2771-6A825C4F261A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8033264" y="3882618"/>
            <a:ext cx="1520086" cy="150104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31F00E3-EA5E-4412-98D3-DD609E42F66A}"/>
              </a:ext>
            </a:extLst>
          </p:cNvPr>
          <p:cNvCxnSpPr>
            <a:cxnSpLocks/>
          </p:cNvCxnSpPr>
          <p:nvPr/>
        </p:nvCxnSpPr>
        <p:spPr>
          <a:xfrm>
            <a:off x="9310774" y="1717902"/>
            <a:ext cx="109035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FF3693-62A8-C8F9-1A6B-DCBC06F0469A}"/>
                  </a:ext>
                </a:extLst>
              </p:cNvPr>
              <p:cNvSpPr txBox="1"/>
              <p:nvPr/>
            </p:nvSpPr>
            <p:spPr>
              <a:xfrm>
                <a:off x="10373066" y="1474335"/>
                <a:ext cx="1055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FF3693-62A8-C8F9-1A6B-DCBC06F04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066" y="1474335"/>
                <a:ext cx="10558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F7C535-6FC9-0ED7-AB1F-9A093283328C}"/>
              </a:ext>
            </a:extLst>
          </p:cNvPr>
          <p:cNvCxnSpPr>
            <a:cxnSpLocks/>
          </p:cNvCxnSpPr>
          <p:nvPr/>
        </p:nvCxnSpPr>
        <p:spPr>
          <a:xfrm>
            <a:off x="9310774" y="2254350"/>
            <a:ext cx="109035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78F30DF-23DD-F398-21C2-1D25C24430F0}"/>
                  </a:ext>
                </a:extLst>
              </p:cNvPr>
              <p:cNvSpPr txBox="1"/>
              <p:nvPr/>
            </p:nvSpPr>
            <p:spPr>
              <a:xfrm>
                <a:off x="10401127" y="2069684"/>
                <a:ext cx="1055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78F30DF-23DD-F398-21C2-1D25C2443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1127" y="2069684"/>
                <a:ext cx="10558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E2E96E1-95BF-F3CB-AD29-CAA134FA9FAC}"/>
                  </a:ext>
                </a:extLst>
              </p:cNvPr>
              <p:cNvSpPr txBox="1"/>
              <p:nvPr/>
            </p:nvSpPr>
            <p:spPr>
              <a:xfrm>
                <a:off x="5937330" y="5699934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E2E96E1-95BF-F3CB-AD29-CAA134FA9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330" y="5699934"/>
                <a:ext cx="7641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0BB6D91-F085-577A-4522-FAFC48E0C50E}"/>
                  </a:ext>
                </a:extLst>
              </p:cNvPr>
              <p:cNvSpPr txBox="1"/>
              <p:nvPr/>
            </p:nvSpPr>
            <p:spPr>
              <a:xfrm>
                <a:off x="7446090" y="5659143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0BB6D91-F085-577A-4522-FAFC48E0C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090" y="5659143"/>
                <a:ext cx="7641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9337D8A-5E3B-F225-3B4D-E2AE61BBD6B2}"/>
                  </a:ext>
                </a:extLst>
              </p:cNvPr>
              <p:cNvSpPr txBox="1"/>
              <p:nvPr/>
            </p:nvSpPr>
            <p:spPr>
              <a:xfrm>
                <a:off x="9103180" y="5659143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9337D8A-5E3B-F225-3B4D-E2AE61BBD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180" y="5659143"/>
                <a:ext cx="7641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069C3C8-A052-A765-5357-A1C33986AC9D}"/>
                  </a:ext>
                </a:extLst>
              </p:cNvPr>
              <p:cNvSpPr txBox="1"/>
              <p:nvPr/>
            </p:nvSpPr>
            <p:spPr>
              <a:xfrm>
                <a:off x="10780602" y="5659143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069C3C8-A052-A765-5357-A1C33986A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0602" y="5659143"/>
                <a:ext cx="76418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C22B07A-8CB1-14F2-D468-427A7BA9F770}"/>
                  </a:ext>
                </a:extLst>
              </p:cNvPr>
              <p:cNvSpPr txBox="1"/>
              <p:nvPr/>
            </p:nvSpPr>
            <p:spPr>
              <a:xfrm>
                <a:off x="6345076" y="2932049"/>
                <a:ext cx="1354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(0.8,−0.2)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C22B07A-8CB1-14F2-D468-427A7BA9F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076" y="2932049"/>
                <a:ext cx="1354287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5F71E51-FE40-2195-1744-89BCEBA5C4D6}"/>
                  </a:ext>
                </a:extLst>
              </p:cNvPr>
              <p:cNvSpPr txBox="1"/>
              <p:nvPr/>
            </p:nvSpPr>
            <p:spPr>
              <a:xfrm>
                <a:off x="6607985" y="4714674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11, 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5F71E51-FE40-2195-1744-89BCEBA5C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85" y="4714674"/>
                <a:ext cx="764184" cy="369332"/>
              </a:xfrm>
              <a:prstGeom prst="rect">
                <a:avLst/>
              </a:prstGeom>
              <a:blipFill>
                <a:blip r:embed="rId9"/>
                <a:stretch>
                  <a:fillRect r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0804ED-2242-53CD-222F-3C73A0206E45}"/>
                  </a:ext>
                </a:extLst>
              </p:cNvPr>
              <p:cNvSpPr txBox="1"/>
              <p:nvPr/>
            </p:nvSpPr>
            <p:spPr>
              <a:xfrm>
                <a:off x="9045141" y="4198341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10, 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0804ED-2242-53CD-222F-3C73A0206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141" y="4198341"/>
                <a:ext cx="764184" cy="369332"/>
              </a:xfrm>
              <a:prstGeom prst="rect">
                <a:avLst/>
              </a:prstGeom>
              <a:blipFill>
                <a:blip r:embed="rId10"/>
                <a:stretch>
                  <a:fillRect r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F9CD9D0-CD43-0146-598B-4B9439474EB2}"/>
                  </a:ext>
                </a:extLst>
              </p:cNvPr>
              <p:cNvSpPr txBox="1"/>
              <p:nvPr/>
            </p:nvSpPr>
            <p:spPr>
              <a:xfrm>
                <a:off x="9023981" y="4716958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11, 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F9CD9D0-CD43-0146-598B-4B9439474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981" y="4716958"/>
                <a:ext cx="764184" cy="369332"/>
              </a:xfrm>
              <a:prstGeom prst="rect">
                <a:avLst/>
              </a:prstGeom>
              <a:blipFill>
                <a:blip r:embed="rId11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3A8C81E-2AE5-FF55-A408-507C162F9240}"/>
                  </a:ext>
                </a:extLst>
              </p:cNvPr>
              <p:cNvSpPr txBox="1"/>
              <p:nvPr/>
            </p:nvSpPr>
            <p:spPr>
              <a:xfrm>
                <a:off x="8476521" y="5084007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01, 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3A8C81E-2AE5-FF55-A408-507C162F9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521" y="5084007"/>
                <a:ext cx="764184" cy="369332"/>
              </a:xfrm>
              <a:prstGeom prst="rect">
                <a:avLst/>
              </a:prstGeom>
              <a:blipFill>
                <a:blip r:embed="rId12"/>
                <a:stretch>
                  <a:fillRect r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CFB8780-D2A5-28C7-3339-68DA6E104BCC}"/>
                  </a:ext>
                </a:extLst>
              </p:cNvPr>
              <p:cNvSpPr txBox="1"/>
              <p:nvPr/>
            </p:nvSpPr>
            <p:spPr>
              <a:xfrm>
                <a:off x="10051042" y="3493774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00, 0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CFB8780-D2A5-28C7-3339-68DA6E104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042" y="3493774"/>
                <a:ext cx="76418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1A195264-2ECC-5B76-A2EE-2E0D3A7F79E7}"/>
              </a:ext>
            </a:extLst>
          </p:cNvPr>
          <p:cNvSpPr/>
          <p:nvPr/>
        </p:nvSpPr>
        <p:spPr>
          <a:xfrm>
            <a:off x="11116541" y="5363131"/>
            <a:ext cx="121920" cy="1402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7645F51-F5E9-C0FC-6D5C-E5A06DDEC925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9675270" y="5433235"/>
            <a:ext cx="1441271" cy="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35B019A-AAFE-BA77-AB3C-408EAB378B0D}"/>
                  </a:ext>
                </a:extLst>
              </p:cNvPr>
              <p:cNvSpPr txBox="1"/>
              <p:nvPr/>
            </p:nvSpPr>
            <p:spPr>
              <a:xfrm>
                <a:off x="10057567" y="5084006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01, −0.2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35B019A-AAFE-BA77-AB3C-408EAB378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567" y="5084006"/>
                <a:ext cx="764184" cy="369332"/>
              </a:xfrm>
              <a:prstGeom prst="rect">
                <a:avLst/>
              </a:prstGeom>
              <a:blipFill>
                <a:blip r:embed="rId14"/>
                <a:stretch>
                  <a:fillRect r="-29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F57B67C-109C-F46B-14B3-990E402BF479}"/>
                  </a:ext>
                </a:extLst>
              </p:cNvPr>
              <p:cNvSpPr txBox="1"/>
              <p:nvPr/>
            </p:nvSpPr>
            <p:spPr>
              <a:xfrm>
                <a:off x="10631997" y="4079143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10, 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F57B67C-109C-F46B-14B3-990E402BF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997" y="4079143"/>
                <a:ext cx="764184" cy="369332"/>
              </a:xfrm>
              <a:prstGeom prst="rect">
                <a:avLst/>
              </a:prstGeom>
              <a:blipFill>
                <a:blip r:embed="rId15"/>
                <a:stretch>
                  <a:fillRect r="-30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E770344-1892-7F7C-5C11-93A940DF83AE}"/>
              </a:ext>
            </a:extLst>
          </p:cNvPr>
          <p:cNvCxnSpPr>
            <a:cxnSpLocks/>
          </p:cNvCxnSpPr>
          <p:nvPr/>
        </p:nvCxnSpPr>
        <p:spPr>
          <a:xfrm>
            <a:off x="9614310" y="3888308"/>
            <a:ext cx="1520086" cy="150104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A93DDE5-E133-1C58-4C55-3E32234B3115}"/>
                  </a:ext>
                </a:extLst>
              </p:cNvPr>
              <p:cNvSpPr txBox="1"/>
              <p:nvPr/>
            </p:nvSpPr>
            <p:spPr>
              <a:xfrm>
                <a:off x="10584654" y="4790039"/>
                <a:ext cx="1217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11, −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A93DDE5-E133-1C58-4C55-3E32234B3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4654" y="4790039"/>
                <a:ext cx="121720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7782D1-58E1-48A4-2DF4-91534F04DD35}"/>
                  </a:ext>
                </a:extLst>
              </p:cNvPr>
              <p:cNvSpPr txBox="1"/>
              <p:nvPr/>
            </p:nvSpPr>
            <p:spPr>
              <a:xfrm>
                <a:off x="8488506" y="3512547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00, 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7782D1-58E1-48A4-2DF4-91534F04D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506" y="3512547"/>
                <a:ext cx="76418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6971FC2-5A9D-34B3-E300-121A29C41367}"/>
                  </a:ext>
                </a:extLst>
              </p:cNvPr>
              <p:cNvSpPr txBox="1"/>
              <p:nvPr/>
            </p:nvSpPr>
            <p:spPr>
              <a:xfrm>
                <a:off x="6835402" y="3488501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6971FC2-5A9D-34B3-E300-121A29C41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402" y="3488501"/>
                <a:ext cx="76418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AE6314F-3103-19EA-4BCA-E43797FA32D0}"/>
                  </a:ext>
                </a:extLst>
              </p:cNvPr>
              <p:cNvSpPr txBox="1"/>
              <p:nvPr/>
            </p:nvSpPr>
            <p:spPr>
              <a:xfrm>
                <a:off x="5767334" y="2932049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AE6314F-3103-19EA-4BCA-E43797FA3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34" y="2932049"/>
                <a:ext cx="764184" cy="369332"/>
              </a:xfrm>
              <a:prstGeom prst="rect">
                <a:avLst/>
              </a:prstGeom>
              <a:blipFill>
                <a:blip r:embed="rId19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FCC41A2-B12D-CC87-54C2-B9DD8221E2FB}"/>
                  </a:ext>
                </a:extLst>
              </p:cNvPr>
              <p:cNvSpPr txBox="1"/>
              <p:nvPr/>
            </p:nvSpPr>
            <p:spPr>
              <a:xfrm>
                <a:off x="8071381" y="2932049"/>
                <a:ext cx="1354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(1.3,0.1)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FCC41A2-B12D-CC87-54C2-B9DD8221E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381" y="2932049"/>
                <a:ext cx="1354287" cy="369332"/>
              </a:xfrm>
              <a:prstGeom prst="rect">
                <a:avLst/>
              </a:prstGeom>
              <a:blipFill>
                <a:blip r:embed="rId2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0C6801A-5FE2-8801-1354-72ADB28E3B7F}"/>
                  </a:ext>
                </a:extLst>
              </p:cNvPr>
              <p:cNvSpPr txBox="1"/>
              <p:nvPr/>
            </p:nvSpPr>
            <p:spPr>
              <a:xfrm>
                <a:off x="9808407" y="2932049"/>
                <a:ext cx="1354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(−0.6, −0.2)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0C6801A-5FE2-8801-1354-72ADB28E3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8407" y="2932049"/>
                <a:ext cx="1354287" cy="369332"/>
              </a:xfrm>
              <a:prstGeom prst="rect">
                <a:avLst/>
              </a:prstGeom>
              <a:blipFill>
                <a:blip r:embed="rId21"/>
                <a:stretch>
                  <a:fillRect l="-1351" r="-540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26F195B3-B885-EFCB-DA4F-B39BA8ECD4C6}"/>
              </a:ext>
            </a:extLst>
          </p:cNvPr>
          <p:cNvSpPr/>
          <p:nvPr/>
        </p:nvSpPr>
        <p:spPr>
          <a:xfrm>
            <a:off x="4598965" y="2114142"/>
            <a:ext cx="121920" cy="1402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17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602A-5BED-4CC0-9A5C-9F31594C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CF60-BF21-4B39-AE65-0B4DC3F7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994" y="1539279"/>
            <a:ext cx="10146686" cy="4329817"/>
          </a:xfrm>
        </p:spPr>
        <p:txBody>
          <a:bodyPr/>
          <a:lstStyle/>
          <a:p>
            <a:r>
              <a:rPr lang="en-US" dirty="0"/>
              <a:t>Convolutional codes:  encoding and representations </a:t>
            </a:r>
          </a:p>
          <a:p>
            <a:r>
              <a:rPr lang="en-US" dirty="0"/>
              <a:t>Tree, trellis and state diagrams</a:t>
            </a:r>
          </a:p>
          <a:p>
            <a:r>
              <a:rPr lang="en-US" dirty="0"/>
              <a:t>Decoding with branch metrics</a:t>
            </a:r>
          </a:p>
          <a:p>
            <a:r>
              <a:rPr lang="en-US" dirty="0"/>
              <a:t>Viterbi decoding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D38D-EA03-4B9A-BB5A-018CB194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EB70F2E-4780-41B9-90AE-7B49529A099C}"/>
              </a:ext>
            </a:extLst>
          </p:cNvPr>
          <p:cNvSpPr/>
          <p:nvPr/>
        </p:nvSpPr>
        <p:spPr>
          <a:xfrm>
            <a:off x="255503" y="283779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9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EB00-E28E-884F-748D-078EB0F4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 by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41FC2-54DD-510D-1A44-4E9E1E0A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Iterative solution for finding maximum path in a graph</a:t>
            </a:r>
          </a:p>
          <a:p>
            <a:r>
              <a:rPr lang="en-US" dirty="0"/>
              <a:t>Key idea:  Find the max path one time step at a time</a:t>
            </a:r>
          </a:p>
          <a:p>
            <a:r>
              <a:rPr lang="en-US" dirty="0"/>
              <a:t>We will illustrate by example:  Shown are the branch metrics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3C76F-0B39-E558-00BC-04AFAACF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C8DE39-3E7A-EEB1-44E9-67C4D02069E5}"/>
              </a:ext>
            </a:extLst>
          </p:cNvPr>
          <p:cNvSpPr/>
          <p:nvPr/>
        </p:nvSpPr>
        <p:spPr>
          <a:xfrm>
            <a:off x="2090852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41155AC-8F50-8489-D0D5-C2BA80CA9D5B}"/>
              </a:ext>
            </a:extLst>
          </p:cNvPr>
          <p:cNvSpPr/>
          <p:nvPr/>
        </p:nvSpPr>
        <p:spPr>
          <a:xfrm>
            <a:off x="3599612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62CB8E-0245-6D4D-8B69-45FBEAE52BB2}"/>
              </a:ext>
            </a:extLst>
          </p:cNvPr>
          <p:cNvSpPr/>
          <p:nvPr/>
        </p:nvSpPr>
        <p:spPr>
          <a:xfrm>
            <a:off x="5233981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AC1991-2FC4-4CF0-7401-EC6C9AD9CBB8}"/>
              </a:ext>
            </a:extLst>
          </p:cNvPr>
          <p:cNvSpPr/>
          <p:nvPr/>
        </p:nvSpPr>
        <p:spPr>
          <a:xfrm>
            <a:off x="6831741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466FD45-477F-9D1B-6FFE-F8AC34DEFCAB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2212772" y="3279545"/>
            <a:ext cx="1386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A0207C-E632-DEB5-38DD-8BF1FB6BBE30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3721532" y="3279545"/>
            <a:ext cx="1512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926445-6D58-4854-C1B1-E62D99BA3387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5355901" y="3279545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3608D4E4-FA71-9C1F-6D01-4E5DD4562767}"/>
              </a:ext>
            </a:extLst>
          </p:cNvPr>
          <p:cNvSpPr/>
          <p:nvPr/>
        </p:nvSpPr>
        <p:spPr>
          <a:xfrm>
            <a:off x="5233981" y="4001349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E891602-9709-3DC1-37BD-D5B5FE54DEB2}"/>
              </a:ext>
            </a:extLst>
          </p:cNvPr>
          <p:cNvSpPr/>
          <p:nvPr/>
        </p:nvSpPr>
        <p:spPr>
          <a:xfrm>
            <a:off x="6831741" y="4001349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50CF5F5-4CFF-7AFD-82ED-74164F3B20B2}"/>
              </a:ext>
            </a:extLst>
          </p:cNvPr>
          <p:cNvCxnSpPr>
            <a:cxnSpLocks/>
            <a:stCxn id="65" idx="7"/>
            <a:endCxn id="34" idx="3"/>
          </p:cNvCxnSpPr>
          <p:nvPr/>
        </p:nvCxnSpPr>
        <p:spPr>
          <a:xfrm flipV="1">
            <a:off x="5338046" y="3329116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24D213-F000-570C-158F-6C7192B215CC}"/>
              </a:ext>
            </a:extLst>
          </p:cNvPr>
          <p:cNvSpPr/>
          <p:nvPr/>
        </p:nvSpPr>
        <p:spPr>
          <a:xfrm>
            <a:off x="3655759" y="4793915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B9E62F2-56E3-E80A-538B-424448B6FFB5}"/>
              </a:ext>
            </a:extLst>
          </p:cNvPr>
          <p:cNvSpPr/>
          <p:nvPr/>
        </p:nvSpPr>
        <p:spPr>
          <a:xfrm>
            <a:off x="5233981" y="4793915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10BE7-DED2-9A7D-A46A-E033D3FB61D9}"/>
              </a:ext>
            </a:extLst>
          </p:cNvPr>
          <p:cNvSpPr/>
          <p:nvPr/>
        </p:nvSpPr>
        <p:spPr>
          <a:xfrm>
            <a:off x="6831741" y="4758358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F552423-6CC2-F3D8-E64A-05F24BB70967}"/>
              </a:ext>
            </a:extLst>
          </p:cNvPr>
          <p:cNvSpPr/>
          <p:nvPr/>
        </p:nvSpPr>
        <p:spPr>
          <a:xfrm>
            <a:off x="5233981" y="5666036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D93D5B9-C58C-A7D7-B680-BBE83AEFE78A}"/>
              </a:ext>
            </a:extLst>
          </p:cNvPr>
          <p:cNvSpPr/>
          <p:nvPr/>
        </p:nvSpPr>
        <p:spPr>
          <a:xfrm>
            <a:off x="6831741" y="5666036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5341799-2709-0318-4EA2-6F9AB6F7353F}"/>
              </a:ext>
            </a:extLst>
          </p:cNvPr>
          <p:cNvCxnSpPr>
            <a:cxnSpLocks/>
            <a:stCxn id="79" idx="6"/>
            <a:endCxn id="80" idx="2"/>
          </p:cNvCxnSpPr>
          <p:nvPr/>
        </p:nvCxnSpPr>
        <p:spPr>
          <a:xfrm>
            <a:off x="5355901" y="5736140"/>
            <a:ext cx="1475840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2D9E7B6-1F5F-2EEB-E468-DCF6707B2EA5}"/>
              </a:ext>
            </a:extLst>
          </p:cNvPr>
          <p:cNvCxnSpPr>
            <a:cxnSpLocks/>
            <a:stCxn id="31" idx="5"/>
            <a:endCxn id="71" idx="2"/>
          </p:cNvCxnSpPr>
          <p:nvPr/>
        </p:nvCxnSpPr>
        <p:spPr>
          <a:xfrm>
            <a:off x="2194917" y="3329116"/>
            <a:ext cx="1460842" cy="153490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192B2BB-8CB3-1A54-2A24-28C775FB9B05}"/>
              </a:ext>
            </a:extLst>
          </p:cNvPr>
          <p:cNvCxnSpPr>
            <a:cxnSpLocks/>
            <a:stCxn id="71" idx="7"/>
            <a:endCxn id="65" idx="2"/>
          </p:cNvCxnSpPr>
          <p:nvPr/>
        </p:nvCxnSpPr>
        <p:spPr>
          <a:xfrm flipV="1">
            <a:off x="3759824" y="4071453"/>
            <a:ext cx="1474157" cy="742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B97DE10-6E9D-38FC-A91A-ED31CD29EE1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724347" y="4933464"/>
            <a:ext cx="1570594" cy="73257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6EC2887-8278-E998-166F-0A9E36B1D1FA}"/>
              </a:ext>
            </a:extLst>
          </p:cNvPr>
          <p:cNvCxnSpPr>
            <a:cxnSpLocks/>
          </p:cNvCxnSpPr>
          <p:nvPr/>
        </p:nvCxnSpPr>
        <p:spPr>
          <a:xfrm>
            <a:off x="3662423" y="3329116"/>
            <a:ext cx="1591265" cy="153490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93E5D02-1335-A223-0081-44B24FA7CD27}"/>
              </a:ext>
            </a:extLst>
          </p:cNvPr>
          <p:cNvCxnSpPr>
            <a:cxnSpLocks/>
            <a:stCxn id="33" idx="5"/>
            <a:endCxn id="73" idx="1"/>
          </p:cNvCxnSpPr>
          <p:nvPr/>
        </p:nvCxnSpPr>
        <p:spPr>
          <a:xfrm>
            <a:off x="5338046" y="3329116"/>
            <a:ext cx="1511550" cy="144977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5E2D058-E2C7-9E0A-DDEA-FE94B276D475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5328640" y="4071453"/>
            <a:ext cx="1503101" cy="76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F07E308-144D-E544-0580-E82BC012CFDD}"/>
              </a:ext>
            </a:extLst>
          </p:cNvPr>
          <p:cNvCxnSpPr>
            <a:cxnSpLocks/>
            <a:stCxn id="72" idx="5"/>
            <a:endCxn id="80" idx="1"/>
          </p:cNvCxnSpPr>
          <p:nvPr/>
        </p:nvCxnSpPr>
        <p:spPr>
          <a:xfrm>
            <a:off x="5338046" y="4913590"/>
            <a:ext cx="1511550" cy="77297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F3ACC20-5C5D-D18F-E206-FB21DA1B22CF}"/>
              </a:ext>
            </a:extLst>
          </p:cNvPr>
          <p:cNvCxnSpPr>
            <a:cxnSpLocks/>
            <a:endCxn id="66" idx="3"/>
          </p:cNvCxnSpPr>
          <p:nvPr/>
        </p:nvCxnSpPr>
        <p:spPr>
          <a:xfrm flipV="1">
            <a:off x="5369168" y="4121024"/>
            <a:ext cx="1480428" cy="155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B235B23-E89F-C047-A22C-388165AB16A2}"/>
              </a:ext>
            </a:extLst>
          </p:cNvPr>
          <p:cNvCxnSpPr>
            <a:cxnSpLocks/>
            <a:stCxn id="65" idx="6"/>
            <a:endCxn id="73" idx="2"/>
          </p:cNvCxnSpPr>
          <p:nvPr/>
        </p:nvCxnSpPr>
        <p:spPr>
          <a:xfrm>
            <a:off x="5355901" y="4071453"/>
            <a:ext cx="1475840" cy="75700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8A0A1697-AE13-DA76-0D25-902C78C40C3A}"/>
              </a:ext>
            </a:extLst>
          </p:cNvPr>
          <p:cNvSpPr/>
          <p:nvPr/>
        </p:nvSpPr>
        <p:spPr>
          <a:xfrm>
            <a:off x="8437971" y="3207962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F290942-4610-88B1-92F3-A63BF3A40DDD}"/>
              </a:ext>
            </a:extLst>
          </p:cNvPr>
          <p:cNvCxnSpPr>
            <a:cxnSpLocks/>
            <a:endCxn id="132" idx="2"/>
          </p:cNvCxnSpPr>
          <p:nvPr/>
        </p:nvCxnSpPr>
        <p:spPr>
          <a:xfrm>
            <a:off x="6962131" y="3278066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1B00600B-EC22-70B0-5FAF-CF2BE43F176B}"/>
              </a:ext>
            </a:extLst>
          </p:cNvPr>
          <p:cNvSpPr/>
          <p:nvPr/>
        </p:nvSpPr>
        <p:spPr>
          <a:xfrm>
            <a:off x="8437971" y="3999870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60AF4FA-9A41-116C-FCE2-A605A5029634}"/>
              </a:ext>
            </a:extLst>
          </p:cNvPr>
          <p:cNvCxnSpPr>
            <a:cxnSpLocks/>
            <a:endCxn id="132" idx="3"/>
          </p:cNvCxnSpPr>
          <p:nvPr/>
        </p:nvCxnSpPr>
        <p:spPr>
          <a:xfrm flipV="1">
            <a:off x="6944276" y="3327637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2EB9769-F9A8-1C0C-A3CB-B528B277E3CE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6934870" y="4069974"/>
            <a:ext cx="1503101" cy="76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0048100-FCE1-65A3-0DC5-F8D127B13D66}"/>
              </a:ext>
            </a:extLst>
          </p:cNvPr>
          <p:cNvCxnSpPr>
            <a:cxnSpLocks/>
            <a:stCxn id="80" idx="6"/>
            <a:endCxn id="134" idx="3"/>
          </p:cNvCxnSpPr>
          <p:nvPr/>
        </p:nvCxnSpPr>
        <p:spPr>
          <a:xfrm flipV="1">
            <a:off x="6953661" y="4119545"/>
            <a:ext cx="1502165" cy="161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659CED34-AD46-6B70-BE08-A207BA0A5246}"/>
              </a:ext>
            </a:extLst>
          </p:cNvPr>
          <p:cNvSpPr/>
          <p:nvPr/>
        </p:nvSpPr>
        <p:spPr>
          <a:xfrm>
            <a:off x="10044201" y="321891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3A65F1C-C1B9-1DCF-32A8-56C6BCB296FA}"/>
              </a:ext>
            </a:extLst>
          </p:cNvPr>
          <p:cNvCxnSpPr>
            <a:cxnSpLocks/>
            <a:endCxn id="145" idx="2"/>
          </p:cNvCxnSpPr>
          <p:nvPr/>
        </p:nvCxnSpPr>
        <p:spPr>
          <a:xfrm>
            <a:off x="8568361" y="3289015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D69E14A-B4C4-3AE2-6812-FB0D893AFCA8}"/>
              </a:ext>
            </a:extLst>
          </p:cNvPr>
          <p:cNvCxnSpPr>
            <a:cxnSpLocks/>
            <a:endCxn id="145" idx="3"/>
          </p:cNvCxnSpPr>
          <p:nvPr/>
        </p:nvCxnSpPr>
        <p:spPr>
          <a:xfrm flipV="1">
            <a:off x="8550506" y="3338586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958686B-ABAC-6D5A-E868-41584403D055}"/>
                  </a:ext>
                </a:extLst>
              </p:cNvPr>
              <p:cNvSpPr txBox="1"/>
              <p:nvPr/>
            </p:nvSpPr>
            <p:spPr>
              <a:xfrm>
                <a:off x="2390039" y="2838630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958686B-ABAC-6D5A-E868-41584403D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039" y="2838630"/>
                <a:ext cx="6762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07ED21C-FE12-F0BE-08B2-CF2F02BE6D85}"/>
                  </a:ext>
                </a:extLst>
              </p:cNvPr>
              <p:cNvSpPr txBox="1"/>
              <p:nvPr/>
            </p:nvSpPr>
            <p:spPr>
              <a:xfrm>
                <a:off x="2183921" y="388530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07ED21C-FE12-F0BE-08B2-CF2F02BE6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921" y="3885308"/>
                <a:ext cx="6762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13CD5FD-9538-C009-3927-7338DBA937DF}"/>
                  </a:ext>
                </a:extLst>
              </p:cNvPr>
              <p:cNvSpPr txBox="1"/>
              <p:nvPr/>
            </p:nvSpPr>
            <p:spPr>
              <a:xfrm>
                <a:off x="3961606" y="529670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13CD5FD-9538-C009-3927-7338DBA93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606" y="5296704"/>
                <a:ext cx="6762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1CC5D13-7D0F-2268-9B19-A2B468B75518}"/>
                  </a:ext>
                </a:extLst>
              </p:cNvPr>
              <p:cNvSpPr txBox="1"/>
              <p:nvPr/>
            </p:nvSpPr>
            <p:spPr>
              <a:xfrm>
                <a:off x="3646494" y="377047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1CC5D13-7D0F-2268-9B19-A2B468B75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494" y="3770474"/>
                <a:ext cx="6762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B576080-ED78-929D-F029-C50C32CABE0E}"/>
                  </a:ext>
                </a:extLst>
              </p:cNvPr>
              <p:cNvSpPr txBox="1"/>
              <p:nvPr/>
            </p:nvSpPr>
            <p:spPr>
              <a:xfrm>
                <a:off x="5154791" y="438031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B576080-ED78-929D-F029-C50C32CA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91" y="4380316"/>
                <a:ext cx="6762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DCBE16-0D69-6D52-CD69-418B17F7074F}"/>
                  </a:ext>
                </a:extLst>
              </p:cNvPr>
              <p:cNvSpPr txBox="1"/>
              <p:nvPr/>
            </p:nvSpPr>
            <p:spPr>
              <a:xfrm>
                <a:off x="5596993" y="468997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DCBE16-0D69-6D52-CD69-418B17F70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993" y="4689973"/>
                <a:ext cx="6762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3C7A3E0-97A6-B71C-A6F2-9B385E7B4531}"/>
                  </a:ext>
                </a:extLst>
              </p:cNvPr>
              <p:cNvSpPr txBox="1"/>
              <p:nvPr/>
            </p:nvSpPr>
            <p:spPr>
              <a:xfrm>
                <a:off x="6058518" y="515183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3C7A3E0-97A6-B71C-A6F2-9B385E7B4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518" y="5151837"/>
                <a:ext cx="6762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DAC5C0A-ED67-E316-FB81-5CFA92069CBB}"/>
                  </a:ext>
                </a:extLst>
              </p:cNvPr>
              <p:cNvSpPr txBox="1"/>
              <p:nvPr/>
            </p:nvSpPr>
            <p:spPr>
              <a:xfrm>
                <a:off x="5720380" y="577098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DAC5C0A-ED67-E316-FB81-5CFA92069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380" y="5770988"/>
                <a:ext cx="6762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EE9BCDD-17D5-8D8B-F3FB-F06B59DC7DEB}"/>
                  </a:ext>
                </a:extLst>
              </p:cNvPr>
              <p:cNvSpPr txBox="1"/>
              <p:nvPr/>
            </p:nvSpPr>
            <p:spPr>
              <a:xfrm>
                <a:off x="5875678" y="371510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EE9BCDD-17D5-8D8B-F3FB-F06B59DC7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678" y="3715104"/>
                <a:ext cx="67627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468CFB-4B02-62BC-F96B-B584490D14DD}"/>
                  </a:ext>
                </a:extLst>
              </p:cNvPr>
              <p:cNvSpPr txBox="1"/>
              <p:nvPr/>
            </p:nvSpPr>
            <p:spPr>
              <a:xfrm>
                <a:off x="5656112" y="411381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468CFB-4B02-62BC-F96B-B584490D1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112" y="4113813"/>
                <a:ext cx="6762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D21E20D-F791-C509-F461-D70E19F38270}"/>
                  </a:ext>
                </a:extLst>
              </p:cNvPr>
              <p:cNvSpPr txBox="1"/>
              <p:nvPr/>
            </p:nvSpPr>
            <p:spPr>
              <a:xfrm>
                <a:off x="4239513" y="2883942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D21E20D-F791-C509-F461-D70E19F38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513" y="2883942"/>
                <a:ext cx="67627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01E874C-7197-8A9F-9998-33E695C27055}"/>
                  </a:ext>
                </a:extLst>
              </p:cNvPr>
              <p:cNvSpPr txBox="1"/>
              <p:nvPr/>
            </p:nvSpPr>
            <p:spPr>
              <a:xfrm>
                <a:off x="7067626" y="341261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01E874C-7197-8A9F-9998-33E695C2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626" y="3412618"/>
                <a:ext cx="6762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D12AD6B-61FD-9F6F-087E-8364954546E1}"/>
                  </a:ext>
                </a:extLst>
              </p:cNvPr>
              <p:cNvSpPr txBox="1"/>
              <p:nvPr/>
            </p:nvSpPr>
            <p:spPr>
              <a:xfrm>
                <a:off x="5651676" y="291816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D12AD6B-61FD-9F6F-087E-836495454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676" y="2918166"/>
                <a:ext cx="67627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6FC4196-25B5-A040-2599-588E5268032E}"/>
                  </a:ext>
                </a:extLst>
              </p:cNvPr>
              <p:cNvSpPr txBox="1"/>
              <p:nvPr/>
            </p:nvSpPr>
            <p:spPr>
              <a:xfrm>
                <a:off x="7273957" y="291816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6FC4196-25B5-A040-2599-588E5268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957" y="2918166"/>
                <a:ext cx="67627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55608D0-518D-6BD5-D028-CFDE9D2C7772}"/>
                  </a:ext>
                </a:extLst>
              </p:cNvPr>
              <p:cNvSpPr txBox="1"/>
              <p:nvPr/>
            </p:nvSpPr>
            <p:spPr>
              <a:xfrm>
                <a:off x="9025554" y="2968140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55608D0-518D-6BD5-D028-CFDE9D2C7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554" y="2968140"/>
                <a:ext cx="67627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E95DEC3-6CA9-9E3F-B411-87E8E031B054}"/>
                  </a:ext>
                </a:extLst>
              </p:cNvPr>
              <p:cNvSpPr txBox="1"/>
              <p:nvPr/>
            </p:nvSpPr>
            <p:spPr>
              <a:xfrm>
                <a:off x="9063694" y="3744481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E95DEC3-6CA9-9E3F-B411-87E8E031B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694" y="3744481"/>
                <a:ext cx="67627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9EF4B10-1244-E276-53C1-851F3D4321D1}"/>
                  </a:ext>
                </a:extLst>
              </p:cNvPr>
              <p:cNvSpPr txBox="1"/>
              <p:nvPr/>
            </p:nvSpPr>
            <p:spPr>
              <a:xfrm>
                <a:off x="7118685" y="4138599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9EF4B10-1244-E276-53C1-851F3D432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685" y="4138599"/>
                <a:ext cx="67627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0BB3877-378F-9AAF-BAD6-37396231B614}"/>
                  </a:ext>
                </a:extLst>
              </p:cNvPr>
              <p:cNvSpPr txBox="1"/>
              <p:nvPr/>
            </p:nvSpPr>
            <p:spPr>
              <a:xfrm>
                <a:off x="7394694" y="511203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0BB3877-378F-9AAF-BAD6-37396231B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694" y="5112038"/>
                <a:ext cx="67627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531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EB00-E28E-884F-748D-078EB0F4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 Time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41FC2-54DD-510D-1A44-4E9E1E0A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5664" y="1539279"/>
            <a:ext cx="6900015" cy="4329817"/>
          </a:xfrm>
        </p:spPr>
        <p:txBody>
          <a:bodyPr/>
          <a:lstStyle/>
          <a:p>
            <a:r>
              <a:rPr lang="en-US" dirty="0"/>
              <a:t>Find total value to get to each node at time 1</a:t>
            </a:r>
          </a:p>
          <a:p>
            <a:pPr lvl="1"/>
            <a:r>
              <a:rPr lang="en-US" dirty="0"/>
              <a:t>We call these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partial value functions</a:t>
            </a:r>
            <a:r>
              <a:rPr lang="en-US" dirty="0"/>
              <a:t> up to time 1</a:t>
            </a:r>
          </a:p>
          <a:p>
            <a:r>
              <a:rPr lang="en-US" dirty="0"/>
              <a:t>Remember best path to get to node (indicated with green line)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3C76F-0B39-E558-00BC-04AFAACF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C8DE39-3E7A-EEB1-44E9-67C4D02069E5}"/>
              </a:ext>
            </a:extLst>
          </p:cNvPr>
          <p:cNvSpPr/>
          <p:nvPr/>
        </p:nvSpPr>
        <p:spPr>
          <a:xfrm>
            <a:off x="2090852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41155AC-8F50-8489-D0D5-C2BA80CA9D5B}"/>
              </a:ext>
            </a:extLst>
          </p:cNvPr>
          <p:cNvSpPr/>
          <p:nvPr/>
        </p:nvSpPr>
        <p:spPr>
          <a:xfrm>
            <a:off x="3599612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62CB8E-0245-6D4D-8B69-45FBEAE52BB2}"/>
              </a:ext>
            </a:extLst>
          </p:cNvPr>
          <p:cNvSpPr/>
          <p:nvPr/>
        </p:nvSpPr>
        <p:spPr>
          <a:xfrm>
            <a:off x="5233981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AC1991-2FC4-4CF0-7401-EC6C9AD9CBB8}"/>
              </a:ext>
            </a:extLst>
          </p:cNvPr>
          <p:cNvSpPr/>
          <p:nvPr/>
        </p:nvSpPr>
        <p:spPr>
          <a:xfrm>
            <a:off x="6831741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466FD45-477F-9D1B-6FFE-F8AC34DEFCAB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2212772" y="3279545"/>
            <a:ext cx="1386840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A0207C-E632-DEB5-38DD-8BF1FB6BBE30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3721532" y="3279545"/>
            <a:ext cx="1512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926445-6D58-4854-C1B1-E62D99BA3387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5355901" y="3279545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3608D4E4-FA71-9C1F-6D01-4E5DD4562767}"/>
              </a:ext>
            </a:extLst>
          </p:cNvPr>
          <p:cNvSpPr/>
          <p:nvPr/>
        </p:nvSpPr>
        <p:spPr>
          <a:xfrm>
            <a:off x="5233981" y="4001349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E891602-9709-3DC1-37BD-D5B5FE54DEB2}"/>
              </a:ext>
            </a:extLst>
          </p:cNvPr>
          <p:cNvSpPr/>
          <p:nvPr/>
        </p:nvSpPr>
        <p:spPr>
          <a:xfrm>
            <a:off x="6831741" y="4001349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50CF5F5-4CFF-7AFD-82ED-74164F3B20B2}"/>
              </a:ext>
            </a:extLst>
          </p:cNvPr>
          <p:cNvCxnSpPr>
            <a:cxnSpLocks/>
            <a:stCxn id="65" idx="7"/>
            <a:endCxn id="34" idx="3"/>
          </p:cNvCxnSpPr>
          <p:nvPr/>
        </p:nvCxnSpPr>
        <p:spPr>
          <a:xfrm flipV="1">
            <a:off x="5338046" y="3329116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24D213-F000-570C-158F-6C7192B215CC}"/>
              </a:ext>
            </a:extLst>
          </p:cNvPr>
          <p:cNvSpPr/>
          <p:nvPr/>
        </p:nvSpPr>
        <p:spPr>
          <a:xfrm>
            <a:off x="3655759" y="4793915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B9E62F2-56E3-E80A-538B-424448B6FFB5}"/>
              </a:ext>
            </a:extLst>
          </p:cNvPr>
          <p:cNvSpPr/>
          <p:nvPr/>
        </p:nvSpPr>
        <p:spPr>
          <a:xfrm>
            <a:off x="5233981" y="4793915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10BE7-DED2-9A7D-A46A-E033D3FB61D9}"/>
              </a:ext>
            </a:extLst>
          </p:cNvPr>
          <p:cNvSpPr/>
          <p:nvPr/>
        </p:nvSpPr>
        <p:spPr>
          <a:xfrm>
            <a:off x="6831741" y="4758358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F552423-6CC2-F3D8-E64A-05F24BB70967}"/>
              </a:ext>
            </a:extLst>
          </p:cNvPr>
          <p:cNvSpPr/>
          <p:nvPr/>
        </p:nvSpPr>
        <p:spPr>
          <a:xfrm>
            <a:off x="5233981" y="5666036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D93D5B9-C58C-A7D7-B680-BBE83AEFE78A}"/>
              </a:ext>
            </a:extLst>
          </p:cNvPr>
          <p:cNvSpPr/>
          <p:nvPr/>
        </p:nvSpPr>
        <p:spPr>
          <a:xfrm>
            <a:off x="6831741" y="5666036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5341799-2709-0318-4EA2-6F9AB6F7353F}"/>
              </a:ext>
            </a:extLst>
          </p:cNvPr>
          <p:cNvCxnSpPr>
            <a:cxnSpLocks/>
            <a:stCxn id="79" idx="6"/>
            <a:endCxn id="80" idx="2"/>
          </p:cNvCxnSpPr>
          <p:nvPr/>
        </p:nvCxnSpPr>
        <p:spPr>
          <a:xfrm>
            <a:off x="5355901" y="5736140"/>
            <a:ext cx="1475840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2D9E7B6-1F5F-2EEB-E468-DCF6707B2EA5}"/>
              </a:ext>
            </a:extLst>
          </p:cNvPr>
          <p:cNvCxnSpPr>
            <a:cxnSpLocks/>
            <a:stCxn id="31" idx="5"/>
            <a:endCxn id="71" idx="2"/>
          </p:cNvCxnSpPr>
          <p:nvPr/>
        </p:nvCxnSpPr>
        <p:spPr>
          <a:xfrm>
            <a:off x="2194917" y="3329116"/>
            <a:ext cx="1460842" cy="153490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192B2BB-8CB3-1A54-2A24-28C775FB9B05}"/>
              </a:ext>
            </a:extLst>
          </p:cNvPr>
          <p:cNvCxnSpPr>
            <a:cxnSpLocks/>
            <a:stCxn id="71" idx="7"/>
            <a:endCxn id="65" idx="2"/>
          </p:cNvCxnSpPr>
          <p:nvPr/>
        </p:nvCxnSpPr>
        <p:spPr>
          <a:xfrm flipV="1">
            <a:off x="3759824" y="4071453"/>
            <a:ext cx="1474157" cy="742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B97DE10-6E9D-38FC-A91A-ED31CD29EE1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724347" y="4933464"/>
            <a:ext cx="1570594" cy="73257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6EC2887-8278-E998-166F-0A9E36B1D1FA}"/>
              </a:ext>
            </a:extLst>
          </p:cNvPr>
          <p:cNvCxnSpPr>
            <a:cxnSpLocks/>
          </p:cNvCxnSpPr>
          <p:nvPr/>
        </p:nvCxnSpPr>
        <p:spPr>
          <a:xfrm>
            <a:off x="3662423" y="3329116"/>
            <a:ext cx="1591265" cy="153490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93E5D02-1335-A223-0081-44B24FA7CD27}"/>
              </a:ext>
            </a:extLst>
          </p:cNvPr>
          <p:cNvCxnSpPr>
            <a:cxnSpLocks/>
            <a:stCxn id="33" idx="5"/>
            <a:endCxn id="73" idx="1"/>
          </p:cNvCxnSpPr>
          <p:nvPr/>
        </p:nvCxnSpPr>
        <p:spPr>
          <a:xfrm>
            <a:off x="5338046" y="3329116"/>
            <a:ext cx="1511550" cy="144977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5E2D058-E2C7-9E0A-DDEA-FE94B276D475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5328640" y="4071453"/>
            <a:ext cx="1503101" cy="76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F07E308-144D-E544-0580-E82BC012CFDD}"/>
              </a:ext>
            </a:extLst>
          </p:cNvPr>
          <p:cNvCxnSpPr>
            <a:cxnSpLocks/>
            <a:stCxn id="72" idx="5"/>
            <a:endCxn id="80" idx="1"/>
          </p:cNvCxnSpPr>
          <p:nvPr/>
        </p:nvCxnSpPr>
        <p:spPr>
          <a:xfrm>
            <a:off x="5338046" y="4913590"/>
            <a:ext cx="1511550" cy="77297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F3ACC20-5C5D-D18F-E206-FB21DA1B22CF}"/>
              </a:ext>
            </a:extLst>
          </p:cNvPr>
          <p:cNvCxnSpPr>
            <a:cxnSpLocks/>
            <a:endCxn id="66" idx="3"/>
          </p:cNvCxnSpPr>
          <p:nvPr/>
        </p:nvCxnSpPr>
        <p:spPr>
          <a:xfrm flipV="1">
            <a:off x="5369168" y="4121024"/>
            <a:ext cx="1480428" cy="155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B235B23-E89F-C047-A22C-388165AB16A2}"/>
              </a:ext>
            </a:extLst>
          </p:cNvPr>
          <p:cNvCxnSpPr>
            <a:cxnSpLocks/>
            <a:stCxn id="65" idx="6"/>
            <a:endCxn id="73" idx="2"/>
          </p:cNvCxnSpPr>
          <p:nvPr/>
        </p:nvCxnSpPr>
        <p:spPr>
          <a:xfrm>
            <a:off x="5355901" y="4071453"/>
            <a:ext cx="1475840" cy="75700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8A0A1697-AE13-DA76-0D25-902C78C40C3A}"/>
              </a:ext>
            </a:extLst>
          </p:cNvPr>
          <p:cNvSpPr/>
          <p:nvPr/>
        </p:nvSpPr>
        <p:spPr>
          <a:xfrm>
            <a:off x="8437971" y="3207962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F290942-4610-88B1-92F3-A63BF3A40DDD}"/>
              </a:ext>
            </a:extLst>
          </p:cNvPr>
          <p:cNvCxnSpPr>
            <a:cxnSpLocks/>
            <a:endCxn id="132" idx="2"/>
          </p:cNvCxnSpPr>
          <p:nvPr/>
        </p:nvCxnSpPr>
        <p:spPr>
          <a:xfrm>
            <a:off x="6962131" y="3278066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1B00600B-EC22-70B0-5FAF-CF2BE43F176B}"/>
              </a:ext>
            </a:extLst>
          </p:cNvPr>
          <p:cNvSpPr/>
          <p:nvPr/>
        </p:nvSpPr>
        <p:spPr>
          <a:xfrm>
            <a:off x="8437971" y="3999870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60AF4FA-9A41-116C-FCE2-A605A5029634}"/>
              </a:ext>
            </a:extLst>
          </p:cNvPr>
          <p:cNvCxnSpPr>
            <a:cxnSpLocks/>
            <a:endCxn id="132" idx="3"/>
          </p:cNvCxnSpPr>
          <p:nvPr/>
        </p:nvCxnSpPr>
        <p:spPr>
          <a:xfrm flipV="1">
            <a:off x="6944276" y="3327637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2EB9769-F9A8-1C0C-A3CB-B528B277E3CE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6934870" y="4069974"/>
            <a:ext cx="1503101" cy="76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0048100-FCE1-65A3-0DC5-F8D127B13D66}"/>
              </a:ext>
            </a:extLst>
          </p:cNvPr>
          <p:cNvCxnSpPr>
            <a:cxnSpLocks/>
            <a:stCxn id="80" idx="6"/>
            <a:endCxn id="134" idx="3"/>
          </p:cNvCxnSpPr>
          <p:nvPr/>
        </p:nvCxnSpPr>
        <p:spPr>
          <a:xfrm flipV="1">
            <a:off x="6953661" y="4119545"/>
            <a:ext cx="1502165" cy="161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659CED34-AD46-6B70-BE08-A207BA0A5246}"/>
              </a:ext>
            </a:extLst>
          </p:cNvPr>
          <p:cNvSpPr/>
          <p:nvPr/>
        </p:nvSpPr>
        <p:spPr>
          <a:xfrm>
            <a:off x="10044201" y="321891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3A65F1C-C1B9-1DCF-32A8-56C6BCB296FA}"/>
              </a:ext>
            </a:extLst>
          </p:cNvPr>
          <p:cNvCxnSpPr>
            <a:cxnSpLocks/>
            <a:endCxn id="145" idx="2"/>
          </p:cNvCxnSpPr>
          <p:nvPr/>
        </p:nvCxnSpPr>
        <p:spPr>
          <a:xfrm>
            <a:off x="8568361" y="3289015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D69E14A-B4C4-3AE2-6812-FB0D893AFCA8}"/>
              </a:ext>
            </a:extLst>
          </p:cNvPr>
          <p:cNvCxnSpPr>
            <a:cxnSpLocks/>
            <a:endCxn id="145" idx="3"/>
          </p:cNvCxnSpPr>
          <p:nvPr/>
        </p:nvCxnSpPr>
        <p:spPr>
          <a:xfrm flipV="1">
            <a:off x="8550506" y="3338586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958686B-ABAC-6D5A-E868-41584403D055}"/>
                  </a:ext>
                </a:extLst>
              </p:cNvPr>
              <p:cNvSpPr txBox="1"/>
              <p:nvPr/>
            </p:nvSpPr>
            <p:spPr>
              <a:xfrm>
                <a:off x="2390039" y="2838630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958686B-ABAC-6D5A-E868-41584403D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039" y="2838630"/>
                <a:ext cx="6762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07ED21C-FE12-F0BE-08B2-CF2F02BE6D85}"/>
                  </a:ext>
                </a:extLst>
              </p:cNvPr>
              <p:cNvSpPr txBox="1"/>
              <p:nvPr/>
            </p:nvSpPr>
            <p:spPr>
              <a:xfrm>
                <a:off x="2183921" y="388530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07ED21C-FE12-F0BE-08B2-CF2F02BE6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921" y="3885308"/>
                <a:ext cx="6762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13CD5FD-9538-C009-3927-7338DBA937DF}"/>
                  </a:ext>
                </a:extLst>
              </p:cNvPr>
              <p:cNvSpPr txBox="1"/>
              <p:nvPr/>
            </p:nvSpPr>
            <p:spPr>
              <a:xfrm>
                <a:off x="3961606" y="529670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13CD5FD-9538-C009-3927-7338DBA93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606" y="5296704"/>
                <a:ext cx="6762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1CC5D13-7D0F-2268-9B19-A2B468B75518}"/>
                  </a:ext>
                </a:extLst>
              </p:cNvPr>
              <p:cNvSpPr txBox="1"/>
              <p:nvPr/>
            </p:nvSpPr>
            <p:spPr>
              <a:xfrm>
                <a:off x="3646494" y="377047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1CC5D13-7D0F-2268-9B19-A2B468B75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494" y="3770474"/>
                <a:ext cx="6762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B576080-ED78-929D-F029-C50C32CABE0E}"/>
                  </a:ext>
                </a:extLst>
              </p:cNvPr>
              <p:cNvSpPr txBox="1"/>
              <p:nvPr/>
            </p:nvSpPr>
            <p:spPr>
              <a:xfrm>
                <a:off x="5154791" y="438031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B576080-ED78-929D-F029-C50C32CA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91" y="4380316"/>
                <a:ext cx="6762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DCBE16-0D69-6D52-CD69-418B17F7074F}"/>
                  </a:ext>
                </a:extLst>
              </p:cNvPr>
              <p:cNvSpPr txBox="1"/>
              <p:nvPr/>
            </p:nvSpPr>
            <p:spPr>
              <a:xfrm>
                <a:off x="5596993" y="468997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DCBE16-0D69-6D52-CD69-418B17F70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993" y="4689973"/>
                <a:ext cx="6762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3C7A3E0-97A6-B71C-A6F2-9B385E7B4531}"/>
                  </a:ext>
                </a:extLst>
              </p:cNvPr>
              <p:cNvSpPr txBox="1"/>
              <p:nvPr/>
            </p:nvSpPr>
            <p:spPr>
              <a:xfrm>
                <a:off x="6058518" y="515183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3C7A3E0-97A6-B71C-A6F2-9B385E7B4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518" y="5151837"/>
                <a:ext cx="6762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DAC5C0A-ED67-E316-FB81-5CFA92069CBB}"/>
                  </a:ext>
                </a:extLst>
              </p:cNvPr>
              <p:cNvSpPr txBox="1"/>
              <p:nvPr/>
            </p:nvSpPr>
            <p:spPr>
              <a:xfrm>
                <a:off x="5720380" y="577098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DAC5C0A-ED67-E316-FB81-5CFA92069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380" y="5770988"/>
                <a:ext cx="6762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EE9BCDD-17D5-8D8B-F3FB-F06B59DC7DEB}"/>
                  </a:ext>
                </a:extLst>
              </p:cNvPr>
              <p:cNvSpPr txBox="1"/>
              <p:nvPr/>
            </p:nvSpPr>
            <p:spPr>
              <a:xfrm>
                <a:off x="5875678" y="371510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EE9BCDD-17D5-8D8B-F3FB-F06B59DC7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678" y="3715104"/>
                <a:ext cx="67627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468CFB-4B02-62BC-F96B-B584490D14DD}"/>
                  </a:ext>
                </a:extLst>
              </p:cNvPr>
              <p:cNvSpPr txBox="1"/>
              <p:nvPr/>
            </p:nvSpPr>
            <p:spPr>
              <a:xfrm>
                <a:off x="5656112" y="411381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468CFB-4B02-62BC-F96B-B584490D1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112" y="4113813"/>
                <a:ext cx="6762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D21E20D-F791-C509-F461-D70E19F38270}"/>
                  </a:ext>
                </a:extLst>
              </p:cNvPr>
              <p:cNvSpPr txBox="1"/>
              <p:nvPr/>
            </p:nvSpPr>
            <p:spPr>
              <a:xfrm>
                <a:off x="4239513" y="2883942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D21E20D-F791-C509-F461-D70E19F38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513" y="2883942"/>
                <a:ext cx="67627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01E874C-7197-8A9F-9998-33E695C27055}"/>
                  </a:ext>
                </a:extLst>
              </p:cNvPr>
              <p:cNvSpPr txBox="1"/>
              <p:nvPr/>
            </p:nvSpPr>
            <p:spPr>
              <a:xfrm>
                <a:off x="7067626" y="341261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01E874C-7197-8A9F-9998-33E695C2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626" y="3412618"/>
                <a:ext cx="6762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D12AD6B-61FD-9F6F-087E-8364954546E1}"/>
                  </a:ext>
                </a:extLst>
              </p:cNvPr>
              <p:cNvSpPr txBox="1"/>
              <p:nvPr/>
            </p:nvSpPr>
            <p:spPr>
              <a:xfrm>
                <a:off x="5651676" y="291816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D12AD6B-61FD-9F6F-087E-836495454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676" y="2918166"/>
                <a:ext cx="67627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6FC4196-25B5-A040-2599-588E5268032E}"/>
                  </a:ext>
                </a:extLst>
              </p:cNvPr>
              <p:cNvSpPr txBox="1"/>
              <p:nvPr/>
            </p:nvSpPr>
            <p:spPr>
              <a:xfrm>
                <a:off x="7273957" y="291816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6FC4196-25B5-A040-2599-588E5268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957" y="2918166"/>
                <a:ext cx="67627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55608D0-518D-6BD5-D028-CFDE9D2C7772}"/>
                  </a:ext>
                </a:extLst>
              </p:cNvPr>
              <p:cNvSpPr txBox="1"/>
              <p:nvPr/>
            </p:nvSpPr>
            <p:spPr>
              <a:xfrm>
                <a:off x="9025554" y="2968140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55608D0-518D-6BD5-D028-CFDE9D2C7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554" y="2968140"/>
                <a:ext cx="67627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E95DEC3-6CA9-9E3F-B411-87E8E031B054}"/>
                  </a:ext>
                </a:extLst>
              </p:cNvPr>
              <p:cNvSpPr txBox="1"/>
              <p:nvPr/>
            </p:nvSpPr>
            <p:spPr>
              <a:xfrm>
                <a:off x="9063694" y="3744481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E95DEC3-6CA9-9E3F-B411-87E8E031B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694" y="3744481"/>
                <a:ext cx="67627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9EF4B10-1244-E276-53C1-851F3D4321D1}"/>
                  </a:ext>
                </a:extLst>
              </p:cNvPr>
              <p:cNvSpPr txBox="1"/>
              <p:nvPr/>
            </p:nvSpPr>
            <p:spPr>
              <a:xfrm>
                <a:off x="7118685" y="4138599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9EF4B10-1244-E276-53C1-851F3D432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685" y="4138599"/>
                <a:ext cx="67627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0BB3877-378F-9AAF-BAD6-37396231B614}"/>
                  </a:ext>
                </a:extLst>
              </p:cNvPr>
              <p:cNvSpPr txBox="1"/>
              <p:nvPr/>
            </p:nvSpPr>
            <p:spPr>
              <a:xfrm>
                <a:off x="7394694" y="511203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0BB3877-378F-9AAF-BAD6-37396231B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694" y="5112038"/>
                <a:ext cx="67627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1F28B423-65E4-DF57-2F06-A31CAB0C1D00}"/>
              </a:ext>
            </a:extLst>
          </p:cNvPr>
          <p:cNvSpPr/>
          <p:nvPr/>
        </p:nvSpPr>
        <p:spPr>
          <a:xfrm rot="5400000">
            <a:off x="3358540" y="2299100"/>
            <a:ext cx="607765" cy="15052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E0489B-E67D-FB40-8EEB-8C0620833321}"/>
                  </a:ext>
                </a:extLst>
              </p:cNvPr>
              <p:cNvSpPr txBox="1"/>
              <p:nvPr/>
            </p:nvSpPr>
            <p:spPr>
              <a:xfrm>
                <a:off x="3230986" y="286137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−0.8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E0489B-E67D-FB40-8EEB-8C0620833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86" y="2861375"/>
                <a:ext cx="67627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4C86DE-B15A-37B8-248B-38E174E50E2D}"/>
                  </a:ext>
                </a:extLst>
              </p:cNvPr>
              <p:cNvSpPr txBox="1"/>
              <p:nvPr/>
            </p:nvSpPr>
            <p:spPr>
              <a:xfrm>
                <a:off x="3330888" y="4382512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4C86DE-B15A-37B8-248B-38E174E50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888" y="4382512"/>
                <a:ext cx="67627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137D7E-554E-1FB0-439B-67C6E5A64AFF}"/>
              </a:ext>
            </a:extLst>
          </p:cNvPr>
          <p:cNvCxnSpPr>
            <a:cxnSpLocks/>
          </p:cNvCxnSpPr>
          <p:nvPr/>
        </p:nvCxnSpPr>
        <p:spPr>
          <a:xfrm>
            <a:off x="9595017" y="2682827"/>
            <a:ext cx="1386840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268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EB00-E28E-884F-748D-078EB0F4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 Time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41FC2-54DD-510D-1A44-4E9E1E0A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value from Time 1 + branch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3C76F-0B39-E558-00BC-04AFAACF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C8DE39-3E7A-EEB1-44E9-67C4D02069E5}"/>
              </a:ext>
            </a:extLst>
          </p:cNvPr>
          <p:cNvSpPr/>
          <p:nvPr/>
        </p:nvSpPr>
        <p:spPr>
          <a:xfrm>
            <a:off x="2090852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41155AC-8F50-8489-D0D5-C2BA80CA9D5B}"/>
              </a:ext>
            </a:extLst>
          </p:cNvPr>
          <p:cNvSpPr/>
          <p:nvPr/>
        </p:nvSpPr>
        <p:spPr>
          <a:xfrm>
            <a:off x="3599612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62CB8E-0245-6D4D-8B69-45FBEAE52BB2}"/>
              </a:ext>
            </a:extLst>
          </p:cNvPr>
          <p:cNvSpPr/>
          <p:nvPr/>
        </p:nvSpPr>
        <p:spPr>
          <a:xfrm>
            <a:off x="5233981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AC1991-2FC4-4CF0-7401-EC6C9AD9CBB8}"/>
              </a:ext>
            </a:extLst>
          </p:cNvPr>
          <p:cNvSpPr/>
          <p:nvPr/>
        </p:nvSpPr>
        <p:spPr>
          <a:xfrm>
            <a:off x="6831741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466FD45-477F-9D1B-6FFE-F8AC34DEFCAB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2212772" y="3279545"/>
            <a:ext cx="138684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A0207C-E632-DEB5-38DD-8BF1FB6BBE30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3721532" y="3279545"/>
            <a:ext cx="1512449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926445-6D58-4854-C1B1-E62D99BA3387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5355901" y="3279545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3608D4E4-FA71-9C1F-6D01-4E5DD4562767}"/>
              </a:ext>
            </a:extLst>
          </p:cNvPr>
          <p:cNvSpPr/>
          <p:nvPr/>
        </p:nvSpPr>
        <p:spPr>
          <a:xfrm>
            <a:off x="5233981" y="4001349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E891602-9709-3DC1-37BD-D5B5FE54DEB2}"/>
              </a:ext>
            </a:extLst>
          </p:cNvPr>
          <p:cNvSpPr/>
          <p:nvPr/>
        </p:nvSpPr>
        <p:spPr>
          <a:xfrm>
            <a:off x="6831741" y="4001349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50CF5F5-4CFF-7AFD-82ED-74164F3B20B2}"/>
              </a:ext>
            </a:extLst>
          </p:cNvPr>
          <p:cNvCxnSpPr>
            <a:cxnSpLocks/>
            <a:stCxn id="65" idx="7"/>
            <a:endCxn id="34" idx="3"/>
          </p:cNvCxnSpPr>
          <p:nvPr/>
        </p:nvCxnSpPr>
        <p:spPr>
          <a:xfrm flipV="1">
            <a:off x="5338046" y="3329116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24D213-F000-570C-158F-6C7192B215CC}"/>
              </a:ext>
            </a:extLst>
          </p:cNvPr>
          <p:cNvSpPr/>
          <p:nvPr/>
        </p:nvSpPr>
        <p:spPr>
          <a:xfrm>
            <a:off x="3655759" y="4793915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B9E62F2-56E3-E80A-538B-424448B6FFB5}"/>
              </a:ext>
            </a:extLst>
          </p:cNvPr>
          <p:cNvSpPr/>
          <p:nvPr/>
        </p:nvSpPr>
        <p:spPr>
          <a:xfrm>
            <a:off x="5233981" y="4793915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10BE7-DED2-9A7D-A46A-E033D3FB61D9}"/>
              </a:ext>
            </a:extLst>
          </p:cNvPr>
          <p:cNvSpPr/>
          <p:nvPr/>
        </p:nvSpPr>
        <p:spPr>
          <a:xfrm>
            <a:off x="6831741" y="4758358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F552423-6CC2-F3D8-E64A-05F24BB70967}"/>
              </a:ext>
            </a:extLst>
          </p:cNvPr>
          <p:cNvSpPr/>
          <p:nvPr/>
        </p:nvSpPr>
        <p:spPr>
          <a:xfrm>
            <a:off x="5233981" y="5666036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D93D5B9-C58C-A7D7-B680-BBE83AEFE78A}"/>
              </a:ext>
            </a:extLst>
          </p:cNvPr>
          <p:cNvSpPr/>
          <p:nvPr/>
        </p:nvSpPr>
        <p:spPr>
          <a:xfrm>
            <a:off x="6831741" y="5666036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5341799-2709-0318-4EA2-6F9AB6F7353F}"/>
              </a:ext>
            </a:extLst>
          </p:cNvPr>
          <p:cNvCxnSpPr>
            <a:cxnSpLocks/>
            <a:stCxn id="79" idx="6"/>
            <a:endCxn id="80" idx="2"/>
          </p:cNvCxnSpPr>
          <p:nvPr/>
        </p:nvCxnSpPr>
        <p:spPr>
          <a:xfrm>
            <a:off x="5355901" y="5736140"/>
            <a:ext cx="1475840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2D9E7B6-1F5F-2EEB-E468-DCF6707B2EA5}"/>
              </a:ext>
            </a:extLst>
          </p:cNvPr>
          <p:cNvCxnSpPr>
            <a:cxnSpLocks/>
            <a:stCxn id="31" idx="5"/>
            <a:endCxn id="71" idx="2"/>
          </p:cNvCxnSpPr>
          <p:nvPr/>
        </p:nvCxnSpPr>
        <p:spPr>
          <a:xfrm>
            <a:off x="2194917" y="3329116"/>
            <a:ext cx="1460842" cy="153490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192B2BB-8CB3-1A54-2A24-28C775FB9B05}"/>
              </a:ext>
            </a:extLst>
          </p:cNvPr>
          <p:cNvCxnSpPr>
            <a:cxnSpLocks/>
            <a:stCxn id="71" idx="7"/>
            <a:endCxn id="65" idx="2"/>
          </p:cNvCxnSpPr>
          <p:nvPr/>
        </p:nvCxnSpPr>
        <p:spPr>
          <a:xfrm flipV="1">
            <a:off x="3759824" y="4071453"/>
            <a:ext cx="1474157" cy="74299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B97DE10-6E9D-38FC-A91A-ED31CD29EE1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724347" y="4933464"/>
            <a:ext cx="1570594" cy="73257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6EC2887-8278-E998-166F-0A9E36B1D1FA}"/>
              </a:ext>
            </a:extLst>
          </p:cNvPr>
          <p:cNvCxnSpPr>
            <a:cxnSpLocks/>
          </p:cNvCxnSpPr>
          <p:nvPr/>
        </p:nvCxnSpPr>
        <p:spPr>
          <a:xfrm>
            <a:off x="3662423" y="3329116"/>
            <a:ext cx="1591265" cy="153490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93E5D02-1335-A223-0081-44B24FA7CD27}"/>
              </a:ext>
            </a:extLst>
          </p:cNvPr>
          <p:cNvCxnSpPr>
            <a:cxnSpLocks/>
            <a:stCxn id="33" idx="5"/>
            <a:endCxn id="73" idx="1"/>
          </p:cNvCxnSpPr>
          <p:nvPr/>
        </p:nvCxnSpPr>
        <p:spPr>
          <a:xfrm>
            <a:off x="5338046" y="3329116"/>
            <a:ext cx="1511550" cy="144977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5E2D058-E2C7-9E0A-DDEA-FE94B276D475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5328640" y="4071453"/>
            <a:ext cx="1503101" cy="76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F07E308-144D-E544-0580-E82BC012CFDD}"/>
              </a:ext>
            </a:extLst>
          </p:cNvPr>
          <p:cNvCxnSpPr>
            <a:cxnSpLocks/>
            <a:stCxn id="72" idx="5"/>
            <a:endCxn id="80" idx="1"/>
          </p:cNvCxnSpPr>
          <p:nvPr/>
        </p:nvCxnSpPr>
        <p:spPr>
          <a:xfrm>
            <a:off x="5338046" y="4913590"/>
            <a:ext cx="1511550" cy="77297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F3ACC20-5C5D-D18F-E206-FB21DA1B22CF}"/>
              </a:ext>
            </a:extLst>
          </p:cNvPr>
          <p:cNvCxnSpPr>
            <a:cxnSpLocks/>
            <a:endCxn id="66" idx="3"/>
          </p:cNvCxnSpPr>
          <p:nvPr/>
        </p:nvCxnSpPr>
        <p:spPr>
          <a:xfrm flipV="1">
            <a:off x="5369168" y="4121024"/>
            <a:ext cx="1480428" cy="155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B235B23-E89F-C047-A22C-388165AB16A2}"/>
              </a:ext>
            </a:extLst>
          </p:cNvPr>
          <p:cNvCxnSpPr>
            <a:cxnSpLocks/>
            <a:stCxn id="65" idx="6"/>
            <a:endCxn id="73" idx="2"/>
          </p:cNvCxnSpPr>
          <p:nvPr/>
        </p:nvCxnSpPr>
        <p:spPr>
          <a:xfrm>
            <a:off x="5355901" y="4071453"/>
            <a:ext cx="1475840" cy="75700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8A0A1697-AE13-DA76-0D25-902C78C40C3A}"/>
              </a:ext>
            </a:extLst>
          </p:cNvPr>
          <p:cNvSpPr/>
          <p:nvPr/>
        </p:nvSpPr>
        <p:spPr>
          <a:xfrm>
            <a:off x="8437971" y="3207962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F290942-4610-88B1-92F3-A63BF3A40DDD}"/>
              </a:ext>
            </a:extLst>
          </p:cNvPr>
          <p:cNvCxnSpPr>
            <a:cxnSpLocks/>
            <a:endCxn id="132" idx="2"/>
          </p:cNvCxnSpPr>
          <p:nvPr/>
        </p:nvCxnSpPr>
        <p:spPr>
          <a:xfrm>
            <a:off x="6962131" y="3278066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1B00600B-EC22-70B0-5FAF-CF2BE43F176B}"/>
              </a:ext>
            </a:extLst>
          </p:cNvPr>
          <p:cNvSpPr/>
          <p:nvPr/>
        </p:nvSpPr>
        <p:spPr>
          <a:xfrm>
            <a:off x="8437971" y="3999870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60AF4FA-9A41-116C-FCE2-A605A5029634}"/>
              </a:ext>
            </a:extLst>
          </p:cNvPr>
          <p:cNvCxnSpPr>
            <a:cxnSpLocks/>
            <a:endCxn id="132" idx="3"/>
          </p:cNvCxnSpPr>
          <p:nvPr/>
        </p:nvCxnSpPr>
        <p:spPr>
          <a:xfrm flipV="1">
            <a:off x="6944276" y="3327637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2EB9769-F9A8-1C0C-A3CB-B528B277E3CE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6934870" y="4069974"/>
            <a:ext cx="1503101" cy="76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0048100-FCE1-65A3-0DC5-F8D127B13D66}"/>
              </a:ext>
            </a:extLst>
          </p:cNvPr>
          <p:cNvCxnSpPr>
            <a:cxnSpLocks/>
            <a:stCxn id="80" idx="6"/>
            <a:endCxn id="134" idx="3"/>
          </p:cNvCxnSpPr>
          <p:nvPr/>
        </p:nvCxnSpPr>
        <p:spPr>
          <a:xfrm flipV="1">
            <a:off x="6953661" y="4119545"/>
            <a:ext cx="1502165" cy="161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659CED34-AD46-6B70-BE08-A207BA0A5246}"/>
              </a:ext>
            </a:extLst>
          </p:cNvPr>
          <p:cNvSpPr/>
          <p:nvPr/>
        </p:nvSpPr>
        <p:spPr>
          <a:xfrm>
            <a:off x="10044201" y="321891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3A65F1C-C1B9-1DCF-32A8-56C6BCB296FA}"/>
              </a:ext>
            </a:extLst>
          </p:cNvPr>
          <p:cNvCxnSpPr>
            <a:cxnSpLocks/>
            <a:endCxn id="145" idx="2"/>
          </p:cNvCxnSpPr>
          <p:nvPr/>
        </p:nvCxnSpPr>
        <p:spPr>
          <a:xfrm>
            <a:off x="8568361" y="3289015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D69E14A-B4C4-3AE2-6812-FB0D893AFCA8}"/>
              </a:ext>
            </a:extLst>
          </p:cNvPr>
          <p:cNvCxnSpPr>
            <a:cxnSpLocks/>
            <a:endCxn id="145" idx="3"/>
          </p:cNvCxnSpPr>
          <p:nvPr/>
        </p:nvCxnSpPr>
        <p:spPr>
          <a:xfrm flipV="1">
            <a:off x="8550506" y="3338586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958686B-ABAC-6D5A-E868-41584403D055}"/>
                  </a:ext>
                </a:extLst>
              </p:cNvPr>
              <p:cNvSpPr txBox="1"/>
              <p:nvPr/>
            </p:nvSpPr>
            <p:spPr>
              <a:xfrm>
                <a:off x="2390039" y="2838630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958686B-ABAC-6D5A-E868-41584403D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039" y="2838630"/>
                <a:ext cx="6762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07ED21C-FE12-F0BE-08B2-CF2F02BE6D85}"/>
                  </a:ext>
                </a:extLst>
              </p:cNvPr>
              <p:cNvSpPr txBox="1"/>
              <p:nvPr/>
            </p:nvSpPr>
            <p:spPr>
              <a:xfrm>
                <a:off x="2183921" y="388530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07ED21C-FE12-F0BE-08B2-CF2F02BE6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921" y="3885308"/>
                <a:ext cx="6762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13CD5FD-9538-C009-3927-7338DBA937DF}"/>
                  </a:ext>
                </a:extLst>
              </p:cNvPr>
              <p:cNvSpPr txBox="1"/>
              <p:nvPr/>
            </p:nvSpPr>
            <p:spPr>
              <a:xfrm>
                <a:off x="3961606" y="529670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13CD5FD-9538-C009-3927-7338DBA93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606" y="5296704"/>
                <a:ext cx="6762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1CC5D13-7D0F-2268-9B19-A2B468B75518}"/>
                  </a:ext>
                </a:extLst>
              </p:cNvPr>
              <p:cNvSpPr txBox="1"/>
              <p:nvPr/>
            </p:nvSpPr>
            <p:spPr>
              <a:xfrm>
                <a:off x="3646494" y="377047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1CC5D13-7D0F-2268-9B19-A2B468B75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494" y="3770474"/>
                <a:ext cx="6762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B576080-ED78-929D-F029-C50C32CABE0E}"/>
                  </a:ext>
                </a:extLst>
              </p:cNvPr>
              <p:cNvSpPr txBox="1"/>
              <p:nvPr/>
            </p:nvSpPr>
            <p:spPr>
              <a:xfrm>
                <a:off x="5154791" y="438031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B576080-ED78-929D-F029-C50C32CA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91" y="4380316"/>
                <a:ext cx="6762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DCBE16-0D69-6D52-CD69-418B17F7074F}"/>
                  </a:ext>
                </a:extLst>
              </p:cNvPr>
              <p:cNvSpPr txBox="1"/>
              <p:nvPr/>
            </p:nvSpPr>
            <p:spPr>
              <a:xfrm>
                <a:off x="5596993" y="468997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DCBE16-0D69-6D52-CD69-418B17F70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993" y="4689973"/>
                <a:ext cx="6762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3C7A3E0-97A6-B71C-A6F2-9B385E7B4531}"/>
                  </a:ext>
                </a:extLst>
              </p:cNvPr>
              <p:cNvSpPr txBox="1"/>
              <p:nvPr/>
            </p:nvSpPr>
            <p:spPr>
              <a:xfrm>
                <a:off x="6058518" y="515183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3C7A3E0-97A6-B71C-A6F2-9B385E7B4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518" y="5151837"/>
                <a:ext cx="6762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DAC5C0A-ED67-E316-FB81-5CFA92069CBB}"/>
                  </a:ext>
                </a:extLst>
              </p:cNvPr>
              <p:cNvSpPr txBox="1"/>
              <p:nvPr/>
            </p:nvSpPr>
            <p:spPr>
              <a:xfrm>
                <a:off x="5720380" y="577098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DAC5C0A-ED67-E316-FB81-5CFA92069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380" y="5770988"/>
                <a:ext cx="6762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EE9BCDD-17D5-8D8B-F3FB-F06B59DC7DEB}"/>
                  </a:ext>
                </a:extLst>
              </p:cNvPr>
              <p:cNvSpPr txBox="1"/>
              <p:nvPr/>
            </p:nvSpPr>
            <p:spPr>
              <a:xfrm>
                <a:off x="5875678" y="371510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EE9BCDD-17D5-8D8B-F3FB-F06B59DC7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678" y="3715104"/>
                <a:ext cx="67627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468CFB-4B02-62BC-F96B-B584490D14DD}"/>
                  </a:ext>
                </a:extLst>
              </p:cNvPr>
              <p:cNvSpPr txBox="1"/>
              <p:nvPr/>
            </p:nvSpPr>
            <p:spPr>
              <a:xfrm>
                <a:off x="5656112" y="411381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468CFB-4B02-62BC-F96B-B584490D1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112" y="4113813"/>
                <a:ext cx="6762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D21E20D-F791-C509-F461-D70E19F38270}"/>
                  </a:ext>
                </a:extLst>
              </p:cNvPr>
              <p:cNvSpPr txBox="1"/>
              <p:nvPr/>
            </p:nvSpPr>
            <p:spPr>
              <a:xfrm>
                <a:off x="4239513" y="2883942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D21E20D-F791-C509-F461-D70E19F38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513" y="2883942"/>
                <a:ext cx="67627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01E874C-7197-8A9F-9998-33E695C27055}"/>
                  </a:ext>
                </a:extLst>
              </p:cNvPr>
              <p:cNvSpPr txBox="1"/>
              <p:nvPr/>
            </p:nvSpPr>
            <p:spPr>
              <a:xfrm>
                <a:off x="7067626" y="341261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01E874C-7197-8A9F-9998-33E695C2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626" y="3412618"/>
                <a:ext cx="6762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D12AD6B-61FD-9F6F-087E-8364954546E1}"/>
                  </a:ext>
                </a:extLst>
              </p:cNvPr>
              <p:cNvSpPr txBox="1"/>
              <p:nvPr/>
            </p:nvSpPr>
            <p:spPr>
              <a:xfrm>
                <a:off x="5651676" y="291816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D12AD6B-61FD-9F6F-087E-836495454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676" y="2918166"/>
                <a:ext cx="67627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6FC4196-25B5-A040-2599-588E5268032E}"/>
                  </a:ext>
                </a:extLst>
              </p:cNvPr>
              <p:cNvSpPr txBox="1"/>
              <p:nvPr/>
            </p:nvSpPr>
            <p:spPr>
              <a:xfrm>
                <a:off x="7273957" y="291816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6FC4196-25B5-A040-2599-588E5268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957" y="2918166"/>
                <a:ext cx="67627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55608D0-518D-6BD5-D028-CFDE9D2C7772}"/>
                  </a:ext>
                </a:extLst>
              </p:cNvPr>
              <p:cNvSpPr txBox="1"/>
              <p:nvPr/>
            </p:nvSpPr>
            <p:spPr>
              <a:xfrm>
                <a:off x="9025554" y="2968140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55608D0-518D-6BD5-D028-CFDE9D2C7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554" y="2968140"/>
                <a:ext cx="67627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E95DEC3-6CA9-9E3F-B411-87E8E031B054}"/>
                  </a:ext>
                </a:extLst>
              </p:cNvPr>
              <p:cNvSpPr txBox="1"/>
              <p:nvPr/>
            </p:nvSpPr>
            <p:spPr>
              <a:xfrm>
                <a:off x="9063694" y="3744481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E95DEC3-6CA9-9E3F-B411-87E8E031B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694" y="3744481"/>
                <a:ext cx="67627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9EF4B10-1244-E276-53C1-851F3D4321D1}"/>
                  </a:ext>
                </a:extLst>
              </p:cNvPr>
              <p:cNvSpPr txBox="1"/>
              <p:nvPr/>
            </p:nvSpPr>
            <p:spPr>
              <a:xfrm>
                <a:off x="7118685" y="4138599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9EF4B10-1244-E276-53C1-851F3D432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685" y="4138599"/>
                <a:ext cx="67627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0BB3877-378F-9AAF-BAD6-37396231B614}"/>
                  </a:ext>
                </a:extLst>
              </p:cNvPr>
              <p:cNvSpPr txBox="1"/>
              <p:nvPr/>
            </p:nvSpPr>
            <p:spPr>
              <a:xfrm>
                <a:off x="7394694" y="511203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0BB3877-378F-9AAF-BAD6-37396231B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694" y="5112038"/>
                <a:ext cx="67627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1F28B423-65E4-DF57-2F06-A31CAB0C1D00}"/>
              </a:ext>
            </a:extLst>
          </p:cNvPr>
          <p:cNvSpPr/>
          <p:nvPr/>
        </p:nvSpPr>
        <p:spPr>
          <a:xfrm rot="5400000">
            <a:off x="5034163" y="2345726"/>
            <a:ext cx="607765" cy="15052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E0489B-E67D-FB40-8EEB-8C0620833321}"/>
                  </a:ext>
                </a:extLst>
              </p:cNvPr>
              <p:cNvSpPr txBox="1"/>
              <p:nvPr/>
            </p:nvSpPr>
            <p:spPr>
              <a:xfrm>
                <a:off x="3230986" y="286137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−0.8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E0489B-E67D-FB40-8EEB-8C0620833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86" y="2861375"/>
                <a:ext cx="67627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4C86DE-B15A-37B8-248B-38E174E50E2D}"/>
                  </a:ext>
                </a:extLst>
              </p:cNvPr>
              <p:cNvSpPr txBox="1"/>
              <p:nvPr/>
            </p:nvSpPr>
            <p:spPr>
              <a:xfrm>
                <a:off x="3330888" y="4382512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4C86DE-B15A-37B8-248B-38E174E50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888" y="4382512"/>
                <a:ext cx="67627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228091-B5D1-CE4D-F396-C0589580270E}"/>
                  </a:ext>
                </a:extLst>
              </p:cNvPr>
              <p:cNvSpPr txBox="1"/>
              <p:nvPr/>
            </p:nvSpPr>
            <p:spPr>
              <a:xfrm>
                <a:off x="4889476" y="280878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−1.4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228091-B5D1-CE4D-F396-C05895802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476" y="2808787"/>
                <a:ext cx="67627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AB97B4-4F49-BFF4-9E83-D9F930D95637}"/>
                  </a:ext>
                </a:extLst>
              </p:cNvPr>
              <p:cNvSpPr txBox="1"/>
              <p:nvPr/>
            </p:nvSpPr>
            <p:spPr>
              <a:xfrm>
                <a:off x="4922214" y="3600339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AB97B4-4F49-BFF4-9E83-D9F930D95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14" y="3600339"/>
                <a:ext cx="67627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ED7241-7E00-0B2A-E50B-3ABCA8238961}"/>
                  </a:ext>
                </a:extLst>
              </p:cNvPr>
              <p:cNvSpPr txBox="1"/>
              <p:nvPr/>
            </p:nvSpPr>
            <p:spPr>
              <a:xfrm>
                <a:off x="3957190" y="451333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ED7241-7E00-0B2A-E50B-3ABCA8238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190" y="4513336"/>
                <a:ext cx="67627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E02777-1F2D-4CC1-C663-E3BABE671B91}"/>
                  </a:ext>
                </a:extLst>
              </p:cNvPr>
              <p:cNvSpPr txBox="1"/>
              <p:nvPr/>
            </p:nvSpPr>
            <p:spPr>
              <a:xfrm>
                <a:off x="4895843" y="493412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E02777-1F2D-4CC1-C663-E3BABE671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843" y="4934123"/>
                <a:ext cx="67627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90DB29-A992-D460-E421-52DB96CA4DE6}"/>
                  </a:ext>
                </a:extLst>
              </p:cNvPr>
              <p:cNvSpPr txBox="1"/>
              <p:nvPr/>
            </p:nvSpPr>
            <p:spPr>
              <a:xfrm>
                <a:off x="4922214" y="575387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90DB29-A992-D460-E421-52DB96CA4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14" y="5753875"/>
                <a:ext cx="67627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90ACB1-1F55-8720-5FDD-D879C2D01657}"/>
                  </a:ext>
                </a:extLst>
              </p:cNvPr>
              <p:cNvSpPr txBox="1"/>
              <p:nvPr/>
            </p:nvSpPr>
            <p:spPr>
              <a:xfrm>
                <a:off x="6718229" y="1788232"/>
                <a:ext cx="35614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Example: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−0.8−0.6=−1.4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90ACB1-1F55-8720-5FDD-D879C2D01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229" y="1788232"/>
                <a:ext cx="3561403" cy="646331"/>
              </a:xfrm>
              <a:prstGeom prst="rect">
                <a:avLst/>
              </a:prstGeom>
              <a:blipFill>
                <a:blip r:embed="rId27"/>
                <a:stretch>
                  <a:fillRect l="-1370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2A05C7B-2F35-D8B7-21DC-2E6BEBA94170}"/>
              </a:ext>
            </a:extLst>
          </p:cNvPr>
          <p:cNvSpPr/>
          <p:nvPr/>
        </p:nvSpPr>
        <p:spPr>
          <a:xfrm>
            <a:off x="5092280" y="3075005"/>
            <a:ext cx="398145" cy="4245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8CB84F-FA9C-003F-CB0D-9953C628477E}"/>
              </a:ext>
            </a:extLst>
          </p:cNvPr>
          <p:cNvCxnSpPr>
            <a:stCxn id="14" idx="1"/>
            <a:endCxn id="15" idx="7"/>
          </p:cNvCxnSpPr>
          <p:nvPr/>
        </p:nvCxnSpPr>
        <p:spPr>
          <a:xfrm flipH="1">
            <a:off x="5432118" y="2111398"/>
            <a:ext cx="1286111" cy="10257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681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EB00-E28E-884F-748D-078EB0F4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 Time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41FC2-54DD-510D-1A44-4E9E1E0A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value from Time 2 + branch</a:t>
            </a:r>
          </a:p>
          <a:p>
            <a:r>
              <a:rPr lang="en-US" dirty="0"/>
              <a:t>Take route with maximum value (shown in green)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3C76F-0B39-E558-00BC-04AFAACF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C8DE39-3E7A-EEB1-44E9-67C4D02069E5}"/>
              </a:ext>
            </a:extLst>
          </p:cNvPr>
          <p:cNvSpPr/>
          <p:nvPr/>
        </p:nvSpPr>
        <p:spPr>
          <a:xfrm>
            <a:off x="2090852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41155AC-8F50-8489-D0D5-C2BA80CA9D5B}"/>
              </a:ext>
            </a:extLst>
          </p:cNvPr>
          <p:cNvSpPr/>
          <p:nvPr/>
        </p:nvSpPr>
        <p:spPr>
          <a:xfrm>
            <a:off x="3599612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62CB8E-0245-6D4D-8B69-45FBEAE52BB2}"/>
              </a:ext>
            </a:extLst>
          </p:cNvPr>
          <p:cNvSpPr/>
          <p:nvPr/>
        </p:nvSpPr>
        <p:spPr>
          <a:xfrm>
            <a:off x="5233981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AC1991-2FC4-4CF0-7401-EC6C9AD9CBB8}"/>
              </a:ext>
            </a:extLst>
          </p:cNvPr>
          <p:cNvSpPr/>
          <p:nvPr/>
        </p:nvSpPr>
        <p:spPr>
          <a:xfrm>
            <a:off x="6831741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466FD45-477F-9D1B-6FFE-F8AC34DEFCAB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2212772" y="3279545"/>
            <a:ext cx="138684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A0207C-E632-DEB5-38DD-8BF1FB6BBE30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3721532" y="3279545"/>
            <a:ext cx="1512449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926445-6D58-4854-C1B1-E62D99BA3387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5355901" y="3279545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3608D4E4-FA71-9C1F-6D01-4E5DD4562767}"/>
              </a:ext>
            </a:extLst>
          </p:cNvPr>
          <p:cNvSpPr/>
          <p:nvPr/>
        </p:nvSpPr>
        <p:spPr>
          <a:xfrm>
            <a:off x="5233981" y="4001349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E891602-9709-3DC1-37BD-D5B5FE54DEB2}"/>
              </a:ext>
            </a:extLst>
          </p:cNvPr>
          <p:cNvSpPr/>
          <p:nvPr/>
        </p:nvSpPr>
        <p:spPr>
          <a:xfrm>
            <a:off x="6831741" y="4001349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50CF5F5-4CFF-7AFD-82ED-74164F3B20B2}"/>
              </a:ext>
            </a:extLst>
          </p:cNvPr>
          <p:cNvCxnSpPr>
            <a:cxnSpLocks/>
            <a:stCxn id="65" idx="7"/>
            <a:endCxn id="34" idx="3"/>
          </p:cNvCxnSpPr>
          <p:nvPr/>
        </p:nvCxnSpPr>
        <p:spPr>
          <a:xfrm flipV="1">
            <a:off x="5338046" y="3329116"/>
            <a:ext cx="1511550" cy="69276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24D213-F000-570C-158F-6C7192B215CC}"/>
              </a:ext>
            </a:extLst>
          </p:cNvPr>
          <p:cNvSpPr/>
          <p:nvPr/>
        </p:nvSpPr>
        <p:spPr>
          <a:xfrm>
            <a:off x="3655759" y="4793915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B9E62F2-56E3-E80A-538B-424448B6FFB5}"/>
              </a:ext>
            </a:extLst>
          </p:cNvPr>
          <p:cNvSpPr/>
          <p:nvPr/>
        </p:nvSpPr>
        <p:spPr>
          <a:xfrm>
            <a:off x="5233981" y="4793915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10BE7-DED2-9A7D-A46A-E033D3FB61D9}"/>
              </a:ext>
            </a:extLst>
          </p:cNvPr>
          <p:cNvSpPr/>
          <p:nvPr/>
        </p:nvSpPr>
        <p:spPr>
          <a:xfrm>
            <a:off x="6831741" y="4758358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F552423-6CC2-F3D8-E64A-05F24BB70967}"/>
              </a:ext>
            </a:extLst>
          </p:cNvPr>
          <p:cNvSpPr/>
          <p:nvPr/>
        </p:nvSpPr>
        <p:spPr>
          <a:xfrm>
            <a:off x="5233981" y="5666036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D93D5B9-C58C-A7D7-B680-BBE83AEFE78A}"/>
              </a:ext>
            </a:extLst>
          </p:cNvPr>
          <p:cNvSpPr/>
          <p:nvPr/>
        </p:nvSpPr>
        <p:spPr>
          <a:xfrm>
            <a:off x="6831741" y="5666036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5341799-2709-0318-4EA2-6F9AB6F7353F}"/>
              </a:ext>
            </a:extLst>
          </p:cNvPr>
          <p:cNvCxnSpPr>
            <a:cxnSpLocks/>
            <a:stCxn id="79" idx="6"/>
            <a:endCxn id="80" idx="2"/>
          </p:cNvCxnSpPr>
          <p:nvPr/>
        </p:nvCxnSpPr>
        <p:spPr>
          <a:xfrm>
            <a:off x="5355901" y="5736140"/>
            <a:ext cx="147584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2D9E7B6-1F5F-2EEB-E468-DCF6707B2EA5}"/>
              </a:ext>
            </a:extLst>
          </p:cNvPr>
          <p:cNvCxnSpPr>
            <a:cxnSpLocks/>
            <a:stCxn id="31" idx="5"/>
            <a:endCxn id="71" idx="2"/>
          </p:cNvCxnSpPr>
          <p:nvPr/>
        </p:nvCxnSpPr>
        <p:spPr>
          <a:xfrm>
            <a:off x="2194917" y="3329116"/>
            <a:ext cx="1460842" cy="153490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192B2BB-8CB3-1A54-2A24-28C775FB9B05}"/>
              </a:ext>
            </a:extLst>
          </p:cNvPr>
          <p:cNvCxnSpPr>
            <a:cxnSpLocks/>
            <a:stCxn id="71" idx="7"/>
            <a:endCxn id="65" idx="2"/>
          </p:cNvCxnSpPr>
          <p:nvPr/>
        </p:nvCxnSpPr>
        <p:spPr>
          <a:xfrm flipV="1">
            <a:off x="3759824" y="4071453"/>
            <a:ext cx="1474157" cy="74299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B97DE10-6E9D-38FC-A91A-ED31CD29EE1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724347" y="4933464"/>
            <a:ext cx="1570594" cy="73257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6EC2887-8278-E998-166F-0A9E36B1D1FA}"/>
              </a:ext>
            </a:extLst>
          </p:cNvPr>
          <p:cNvCxnSpPr>
            <a:cxnSpLocks/>
          </p:cNvCxnSpPr>
          <p:nvPr/>
        </p:nvCxnSpPr>
        <p:spPr>
          <a:xfrm>
            <a:off x="3662423" y="3329116"/>
            <a:ext cx="1591265" cy="153490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93E5D02-1335-A223-0081-44B24FA7CD27}"/>
              </a:ext>
            </a:extLst>
          </p:cNvPr>
          <p:cNvCxnSpPr>
            <a:cxnSpLocks/>
            <a:stCxn id="33" idx="5"/>
            <a:endCxn id="73" idx="1"/>
          </p:cNvCxnSpPr>
          <p:nvPr/>
        </p:nvCxnSpPr>
        <p:spPr>
          <a:xfrm>
            <a:off x="5338046" y="3329116"/>
            <a:ext cx="1511550" cy="144977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5E2D058-E2C7-9E0A-DDEA-FE94B276D475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5328640" y="4071453"/>
            <a:ext cx="1503101" cy="76423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F07E308-144D-E544-0580-E82BC012CFDD}"/>
              </a:ext>
            </a:extLst>
          </p:cNvPr>
          <p:cNvCxnSpPr>
            <a:cxnSpLocks/>
            <a:stCxn id="72" idx="5"/>
            <a:endCxn id="80" idx="1"/>
          </p:cNvCxnSpPr>
          <p:nvPr/>
        </p:nvCxnSpPr>
        <p:spPr>
          <a:xfrm>
            <a:off x="5338046" y="4913590"/>
            <a:ext cx="1511550" cy="77297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F3ACC20-5C5D-D18F-E206-FB21DA1B22CF}"/>
              </a:ext>
            </a:extLst>
          </p:cNvPr>
          <p:cNvCxnSpPr>
            <a:cxnSpLocks/>
            <a:endCxn id="66" idx="3"/>
          </p:cNvCxnSpPr>
          <p:nvPr/>
        </p:nvCxnSpPr>
        <p:spPr>
          <a:xfrm flipV="1">
            <a:off x="5369168" y="4121024"/>
            <a:ext cx="1480428" cy="155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B235B23-E89F-C047-A22C-388165AB16A2}"/>
              </a:ext>
            </a:extLst>
          </p:cNvPr>
          <p:cNvCxnSpPr>
            <a:cxnSpLocks/>
            <a:stCxn id="65" idx="6"/>
            <a:endCxn id="73" idx="2"/>
          </p:cNvCxnSpPr>
          <p:nvPr/>
        </p:nvCxnSpPr>
        <p:spPr>
          <a:xfrm>
            <a:off x="5355901" y="4071453"/>
            <a:ext cx="1475840" cy="75700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8A0A1697-AE13-DA76-0D25-902C78C40C3A}"/>
              </a:ext>
            </a:extLst>
          </p:cNvPr>
          <p:cNvSpPr/>
          <p:nvPr/>
        </p:nvSpPr>
        <p:spPr>
          <a:xfrm>
            <a:off x="8437971" y="3207962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F290942-4610-88B1-92F3-A63BF3A40DDD}"/>
              </a:ext>
            </a:extLst>
          </p:cNvPr>
          <p:cNvCxnSpPr>
            <a:cxnSpLocks/>
            <a:endCxn id="132" idx="2"/>
          </p:cNvCxnSpPr>
          <p:nvPr/>
        </p:nvCxnSpPr>
        <p:spPr>
          <a:xfrm>
            <a:off x="6962131" y="3278066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1B00600B-EC22-70B0-5FAF-CF2BE43F176B}"/>
              </a:ext>
            </a:extLst>
          </p:cNvPr>
          <p:cNvSpPr/>
          <p:nvPr/>
        </p:nvSpPr>
        <p:spPr>
          <a:xfrm>
            <a:off x="8437971" y="3999870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60AF4FA-9A41-116C-FCE2-A605A5029634}"/>
              </a:ext>
            </a:extLst>
          </p:cNvPr>
          <p:cNvCxnSpPr>
            <a:cxnSpLocks/>
            <a:endCxn id="132" idx="3"/>
          </p:cNvCxnSpPr>
          <p:nvPr/>
        </p:nvCxnSpPr>
        <p:spPr>
          <a:xfrm flipV="1">
            <a:off x="6944276" y="3327637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2EB9769-F9A8-1C0C-A3CB-B528B277E3CE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6934870" y="4069974"/>
            <a:ext cx="1503101" cy="76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0048100-FCE1-65A3-0DC5-F8D127B13D66}"/>
              </a:ext>
            </a:extLst>
          </p:cNvPr>
          <p:cNvCxnSpPr>
            <a:cxnSpLocks/>
            <a:stCxn id="80" idx="6"/>
            <a:endCxn id="134" idx="3"/>
          </p:cNvCxnSpPr>
          <p:nvPr/>
        </p:nvCxnSpPr>
        <p:spPr>
          <a:xfrm flipV="1">
            <a:off x="6953661" y="4119545"/>
            <a:ext cx="1502165" cy="161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659CED34-AD46-6B70-BE08-A207BA0A5246}"/>
              </a:ext>
            </a:extLst>
          </p:cNvPr>
          <p:cNvSpPr/>
          <p:nvPr/>
        </p:nvSpPr>
        <p:spPr>
          <a:xfrm>
            <a:off x="10044201" y="321891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3A65F1C-C1B9-1DCF-32A8-56C6BCB296FA}"/>
              </a:ext>
            </a:extLst>
          </p:cNvPr>
          <p:cNvCxnSpPr>
            <a:cxnSpLocks/>
            <a:endCxn id="145" idx="2"/>
          </p:cNvCxnSpPr>
          <p:nvPr/>
        </p:nvCxnSpPr>
        <p:spPr>
          <a:xfrm>
            <a:off x="8568361" y="3289015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D69E14A-B4C4-3AE2-6812-FB0D893AFCA8}"/>
              </a:ext>
            </a:extLst>
          </p:cNvPr>
          <p:cNvCxnSpPr>
            <a:cxnSpLocks/>
            <a:endCxn id="145" idx="3"/>
          </p:cNvCxnSpPr>
          <p:nvPr/>
        </p:nvCxnSpPr>
        <p:spPr>
          <a:xfrm flipV="1">
            <a:off x="8550506" y="3338586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958686B-ABAC-6D5A-E868-41584403D055}"/>
                  </a:ext>
                </a:extLst>
              </p:cNvPr>
              <p:cNvSpPr txBox="1"/>
              <p:nvPr/>
            </p:nvSpPr>
            <p:spPr>
              <a:xfrm>
                <a:off x="2390039" y="2838630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958686B-ABAC-6D5A-E868-41584403D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039" y="2838630"/>
                <a:ext cx="6762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07ED21C-FE12-F0BE-08B2-CF2F02BE6D85}"/>
                  </a:ext>
                </a:extLst>
              </p:cNvPr>
              <p:cNvSpPr txBox="1"/>
              <p:nvPr/>
            </p:nvSpPr>
            <p:spPr>
              <a:xfrm>
                <a:off x="2183921" y="388530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07ED21C-FE12-F0BE-08B2-CF2F02BE6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921" y="3885308"/>
                <a:ext cx="6762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13CD5FD-9538-C009-3927-7338DBA937DF}"/>
                  </a:ext>
                </a:extLst>
              </p:cNvPr>
              <p:cNvSpPr txBox="1"/>
              <p:nvPr/>
            </p:nvSpPr>
            <p:spPr>
              <a:xfrm>
                <a:off x="3961606" y="529670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13CD5FD-9538-C009-3927-7338DBA93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606" y="5296704"/>
                <a:ext cx="6762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1CC5D13-7D0F-2268-9B19-A2B468B75518}"/>
                  </a:ext>
                </a:extLst>
              </p:cNvPr>
              <p:cNvSpPr txBox="1"/>
              <p:nvPr/>
            </p:nvSpPr>
            <p:spPr>
              <a:xfrm>
                <a:off x="3646494" y="377047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1CC5D13-7D0F-2268-9B19-A2B468B75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494" y="3770474"/>
                <a:ext cx="6762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B576080-ED78-929D-F029-C50C32CABE0E}"/>
                  </a:ext>
                </a:extLst>
              </p:cNvPr>
              <p:cNvSpPr txBox="1"/>
              <p:nvPr/>
            </p:nvSpPr>
            <p:spPr>
              <a:xfrm>
                <a:off x="5154791" y="438031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B576080-ED78-929D-F029-C50C32CA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91" y="4380316"/>
                <a:ext cx="6762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DCBE16-0D69-6D52-CD69-418B17F7074F}"/>
                  </a:ext>
                </a:extLst>
              </p:cNvPr>
              <p:cNvSpPr txBox="1"/>
              <p:nvPr/>
            </p:nvSpPr>
            <p:spPr>
              <a:xfrm>
                <a:off x="5596993" y="468997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DCBE16-0D69-6D52-CD69-418B17F70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993" y="4689973"/>
                <a:ext cx="6762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3C7A3E0-97A6-B71C-A6F2-9B385E7B4531}"/>
                  </a:ext>
                </a:extLst>
              </p:cNvPr>
              <p:cNvSpPr txBox="1"/>
              <p:nvPr/>
            </p:nvSpPr>
            <p:spPr>
              <a:xfrm>
                <a:off x="6058518" y="515183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3C7A3E0-97A6-B71C-A6F2-9B385E7B4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518" y="5151837"/>
                <a:ext cx="6762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DAC5C0A-ED67-E316-FB81-5CFA92069CBB}"/>
                  </a:ext>
                </a:extLst>
              </p:cNvPr>
              <p:cNvSpPr txBox="1"/>
              <p:nvPr/>
            </p:nvSpPr>
            <p:spPr>
              <a:xfrm>
                <a:off x="5720380" y="577098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DAC5C0A-ED67-E316-FB81-5CFA92069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380" y="5770988"/>
                <a:ext cx="6762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EE9BCDD-17D5-8D8B-F3FB-F06B59DC7DEB}"/>
                  </a:ext>
                </a:extLst>
              </p:cNvPr>
              <p:cNvSpPr txBox="1"/>
              <p:nvPr/>
            </p:nvSpPr>
            <p:spPr>
              <a:xfrm>
                <a:off x="5875678" y="371510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EE9BCDD-17D5-8D8B-F3FB-F06B59DC7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678" y="3715104"/>
                <a:ext cx="67627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468CFB-4B02-62BC-F96B-B584490D14DD}"/>
                  </a:ext>
                </a:extLst>
              </p:cNvPr>
              <p:cNvSpPr txBox="1"/>
              <p:nvPr/>
            </p:nvSpPr>
            <p:spPr>
              <a:xfrm>
                <a:off x="5656112" y="411381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468CFB-4B02-62BC-F96B-B584490D1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112" y="4113813"/>
                <a:ext cx="6762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D21E20D-F791-C509-F461-D70E19F38270}"/>
                  </a:ext>
                </a:extLst>
              </p:cNvPr>
              <p:cNvSpPr txBox="1"/>
              <p:nvPr/>
            </p:nvSpPr>
            <p:spPr>
              <a:xfrm>
                <a:off x="4239513" y="2883942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D21E20D-F791-C509-F461-D70E19F38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513" y="2883942"/>
                <a:ext cx="67627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01E874C-7197-8A9F-9998-33E695C27055}"/>
                  </a:ext>
                </a:extLst>
              </p:cNvPr>
              <p:cNvSpPr txBox="1"/>
              <p:nvPr/>
            </p:nvSpPr>
            <p:spPr>
              <a:xfrm>
                <a:off x="7067626" y="341261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01E874C-7197-8A9F-9998-33E695C2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626" y="3412618"/>
                <a:ext cx="6762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D12AD6B-61FD-9F6F-087E-8364954546E1}"/>
                  </a:ext>
                </a:extLst>
              </p:cNvPr>
              <p:cNvSpPr txBox="1"/>
              <p:nvPr/>
            </p:nvSpPr>
            <p:spPr>
              <a:xfrm>
                <a:off x="5651676" y="291816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D12AD6B-61FD-9F6F-087E-836495454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676" y="2918166"/>
                <a:ext cx="67627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6FC4196-25B5-A040-2599-588E5268032E}"/>
                  </a:ext>
                </a:extLst>
              </p:cNvPr>
              <p:cNvSpPr txBox="1"/>
              <p:nvPr/>
            </p:nvSpPr>
            <p:spPr>
              <a:xfrm>
                <a:off x="7273957" y="291816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6FC4196-25B5-A040-2599-588E5268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957" y="2918166"/>
                <a:ext cx="67627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55608D0-518D-6BD5-D028-CFDE9D2C7772}"/>
                  </a:ext>
                </a:extLst>
              </p:cNvPr>
              <p:cNvSpPr txBox="1"/>
              <p:nvPr/>
            </p:nvSpPr>
            <p:spPr>
              <a:xfrm>
                <a:off x="9025554" y="2968140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55608D0-518D-6BD5-D028-CFDE9D2C7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554" y="2968140"/>
                <a:ext cx="67627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E95DEC3-6CA9-9E3F-B411-87E8E031B054}"/>
                  </a:ext>
                </a:extLst>
              </p:cNvPr>
              <p:cNvSpPr txBox="1"/>
              <p:nvPr/>
            </p:nvSpPr>
            <p:spPr>
              <a:xfrm>
                <a:off x="9063694" y="3744481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E95DEC3-6CA9-9E3F-B411-87E8E031B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694" y="3744481"/>
                <a:ext cx="67627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9EF4B10-1244-E276-53C1-851F3D4321D1}"/>
                  </a:ext>
                </a:extLst>
              </p:cNvPr>
              <p:cNvSpPr txBox="1"/>
              <p:nvPr/>
            </p:nvSpPr>
            <p:spPr>
              <a:xfrm>
                <a:off x="7118685" y="4138599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9EF4B10-1244-E276-53C1-851F3D432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685" y="4138599"/>
                <a:ext cx="67627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0BB3877-378F-9AAF-BAD6-37396231B614}"/>
                  </a:ext>
                </a:extLst>
              </p:cNvPr>
              <p:cNvSpPr txBox="1"/>
              <p:nvPr/>
            </p:nvSpPr>
            <p:spPr>
              <a:xfrm>
                <a:off x="7394694" y="511203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0BB3877-378F-9AAF-BAD6-37396231B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694" y="5112038"/>
                <a:ext cx="67627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1F28B423-65E4-DF57-2F06-A31CAB0C1D00}"/>
              </a:ext>
            </a:extLst>
          </p:cNvPr>
          <p:cNvSpPr/>
          <p:nvPr/>
        </p:nvSpPr>
        <p:spPr>
          <a:xfrm rot="5400000">
            <a:off x="6545713" y="2304934"/>
            <a:ext cx="607765" cy="15052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E0489B-E67D-FB40-8EEB-8C0620833321}"/>
                  </a:ext>
                </a:extLst>
              </p:cNvPr>
              <p:cNvSpPr txBox="1"/>
              <p:nvPr/>
            </p:nvSpPr>
            <p:spPr>
              <a:xfrm>
                <a:off x="3230986" y="286137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−0.8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E0489B-E67D-FB40-8EEB-8C0620833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86" y="2861375"/>
                <a:ext cx="67627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4C86DE-B15A-37B8-248B-38E174E50E2D}"/>
                  </a:ext>
                </a:extLst>
              </p:cNvPr>
              <p:cNvSpPr txBox="1"/>
              <p:nvPr/>
            </p:nvSpPr>
            <p:spPr>
              <a:xfrm>
                <a:off x="3330888" y="4382512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4C86DE-B15A-37B8-248B-38E174E50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888" y="4382512"/>
                <a:ext cx="67627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228091-B5D1-CE4D-F396-C0589580270E}"/>
                  </a:ext>
                </a:extLst>
              </p:cNvPr>
              <p:cNvSpPr txBox="1"/>
              <p:nvPr/>
            </p:nvSpPr>
            <p:spPr>
              <a:xfrm>
                <a:off x="4889476" y="280878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−1.4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228091-B5D1-CE4D-F396-C05895802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476" y="2808787"/>
                <a:ext cx="67627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AB97B4-4F49-BFF4-9E83-D9F930D95637}"/>
                  </a:ext>
                </a:extLst>
              </p:cNvPr>
              <p:cNvSpPr txBox="1"/>
              <p:nvPr/>
            </p:nvSpPr>
            <p:spPr>
              <a:xfrm>
                <a:off x="4922214" y="3600339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AB97B4-4F49-BFF4-9E83-D9F930D95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14" y="3600339"/>
                <a:ext cx="67627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ED7241-7E00-0B2A-E50B-3ABCA8238961}"/>
                  </a:ext>
                </a:extLst>
              </p:cNvPr>
              <p:cNvSpPr txBox="1"/>
              <p:nvPr/>
            </p:nvSpPr>
            <p:spPr>
              <a:xfrm>
                <a:off x="3957190" y="451333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ED7241-7E00-0B2A-E50B-3ABCA8238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190" y="4513336"/>
                <a:ext cx="67627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E02777-1F2D-4CC1-C663-E3BABE671B91}"/>
                  </a:ext>
                </a:extLst>
              </p:cNvPr>
              <p:cNvSpPr txBox="1"/>
              <p:nvPr/>
            </p:nvSpPr>
            <p:spPr>
              <a:xfrm>
                <a:off x="4895843" y="493412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E02777-1F2D-4CC1-C663-E3BABE671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843" y="4934123"/>
                <a:ext cx="67627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90DB29-A992-D460-E421-52DB96CA4DE6}"/>
                  </a:ext>
                </a:extLst>
              </p:cNvPr>
              <p:cNvSpPr txBox="1"/>
              <p:nvPr/>
            </p:nvSpPr>
            <p:spPr>
              <a:xfrm>
                <a:off x="4922214" y="575387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90DB29-A992-D460-E421-52DB96CA4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14" y="5753875"/>
                <a:ext cx="67627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90ACB1-1F55-8720-5FDD-D879C2D01657}"/>
                  </a:ext>
                </a:extLst>
              </p:cNvPr>
              <p:cNvSpPr txBox="1"/>
              <p:nvPr/>
            </p:nvSpPr>
            <p:spPr>
              <a:xfrm>
                <a:off x="8456315" y="1670109"/>
                <a:ext cx="297297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Example:  </a:t>
                </a:r>
                <a:br>
                  <a:rPr lang="en-US" b="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−1.4−0.5, 0.7−0.1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b="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en-US" b="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−1.9,0.6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=0.6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90ACB1-1F55-8720-5FDD-D879C2D01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315" y="1670109"/>
                <a:ext cx="2972971" cy="923330"/>
              </a:xfrm>
              <a:prstGeom prst="rect">
                <a:avLst/>
              </a:prstGeom>
              <a:blipFill>
                <a:blip r:embed="rId27"/>
                <a:stretch>
                  <a:fillRect l="-1639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2A05C7B-2F35-D8B7-21DC-2E6BEBA94170}"/>
              </a:ext>
            </a:extLst>
          </p:cNvPr>
          <p:cNvSpPr/>
          <p:nvPr/>
        </p:nvSpPr>
        <p:spPr>
          <a:xfrm>
            <a:off x="6680055" y="3081998"/>
            <a:ext cx="398145" cy="4245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8CB84F-FA9C-003F-CB0D-9953C628477E}"/>
              </a:ext>
            </a:extLst>
          </p:cNvPr>
          <p:cNvCxnSpPr>
            <a:cxnSpLocks/>
          </p:cNvCxnSpPr>
          <p:nvPr/>
        </p:nvCxnSpPr>
        <p:spPr>
          <a:xfrm flipH="1">
            <a:off x="6953661" y="2116696"/>
            <a:ext cx="1310529" cy="10614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F80C16-2C77-7B05-43F5-A162D69D9433}"/>
                  </a:ext>
                </a:extLst>
              </p:cNvPr>
              <p:cNvSpPr txBox="1"/>
              <p:nvPr/>
            </p:nvSpPr>
            <p:spPr>
              <a:xfrm>
                <a:off x="5679840" y="332408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F80C16-2C77-7B05-43F5-A162D69D9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40" y="3324086"/>
                <a:ext cx="67627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79BE79-1F48-5418-5A29-B052D3B68B10}"/>
                  </a:ext>
                </a:extLst>
              </p:cNvPr>
              <p:cNvSpPr txBox="1"/>
              <p:nvPr/>
            </p:nvSpPr>
            <p:spPr>
              <a:xfrm>
                <a:off x="6447006" y="274936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0.6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79BE79-1F48-5418-5A29-B052D3B68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006" y="2749365"/>
                <a:ext cx="676275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89A9AA-FDFA-6708-F094-552802FCEB85}"/>
                  </a:ext>
                </a:extLst>
              </p:cNvPr>
              <p:cNvSpPr txBox="1"/>
              <p:nvPr/>
            </p:nvSpPr>
            <p:spPr>
              <a:xfrm>
                <a:off x="6497260" y="365086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2.4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89A9AA-FDFA-6708-F094-552802FCE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260" y="3650865"/>
                <a:ext cx="676275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ED493-4B4E-E425-1E04-E6717118EF81}"/>
                  </a:ext>
                </a:extLst>
              </p:cNvPr>
              <p:cNvSpPr txBox="1"/>
              <p:nvPr/>
            </p:nvSpPr>
            <p:spPr>
              <a:xfrm>
                <a:off x="6518575" y="495214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ED493-4B4E-E425-1E04-E6717118E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575" y="4952147"/>
                <a:ext cx="676275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70CFFD-7746-5185-FD0D-1ED015C0238A}"/>
                  </a:ext>
                </a:extLst>
              </p:cNvPr>
              <p:cNvSpPr txBox="1"/>
              <p:nvPr/>
            </p:nvSpPr>
            <p:spPr>
              <a:xfrm>
                <a:off x="6676583" y="580236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70CFFD-7746-5185-FD0D-1ED015C02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583" y="5802368"/>
                <a:ext cx="676275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795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EB00-E28E-884F-748D-078EB0F4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 Time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41FC2-54DD-510D-1A44-4E9E1E0A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value from Time 3 + branch</a:t>
            </a:r>
          </a:p>
          <a:p>
            <a:r>
              <a:rPr lang="en-US" dirty="0"/>
              <a:t>Take route with maximum value (shown in green)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3C76F-0B39-E558-00BC-04AFAACF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C8DE39-3E7A-EEB1-44E9-67C4D02069E5}"/>
              </a:ext>
            </a:extLst>
          </p:cNvPr>
          <p:cNvSpPr/>
          <p:nvPr/>
        </p:nvSpPr>
        <p:spPr>
          <a:xfrm>
            <a:off x="2090852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41155AC-8F50-8489-D0D5-C2BA80CA9D5B}"/>
              </a:ext>
            </a:extLst>
          </p:cNvPr>
          <p:cNvSpPr/>
          <p:nvPr/>
        </p:nvSpPr>
        <p:spPr>
          <a:xfrm>
            <a:off x="3599612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62CB8E-0245-6D4D-8B69-45FBEAE52BB2}"/>
              </a:ext>
            </a:extLst>
          </p:cNvPr>
          <p:cNvSpPr/>
          <p:nvPr/>
        </p:nvSpPr>
        <p:spPr>
          <a:xfrm>
            <a:off x="5233981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AC1991-2FC4-4CF0-7401-EC6C9AD9CBB8}"/>
              </a:ext>
            </a:extLst>
          </p:cNvPr>
          <p:cNvSpPr/>
          <p:nvPr/>
        </p:nvSpPr>
        <p:spPr>
          <a:xfrm>
            <a:off x="6831741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466FD45-477F-9D1B-6FFE-F8AC34DEFCAB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2212772" y="3279545"/>
            <a:ext cx="138684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A0207C-E632-DEB5-38DD-8BF1FB6BBE30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3721532" y="3279545"/>
            <a:ext cx="1512449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926445-6D58-4854-C1B1-E62D99BA3387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5355901" y="3279545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3608D4E4-FA71-9C1F-6D01-4E5DD4562767}"/>
              </a:ext>
            </a:extLst>
          </p:cNvPr>
          <p:cNvSpPr/>
          <p:nvPr/>
        </p:nvSpPr>
        <p:spPr>
          <a:xfrm>
            <a:off x="5233981" y="4001349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E891602-9709-3DC1-37BD-D5B5FE54DEB2}"/>
              </a:ext>
            </a:extLst>
          </p:cNvPr>
          <p:cNvSpPr/>
          <p:nvPr/>
        </p:nvSpPr>
        <p:spPr>
          <a:xfrm>
            <a:off x="6831741" y="4001349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50CF5F5-4CFF-7AFD-82ED-74164F3B20B2}"/>
              </a:ext>
            </a:extLst>
          </p:cNvPr>
          <p:cNvCxnSpPr>
            <a:cxnSpLocks/>
            <a:stCxn id="65" idx="7"/>
            <a:endCxn id="34" idx="3"/>
          </p:cNvCxnSpPr>
          <p:nvPr/>
        </p:nvCxnSpPr>
        <p:spPr>
          <a:xfrm flipV="1">
            <a:off x="5338046" y="3329116"/>
            <a:ext cx="1511550" cy="69276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24D213-F000-570C-158F-6C7192B215CC}"/>
              </a:ext>
            </a:extLst>
          </p:cNvPr>
          <p:cNvSpPr/>
          <p:nvPr/>
        </p:nvSpPr>
        <p:spPr>
          <a:xfrm>
            <a:off x="3655759" y="4793915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B9E62F2-56E3-E80A-538B-424448B6FFB5}"/>
              </a:ext>
            </a:extLst>
          </p:cNvPr>
          <p:cNvSpPr/>
          <p:nvPr/>
        </p:nvSpPr>
        <p:spPr>
          <a:xfrm>
            <a:off x="5233981" y="4793915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10BE7-DED2-9A7D-A46A-E033D3FB61D9}"/>
              </a:ext>
            </a:extLst>
          </p:cNvPr>
          <p:cNvSpPr/>
          <p:nvPr/>
        </p:nvSpPr>
        <p:spPr>
          <a:xfrm>
            <a:off x="6831741" y="4758358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F552423-6CC2-F3D8-E64A-05F24BB70967}"/>
              </a:ext>
            </a:extLst>
          </p:cNvPr>
          <p:cNvSpPr/>
          <p:nvPr/>
        </p:nvSpPr>
        <p:spPr>
          <a:xfrm>
            <a:off x="5233981" y="5666036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D93D5B9-C58C-A7D7-B680-BBE83AEFE78A}"/>
              </a:ext>
            </a:extLst>
          </p:cNvPr>
          <p:cNvSpPr/>
          <p:nvPr/>
        </p:nvSpPr>
        <p:spPr>
          <a:xfrm>
            <a:off x="6831741" y="5666036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5341799-2709-0318-4EA2-6F9AB6F7353F}"/>
              </a:ext>
            </a:extLst>
          </p:cNvPr>
          <p:cNvCxnSpPr>
            <a:cxnSpLocks/>
            <a:stCxn id="79" idx="6"/>
            <a:endCxn id="80" idx="2"/>
          </p:cNvCxnSpPr>
          <p:nvPr/>
        </p:nvCxnSpPr>
        <p:spPr>
          <a:xfrm>
            <a:off x="5355901" y="5736140"/>
            <a:ext cx="147584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2D9E7B6-1F5F-2EEB-E468-DCF6707B2EA5}"/>
              </a:ext>
            </a:extLst>
          </p:cNvPr>
          <p:cNvCxnSpPr>
            <a:cxnSpLocks/>
            <a:stCxn id="31" idx="5"/>
            <a:endCxn id="71" idx="2"/>
          </p:cNvCxnSpPr>
          <p:nvPr/>
        </p:nvCxnSpPr>
        <p:spPr>
          <a:xfrm>
            <a:off x="2194917" y="3329116"/>
            <a:ext cx="1460842" cy="153490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192B2BB-8CB3-1A54-2A24-28C775FB9B05}"/>
              </a:ext>
            </a:extLst>
          </p:cNvPr>
          <p:cNvCxnSpPr>
            <a:cxnSpLocks/>
            <a:stCxn id="71" idx="7"/>
            <a:endCxn id="65" idx="2"/>
          </p:cNvCxnSpPr>
          <p:nvPr/>
        </p:nvCxnSpPr>
        <p:spPr>
          <a:xfrm flipV="1">
            <a:off x="3759824" y="4071453"/>
            <a:ext cx="1474157" cy="74299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B97DE10-6E9D-38FC-A91A-ED31CD29EE1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724347" y="4933464"/>
            <a:ext cx="1570594" cy="73257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6EC2887-8278-E998-166F-0A9E36B1D1FA}"/>
              </a:ext>
            </a:extLst>
          </p:cNvPr>
          <p:cNvCxnSpPr>
            <a:cxnSpLocks/>
          </p:cNvCxnSpPr>
          <p:nvPr/>
        </p:nvCxnSpPr>
        <p:spPr>
          <a:xfrm>
            <a:off x="3662423" y="3329116"/>
            <a:ext cx="1591265" cy="153490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93E5D02-1335-A223-0081-44B24FA7CD27}"/>
              </a:ext>
            </a:extLst>
          </p:cNvPr>
          <p:cNvCxnSpPr>
            <a:cxnSpLocks/>
            <a:stCxn id="33" idx="5"/>
            <a:endCxn id="73" idx="1"/>
          </p:cNvCxnSpPr>
          <p:nvPr/>
        </p:nvCxnSpPr>
        <p:spPr>
          <a:xfrm>
            <a:off x="5338046" y="3329116"/>
            <a:ext cx="1511550" cy="144977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5E2D058-E2C7-9E0A-DDEA-FE94B276D475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5328640" y="4071453"/>
            <a:ext cx="1503101" cy="76423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F07E308-144D-E544-0580-E82BC012CFDD}"/>
              </a:ext>
            </a:extLst>
          </p:cNvPr>
          <p:cNvCxnSpPr>
            <a:cxnSpLocks/>
            <a:stCxn id="72" idx="5"/>
            <a:endCxn id="80" idx="1"/>
          </p:cNvCxnSpPr>
          <p:nvPr/>
        </p:nvCxnSpPr>
        <p:spPr>
          <a:xfrm>
            <a:off x="5338046" y="4913590"/>
            <a:ext cx="1511550" cy="77297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F3ACC20-5C5D-D18F-E206-FB21DA1B22CF}"/>
              </a:ext>
            </a:extLst>
          </p:cNvPr>
          <p:cNvCxnSpPr>
            <a:cxnSpLocks/>
            <a:endCxn id="66" idx="3"/>
          </p:cNvCxnSpPr>
          <p:nvPr/>
        </p:nvCxnSpPr>
        <p:spPr>
          <a:xfrm flipV="1">
            <a:off x="5369168" y="4121024"/>
            <a:ext cx="1480428" cy="155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B235B23-E89F-C047-A22C-388165AB16A2}"/>
              </a:ext>
            </a:extLst>
          </p:cNvPr>
          <p:cNvCxnSpPr>
            <a:cxnSpLocks/>
            <a:stCxn id="65" idx="6"/>
            <a:endCxn id="73" idx="2"/>
          </p:cNvCxnSpPr>
          <p:nvPr/>
        </p:nvCxnSpPr>
        <p:spPr>
          <a:xfrm>
            <a:off x="5355901" y="4071453"/>
            <a:ext cx="1475840" cy="75700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8A0A1697-AE13-DA76-0D25-902C78C40C3A}"/>
              </a:ext>
            </a:extLst>
          </p:cNvPr>
          <p:cNvSpPr/>
          <p:nvPr/>
        </p:nvSpPr>
        <p:spPr>
          <a:xfrm>
            <a:off x="8437971" y="3207962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F290942-4610-88B1-92F3-A63BF3A40DDD}"/>
              </a:ext>
            </a:extLst>
          </p:cNvPr>
          <p:cNvCxnSpPr>
            <a:cxnSpLocks/>
            <a:endCxn id="132" idx="2"/>
          </p:cNvCxnSpPr>
          <p:nvPr/>
        </p:nvCxnSpPr>
        <p:spPr>
          <a:xfrm>
            <a:off x="6962131" y="3278066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1B00600B-EC22-70B0-5FAF-CF2BE43F176B}"/>
              </a:ext>
            </a:extLst>
          </p:cNvPr>
          <p:cNvSpPr/>
          <p:nvPr/>
        </p:nvSpPr>
        <p:spPr>
          <a:xfrm>
            <a:off x="8437971" y="3999870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60AF4FA-9A41-116C-FCE2-A605A5029634}"/>
              </a:ext>
            </a:extLst>
          </p:cNvPr>
          <p:cNvCxnSpPr>
            <a:cxnSpLocks/>
            <a:endCxn id="132" idx="3"/>
          </p:cNvCxnSpPr>
          <p:nvPr/>
        </p:nvCxnSpPr>
        <p:spPr>
          <a:xfrm flipV="1">
            <a:off x="6944276" y="3327637"/>
            <a:ext cx="1511550" cy="69276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2EB9769-F9A8-1C0C-A3CB-B528B277E3CE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6934870" y="4069974"/>
            <a:ext cx="1503101" cy="76423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0048100-FCE1-65A3-0DC5-F8D127B13D66}"/>
              </a:ext>
            </a:extLst>
          </p:cNvPr>
          <p:cNvCxnSpPr>
            <a:cxnSpLocks/>
            <a:stCxn id="80" idx="6"/>
            <a:endCxn id="134" idx="3"/>
          </p:cNvCxnSpPr>
          <p:nvPr/>
        </p:nvCxnSpPr>
        <p:spPr>
          <a:xfrm flipV="1">
            <a:off x="6953661" y="4119545"/>
            <a:ext cx="1502165" cy="161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659CED34-AD46-6B70-BE08-A207BA0A5246}"/>
              </a:ext>
            </a:extLst>
          </p:cNvPr>
          <p:cNvSpPr/>
          <p:nvPr/>
        </p:nvSpPr>
        <p:spPr>
          <a:xfrm>
            <a:off x="10044201" y="321891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3A65F1C-C1B9-1DCF-32A8-56C6BCB296FA}"/>
              </a:ext>
            </a:extLst>
          </p:cNvPr>
          <p:cNvCxnSpPr>
            <a:cxnSpLocks/>
            <a:endCxn id="145" idx="2"/>
          </p:cNvCxnSpPr>
          <p:nvPr/>
        </p:nvCxnSpPr>
        <p:spPr>
          <a:xfrm>
            <a:off x="8568361" y="3289015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D69E14A-B4C4-3AE2-6812-FB0D893AFCA8}"/>
              </a:ext>
            </a:extLst>
          </p:cNvPr>
          <p:cNvCxnSpPr>
            <a:cxnSpLocks/>
            <a:endCxn id="145" idx="3"/>
          </p:cNvCxnSpPr>
          <p:nvPr/>
        </p:nvCxnSpPr>
        <p:spPr>
          <a:xfrm flipV="1">
            <a:off x="8550506" y="3338586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958686B-ABAC-6D5A-E868-41584403D055}"/>
                  </a:ext>
                </a:extLst>
              </p:cNvPr>
              <p:cNvSpPr txBox="1"/>
              <p:nvPr/>
            </p:nvSpPr>
            <p:spPr>
              <a:xfrm>
                <a:off x="2390039" y="2838630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958686B-ABAC-6D5A-E868-41584403D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039" y="2838630"/>
                <a:ext cx="6762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07ED21C-FE12-F0BE-08B2-CF2F02BE6D85}"/>
                  </a:ext>
                </a:extLst>
              </p:cNvPr>
              <p:cNvSpPr txBox="1"/>
              <p:nvPr/>
            </p:nvSpPr>
            <p:spPr>
              <a:xfrm>
                <a:off x="2183921" y="388530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07ED21C-FE12-F0BE-08B2-CF2F02BE6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921" y="3885308"/>
                <a:ext cx="6762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13CD5FD-9538-C009-3927-7338DBA937DF}"/>
                  </a:ext>
                </a:extLst>
              </p:cNvPr>
              <p:cNvSpPr txBox="1"/>
              <p:nvPr/>
            </p:nvSpPr>
            <p:spPr>
              <a:xfrm>
                <a:off x="3961606" y="529670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13CD5FD-9538-C009-3927-7338DBA93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606" y="5296704"/>
                <a:ext cx="6762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1CC5D13-7D0F-2268-9B19-A2B468B75518}"/>
                  </a:ext>
                </a:extLst>
              </p:cNvPr>
              <p:cNvSpPr txBox="1"/>
              <p:nvPr/>
            </p:nvSpPr>
            <p:spPr>
              <a:xfrm>
                <a:off x="3646494" y="377047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1CC5D13-7D0F-2268-9B19-A2B468B75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494" y="3770474"/>
                <a:ext cx="6762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B576080-ED78-929D-F029-C50C32CABE0E}"/>
                  </a:ext>
                </a:extLst>
              </p:cNvPr>
              <p:cNvSpPr txBox="1"/>
              <p:nvPr/>
            </p:nvSpPr>
            <p:spPr>
              <a:xfrm>
                <a:off x="5154791" y="438031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B576080-ED78-929D-F029-C50C32CA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91" y="4380316"/>
                <a:ext cx="6762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DCBE16-0D69-6D52-CD69-418B17F7074F}"/>
                  </a:ext>
                </a:extLst>
              </p:cNvPr>
              <p:cNvSpPr txBox="1"/>
              <p:nvPr/>
            </p:nvSpPr>
            <p:spPr>
              <a:xfrm>
                <a:off x="5596993" y="468997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DCBE16-0D69-6D52-CD69-418B17F70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993" y="4689973"/>
                <a:ext cx="6762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3C7A3E0-97A6-B71C-A6F2-9B385E7B4531}"/>
                  </a:ext>
                </a:extLst>
              </p:cNvPr>
              <p:cNvSpPr txBox="1"/>
              <p:nvPr/>
            </p:nvSpPr>
            <p:spPr>
              <a:xfrm>
                <a:off x="6058518" y="515183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3C7A3E0-97A6-B71C-A6F2-9B385E7B4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518" y="5151837"/>
                <a:ext cx="6762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DAC5C0A-ED67-E316-FB81-5CFA92069CBB}"/>
                  </a:ext>
                </a:extLst>
              </p:cNvPr>
              <p:cNvSpPr txBox="1"/>
              <p:nvPr/>
            </p:nvSpPr>
            <p:spPr>
              <a:xfrm>
                <a:off x="5720380" y="577098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DAC5C0A-ED67-E316-FB81-5CFA92069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380" y="5770988"/>
                <a:ext cx="6762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EE9BCDD-17D5-8D8B-F3FB-F06B59DC7DEB}"/>
                  </a:ext>
                </a:extLst>
              </p:cNvPr>
              <p:cNvSpPr txBox="1"/>
              <p:nvPr/>
            </p:nvSpPr>
            <p:spPr>
              <a:xfrm>
                <a:off x="5875678" y="371510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EE9BCDD-17D5-8D8B-F3FB-F06B59DC7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678" y="3715104"/>
                <a:ext cx="67627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468CFB-4B02-62BC-F96B-B584490D14DD}"/>
                  </a:ext>
                </a:extLst>
              </p:cNvPr>
              <p:cNvSpPr txBox="1"/>
              <p:nvPr/>
            </p:nvSpPr>
            <p:spPr>
              <a:xfrm>
                <a:off x="5656112" y="411381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468CFB-4B02-62BC-F96B-B584490D1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112" y="4113813"/>
                <a:ext cx="6762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D21E20D-F791-C509-F461-D70E19F38270}"/>
                  </a:ext>
                </a:extLst>
              </p:cNvPr>
              <p:cNvSpPr txBox="1"/>
              <p:nvPr/>
            </p:nvSpPr>
            <p:spPr>
              <a:xfrm>
                <a:off x="4239513" y="2883942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D21E20D-F791-C509-F461-D70E19F38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513" y="2883942"/>
                <a:ext cx="67627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01E874C-7197-8A9F-9998-33E695C27055}"/>
                  </a:ext>
                </a:extLst>
              </p:cNvPr>
              <p:cNvSpPr txBox="1"/>
              <p:nvPr/>
            </p:nvSpPr>
            <p:spPr>
              <a:xfrm>
                <a:off x="7067626" y="341261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01E874C-7197-8A9F-9998-33E695C2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626" y="3412618"/>
                <a:ext cx="6762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D12AD6B-61FD-9F6F-087E-8364954546E1}"/>
                  </a:ext>
                </a:extLst>
              </p:cNvPr>
              <p:cNvSpPr txBox="1"/>
              <p:nvPr/>
            </p:nvSpPr>
            <p:spPr>
              <a:xfrm>
                <a:off x="5651676" y="291816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D12AD6B-61FD-9F6F-087E-836495454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676" y="2918166"/>
                <a:ext cx="67627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6FC4196-25B5-A040-2599-588E5268032E}"/>
                  </a:ext>
                </a:extLst>
              </p:cNvPr>
              <p:cNvSpPr txBox="1"/>
              <p:nvPr/>
            </p:nvSpPr>
            <p:spPr>
              <a:xfrm>
                <a:off x="7273957" y="291816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6FC4196-25B5-A040-2599-588E5268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957" y="2918166"/>
                <a:ext cx="67627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55608D0-518D-6BD5-D028-CFDE9D2C7772}"/>
                  </a:ext>
                </a:extLst>
              </p:cNvPr>
              <p:cNvSpPr txBox="1"/>
              <p:nvPr/>
            </p:nvSpPr>
            <p:spPr>
              <a:xfrm>
                <a:off x="9025554" y="2968140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55608D0-518D-6BD5-D028-CFDE9D2C7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554" y="2968140"/>
                <a:ext cx="67627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E95DEC3-6CA9-9E3F-B411-87E8E031B054}"/>
                  </a:ext>
                </a:extLst>
              </p:cNvPr>
              <p:cNvSpPr txBox="1"/>
              <p:nvPr/>
            </p:nvSpPr>
            <p:spPr>
              <a:xfrm>
                <a:off x="9063694" y="3744481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E95DEC3-6CA9-9E3F-B411-87E8E031B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694" y="3744481"/>
                <a:ext cx="67627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9EF4B10-1244-E276-53C1-851F3D4321D1}"/>
                  </a:ext>
                </a:extLst>
              </p:cNvPr>
              <p:cNvSpPr txBox="1"/>
              <p:nvPr/>
            </p:nvSpPr>
            <p:spPr>
              <a:xfrm>
                <a:off x="7118685" y="4138599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9EF4B10-1244-E276-53C1-851F3D432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685" y="4138599"/>
                <a:ext cx="67627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0BB3877-378F-9AAF-BAD6-37396231B614}"/>
                  </a:ext>
                </a:extLst>
              </p:cNvPr>
              <p:cNvSpPr txBox="1"/>
              <p:nvPr/>
            </p:nvSpPr>
            <p:spPr>
              <a:xfrm>
                <a:off x="7394694" y="511203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0BB3877-378F-9AAF-BAD6-37396231B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694" y="5112038"/>
                <a:ext cx="67627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1F28B423-65E4-DF57-2F06-A31CAB0C1D00}"/>
              </a:ext>
            </a:extLst>
          </p:cNvPr>
          <p:cNvSpPr/>
          <p:nvPr/>
        </p:nvSpPr>
        <p:spPr>
          <a:xfrm rot="5400000">
            <a:off x="8171363" y="2244635"/>
            <a:ext cx="607765" cy="15052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E0489B-E67D-FB40-8EEB-8C0620833321}"/>
                  </a:ext>
                </a:extLst>
              </p:cNvPr>
              <p:cNvSpPr txBox="1"/>
              <p:nvPr/>
            </p:nvSpPr>
            <p:spPr>
              <a:xfrm>
                <a:off x="3230986" y="286137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−0.8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E0489B-E67D-FB40-8EEB-8C0620833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86" y="2861375"/>
                <a:ext cx="67627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4C86DE-B15A-37B8-248B-38E174E50E2D}"/>
                  </a:ext>
                </a:extLst>
              </p:cNvPr>
              <p:cNvSpPr txBox="1"/>
              <p:nvPr/>
            </p:nvSpPr>
            <p:spPr>
              <a:xfrm>
                <a:off x="3330888" y="4382512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4C86DE-B15A-37B8-248B-38E174E50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888" y="4382512"/>
                <a:ext cx="67627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228091-B5D1-CE4D-F396-C0589580270E}"/>
                  </a:ext>
                </a:extLst>
              </p:cNvPr>
              <p:cNvSpPr txBox="1"/>
              <p:nvPr/>
            </p:nvSpPr>
            <p:spPr>
              <a:xfrm>
                <a:off x="4889476" y="280878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−1.4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228091-B5D1-CE4D-F396-C05895802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476" y="2808787"/>
                <a:ext cx="67627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AB97B4-4F49-BFF4-9E83-D9F930D95637}"/>
                  </a:ext>
                </a:extLst>
              </p:cNvPr>
              <p:cNvSpPr txBox="1"/>
              <p:nvPr/>
            </p:nvSpPr>
            <p:spPr>
              <a:xfrm>
                <a:off x="4922214" y="3600339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AB97B4-4F49-BFF4-9E83-D9F930D95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14" y="3600339"/>
                <a:ext cx="67627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ED7241-7E00-0B2A-E50B-3ABCA8238961}"/>
                  </a:ext>
                </a:extLst>
              </p:cNvPr>
              <p:cNvSpPr txBox="1"/>
              <p:nvPr/>
            </p:nvSpPr>
            <p:spPr>
              <a:xfrm>
                <a:off x="3957190" y="451333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ED7241-7E00-0B2A-E50B-3ABCA8238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190" y="4513336"/>
                <a:ext cx="67627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E02777-1F2D-4CC1-C663-E3BABE671B91}"/>
                  </a:ext>
                </a:extLst>
              </p:cNvPr>
              <p:cNvSpPr txBox="1"/>
              <p:nvPr/>
            </p:nvSpPr>
            <p:spPr>
              <a:xfrm>
                <a:off x="4895843" y="493412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E02777-1F2D-4CC1-C663-E3BABE671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843" y="4934123"/>
                <a:ext cx="67627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90DB29-A992-D460-E421-52DB96CA4DE6}"/>
                  </a:ext>
                </a:extLst>
              </p:cNvPr>
              <p:cNvSpPr txBox="1"/>
              <p:nvPr/>
            </p:nvSpPr>
            <p:spPr>
              <a:xfrm>
                <a:off x="4922214" y="575387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90DB29-A992-D460-E421-52DB96CA4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14" y="5753875"/>
                <a:ext cx="67627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90ACB1-1F55-8720-5FDD-D879C2D01657}"/>
                  </a:ext>
                </a:extLst>
              </p:cNvPr>
              <p:cNvSpPr txBox="1"/>
              <p:nvPr/>
            </p:nvSpPr>
            <p:spPr>
              <a:xfrm>
                <a:off x="8765698" y="1683090"/>
                <a:ext cx="297297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Example:  </a:t>
                </a:r>
                <a:br>
                  <a:rPr lang="en-US" b="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.6+.1, 2.4+1.5</m:t>
                            </m:r>
                          </m:e>
                        </m:d>
                      </m:e>
                    </m:func>
                  </m:oMath>
                </a14:m>
                <a:r>
                  <a:rPr lang="en-US" b="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en-US" b="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.7, 3.9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=3.9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90ACB1-1F55-8720-5FDD-D879C2D01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698" y="1683090"/>
                <a:ext cx="2972971" cy="923330"/>
              </a:xfrm>
              <a:prstGeom prst="rect">
                <a:avLst/>
              </a:prstGeom>
              <a:blipFill>
                <a:blip r:embed="rId27"/>
                <a:stretch>
                  <a:fillRect l="-1844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2A05C7B-2F35-D8B7-21DC-2E6BEBA94170}"/>
              </a:ext>
            </a:extLst>
          </p:cNvPr>
          <p:cNvSpPr/>
          <p:nvPr/>
        </p:nvSpPr>
        <p:spPr>
          <a:xfrm>
            <a:off x="8262058" y="3075227"/>
            <a:ext cx="398145" cy="4245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8CB84F-FA9C-003F-CB0D-9953C628477E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8601896" y="2679126"/>
            <a:ext cx="600523" cy="4582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F80C16-2C77-7B05-43F5-A162D69D9433}"/>
                  </a:ext>
                </a:extLst>
              </p:cNvPr>
              <p:cNvSpPr txBox="1"/>
              <p:nvPr/>
            </p:nvSpPr>
            <p:spPr>
              <a:xfrm>
                <a:off x="5679840" y="332408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F80C16-2C77-7B05-43F5-A162D69D9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40" y="3324086"/>
                <a:ext cx="67627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79BE79-1F48-5418-5A29-B052D3B68B10}"/>
                  </a:ext>
                </a:extLst>
              </p:cNvPr>
              <p:cNvSpPr txBox="1"/>
              <p:nvPr/>
            </p:nvSpPr>
            <p:spPr>
              <a:xfrm>
                <a:off x="6447006" y="274936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0.6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79BE79-1F48-5418-5A29-B052D3B68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006" y="2749365"/>
                <a:ext cx="676275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89A9AA-FDFA-6708-F094-552802FCEB85}"/>
                  </a:ext>
                </a:extLst>
              </p:cNvPr>
              <p:cNvSpPr txBox="1"/>
              <p:nvPr/>
            </p:nvSpPr>
            <p:spPr>
              <a:xfrm>
                <a:off x="6497260" y="365086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2.4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89A9AA-FDFA-6708-F094-552802FCE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260" y="3650865"/>
                <a:ext cx="676275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ED493-4B4E-E425-1E04-E6717118EF81}"/>
                  </a:ext>
                </a:extLst>
              </p:cNvPr>
              <p:cNvSpPr txBox="1"/>
              <p:nvPr/>
            </p:nvSpPr>
            <p:spPr>
              <a:xfrm>
                <a:off x="6518575" y="495214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ED493-4B4E-E425-1E04-E6717118E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575" y="4952147"/>
                <a:ext cx="676275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70CFFD-7746-5185-FD0D-1ED015C0238A}"/>
                  </a:ext>
                </a:extLst>
              </p:cNvPr>
              <p:cNvSpPr txBox="1"/>
              <p:nvPr/>
            </p:nvSpPr>
            <p:spPr>
              <a:xfrm>
                <a:off x="6676583" y="580236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70CFFD-7746-5185-FD0D-1ED015C02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583" y="5802368"/>
                <a:ext cx="676275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9BAC60-CAC8-BA96-FD2B-CD57A9FDF8A4}"/>
                  </a:ext>
                </a:extLst>
              </p:cNvPr>
              <p:cNvSpPr txBox="1"/>
              <p:nvPr/>
            </p:nvSpPr>
            <p:spPr>
              <a:xfrm>
                <a:off x="8160793" y="269000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3.9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9BAC60-CAC8-BA96-FD2B-CD57A9FDF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93" y="2690006"/>
                <a:ext cx="676275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765B48-710E-942B-45EF-B49664302CB6}"/>
                  </a:ext>
                </a:extLst>
              </p:cNvPr>
              <p:cNvSpPr txBox="1"/>
              <p:nvPr/>
            </p:nvSpPr>
            <p:spPr>
              <a:xfrm>
                <a:off x="8349279" y="416787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−0.4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765B48-710E-942B-45EF-B49664302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279" y="4167875"/>
                <a:ext cx="676275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682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EB00-E28E-884F-748D-078EB0F4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 Time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41FC2-54DD-510D-1A44-4E9E1E0A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value from Time 4 + branch</a:t>
            </a:r>
          </a:p>
          <a:p>
            <a:r>
              <a:rPr lang="en-US" dirty="0"/>
              <a:t>Take route with maximum value (shown in green)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3C76F-0B39-E558-00BC-04AFAACF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C8DE39-3E7A-EEB1-44E9-67C4D02069E5}"/>
              </a:ext>
            </a:extLst>
          </p:cNvPr>
          <p:cNvSpPr/>
          <p:nvPr/>
        </p:nvSpPr>
        <p:spPr>
          <a:xfrm>
            <a:off x="2090852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41155AC-8F50-8489-D0D5-C2BA80CA9D5B}"/>
              </a:ext>
            </a:extLst>
          </p:cNvPr>
          <p:cNvSpPr/>
          <p:nvPr/>
        </p:nvSpPr>
        <p:spPr>
          <a:xfrm>
            <a:off x="3599612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62CB8E-0245-6D4D-8B69-45FBEAE52BB2}"/>
              </a:ext>
            </a:extLst>
          </p:cNvPr>
          <p:cNvSpPr/>
          <p:nvPr/>
        </p:nvSpPr>
        <p:spPr>
          <a:xfrm>
            <a:off x="5233981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AC1991-2FC4-4CF0-7401-EC6C9AD9CBB8}"/>
              </a:ext>
            </a:extLst>
          </p:cNvPr>
          <p:cNvSpPr/>
          <p:nvPr/>
        </p:nvSpPr>
        <p:spPr>
          <a:xfrm>
            <a:off x="6831741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466FD45-477F-9D1B-6FFE-F8AC34DEFCAB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2212772" y="3279545"/>
            <a:ext cx="138684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A0207C-E632-DEB5-38DD-8BF1FB6BBE30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3721532" y="3279545"/>
            <a:ext cx="1512449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926445-6D58-4854-C1B1-E62D99BA3387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5355901" y="3279545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3608D4E4-FA71-9C1F-6D01-4E5DD4562767}"/>
              </a:ext>
            </a:extLst>
          </p:cNvPr>
          <p:cNvSpPr/>
          <p:nvPr/>
        </p:nvSpPr>
        <p:spPr>
          <a:xfrm>
            <a:off x="5233981" y="4001349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E891602-9709-3DC1-37BD-D5B5FE54DEB2}"/>
              </a:ext>
            </a:extLst>
          </p:cNvPr>
          <p:cNvSpPr/>
          <p:nvPr/>
        </p:nvSpPr>
        <p:spPr>
          <a:xfrm>
            <a:off x="6831741" y="4001349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50CF5F5-4CFF-7AFD-82ED-74164F3B20B2}"/>
              </a:ext>
            </a:extLst>
          </p:cNvPr>
          <p:cNvCxnSpPr>
            <a:cxnSpLocks/>
            <a:stCxn id="65" idx="7"/>
            <a:endCxn id="34" idx="3"/>
          </p:cNvCxnSpPr>
          <p:nvPr/>
        </p:nvCxnSpPr>
        <p:spPr>
          <a:xfrm flipV="1">
            <a:off x="5338046" y="3329116"/>
            <a:ext cx="1511550" cy="69276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24D213-F000-570C-158F-6C7192B215CC}"/>
              </a:ext>
            </a:extLst>
          </p:cNvPr>
          <p:cNvSpPr/>
          <p:nvPr/>
        </p:nvSpPr>
        <p:spPr>
          <a:xfrm>
            <a:off x="3655759" y="4793915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B9E62F2-56E3-E80A-538B-424448B6FFB5}"/>
              </a:ext>
            </a:extLst>
          </p:cNvPr>
          <p:cNvSpPr/>
          <p:nvPr/>
        </p:nvSpPr>
        <p:spPr>
          <a:xfrm>
            <a:off x="5233981" y="4793915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10BE7-DED2-9A7D-A46A-E033D3FB61D9}"/>
              </a:ext>
            </a:extLst>
          </p:cNvPr>
          <p:cNvSpPr/>
          <p:nvPr/>
        </p:nvSpPr>
        <p:spPr>
          <a:xfrm>
            <a:off x="6831741" y="4758358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F552423-6CC2-F3D8-E64A-05F24BB70967}"/>
              </a:ext>
            </a:extLst>
          </p:cNvPr>
          <p:cNvSpPr/>
          <p:nvPr/>
        </p:nvSpPr>
        <p:spPr>
          <a:xfrm>
            <a:off x="5233981" y="5666036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D93D5B9-C58C-A7D7-B680-BBE83AEFE78A}"/>
              </a:ext>
            </a:extLst>
          </p:cNvPr>
          <p:cNvSpPr/>
          <p:nvPr/>
        </p:nvSpPr>
        <p:spPr>
          <a:xfrm>
            <a:off x="6831741" y="5666036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5341799-2709-0318-4EA2-6F9AB6F7353F}"/>
              </a:ext>
            </a:extLst>
          </p:cNvPr>
          <p:cNvCxnSpPr>
            <a:cxnSpLocks/>
            <a:stCxn id="79" idx="6"/>
            <a:endCxn id="80" idx="2"/>
          </p:cNvCxnSpPr>
          <p:nvPr/>
        </p:nvCxnSpPr>
        <p:spPr>
          <a:xfrm>
            <a:off x="5355901" y="5736140"/>
            <a:ext cx="147584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2D9E7B6-1F5F-2EEB-E468-DCF6707B2EA5}"/>
              </a:ext>
            </a:extLst>
          </p:cNvPr>
          <p:cNvCxnSpPr>
            <a:cxnSpLocks/>
            <a:stCxn id="31" idx="5"/>
            <a:endCxn id="71" idx="2"/>
          </p:cNvCxnSpPr>
          <p:nvPr/>
        </p:nvCxnSpPr>
        <p:spPr>
          <a:xfrm>
            <a:off x="2194917" y="3329116"/>
            <a:ext cx="1460842" cy="153490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192B2BB-8CB3-1A54-2A24-28C775FB9B05}"/>
              </a:ext>
            </a:extLst>
          </p:cNvPr>
          <p:cNvCxnSpPr>
            <a:cxnSpLocks/>
            <a:stCxn id="71" idx="7"/>
            <a:endCxn id="65" idx="2"/>
          </p:cNvCxnSpPr>
          <p:nvPr/>
        </p:nvCxnSpPr>
        <p:spPr>
          <a:xfrm flipV="1">
            <a:off x="3759824" y="4071453"/>
            <a:ext cx="1474157" cy="74299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B97DE10-6E9D-38FC-A91A-ED31CD29EE1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724347" y="4933464"/>
            <a:ext cx="1570594" cy="73257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6EC2887-8278-E998-166F-0A9E36B1D1FA}"/>
              </a:ext>
            </a:extLst>
          </p:cNvPr>
          <p:cNvCxnSpPr>
            <a:cxnSpLocks/>
          </p:cNvCxnSpPr>
          <p:nvPr/>
        </p:nvCxnSpPr>
        <p:spPr>
          <a:xfrm>
            <a:off x="3662423" y="3329116"/>
            <a:ext cx="1591265" cy="153490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93E5D02-1335-A223-0081-44B24FA7CD27}"/>
              </a:ext>
            </a:extLst>
          </p:cNvPr>
          <p:cNvCxnSpPr>
            <a:cxnSpLocks/>
            <a:stCxn id="33" idx="5"/>
            <a:endCxn id="73" idx="1"/>
          </p:cNvCxnSpPr>
          <p:nvPr/>
        </p:nvCxnSpPr>
        <p:spPr>
          <a:xfrm>
            <a:off x="5338046" y="3329116"/>
            <a:ext cx="1511550" cy="144977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5E2D058-E2C7-9E0A-DDEA-FE94B276D475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5328640" y="4071453"/>
            <a:ext cx="1503101" cy="76423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F07E308-144D-E544-0580-E82BC012CFDD}"/>
              </a:ext>
            </a:extLst>
          </p:cNvPr>
          <p:cNvCxnSpPr>
            <a:cxnSpLocks/>
            <a:stCxn id="72" idx="5"/>
            <a:endCxn id="80" idx="1"/>
          </p:cNvCxnSpPr>
          <p:nvPr/>
        </p:nvCxnSpPr>
        <p:spPr>
          <a:xfrm>
            <a:off x="5338046" y="4913590"/>
            <a:ext cx="1511550" cy="77297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F3ACC20-5C5D-D18F-E206-FB21DA1B22CF}"/>
              </a:ext>
            </a:extLst>
          </p:cNvPr>
          <p:cNvCxnSpPr>
            <a:cxnSpLocks/>
            <a:endCxn id="66" idx="3"/>
          </p:cNvCxnSpPr>
          <p:nvPr/>
        </p:nvCxnSpPr>
        <p:spPr>
          <a:xfrm flipV="1">
            <a:off x="5369168" y="4121024"/>
            <a:ext cx="1480428" cy="155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B235B23-E89F-C047-A22C-388165AB16A2}"/>
              </a:ext>
            </a:extLst>
          </p:cNvPr>
          <p:cNvCxnSpPr>
            <a:cxnSpLocks/>
            <a:stCxn id="65" idx="6"/>
            <a:endCxn id="73" idx="2"/>
          </p:cNvCxnSpPr>
          <p:nvPr/>
        </p:nvCxnSpPr>
        <p:spPr>
          <a:xfrm>
            <a:off x="5355901" y="4071453"/>
            <a:ext cx="1475840" cy="75700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8A0A1697-AE13-DA76-0D25-902C78C40C3A}"/>
              </a:ext>
            </a:extLst>
          </p:cNvPr>
          <p:cNvSpPr/>
          <p:nvPr/>
        </p:nvSpPr>
        <p:spPr>
          <a:xfrm>
            <a:off x="8437971" y="3207962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F290942-4610-88B1-92F3-A63BF3A40DDD}"/>
              </a:ext>
            </a:extLst>
          </p:cNvPr>
          <p:cNvCxnSpPr>
            <a:cxnSpLocks/>
            <a:endCxn id="132" idx="2"/>
          </p:cNvCxnSpPr>
          <p:nvPr/>
        </p:nvCxnSpPr>
        <p:spPr>
          <a:xfrm>
            <a:off x="6962131" y="3278066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1B00600B-EC22-70B0-5FAF-CF2BE43F176B}"/>
              </a:ext>
            </a:extLst>
          </p:cNvPr>
          <p:cNvSpPr/>
          <p:nvPr/>
        </p:nvSpPr>
        <p:spPr>
          <a:xfrm>
            <a:off x="8437971" y="3999870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60AF4FA-9A41-116C-FCE2-A605A5029634}"/>
              </a:ext>
            </a:extLst>
          </p:cNvPr>
          <p:cNvCxnSpPr>
            <a:cxnSpLocks/>
            <a:endCxn id="132" idx="3"/>
          </p:cNvCxnSpPr>
          <p:nvPr/>
        </p:nvCxnSpPr>
        <p:spPr>
          <a:xfrm flipV="1">
            <a:off x="6944276" y="3327637"/>
            <a:ext cx="1511550" cy="69276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2EB9769-F9A8-1C0C-A3CB-B528B277E3CE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6934870" y="4069974"/>
            <a:ext cx="1503101" cy="76423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0048100-FCE1-65A3-0DC5-F8D127B13D66}"/>
              </a:ext>
            </a:extLst>
          </p:cNvPr>
          <p:cNvCxnSpPr>
            <a:cxnSpLocks/>
            <a:stCxn id="80" idx="6"/>
            <a:endCxn id="134" idx="3"/>
          </p:cNvCxnSpPr>
          <p:nvPr/>
        </p:nvCxnSpPr>
        <p:spPr>
          <a:xfrm flipV="1">
            <a:off x="6953661" y="4119545"/>
            <a:ext cx="1502165" cy="161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659CED34-AD46-6B70-BE08-A207BA0A5246}"/>
              </a:ext>
            </a:extLst>
          </p:cNvPr>
          <p:cNvSpPr/>
          <p:nvPr/>
        </p:nvSpPr>
        <p:spPr>
          <a:xfrm>
            <a:off x="10044201" y="321891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3A65F1C-C1B9-1DCF-32A8-56C6BCB296FA}"/>
              </a:ext>
            </a:extLst>
          </p:cNvPr>
          <p:cNvCxnSpPr>
            <a:cxnSpLocks/>
            <a:endCxn id="145" idx="2"/>
          </p:cNvCxnSpPr>
          <p:nvPr/>
        </p:nvCxnSpPr>
        <p:spPr>
          <a:xfrm>
            <a:off x="8568361" y="3289015"/>
            <a:ext cx="147584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D69E14A-B4C4-3AE2-6812-FB0D893AFCA8}"/>
              </a:ext>
            </a:extLst>
          </p:cNvPr>
          <p:cNvCxnSpPr>
            <a:cxnSpLocks/>
            <a:endCxn id="145" idx="3"/>
          </p:cNvCxnSpPr>
          <p:nvPr/>
        </p:nvCxnSpPr>
        <p:spPr>
          <a:xfrm flipV="1">
            <a:off x="8550506" y="3338586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958686B-ABAC-6D5A-E868-41584403D055}"/>
                  </a:ext>
                </a:extLst>
              </p:cNvPr>
              <p:cNvSpPr txBox="1"/>
              <p:nvPr/>
            </p:nvSpPr>
            <p:spPr>
              <a:xfrm>
                <a:off x="2390039" y="2838630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958686B-ABAC-6D5A-E868-41584403D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039" y="2838630"/>
                <a:ext cx="6762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07ED21C-FE12-F0BE-08B2-CF2F02BE6D85}"/>
                  </a:ext>
                </a:extLst>
              </p:cNvPr>
              <p:cNvSpPr txBox="1"/>
              <p:nvPr/>
            </p:nvSpPr>
            <p:spPr>
              <a:xfrm>
                <a:off x="2183921" y="388530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07ED21C-FE12-F0BE-08B2-CF2F02BE6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921" y="3885308"/>
                <a:ext cx="6762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13CD5FD-9538-C009-3927-7338DBA937DF}"/>
                  </a:ext>
                </a:extLst>
              </p:cNvPr>
              <p:cNvSpPr txBox="1"/>
              <p:nvPr/>
            </p:nvSpPr>
            <p:spPr>
              <a:xfrm>
                <a:off x="3961606" y="529670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13CD5FD-9538-C009-3927-7338DBA93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606" y="5296704"/>
                <a:ext cx="6762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1CC5D13-7D0F-2268-9B19-A2B468B75518}"/>
                  </a:ext>
                </a:extLst>
              </p:cNvPr>
              <p:cNvSpPr txBox="1"/>
              <p:nvPr/>
            </p:nvSpPr>
            <p:spPr>
              <a:xfrm>
                <a:off x="3646494" y="377047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1CC5D13-7D0F-2268-9B19-A2B468B75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494" y="3770474"/>
                <a:ext cx="6762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B576080-ED78-929D-F029-C50C32CABE0E}"/>
                  </a:ext>
                </a:extLst>
              </p:cNvPr>
              <p:cNvSpPr txBox="1"/>
              <p:nvPr/>
            </p:nvSpPr>
            <p:spPr>
              <a:xfrm>
                <a:off x="5154791" y="438031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B576080-ED78-929D-F029-C50C32CA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91" y="4380316"/>
                <a:ext cx="6762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DCBE16-0D69-6D52-CD69-418B17F7074F}"/>
                  </a:ext>
                </a:extLst>
              </p:cNvPr>
              <p:cNvSpPr txBox="1"/>
              <p:nvPr/>
            </p:nvSpPr>
            <p:spPr>
              <a:xfrm>
                <a:off x="5596993" y="468997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DCBE16-0D69-6D52-CD69-418B17F70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993" y="4689973"/>
                <a:ext cx="6762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3C7A3E0-97A6-B71C-A6F2-9B385E7B4531}"/>
                  </a:ext>
                </a:extLst>
              </p:cNvPr>
              <p:cNvSpPr txBox="1"/>
              <p:nvPr/>
            </p:nvSpPr>
            <p:spPr>
              <a:xfrm>
                <a:off x="6058518" y="515183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3C7A3E0-97A6-B71C-A6F2-9B385E7B4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518" y="5151837"/>
                <a:ext cx="6762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DAC5C0A-ED67-E316-FB81-5CFA92069CBB}"/>
                  </a:ext>
                </a:extLst>
              </p:cNvPr>
              <p:cNvSpPr txBox="1"/>
              <p:nvPr/>
            </p:nvSpPr>
            <p:spPr>
              <a:xfrm>
                <a:off x="5720380" y="577098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DAC5C0A-ED67-E316-FB81-5CFA92069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380" y="5770988"/>
                <a:ext cx="6762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EE9BCDD-17D5-8D8B-F3FB-F06B59DC7DEB}"/>
                  </a:ext>
                </a:extLst>
              </p:cNvPr>
              <p:cNvSpPr txBox="1"/>
              <p:nvPr/>
            </p:nvSpPr>
            <p:spPr>
              <a:xfrm>
                <a:off x="5875678" y="371510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EE9BCDD-17D5-8D8B-F3FB-F06B59DC7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678" y="3715104"/>
                <a:ext cx="67627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468CFB-4B02-62BC-F96B-B584490D14DD}"/>
                  </a:ext>
                </a:extLst>
              </p:cNvPr>
              <p:cNvSpPr txBox="1"/>
              <p:nvPr/>
            </p:nvSpPr>
            <p:spPr>
              <a:xfrm>
                <a:off x="5656112" y="411381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468CFB-4B02-62BC-F96B-B584490D1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112" y="4113813"/>
                <a:ext cx="6762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D21E20D-F791-C509-F461-D70E19F38270}"/>
                  </a:ext>
                </a:extLst>
              </p:cNvPr>
              <p:cNvSpPr txBox="1"/>
              <p:nvPr/>
            </p:nvSpPr>
            <p:spPr>
              <a:xfrm>
                <a:off x="4239513" y="2883942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D21E20D-F791-C509-F461-D70E19F38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513" y="2883942"/>
                <a:ext cx="67627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01E874C-7197-8A9F-9998-33E695C27055}"/>
                  </a:ext>
                </a:extLst>
              </p:cNvPr>
              <p:cNvSpPr txBox="1"/>
              <p:nvPr/>
            </p:nvSpPr>
            <p:spPr>
              <a:xfrm>
                <a:off x="7067626" y="341261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01E874C-7197-8A9F-9998-33E695C2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626" y="3412618"/>
                <a:ext cx="6762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D12AD6B-61FD-9F6F-087E-8364954546E1}"/>
                  </a:ext>
                </a:extLst>
              </p:cNvPr>
              <p:cNvSpPr txBox="1"/>
              <p:nvPr/>
            </p:nvSpPr>
            <p:spPr>
              <a:xfrm>
                <a:off x="5651676" y="291816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D12AD6B-61FD-9F6F-087E-836495454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676" y="2918166"/>
                <a:ext cx="67627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6FC4196-25B5-A040-2599-588E5268032E}"/>
                  </a:ext>
                </a:extLst>
              </p:cNvPr>
              <p:cNvSpPr txBox="1"/>
              <p:nvPr/>
            </p:nvSpPr>
            <p:spPr>
              <a:xfrm>
                <a:off x="7273957" y="291816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6FC4196-25B5-A040-2599-588E5268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957" y="2918166"/>
                <a:ext cx="67627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55608D0-518D-6BD5-D028-CFDE9D2C7772}"/>
                  </a:ext>
                </a:extLst>
              </p:cNvPr>
              <p:cNvSpPr txBox="1"/>
              <p:nvPr/>
            </p:nvSpPr>
            <p:spPr>
              <a:xfrm>
                <a:off x="9025554" y="2968140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55608D0-518D-6BD5-D028-CFDE9D2C7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554" y="2968140"/>
                <a:ext cx="67627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E95DEC3-6CA9-9E3F-B411-87E8E031B054}"/>
                  </a:ext>
                </a:extLst>
              </p:cNvPr>
              <p:cNvSpPr txBox="1"/>
              <p:nvPr/>
            </p:nvSpPr>
            <p:spPr>
              <a:xfrm>
                <a:off x="9063694" y="3744481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E95DEC3-6CA9-9E3F-B411-87E8E031B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694" y="3744481"/>
                <a:ext cx="67627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9EF4B10-1244-E276-53C1-851F3D4321D1}"/>
                  </a:ext>
                </a:extLst>
              </p:cNvPr>
              <p:cNvSpPr txBox="1"/>
              <p:nvPr/>
            </p:nvSpPr>
            <p:spPr>
              <a:xfrm>
                <a:off x="7118685" y="4138599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9EF4B10-1244-E276-53C1-851F3D432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685" y="4138599"/>
                <a:ext cx="67627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0BB3877-378F-9AAF-BAD6-37396231B614}"/>
                  </a:ext>
                </a:extLst>
              </p:cNvPr>
              <p:cNvSpPr txBox="1"/>
              <p:nvPr/>
            </p:nvSpPr>
            <p:spPr>
              <a:xfrm>
                <a:off x="7394694" y="511203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0BB3877-378F-9AAF-BAD6-37396231B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694" y="5112038"/>
                <a:ext cx="67627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1F28B423-65E4-DF57-2F06-A31CAB0C1D00}"/>
              </a:ext>
            </a:extLst>
          </p:cNvPr>
          <p:cNvSpPr/>
          <p:nvPr/>
        </p:nvSpPr>
        <p:spPr>
          <a:xfrm rot="5400000">
            <a:off x="9786978" y="2642743"/>
            <a:ext cx="607765" cy="15052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E0489B-E67D-FB40-8EEB-8C0620833321}"/>
                  </a:ext>
                </a:extLst>
              </p:cNvPr>
              <p:cNvSpPr txBox="1"/>
              <p:nvPr/>
            </p:nvSpPr>
            <p:spPr>
              <a:xfrm>
                <a:off x="3230986" y="286137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−0.8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E0489B-E67D-FB40-8EEB-8C0620833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86" y="2861375"/>
                <a:ext cx="67627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4C86DE-B15A-37B8-248B-38E174E50E2D}"/>
                  </a:ext>
                </a:extLst>
              </p:cNvPr>
              <p:cNvSpPr txBox="1"/>
              <p:nvPr/>
            </p:nvSpPr>
            <p:spPr>
              <a:xfrm>
                <a:off x="3330888" y="4382512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4C86DE-B15A-37B8-248B-38E174E50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888" y="4382512"/>
                <a:ext cx="67627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228091-B5D1-CE4D-F396-C0589580270E}"/>
                  </a:ext>
                </a:extLst>
              </p:cNvPr>
              <p:cNvSpPr txBox="1"/>
              <p:nvPr/>
            </p:nvSpPr>
            <p:spPr>
              <a:xfrm>
                <a:off x="4889476" y="280878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−1.4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228091-B5D1-CE4D-F396-C05895802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476" y="2808787"/>
                <a:ext cx="67627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AB97B4-4F49-BFF4-9E83-D9F930D95637}"/>
                  </a:ext>
                </a:extLst>
              </p:cNvPr>
              <p:cNvSpPr txBox="1"/>
              <p:nvPr/>
            </p:nvSpPr>
            <p:spPr>
              <a:xfrm>
                <a:off x="4922214" y="3600339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AB97B4-4F49-BFF4-9E83-D9F930D95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14" y="3600339"/>
                <a:ext cx="67627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ED7241-7E00-0B2A-E50B-3ABCA8238961}"/>
                  </a:ext>
                </a:extLst>
              </p:cNvPr>
              <p:cNvSpPr txBox="1"/>
              <p:nvPr/>
            </p:nvSpPr>
            <p:spPr>
              <a:xfrm>
                <a:off x="3957190" y="451333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ED7241-7E00-0B2A-E50B-3ABCA8238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190" y="4513336"/>
                <a:ext cx="67627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E02777-1F2D-4CC1-C663-E3BABE671B91}"/>
                  </a:ext>
                </a:extLst>
              </p:cNvPr>
              <p:cNvSpPr txBox="1"/>
              <p:nvPr/>
            </p:nvSpPr>
            <p:spPr>
              <a:xfrm>
                <a:off x="4895843" y="493412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E02777-1F2D-4CC1-C663-E3BABE671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843" y="4934123"/>
                <a:ext cx="67627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90DB29-A992-D460-E421-52DB96CA4DE6}"/>
                  </a:ext>
                </a:extLst>
              </p:cNvPr>
              <p:cNvSpPr txBox="1"/>
              <p:nvPr/>
            </p:nvSpPr>
            <p:spPr>
              <a:xfrm>
                <a:off x="4922214" y="575387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90DB29-A992-D460-E421-52DB96CA4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14" y="5753875"/>
                <a:ext cx="67627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90ACB1-1F55-8720-5FDD-D879C2D01657}"/>
                  </a:ext>
                </a:extLst>
              </p:cNvPr>
              <p:cNvSpPr txBox="1"/>
              <p:nvPr/>
            </p:nvSpPr>
            <p:spPr>
              <a:xfrm>
                <a:off x="9172335" y="4724914"/>
                <a:ext cx="297297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Example:  </a:t>
                </a:r>
                <a:br>
                  <a:rPr lang="en-US" b="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3.9+0.3, −0.4−0.3</m:t>
                            </m:r>
                          </m:e>
                        </m:d>
                      </m:e>
                    </m:func>
                  </m:oMath>
                </a14:m>
                <a:r>
                  <a:rPr lang="en-US" b="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en-US" b="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4.2, −0.7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=4.2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90ACB1-1F55-8720-5FDD-D879C2D01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335" y="4724914"/>
                <a:ext cx="2972971" cy="923330"/>
              </a:xfrm>
              <a:prstGeom prst="rect">
                <a:avLst/>
              </a:prstGeom>
              <a:blipFill>
                <a:blip r:embed="rId27"/>
                <a:stretch>
                  <a:fillRect l="-1848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2A05C7B-2F35-D8B7-21DC-2E6BEBA94170}"/>
              </a:ext>
            </a:extLst>
          </p:cNvPr>
          <p:cNvSpPr/>
          <p:nvPr/>
        </p:nvSpPr>
        <p:spPr>
          <a:xfrm>
            <a:off x="9891040" y="3081724"/>
            <a:ext cx="398145" cy="4245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8CB84F-FA9C-003F-CB0D-9953C628477E}"/>
              </a:ext>
            </a:extLst>
          </p:cNvPr>
          <p:cNvCxnSpPr>
            <a:cxnSpLocks/>
          </p:cNvCxnSpPr>
          <p:nvPr/>
        </p:nvCxnSpPr>
        <p:spPr>
          <a:xfrm flipH="1" flipV="1">
            <a:off x="10144513" y="3366739"/>
            <a:ext cx="323990" cy="12058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F80C16-2C77-7B05-43F5-A162D69D9433}"/>
                  </a:ext>
                </a:extLst>
              </p:cNvPr>
              <p:cNvSpPr txBox="1"/>
              <p:nvPr/>
            </p:nvSpPr>
            <p:spPr>
              <a:xfrm>
                <a:off x="5679840" y="332408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F80C16-2C77-7B05-43F5-A162D69D9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40" y="3324086"/>
                <a:ext cx="67627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79BE79-1F48-5418-5A29-B052D3B68B10}"/>
                  </a:ext>
                </a:extLst>
              </p:cNvPr>
              <p:cNvSpPr txBox="1"/>
              <p:nvPr/>
            </p:nvSpPr>
            <p:spPr>
              <a:xfrm>
                <a:off x="6447006" y="274936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0.6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79BE79-1F48-5418-5A29-B052D3B68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006" y="2749365"/>
                <a:ext cx="676275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89A9AA-FDFA-6708-F094-552802FCEB85}"/>
                  </a:ext>
                </a:extLst>
              </p:cNvPr>
              <p:cNvSpPr txBox="1"/>
              <p:nvPr/>
            </p:nvSpPr>
            <p:spPr>
              <a:xfrm>
                <a:off x="6497260" y="365086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2.4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89A9AA-FDFA-6708-F094-552802FCE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260" y="3650865"/>
                <a:ext cx="676275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ED493-4B4E-E425-1E04-E6717118EF81}"/>
                  </a:ext>
                </a:extLst>
              </p:cNvPr>
              <p:cNvSpPr txBox="1"/>
              <p:nvPr/>
            </p:nvSpPr>
            <p:spPr>
              <a:xfrm>
                <a:off x="6518575" y="495214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ED493-4B4E-E425-1E04-E6717118E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575" y="4952147"/>
                <a:ext cx="676275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70CFFD-7746-5185-FD0D-1ED015C0238A}"/>
                  </a:ext>
                </a:extLst>
              </p:cNvPr>
              <p:cNvSpPr txBox="1"/>
              <p:nvPr/>
            </p:nvSpPr>
            <p:spPr>
              <a:xfrm>
                <a:off x="6676583" y="580236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70CFFD-7746-5185-FD0D-1ED015C02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583" y="5802368"/>
                <a:ext cx="676275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9BAC60-CAC8-BA96-FD2B-CD57A9FDF8A4}"/>
                  </a:ext>
                </a:extLst>
              </p:cNvPr>
              <p:cNvSpPr txBox="1"/>
              <p:nvPr/>
            </p:nvSpPr>
            <p:spPr>
              <a:xfrm>
                <a:off x="8160793" y="269000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3.9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9BAC60-CAC8-BA96-FD2B-CD57A9FDF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93" y="2690006"/>
                <a:ext cx="676275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765B48-710E-942B-45EF-B49664302CB6}"/>
                  </a:ext>
                </a:extLst>
              </p:cNvPr>
              <p:cNvSpPr txBox="1"/>
              <p:nvPr/>
            </p:nvSpPr>
            <p:spPr>
              <a:xfrm>
                <a:off x="8349279" y="416787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−0.4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765B48-710E-942B-45EF-B49664302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279" y="4167875"/>
                <a:ext cx="676275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C1F8E9-3631-164A-F591-B37500470C36}"/>
                  </a:ext>
                </a:extLst>
              </p:cNvPr>
              <p:cNvSpPr txBox="1"/>
              <p:nvPr/>
            </p:nvSpPr>
            <p:spPr>
              <a:xfrm>
                <a:off x="10239418" y="3138231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4.2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C1F8E9-3631-164A-F591-B37500470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418" y="3138231"/>
                <a:ext cx="676275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19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005D-09B6-4018-9EE0-6DD73595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Unit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993AF-A11C-4957-9192-C36569D1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4FBB01-63DB-4DA8-92D3-4B45B4D0F3BF}"/>
              </a:ext>
            </a:extLst>
          </p:cNvPr>
          <p:cNvSpPr/>
          <p:nvPr/>
        </p:nvSpPr>
        <p:spPr>
          <a:xfrm>
            <a:off x="2366146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2DB61-61B1-4E0B-91DA-7CCF2273ED4B}"/>
              </a:ext>
            </a:extLst>
          </p:cNvPr>
          <p:cNvSpPr txBox="1"/>
          <p:nvPr/>
        </p:nvSpPr>
        <p:spPr>
          <a:xfrm>
            <a:off x="2335557" y="1676377"/>
            <a:ext cx="95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 coding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D4DC8C-7756-4B53-88E3-8A13F6531D11}"/>
              </a:ext>
            </a:extLst>
          </p:cNvPr>
          <p:cNvSpPr/>
          <p:nvPr/>
        </p:nvSpPr>
        <p:spPr>
          <a:xfrm>
            <a:off x="3952924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412E4-4255-4EAC-9298-2A3B408EA38A}"/>
              </a:ext>
            </a:extLst>
          </p:cNvPr>
          <p:cNvSpPr txBox="1"/>
          <p:nvPr/>
        </p:nvSpPr>
        <p:spPr>
          <a:xfrm>
            <a:off x="3900244" y="1708927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/>
              <a:t>mapping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EB670-D95D-4F6C-A820-315CB785BAA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085052" y="2453109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FC8838-40CA-4282-AEDB-4226739EAECD}"/>
              </a:ext>
            </a:extLst>
          </p:cNvPr>
          <p:cNvSpPr txBox="1"/>
          <p:nvPr/>
        </p:nvSpPr>
        <p:spPr>
          <a:xfrm>
            <a:off x="3183157" y="2960134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Coded bits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D793BC-F65F-4B95-ABC4-E0C4F56131B8}"/>
              </a:ext>
            </a:extLst>
          </p:cNvPr>
          <p:cNvSpPr/>
          <p:nvPr/>
        </p:nvSpPr>
        <p:spPr>
          <a:xfrm>
            <a:off x="6499077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5EB2DA-9C68-4632-8658-4107F45007D3}"/>
              </a:ext>
            </a:extLst>
          </p:cNvPr>
          <p:cNvSpPr txBox="1"/>
          <p:nvPr/>
        </p:nvSpPr>
        <p:spPr>
          <a:xfrm>
            <a:off x="6477030" y="1724755"/>
            <a:ext cx="94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 filter DAC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373723-4F89-4365-B789-546F13399B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671830" y="2453109"/>
            <a:ext cx="18272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B5FD0A-09A3-41AA-B392-40E135AE2B37}"/>
              </a:ext>
            </a:extLst>
          </p:cNvPr>
          <p:cNvSpPr txBox="1"/>
          <p:nvPr/>
        </p:nvSpPr>
        <p:spPr>
          <a:xfrm>
            <a:off x="5134438" y="2960134"/>
            <a:ext cx="86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IQ symbols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277663-35B2-46F6-A77C-E6172F46A853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 flipV="1">
            <a:off x="7217983" y="2453109"/>
            <a:ext cx="1129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C6250DA-308F-4CC5-B350-31F6D6D14A1F}"/>
              </a:ext>
            </a:extLst>
          </p:cNvPr>
          <p:cNvSpPr/>
          <p:nvPr/>
        </p:nvSpPr>
        <p:spPr>
          <a:xfrm>
            <a:off x="8347382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F2ED6B-29DB-4433-A9D1-A48C98589A96}"/>
              </a:ext>
            </a:extLst>
          </p:cNvPr>
          <p:cNvSpPr txBox="1"/>
          <p:nvPr/>
        </p:nvSpPr>
        <p:spPr>
          <a:xfrm>
            <a:off x="7229974" y="3000096"/>
            <a:ext cx="950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Analog baseband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BD15E1-1DD1-4C06-8C8C-9159E486CE5A}"/>
              </a:ext>
            </a:extLst>
          </p:cNvPr>
          <p:cNvSpPr txBox="1"/>
          <p:nvPr/>
        </p:nvSpPr>
        <p:spPr>
          <a:xfrm>
            <a:off x="8158530" y="184412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Upconversion</a:t>
            </a:r>
            <a:endParaRPr lang="en-US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DD55EB-8352-49FA-B4B2-C43195851E92}"/>
              </a:ext>
            </a:extLst>
          </p:cNvPr>
          <p:cNvCxnSpPr>
            <a:cxnSpLocks/>
          </p:cNvCxnSpPr>
          <p:nvPr/>
        </p:nvCxnSpPr>
        <p:spPr>
          <a:xfrm flipV="1">
            <a:off x="1498274" y="2462215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6DC064-A2DD-466D-B982-6BC460A115EA}"/>
              </a:ext>
            </a:extLst>
          </p:cNvPr>
          <p:cNvSpPr txBox="1"/>
          <p:nvPr/>
        </p:nvSpPr>
        <p:spPr>
          <a:xfrm>
            <a:off x="1569227" y="2934356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Info bits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4904B9-EF55-41A8-ABDF-CC68D991840C}"/>
              </a:ext>
            </a:extLst>
          </p:cNvPr>
          <p:cNvSpPr/>
          <p:nvPr/>
        </p:nvSpPr>
        <p:spPr>
          <a:xfrm>
            <a:off x="10145702" y="2957863"/>
            <a:ext cx="718906" cy="851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5765A8-8633-4191-8D06-25AFCB55E587}"/>
              </a:ext>
            </a:extLst>
          </p:cNvPr>
          <p:cNvSpPr txBox="1"/>
          <p:nvPr/>
        </p:nvSpPr>
        <p:spPr>
          <a:xfrm>
            <a:off x="10885466" y="3122202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Passband</a:t>
            </a:r>
          </a:p>
          <a:p>
            <a:r>
              <a:rPr lang="en-US" sz="1400" dirty="0"/>
              <a:t>Channel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ED40480-3A41-4CFE-A530-FBAEC8B3F9F3}"/>
              </a:ext>
            </a:extLst>
          </p:cNvPr>
          <p:cNvSpPr/>
          <p:nvPr/>
        </p:nvSpPr>
        <p:spPr>
          <a:xfrm rot="10800000">
            <a:off x="9382677" y="1837905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25E9670-D297-43AA-AE3B-934C966D3EE3}"/>
              </a:ext>
            </a:extLst>
          </p:cNvPr>
          <p:cNvCxnSpPr>
            <a:cxnSpLocks/>
            <a:stCxn id="25" idx="3"/>
            <a:endCxn id="33" idx="0"/>
          </p:cNvCxnSpPr>
          <p:nvPr/>
        </p:nvCxnSpPr>
        <p:spPr>
          <a:xfrm flipV="1">
            <a:off x="9066288" y="2080833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94CF82B-F9F9-4B44-B10F-F7BE1915E96D}"/>
              </a:ext>
            </a:extLst>
          </p:cNvPr>
          <p:cNvSpPr/>
          <p:nvPr/>
        </p:nvSpPr>
        <p:spPr>
          <a:xfrm>
            <a:off x="8347382" y="4647816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B7D7DC-A435-47FF-94B9-0338CD3D1022}"/>
              </a:ext>
            </a:extLst>
          </p:cNvPr>
          <p:cNvSpPr txBox="1"/>
          <p:nvPr/>
        </p:nvSpPr>
        <p:spPr>
          <a:xfrm>
            <a:off x="8279937" y="5143775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Down-conversion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E2CB0F3E-4AC0-4496-9D90-0FAFF4299FA7}"/>
              </a:ext>
            </a:extLst>
          </p:cNvPr>
          <p:cNvSpPr/>
          <p:nvPr/>
        </p:nvSpPr>
        <p:spPr>
          <a:xfrm rot="10800000">
            <a:off x="9382677" y="4253574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21B4B0B-D915-446E-BC3F-D89AA547285E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V="1">
            <a:off x="9066288" y="4496502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D24AB69-386F-4C11-A94D-1CA62211C9D0}"/>
              </a:ext>
            </a:extLst>
          </p:cNvPr>
          <p:cNvSpPr/>
          <p:nvPr/>
        </p:nvSpPr>
        <p:spPr>
          <a:xfrm>
            <a:off x="6499077" y="4645961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50E106-D17F-41DC-BD60-8608658FAC75}"/>
              </a:ext>
            </a:extLst>
          </p:cNvPr>
          <p:cNvSpPr txBox="1"/>
          <p:nvPr/>
        </p:nvSpPr>
        <p:spPr>
          <a:xfrm>
            <a:off x="6444358" y="5165570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RX filter</a:t>
            </a:r>
            <a:br>
              <a:rPr lang="en-US" sz="1400" dirty="0"/>
            </a:br>
            <a:r>
              <a:rPr lang="en-US" sz="1400" dirty="0"/>
              <a:t>and ADC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7221BE6-E83F-4987-A569-65E649EE291E}"/>
              </a:ext>
            </a:extLst>
          </p:cNvPr>
          <p:cNvSpPr/>
          <p:nvPr/>
        </p:nvSpPr>
        <p:spPr>
          <a:xfrm>
            <a:off x="5134438" y="387750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15C955-C15A-4020-9081-9F3D8C8AA346}"/>
              </a:ext>
            </a:extLst>
          </p:cNvPr>
          <p:cNvSpPr txBox="1"/>
          <p:nvPr/>
        </p:nvSpPr>
        <p:spPr>
          <a:xfrm>
            <a:off x="5187117" y="3554656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Sync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1A4BB4-E72C-468E-B029-00ED04A67B8A}"/>
              </a:ext>
            </a:extLst>
          </p:cNvPr>
          <p:cNvSpPr/>
          <p:nvPr/>
        </p:nvSpPr>
        <p:spPr>
          <a:xfrm>
            <a:off x="5134438" y="4649223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8EFBCB-C9A3-43F3-87C9-3105F465B8D6}"/>
              </a:ext>
            </a:extLst>
          </p:cNvPr>
          <p:cNvSpPr txBox="1"/>
          <p:nvPr/>
        </p:nvSpPr>
        <p:spPr>
          <a:xfrm>
            <a:off x="5044848" y="519619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Equalization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D967FF3-04CC-4333-8A47-D0196F6CB52C}"/>
              </a:ext>
            </a:extLst>
          </p:cNvPr>
          <p:cNvSpPr/>
          <p:nvPr/>
        </p:nvSpPr>
        <p:spPr>
          <a:xfrm>
            <a:off x="4041790" y="4652057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E57FFC-4626-4B7D-9FB6-E5115A1CECF7}"/>
              </a:ext>
            </a:extLst>
          </p:cNvPr>
          <p:cNvSpPr txBox="1"/>
          <p:nvPr/>
        </p:nvSpPr>
        <p:spPr>
          <a:xfrm>
            <a:off x="4063691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 err="1"/>
              <a:t>demod</a:t>
            </a:r>
            <a:endParaRPr lang="en-US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3E021B-0CE9-4284-B251-493D31B59DFC}"/>
              </a:ext>
            </a:extLst>
          </p:cNvPr>
          <p:cNvSpPr/>
          <p:nvPr/>
        </p:nvSpPr>
        <p:spPr>
          <a:xfrm>
            <a:off x="2357268" y="464781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826614-17A0-4303-ABC4-A4E6577C5379}"/>
              </a:ext>
            </a:extLst>
          </p:cNvPr>
          <p:cNvSpPr txBox="1"/>
          <p:nvPr/>
        </p:nvSpPr>
        <p:spPr>
          <a:xfrm>
            <a:off x="2290766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</a:t>
            </a:r>
            <a:br>
              <a:rPr lang="en-US" sz="1400" dirty="0"/>
            </a:br>
            <a:r>
              <a:rPr lang="en-US" sz="1400" dirty="0"/>
              <a:t>decoding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1DAF6D-218E-41E1-870F-7BB24E5BC4AA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1498274" y="4857992"/>
            <a:ext cx="858994" cy="1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70CF04F-31FE-4B82-8FB2-1596723A9985}"/>
              </a:ext>
            </a:extLst>
          </p:cNvPr>
          <p:cNvCxnSpPr>
            <a:stCxn id="40" idx="1"/>
            <a:endCxn id="44" idx="3"/>
          </p:cNvCxnSpPr>
          <p:nvPr/>
        </p:nvCxnSpPr>
        <p:spPr>
          <a:xfrm flipH="1" flipV="1">
            <a:off x="7217983" y="4866923"/>
            <a:ext cx="1129399" cy="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426B55-3744-4471-BC03-2DCA3FD6FEEE}"/>
              </a:ext>
            </a:extLst>
          </p:cNvPr>
          <p:cNvCxnSpPr>
            <a:stCxn id="44" idx="1"/>
            <a:endCxn id="48" idx="3"/>
          </p:cNvCxnSpPr>
          <p:nvPr/>
        </p:nvCxnSpPr>
        <p:spPr>
          <a:xfrm flipH="1">
            <a:off x="5853344" y="4866923"/>
            <a:ext cx="645733" cy="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DEFF2BA-BB73-46CA-869E-1DF66AD5BF91}"/>
              </a:ext>
            </a:extLst>
          </p:cNvPr>
          <p:cNvCxnSpPr>
            <a:endCxn id="46" idx="3"/>
          </p:cNvCxnSpPr>
          <p:nvPr/>
        </p:nvCxnSpPr>
        <p:spPr>
          <a:xfrm rot="16200000" flipV="1">
            <a:off x="5691144" y="4260670"/>
            <a:ext cx="768452" cy="444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E5C7B84-92FE-40AB-AB21-2C7D6C90A19F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>
            <a:off x="5493891" y="4319431"/>
            <a:ext cx="0" cy="32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10F2A05-DC61-435D-827F-03997E924D0C}"/>
              </a:ext>
            </a:extLst>
          </p:cNvPr>
          <p:cNvCxnSpPr>
            <a:stCxn id="48" idx="1"/>
            <a:endCxn id="57" idx="3"/>
          </p:cNvCxnSpPr>
          <p:nvPr/>
        </p:nvCxnSpPr>
        <p:spPr>
          <a:xfrm flipH="1">
            <a:off x="4760696" y="4870185"/>
            <a:ext cx="373742" cy="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0444F04-7C5B-427C-968F-8A1B9445DF1D}"/>
              </a:ext>
            </a:extLst>
          </p:cNvPr>
          <p:cNvCxnSpPr>
            <a:cxnSpLocks/>
            <a:stCxn id="57" idx="1"/>
            <a:endCxn id="59" idx="3"/>
          </p:cNvCxnSpPr>
          <p:nvPr/>
        </p:nvCxnSpPr>
        <p:spPr>
          <a:xfrm flipH="1" flipV="1">
            <a:off x="3076174" y="4868780"/>
            <a:ext cx="965616" cy="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0F44898-F2C0-4FC6-9510-D74828ED62DC}"/>
              </a:ext>
            </a:extLst>
          </p:cNvPr>
          <p:cNvSpPr txBox="1"/>
          <p:nvPr/>
        </p:nvSpPr>
        <p:spPr>
          <a:xfrm>
            <a:off x="9358170" y="2990690"/>
            <a:ext cx="51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RF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FDC605E-B6D0-489E-A4B9-D01002211C7D}"/>
              </a:ext>
            </a:extLst>
          </p:cNvPr>
          <p:cNvSpPr/>
          <p:nvPr/>
        </p:nvSpPr>
        <p:spPr>
          <a:xfrm>
            <a:off x="9499070" y="4776896"/>
            <a:ext cx="135253" cy="15292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9507FD-3109-4F73-BAFF-A3B0B5193D10}"/>
              </a:ext>
            </a:extLst>
          </p:cNvPr>
          <p:cNvCxnSpPr>
            <a:cxnSpLocks/>
            <a:endCxn id="3" idx="6"/>
          </p:cNvCxnSpPr>
          <p:nvPr/>
        </p:nvCxnSpPr>
        <p:spPr>
          <a:xfrm flipH="1">
            <a:off x="9634323" y="4849151"/>
            <a:ext cx="771549" cy="42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7852A42-EB55-478B-95A5-5A40E8ED44C2}"/>
              </a:ext>
            </a:extLst>
          </p:cNvPr>
          <p:cNvCxnSpPr>
            <a:cxnSpLocks/>
          </p:cNvCxnSpPr>
          <p:nvPr/>
        </p:nvCxnSpPr>
        <p:spPr>
          <a:xfrm flipH="1">
            <a:off x="9774266" y="3814205"/>
            <a:ext cx="738277" cy="64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3EB546D-228E-4726-BA11-0587DCD6C473}"/>
              </a:ext>
            </a:extLst>
          </p:cNvPr>
          <p:cNvSpPr txBox="1"/>
          <p:nvPr/>
        </p:nvSpPr>
        <p:spPr>
          <a:xfrm>
            <a:off x="10487983" y="4588809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“Noise”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64DC79-E4FA-41E6-A697-F38BD487C201}"/>
              </a:ext>
            </a:extLst>
          </p:cNvPr>
          <p:cNvSpPr/>
          <p:nvPr/>
        </p:nvSpPr>
        <p:spPr>
          <a:xfrm>
            <a:off x="2125767" y="4496501"/>
            <a:ext cx="1110644" cy="129468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5F9E790-DD15-47D3-BB5C-F508528BFA5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9708017" y="2199597"/>
            <a:ext cx="797138" cy="75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89C1F489-1CB1-422D-9F62-12AE5FB41840}"/>
              </a:ext>
            </a:extLst>
          </p:cNvPr>
          <p:cNvSpPr/>
          <p:nvPr/>
        </p:nvSpPr>
        <p:spPr>
          <a:xfrm>
            <a:off x="2173493" y="1613432"/>
            <a:ext cx="1110644" cy="129468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898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EB00-E28E-884F-748D-078EB0F4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 Trace back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41FC2-54DD-510D-1A44-4E9E1E0A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Trace back maximum path.  Shown in red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3C76F-0B39-E558-00BC-04AFAACF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C8DE39-3E7A-EEB1-44E9-67C4D02069E5}"/>
              </a:ext>
            </a:extLst>
          </p:cNvPr>
          <p:cNvSpPr/>
          <p:nvPr/>
        </p:nvSpPr>
        <p:spPr>
          <a:xfrm>
            <a:off x="2090852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41155AC-8F50-8489-D0D5-C2BA80CA9D5B}"/>
              </a:ext>
            </a:extLst>
          </p:cNvPr>
          <p:cNvSpPr/>
          <p:nvPr/>
        </p:nvSpPr>
        <p:spPr>
          <a:xfrm>
            <a:off x="3599612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62CB8E-0245-6D4D-8B69-45FBEAE52BB2}"/>
              </a:ext>
            </a:extLst>
          </p:cNvPr>
          <p:cNvSpPr/>
          <p:nvPr/>
        </p:nvSpPr>
        <p:spPr>
          <a:xfrm>
            <a:off x="5233981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AC1991-2FC4-4CF0-7401-EC6C9AD9CBB8}"/>
              </a:ext>
            </a:extLst>
          </p:cNvPr>
          <p:cNvSpPr/>
          <p:nvPr/>
        </p:nvSpPr>
        <p:spPr>
          <a:xfrm>
            <a:off x="6831741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466FD45-477F-9D1B-6FFE-F8AC34DEFCAB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2212772" y="3279545"/>
            <a:ext cx="138684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A0207C-E632-DEB5-38DD-8BF1FB6BBE30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3721532" y="3279545"/>
            <a:ext cx="1512449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926445-6D58-4854-C1B1-E62D99BA3387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5355901" y="3279545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3608D4E4-FA71-9C1F-6D01-4E5DD4562767}"/>
              </a:ext>
            </a:extLst>
          </p:cNvPr>
          <p:cNvSpPr/>
          <p:nvPr/>
        </p:nvSpPr>
        <p:spPr>
          <a:xfrm>
            <a:off x="5233981" y="4001349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E891602-9709-3DC1-37BD-D5B5FE54DEB2}"/>
              </a:ext>
            </a:extLst>
          </p:cNvPr>
          <p:cNvSpPr/>
          <p:nvPr/>
        </p:nvSpPr>
        <p:spPr>
          <a:xfrm>
            <a:off x="6831741" y="4001349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50CF5F5-4CFF-7AFD-82ED-74164F3B20B2}"/>
              </a:ext>
            </a:extLst>
          </p:cNvPr>
          <p:cNvCxnSpPr>
            <a:cxnSpLocks/>
            <a:stCxn id="65" idx="7"/>
            <a:endCxn id="34" idx="3"/>
          </p:cNvCxnSpPr>
          <p:nvPr/>
        </p:nvCxnSpPr>
        <p:spPr>
          <a:xfrm flipV="1">
            <a:off x="5338046" y="3329116"/>
            <a:ext cx="1511550" cy="69276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24D213-F000-570C-158F-6C7192B215CC}"/>
              </a:ext>
            </a:extLst>
          </p:cNvPr>
          <p:cNvSpPr/>
          <p:nvPr/>
        </p:nvSpPr>
        <p:spPr>
          <a:xfrm>
            <a:off x="3655759" y="4793915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B9E62F2-56E3-E80A-538B-424448B6FFB5}"/>
              </a:ext>
            </a:extLst>
          </p:cNvPr>
          <p:cNvSpPr/>
          <p:nvPr/>
        </p:nvSpPr>
        <p:spPr>
          <a:xfrm>
            <a:off x="5233981" y="4793915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10BE7-DED2-9A7D-A46A-E033D3FB61D9}"/>
              </a:ext>
            </a:extLst>
          </p:cNvPr>
          <p:cNvSpPr/>
          <p:nvPr/>
        </p:nvSpPr>
        <p:spPr>
          <a:xfrm>
            <a:off x="6831741" y="4758358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F552423-6CC2-F3D8-E64A-05F24BB70967}"/>
              </a:ext>
            </a:extLst>
          </p:cNvPr>
          <p:cNvSpPr/>
          <p:nvPr/>
        </p:nvSpPr>
        <p:spPr>
          <a:xfrm>
            <a:off x="5233981" y="5666036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D93D5B9-C58C-A7D7-B680-BBE83AEFE78A}"/>
              </a:ext>
            </a:extLst>
          </p:cNvPr>
          <p:cNvSpPr/>
          <p:nvPr/>
        </p:nvSpPr>
        <p:spPr>
          <a:xfrm>
            <a:off x="6831741" y="5666036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5341799-2709-0318-4EA2-6F9AB6F7353F}"/>
              </a:ext>
            </a:extLst>
          </p:cNvPr>
          <p:cNvCxnSpPr>
            <a:cxnSpLocks/>
            <a:stCxn id="79" idx="6"/>
            <a:endCxn id="80" idx="2"/>
          </p:cNvCxnSpPr>
          <p:nvPr/>
        </p:nvCxnSpPr>
        <p:spPr>
          <a:xfrm>
            <a:off x="5355901" y="5736140"/>
            <a:ext cx="147584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2D9E7B6-1F5F-2EEB-E468-DCF6707B2EA5}"/>
              </a:ext>
            </a:extLst>
          </p:cNvPr>
          <p:cNvCxnSpPr>
            <a:cxnSpLocks/>
            <a:stCxn id="31" idx="5"/>
            <a:endCxn id="71" idx="2"/>
          </p:cNvCxnSpPr>
          <p:nvPr/>
        </p:nvCxnSpPr>
        <p:spPr>
          <a:xfrm>
            <a:off x="2194917" y="3329116"/>
            <a:ext cx="1460842" cy="153490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192B2BB-8CB3-1A54-2A24-28C775FB9B05}"/>
              </a:ext>
            </a:extLst>
          </p:cNvPr>
          <p:cNvCxnSpPr>
            <a:cxnSpLocks/>
            <a:stCxn id="71" idx="7"/>
            <a:endCxn id="65" idx="2"/>
          </p:cNvCxnSpPr>
          <p:nvPr/>
        </p:nvCxnSpPr>
        <p:spPr>
          <a:xfrm flipV="1">
            <a:off x="3759824" y="4071453"/>
            <a:ext cx="1474157" cy="74299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B97DE10-6E9D-38FC-A91A-ED31CD29EE1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724347" y="4933464"/>
            <a:ext cx="1570594" cy="73257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6EC2887-8278-E998-166F-0A9E36B1D1FA}"/>
              </a:ext>
            </a:extLst>
          </p:cNvPr>
          <p:cNvCxnSpPr>
            <a:cxnSpLocks/>
          </p:cNvCxnSpPr>
          <p:nvPr/>
        </p:nvCxnSpPr>
        <p:spPr>
          <a:xfrm>
            <a:off x="3662423" y="3329116"/>
            <a:ext cx="1591265" cy="15349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93E5D02-1335-A223-0081-44B24FA7CD27}"/>
              </a:ext>
            </a:extLst>
          </p:cNvPr>
          <p:cNvCxnSpPr>
            <a:cxnSpLocks/>
            <a:stCxn id="33" idx="5"/>
            <a:endCxn id="73" idx="1"/>
          </p:cNvCxnSpPr>
          <p:nvPr/>
        </p:nvCxnSpPr>
        <p:spPr>
          <a:xfrm>
            <a:off x="5338046" y="3329116"/>
            <a:ext cx="1511550" cy="144977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5E2D058-E2C7-9E0A-DDEA-FE94B276D475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5328640" y="4071453"/>
            <a:ext cx="1503101" cy="76423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F07E308-144D-E544-0580-E82BC012CFDD}"/>
              </a:ext>
            </a:extLst>
          </p:cNvPr>
          <p:cNvCxnSpPr>
            <a:cxnSpLocks/>
            <a:stCxn id="72" idx="5"/>
            <a:endCxn id="80" idx="1"/>
          </p:cNvCxnSpPr>
          <p:nvPr/>
        </p:nvCxnSpPr>
        <p:spPr>
          <a:xfrm>
            <a:off x="5338046" y="4913590"/>
            <a:ext cx="1511550" cy="77297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F3ACC20-5C5D-D18F-E206-FB21DA1B22CF}"/>
              </a:ext>
            </a:extLst>
          </p:cNvPr>
          <p:cNvCxnSpPr>
            <a:cxnSpLocks/>
            <a:endCxn id="66" idx="3"/>
          </p:cNvCxnSpPr>
          <p:nvPr/>
        </p:nvCxnSpPr>
        <p:spPr>
          <a:xfrm flipV="1">
            <a:off x="5369168" y="4121024"/>
            <a:ext cx="1480428" cy="155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B235B23-E89F-C047-A22C-388165AB16A2}"/>
              </a:ext>
            </a:extLst>
          </p:cNvPr>
          <p:cNvCxnSpPr>
            <a:cxnSpLocks/>
            <a:stCxn id="65" idx="6"/>
            <a:endCxn id="73" idx="2"/>
          </p:cNvCxnSpPr>
          <p:nvPr/>
        </p:nvCxnSpPr>
        <p:spPr>
          <a:xfrm>
            <a:off x="5355901" y="4071453"/>
            <a:ext cx="1475840" cy="75700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8A0A1697-AE13-DA76-0D25-902C78C40C3A}"/>
              </a:ext>
            </a:extLst>
          </p:cNvPr>
          <p:cNvSpPr/>
          <p:nvPr/>
        </p:nvSpPr>
        <p:spPr>
          <a:xfrm>
            <a:off x="8437971" y="3207962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F290942-4610-88B1-92F3-A63BF3A40DDD}"/>
              </a:ext>
            </a:extLst>
          </p:cNvPr>
          <p:cNvCxnSpPr>
            <a:cxnSpLocks/>
            <a:endCxn id="132" idx="2"/>
          </p:cNvCxnSpPr>
          <p:nvPr/>
        </p:nvCxnSpPr>
        <p:spPr>
          <a:xfrm>
            <a:off x="6962131" y="3278066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1B00600B-EC22-70B0-5FAF-CF2BE43F176B}"/>
              </a:ext>
            </a:extLst>
          </p:cNvPr>
          <p:cNvSpPr/>
          <p:nvPr/>
        </p:nvSpPr>
        <p:spPr>
          <a:xfrm>
            <a:off x="8437971" y="3999870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60AF4FA-9A41-116C-FCE2-A605A5029634}"/>
              </a:ext>
            </a:extLst>
          </p:cNvPr>
          <p:cNvCxnSpPr>
            <a:cxnSpLocks/>
            <a:endCxn id="132" idx="3"/>
          </p:cNvCxnSpPr>
          <p:nvPr/>
        </p:nvCxnSpPr>
        <p:spPr>
          <a:xfrm flipV="1">
            <a:off x="6944276" y="3327637"/>
            <a:ext cx="1511550" cy="6927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2EB9769-F9A8-1C0C-A3CB-B528B277E3CE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6934870" y="4069974"/>
            <a:ext cx="1503101" cy="76423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0048100-FCE1-65A3-0DC5-F8D127B13D66}"/>
              </a:ext>
            </a:extLst>
          </p:cNvPr>
          <p:cNvCxnSpPr>
            <a:cxnSpLocks/>
            <a:stCxn id="80" idx="6"/>
            <a:endCxn id="134" idx="3"/>
          </p:cNvCxnSpPr>
          <p:nvPr/>
        </p:nvCxnSpPr>
        <p:spPr>
          <a:xfrm flipV="1">
            <a:off x="6953661" y="4119545"/>
            <a:ext cx="1502165" cy="161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659CED34-AD46-6B70-BE08-A207BA0A5246}"/>
              </a:ext>
            </a:extLst>
          </p:cNvPr>
          <p:cNvSpPr/>
          <p:nvPr/>
        </p:nvSpPr>
        <p:spPr>
          <a:xfrm>
            <a:off x="10044201" y="321891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3A65F1C-C1B9-1DCF-32A8-56C6BCB296FA}"/>
              </a:ext>
            </a:extLst>
          </p:cNvPr>
          <p:cNvCxnSpPr>
            <a:cxnSpLocks/>
            <a:endCxn id="145" idx="2"/>
          </p:cNvCxnSpPr>
          <p:nvPr/>
        </p:nvCxnSpPr>
        <p:spPr>
          <a:xfrm>
            <a:off x="8568361" y="3289015"/>
            <a:ext cx="147584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D69E14A-B4C4-3AE2-6812-FB0D893AFCA8}"/>
              </a:ext>
            </a:extLst>
          </p:cNvPr>
          <p:cNvCxnSpPr>
            <a:cxnSpLocks/>
            <a:endCxn id="145" idx="3"/>
          </p:cNvCxnSpPr>
          <p:nvPr/>
        </p:nvCxnSpPr>
        <p:spPr>
          <a:xfrm flipV="1">
            <a:off x="8550506" y="3338586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958686B-ABAC-6D5A-E868-41584403D055}"/>
                  </a:ext>
                </a:extLst>
              </p:cNvPr>
              <p:cNvSpPr txBox="1"/>
              <p:nvPr/>
            </p:nvSpPr>
            <p:spPr>
              <a:xfrm>
                <a:off x="2390039" y="2838630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958686B-ABAC-6D5A-E868-41584403D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039" y="2838630"/>
                <a:ext cx="6762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07ED21C-FE12-F0BE-08B2-CF2F02BE6D85}"/>
                  </a:ext>
                </a:extLst>
              </p:cNvPr>
              <p:cNvSpPr txBox="1"/>
              <p:nvPr/>
            </p:nvSpPr>
            <p:spPr>
              <a:xfrm>
                <a:off x="2183921" y="388530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07ED21C-FE12-F0BE-08B2-CF2F02BE6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921" y="3885308"/>
                <a:ext cx="6762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13CD5FD-9538-C009-3927-7338DBA937DF}"/>
                  </a:ext>
                </a:extLst>
              </p:cNvPr>
              <p:cNvSpPr txBox="1"/>
              <p:nvPr/>
            </p:nvSpPr>
            <p:spPr>
              <a:xfrm>
                <a:off x="3961606" y="529670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13CD5FD-9538-C009-3927-7338DBA93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606" y="5296704"/>
                <a:ext cx="6762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1CC5D13-7D0F-2268-9B19-A2B468B75518}"/>
                  </a:ext>
                </a:extLst>
              </p:cNvPr>
              <p:cNvSpPr txBox="1"/>
              <p:nvPr/>
            </p:nvSpPr>
            <p:spPr>
              <a:xfrm>
                <a:off x="3646494" y="377047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1CC5D13-7D0F-2268-9B19-A2B468B75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494" y="3770474"/>
                <a:ext cx="6762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B576080-ED78-929D-F029-C50C32CABE0E}"/>
                  </a:ext>
                </a:extLst>
              </p:cNvPr>
              <p:cNvSpPr txBox="1"/>
              <p:nvPr/>
            </p:nvSpPr>
            <p:spPr>
              <a:xfrm>
                <a:off x="5154791" y="438031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B576080-ED78-929D-F029-C50C32CA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91" y="4380316"/>
                <a:ext cx="6762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DCBE16-0D69-6D52-CD69-418B17F7074F}"/>
                  </a:ext>
                </a:extLst>
              </p:cNvPr>
              <p:cNvSpPr txBox="1"/>
              <p:nvPr/>
            </p:nvSpPr>
            <p:spPr>
              <a:xfrm>
                <a:off x="5596993" y="468997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DCBE16-0D69-6D52-CD69-418B17F70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993" y="4689973"/>
                <a:ext cx="6762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3C7A3E0-97A6-B71C-A6F2-9B385E7B4531}"/>
                  </a:ext>
                </a:extLst>
              </p:cNvPr>
              <p:cNvSpPr txBox="1"/>
              <p:nvPr/>
            </p:nvSpPr>
            <p:spPr>
              <a:xfrm>
                <a:off x="6058518" y="515183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3C7A3E0-97A6-B71C-A6F2-9B385E7B4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518" y="5151837"/>
                <a:ext cx="6762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DAC5C0A-ED67-E316-FB81-5CFA92069CBB}"/>
                  </a:ext>
                </a:extLst>
              </p:cNvPr>
              <p:cNvSpPr txBox="1"/>
              <p:nvPr/>
            </p:nvSpPr>
            <p:spPr>
              <a:xfrm>
                <a:off x="5720380" y="577098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DAC5C0A-ED67-E316-FB81-5CFA92069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380" y="5770988"/>
                <a:ext cx="6762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EE9BCDD-17D5-8D8B-F3FB-F06B59DC7DEB}"/>
                  </a:ext>
                </a:extLst>
              </p:cNvPr>
              <p:cNvSpPr txBox="1"/>
              <p:nvPr/>
            </p:nvSpPr>
            <p:spPr>
              <a:xfrm>
                <a:off x="5875678" y="371510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EE9BCDD-17D5-8D8B-F3FB-F06B59DC7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678" y="3715104"/>
                <a:ext cx="67627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468CFB-4B02-62BC-F96B-B584490D14DD}"/>
                  </a:ext>
                </a:extLst>
              </p:cNvPr>
              <p:cNvSpPr txBox="1"/>
              <p:nvPr/>
            </p:nvSpPr>
            <p:spPr>
              <a:xfrm>
                <a:off x="5656112" y="411381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468CFB-4B02-62BC-F96B-B584490D1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112" y="4113813"/>
                <a:ext cx="6762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D21E20D-F791-C509-F461-D70E19F38270}"/>
                  </a:ext>
                </a:extLst>
              </p:cNvPr>
              <p:cNvSpPr txBox="1"/>
              <p:nvPr/>
            </p:nvSpPr>
            <p:spPr>
              <a:xfrm>
                <a:off x="4239513" y="2883942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D21E20D-F791-C509-F461-D70E19F38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513" y="2883942"/>
                <a:ext cx="67627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01E874C-7197-8A9F-9998-33E695C27055}"/>
                  </a:ext>
                </a:extLst>
              </p:cNvPr>
              <p:cNvSpPr txBox="1"/>
              <p:nvPr/>
            </p:nvSpPr>
            <p:spPr>
              <a:xfrm>
                <a:off x="7067626" y="341261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01E874C-7197-8A9F-9998-33E695C2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626" y="3412618"/>
                <a:ext cx="6762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D12AD6B-61FD-9F6F-087E-8364954546E1}"/>
                  </a:ext>
                </a:extLst>
              </p:cNvPr>
              <p:cNvSpPr txBox="1"/>
              <p:nvPr/>
            </p:nvSpPr>
            <p:spPr>
              <a:xfrm>
                <a:off x="5651676" y="291816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D12AD6B-61FD-9F6F-087E-836495454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676" y="2918166"/>
                <a:ext cx="67627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6FC4196-25B5-A040-2599-588E5268032E}"/>
                  </a:ext>
                </a:extLst>
              </p:cNvPr>
              <p:cNvSpPr txBox="1"/>
              <p:nvPr/>
            </p:nvSpPr>
            <p:spPr>
              <a:xfrm>
                <a:off x="7273957" y="291816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6FC4196-25B5-A040-2599-588E5268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957" y="2918166"/>
                <a:ext cx="67627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55608D0-518D-6BD5-D028-CFDE9D2C7772}"/>
                  </a:ext>
                </a:extLst>
              </p:cNvPr>
              <p:cNvSpPr txBox="1"/>
              <p:nvPr/>
            </p:nvSpPr>
            <p:spPr>
              <a:xfrm>
                <a:off x="9025554" y="2968140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55608D0-518D-6BD5-D028-CFDE9D2C7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554" y="2968140"/>
                <a:ext cx="67627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E95DEC3-6CA9-9E3F-B411-87E8E031B054}"/>
                  </a:ext>
                </a:extLst>
              </p:cNvPr>
              <p:cNvSpPr txBox="1"/>
              <p:nvPr/>
            </p:nvSpPr>
            <p:spPr>
              <a:xfrm>
                <a:off x="9063694" y="3744481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E95DEC3-6CA9-9E3F-B411-87E8E031B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694" y="3744481"/>
                <a:ext cx="67627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9EF4B10-1244-E276-53C1-851F3D4321D1}"/>
                  </a:ext>
                </a:extLst>
              </p:cNvPr>
              <p:cNvSpPr txBox="1"/>
              <p:nvPr/>
            </p:nvSpPr>
            <p:spPr>
              <a:xfrm>
                <a:off x="7118685" y="4138599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9EF4B10-1244-E276-53C1-851F3D432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685" y="4138599"/>
                <a:ext cx="67627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0BB3877-378F-9AAF-BAD6-37396231B614}"/>
                  </a:ext>
                </a:extLst>
              </p:cNvPr>
              <p:cNvSpPr txBox="1"/>
              <p:nvPr/>
            </p:nvSpPr>
            <p:spPr>
              <a:xfrm>
                <a:off x="7394694" y="511203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0BB3877-378F-9AAF-BAD6-37396231B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694" y="5112038"/>
                <a:ext cx="67627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1F28B423-65E4-DF57-2F06-A31CAB0C1D00}"/>
              </a:ext>
            </a:extLst>
          </p:cNvPr>
          <p:cNvSpPr/>
          <p:nvPr/>
        </p:nvSpPr>
        <p:spPr>
          <a:xfrm rot="5400000">
            <a:off x="9786978" y="2642743"/>
            <a:ext cx="607765" cy="15052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E0489B-E67D-FB40-8EEB-8C0620833321}"/>
                  </a:ext>
                </a:extLst>
              </p:cNvPr>
              <p:cNvSpPr txBox="1"/>
              <p:nvPr/>
            </p:nvSpPr>
            <p:spPr>
              <a:xfrm>
                <a:off x="3230986" y="286137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−0.8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E0489B-E67D-FB40-8EEB-8C0620833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86" y="2861375"/>
                <a:ext cx="67627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4C86DE-B15A-37B8-248B-38E174E50E2D}"/>
                  </a:ext>
                </a:extLst>
              </p:cNvPr>
              <p:cNvSpPr txBox="1"/>
              <p:nvPr/>
            </p:nvSpPr>
            <p:spPr>
              <a:xfrm>
                <a:off x="3330888" y="4382512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4C86DE-B15A-37B8-248B-38E174E50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888" y="4382512"/>
                <a:ext cx="67627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228091-B5D1-CE4D-F396-C0589580270E}"/>
                  </a:ext>
                </a:extLst>
              </p:cNvPr>
              <p:cNvSpPr txBox="1"/>
              <p:nvPr/>
            </p:nvSpPr>
            <p:spPr>
              <a:xfrm>
                <a:off x="4889476" y="280878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−1.4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228091-B5D1-CE4D-F396-C05895802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476" y="2808787"/>
                <a:ext cx="67627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AB97B4-4F49-BFF4-9E83-D9F930D95637}"/>
                  </a:ext>
                </a:extLst>
              </p:cNvPr>
              <p:cNvSpPr txBox="1"/>
              <p:nvPr/>
            </p:nvSpPr>
            <p:spPr>
              <a:xfrm>
                <a:off x="4922214" y="3600339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AB97B4-4F49-BFF4-9E83-D9F930D95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14" y="3600339"/>
                <a:ext cx="67627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ED7241-7E00-0B2A-E50B-3ABCA8238961}"/>
                  </a:ext>
                </a:extLst>
              </p:cNvPr>
              <p:cNvSpPr txBox="1"/>
              <p:nvPr/>
            </p:nvSpPr>
            <p:spPr>
              <a:xfrm>
                <a:off x="3957190" y="451333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ED7241-7E00-0B2A-E50B-3ABCA8238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190" y="4513336"/>
                <a:ext cx="67627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E02777-1F2D-4CC1-C663-E3BABE671B91}"/>
                  </a:ext>
                </a:extLst>
              </p:cNvPr>
              <p:cNvSpPr txBox="1"/>
              <p:nvPr/>
            </p:nvSpPr>
            <p:spPr>
              <a:xfrm>
                <a:off x="4895843" y="493412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E02777-1F2D-4CC1-C663-E3BABE671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843" y="4934123"/>
                <a:ext cx="67627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90DB29-A992-D460-E421-52DB96CA4DE6}"/>
                  </a:ext>
                </a:extLst>
              </p:cNvPr>
              <p:cNvSpPr txBox="1"/>
              <p:nvPr/>
            </p:nvSpPr>
            <p:spPr>
              <a:xfrm>
                <a:off x="4922214" y="575387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90DB29-A992-D460-E421-52DB96CA4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14" y="5753875"/>
                <a:ext cx="67627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F80C16-2C77-7B05-43F5-A162D69D9433}"/>
                  </a:ext>
                </a:extLst>
              </p:cNvPr>
              <p:cNvSpPr txBox="1"/>
              <p:nvPr/>
            </p:nvSpPr>
            <p:spPr>
              <a:xfrm>
                <a:off x="5679840" y="332408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F80C16-2C77-7B05-43F5-A162D69D9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40" y="3324086"/>
                <a:ext cx="67627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79BE79-1F48-5418-5A29-B052D3B68B10}"/>
                  </a:ext>
                </a:extLst>
              </p:cNvPr>
              <p:cNvSpPr txBox="1"/>
              <p:nvPr/>
            </p:nvSpPr>
            <p:spPr>
              <a:xfrm>
                <a:off x="6447006" y="274936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0.6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79BE79-1F48-5418-5A29-B052D3B68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006" y="2749365"/>
                <a:ext cx="67627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89A9AA-FDFA-6708-F094-552802FCEB85}"/>
                  </a:ext>
                </a:extLst>
              </p:cNvPr>
              <p:cNvSpPr txBox="1"/>
              <p:nvPr/>
            </p:nvSpPr>
            <p:spPr>
              <a:xfrm>
                <a:off x="6497260" y="365086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2.4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89A9AA-FDFA-6708-F094-552802FCE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260" y="3650865"/>
                <a:ext cx="676275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ED493-4B4E-E425-1E04-E6717118EF81}"/>
                  </a:ext>
                </a:extLst>
              </p:cNvPr>
              <p:cNvSpPr txBox="1"/>
              <p:nvPr/>
            </p:nvSpPr>
            <p:spPr>
              <a:xfrm>
                <a:off x="6518575" y="495214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ED493-4B4E-E425-1E04-E6717118E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575" y="4952147"/>
                <a:ext cx="676275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70CFFD-7746-5185-FD0D-1ED015C0238A}"/>
                  </a:ext>
                </a:extLst>
              </p:cNvPr>
              <p:cNvSpPr txBox="1"/>
              <p:nvPr/>
            </p:nvSpPr>
            <p:spPr>
              <a:xfrm>
                <a:off x="6676583" y="580236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70CFFD-7746-5185-FD0D-1ED015C02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583" y="5802368"/>
                <a:ext cx="676275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9BAC60-CAC8-BA96-FD2B-CD57A9FDF8A4}"/>
                  </a:ext>
                </a:extLst>
              </p:cNvPr>
              <p:cNvSpPr txBox="1"/>
              <p:nvPr/>
            </p:nvSpPr>
            <p:spPr>
              <a:xfrm>
                <a:off x="8160793" y="269000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3.9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9BAC60-CAC8-BA96-FD2B-CD57A9FDF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93" y="2690006"/>
                <a:ext cx="676275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765B48-710E-942B-45EF-B49664302CB6}"/>
                  </a:ext>
                </a:extLst>
              </p:cNvPr>
              <p:cNvSpPr txBox="1"/>
              <p:nvPr/>
            </p:nvSpPr>
            <p:spPr>
              <a:xfrm>
                <a:off x="8349279" y="416787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−0.4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765B48-710E-942B-45EF-B49664302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279" y="4167875"/>
                <a:ext cx="676275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C1F8E9-3631-164A-F591-B37500470C36}"/>
                  </a:ext>
                </a:extLst>
              </p:cNvPr>
              <p:cNvSpPr txBox="1"/>
              <p:nvPr/>
            </p:nvSpPr>
            <p:spPr>
              <a:xfrm>
                <a:off x="10239418" y="3138231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4.2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C1F8E9-3631-164A-F591-B37500470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418" y="3138231"/>
                <a:ext cx="676275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2137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EB00-E28E-884F-748D-078EB0F4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 Read off 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E41FC2-54DD-510D-1A44-4E9E1E0A9C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Read off the bits from the maximum path</a:t>
                </a:r>
              </a:p>
              <a:p>
                <a:r>
                  <a:rPr lang="en-US" dirty="0"/>
                  <a:t>ML input bits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(0,1,0,0,0)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E41FC2-54DD-510D-1A44-4E9E1E0A9C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3C76F-0B39-E558-00BC-04AFAACF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C8DE39-3E7A-EEB1-44E9-67C4D02069E5}"/>
              </a:ext>
            </a:extLst>
          </p:cNvPr>
          <p:cNvSpPr/>
          <p:nvPr/>
        </p:nvSpPr>
        <p:spPr>
          <a:xfrm>
            <a:off x="2090852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41155AC-8F50-8489-D0D5-C2BA80CA9D5B}"/>
              </a:ext>
            </a:extLst>
          </p:cNvPr>
          <p:cNvSpPr/>
          <p:nvPr/>
        </p:nvSpPr>
        <p:spPr>
          <a:xfrm>
            <a:off x="3599612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62CB8E-0245-6D4D-8B69-45FBEAE52BB2}"/>
              </a:ext>
            </a:extLst>
          </p:cNvPr>
          <p:cNvSpPr/>
          <p:nvPr/>
        </p:nvSpPr>
        <p:spPr>
          <a:xfrm>
            <a:off x="5233981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AC1991-2FC4-4CF0-7401-EC6C9AD9CBB8}"/>
              </a:ext>
            </a:extLst>
          </p:cNvPr>
          <p:cNvSpPr/>
          <p:nvPr/>
        </p:nvSpPr>
        <p:spPr>
          <a:xfrm>
            <a:off x="6831741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466FD45-477F-9D1B-6FFE-F8AC34DEFCAB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2212772" y="3279545"/>
            <a:ext cx="1386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A0207C-E632-DEB5-38DD-8BF1FB6BBE30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3721532" y="3279545"/>
            <a:ext cx="1512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926445-6D58-4854-C1B1-E62D99BA3387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5355901" y="3279545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3608D4E4-FA71-9C1F-6D01-4E5DD4562767}"/>
              </a:ext>
            </a:extLst>
          </p:cNvPr>
          <p:cNvSpPr/>
          <p:nvPr/>
        </p:nvSpPr>
        <p:spPr>
          <a:xfrm>
            <a:off x="5233981" y="4001349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E891602-9709-3DC1-37BD-D5B5FE54DEB2}"/>
              </a:ext>
            </a:extLst>
          </p:cNvPr>
          <p:cNvSpPr/>
          <p:nvPr/>
        </p:nvSpPr>
        <p:spPr>
          <a:xfrm>
            <a:off x="6831741" y="4001349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50CF5F5-4CFF-7AFD-82ED-74164F3B20B2}"/>
              </a:ext>
            </a:extLst>
          </p:cNvPr>
          <p:cNvCxnSpPr>
            <a:cxnSpLocks/>
            <a:stCxn id="65" idx="7"/>
            <a:endCxn id="34" idx="3"/>
          </p:cNvCxnSpPr>
          <p:nvPr/>
        </p:nvCxnSpPr>
        <p:spPr>
          <a:xfrm flipV="1">
            <a:off x="5338046" y="3329116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24D213-F000-570C-158F-6C7192B215CC}"/>
              </a:ext>
            </a:extLst>
          </p:cNvPr>
          <p:cNvSpPr/>
          <p:nvPr/>
        </p:nvSpPr>
        <p:spPr>
          <a:xfrm>
            <a:off x="3655759" y="4793915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B9E62F2-56E3-E80A-538B-424448B6FFB5}"/>
              </a:ext>
            </a:extLst>
          </p:cNvPr>
          <p:cNvSpPr/>
          <p:nvPr/>
        </p:nvSpPr>
        <p:spPr>
          <a:xfrm>
            <a:off x="5233981" y="4793915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10BE7-DED2-9A7D-A46A-E033D3FB61D9}"/>
              </a:ext>
            </a:extLst>
          </p:cNvPr>
          <p:cNvSpPr/>
          <p:nvPr/>
        </p:nvSpPr>
        <p:spPr>
          <a:xfrm>
            <a:off x="6831741" y="4758358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F552423-6CC2-F3D8-E64A-05F24BB70967}"/>
              </a:ext>
            </a:extLst>
          </p:cNvPr>
          <p:cNvSpPr/>
          <p:nvPr/>
        </p:nvSpPr>
        <p:spPr>
          <a:xfrm>
            <a:off x="5233981" y="5666036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D93D5B9-C58C-A7D7-B680-BBE83AEFE78A}"/>
              </a:ext>
            </a:extLst>
          </p:cNvPr>
          <p:cNvSpPr/>
          <p:nvPr/>
        </p:nvSpPr>
        <p:spPr>
          <a:xfrm>
            <a:off x="6831741" y="5666036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5341799-2709-0318-4EA2-6F9AB6F7353F}"/>
              </a:ext>
            </a:extLst>
          </p:cNvPr>
          <p:cNvCxnSpPr>
            <a:cxnSpLocks/>
            <a:stCxn id="79" idx="6"/>
            <a:endCxn id="80" idx="2"/>
          </p:cNvCxnSpPr>
          <p:nvPr/>
        </p:nvCxnSpPr>
        <p:spPr>
          <a:xfrm>
            <a:off x="5355901" y="5736140"/>
            <a:ext cx="1475840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2D9E7B6-1F5F-2EEB-E468-DCF6707B2EA5}"/>
              </a:ext>
            </a:extLst>
          </p:cNvPr>
          <p:cNvCxnSpPr>
            <a:cxnSpLocks/>
            <a:stCxn id="31" idx="5"/>
            <a:endCxn id="71" idx="2"/>
          </p:cNvCxnSpPr>
          <p:nvPr/>
        </p:nvCxnSpPr>
        <p:spPr>
          <a:xfrm>
            <a:off x="2194917" y="3329116"/>
            <a:ext cx="1460842" cy="153490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192B2BB-8CB3-1A54-2A24-28C775FB9B05}"/>
              </a:ext>
            </a:extLst>
          </p:cNvPr>
          <p:cNvCxnSpPr>
            <a:cxnSpLocks/>
            <a:stCxn id="71" idx="7"/>
            <a:endCxn id="65" idx="2"/>
          </p:cNvCxnSpPr>
          <p:nvPr/>
        </p:nvCxnSpPr>
        <p:spPr>
          <a:xfrm flipV="1">
            <a:off x="3759824" y="4071453"/>
            <a:ext cx="1474157" cy="742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B97DE10-6E9D-38FC-A91A-ED31CD29EE1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724347" y="4933464"/>
            <a:ext cx="1570594" cy="73257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6EC2887-8278-E998-166F-0A9E36B1D1FA}"/>
              </a:ext>
            </a:extLst>
          </p:cNvPr>
          <p:cNvCxnSpPr>
            <a:cxnSpLocks/>
          </p:cNvCxnSpPr>
          <p:nvPr/>
        </p:nvCxnSpPr>
        <p:spPr>
          <a:xfrm>
            <a:off x="3662423" y="3329116"/>
            <a:ext cx="1591265" cy="153490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93E5D02-1335-A223-0081-44B24FA7CD27}"/>
              </a:ext>
            </a:extLst>
          </p:cNvPr>
          <p:cNvCxnSpPr>
            <a:cxnSpLocks/>
            <a:stCxn id="33" idx="5"/>
            <a:endCxn id="73" idx="1"/>
          </p:cNvCxnSpPr>
          <p:nvPr/>
        </p:nvCxnSpPr>
        <p:spPr>
          <a:xfrm>
            <a:off x="5338046" y="3329116"/>
            <a:ext cx="1511550" cy="144977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5E2D058-E2C7-9E0A-DDEA-FE94B276D475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5328640" y="4071453"/>
            <a:ext cx="1503101" cy="76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F07E308-144D-E544-0580-E82BC012CFDD}"/>
              </a:ext>
            </a:extLst>
          </p:cNvPr>
          <p:cNvCxnSpPr>
            <a:cxnSpLocks/>
            <a:stCxn id="72" idx="5"/>
            <a:endCxn id="80" idx="1"/>
          </p:cNvCxnSpPr>
          <p:nvPr/>
        </p:nvCxnSpPr>
        <p:spPr>
          <a:xfrm>
            <a:off x="5338046" y="4913590"/>
            <a:ext cx="1511550" cy="77297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F3ACC20-5C5D-D18F-E206-FB21DA1B22CF}"/>
              </a:ext>
            </a:extLst>
          </p:cNvPr>
          <p:cNvCxnSpPr>
            <a:cxnSpLocks/>
            <a:endCxn id="66" idx="3"/>
          </p:cNvCxnSpPr>
          <p:nvPr/>
        </p:nvCxnSpPr>
        <p:spPr>
          <a:xfrm flipV="1">
            <a:off x="5369168" y="4121024"/>
            <a:ext cx="1480428" cy="155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B235B23-E89F-C047-A22C-388165AB16A2}"/>
              </a:ext>
            </a:extLst>
          </p:cNvPr>
          <p:cNvCxnSpPr>
            <a:cxnSpLocks/>
            <a:stCxn id="65" idx="6"/>
            <a:endCxn id="73" idx="2"/>
          </p:cNvCxnSpPr>
          <p:nvPr/>
        </p:nvCxnSpPr>
        <p:spPr>
          <a:xfrm>
            <a:off x="5355901" y="4071453"/>
            <a:ext cx="1475840" cy="75700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8A0A1697-AE13-DA76-0D25-902C78C40C3A}"/>
              </a:ext>
            </a:extLst>
          </p:cNvPr>
          <p:cNvSpPr/>
          <p:nvPr/>
        </p:nvSpPr>
        <p:spPr>
          <a:xfrm>
            <a:off x="8437971" y="3207962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F290942-4610-88B1-92F3-A63BF3A40DDD}"/>
              </a:ext>
            </a:extLst>
          </p:cNvPr>
          <p:cNvCxnSpPr>
            <a:cxnSpLocks/>
            <a:endCxn id="132" idx="2"/>
          </p:cNvCxnSpPr>
          <p:nvPr/>
        </p:nvCxnSpPr>
        <p:spPr>
          <a:xfrm>
            <a:off x="6962131" y="3278066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1B00600B-EC22-70B0-5FAF-CF2BE43F176B}"/>
              </a:ext>
            </a:extLst>
          </p:cNvPr>
          <p:cNvSpPr/>
          <p:nvPr/>
        </p:nvSpPr>
        <p:spPr>
          <a:xfrm>
            <a:off x="8437971" y="3999870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60AF4FA-9A41-116C-FCE2-A605A5029634}"/>
              </a:ext>
            </a:extLst>
          </p:cNvPr>
          <p:cNvCxnSpPr>
            <a:cxnSpLocks/>
            <a:endCxn id="132" idx="3"/>
          </p:cNvCxnSpPr>
          <p:nvPr/>
        </p:nvCxnSpPr>
        <p:spPr>
          <a:xfrm flipV="1">
            <a:off x="6944276" y="3327637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2EB9769-F9A8-1C0C-A3CB-B528B277E3CE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6934870" y="4069974"/>
            <a:ext cx="1503101" cy="76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0048100-FCE1-65A3-0DC5-F8D127B13D66}"/>
              </a:ext>
            </a:extLst>
          </p:cNvPr>
          <p:cNvCxnSpPr>
            <a:cxnSpLocks/>
            <a:stCxn id="80" idx="6"/>
            <a:endCxn id="134" idx="3"/>
          </p:cNvCxnSpPr>
          <p:nvPr/>
        </p:nvCxnSpPr>
        <p:spPr>
          <a:xfrm flipV="1">
            <a:off x="6953661" y="4119545"/>
            <a:ext cx="1502165" cy="161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659CED34-AD46-6B70-BE08-A207BA0A5246}"/>
              </a:ext>
            </a:extLst>
          </p:cNvPr>
          <p:cNvSpPr/>
          <p:nvPr/>
        </p:nvSpPr>
        <p:spPr>
          <a:xfrm>
            <a:off x="10044201" y="321891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3A65F1C-C1B9-1DCF-32A8-56C6BCB296FA}"/>
              </a:ext>
            </a:extLst>
          </p:cNvPr>
          <p:cNvCxnSpPr>
            <a:cxnSpLocks/>
            <a:endCxn id="145" idx="2"/>
          </p:cNvCxnSpPr>
          <p:nvPr/>
        </p:nvCxnSpPr>
        <p:spPr>
          <a:xfrm>
            <a:off x="8568361" y="3289015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D69E14A-B4C4-3AE2-6812-FB0D893AFCA8}"/>
              </a:ext>
            </a:extLst>
          </p:cNvPr>
          <p:cNvCxnSpPr>
            <a:cxnSpLocks/>
            <a:endCxn id="145" idx="3"/>
          </p:cNvCxnSpPr>
          <p:nvPr/>
        </p:nvCxnSpPr>
        <p:spPr>
          <a:xfrm flipV="1">
            <a:off x="8550506" y="3338586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EA1A2D-FFFB-C9DA-0E96-6DE37F3D1A69}"/>
              </a:ext>
            </a:extLst>
          </p:cNvPr>
          <p:cNvCxnSpPr>
            <a:cxnSpLocks/>
          </p:cNvCxnSpPr>
          <p:nvPr/>
        </p:nvCxnSpPr>
        <p:spPr>
          <a:xfrm>
            <a:off x="2212772" y="3192636"/>
            <a:ext cx="138684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C8A287-0C22-0351-FF5F-66D50516D9ED}"/>
              </a:ext>
            </a:extLst>
          </p:cNvPr>
          <p:cNvCxnSpPr>
            <a:cxnSpLocks/>
          </p:cNvCxnSpPr>
          <p:nvPr/>
        </p:nvCxnSpPr>
        <p:spPr>
          <a:xfrm>
            <a:off x="3777679" y="3324456"/>
            <a:ext cx="1476009" cy="14339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7EF65D-6526-6051-BB87-C046B3199B21}"/>
              </a:ext>
            </a:extLst>
          </p:cNvPr>
          <p:cNvCxnSpPr>
            <a:cxnSpLocks/>
            <a:endCxn id="66" idx="4"/>
          </p:cNvCxnSpPr>
          <p:nvPr/>
        </p:nvCxnSpPr>
        <p:spPr>
          <a:xfrm flipV="1">
            <a:off x="5421334" y="4141557"/>
            <a:ext cx="1471367" cy="73881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3A8B82-8394-7DCE-FC43-182DC3E8F0A4}"/>
              </a:ext>
            </a:extLst>
          </p:cNvPr>
          <p:cNvCxnSpPr>
            <a:cxnSpLocks/>
          </p:cNvCxnSpPr>
          <p:nvPr/>
        </p:nvCxnSpPr>
        <p:spPr>
          <a:xfrm flipV="1">
            <a:off x="7031061" y="3372098"/>
            <a:ext cx="1471367" cy="73881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EAC7CF-CB23-FE40-66B0-1E5FC76A3ADE}"/>
              </a:ext>
            </a:extLst>
          </p:cNvPr>
          <p:cNvCxnSpPr>
            <a:cxnSpLocks/>
            <a:endCxn id="145" idx="0"/>
          </p:cNvCxnSpPr>
          <p:nvPr/>
        </p:nvCxnSpPr>
        <p:spPr>
          <a:xfrm>
            <a:off x="8572834" y="3218911"/>
            <a:ext cx="153232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717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Update of each node requires maxima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branches</a:t>
                </a:r>
              </a:p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  <m:r>
                          <a:rPr lang="en-US" b="0" i="1" smtClean="0">
                            <a:latin typeface="Cambria Math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dirty="0"/>
                  <a:t> states, so complexity / time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  <m:r>
                          <a:rPr lang="en-US" b="0" i="1" smtClean="0">
                            <a:latin typeface="Cambria Math"/>
                          </a:rPr>
                          <m:t>(2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𝑘𝐾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Total complexity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𝑂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𝑘𝐾</m:t>
                        </m:r>
                      </m:sup>
                    </m:sSup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Storage is also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𝑂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𝑇</m:t>
                        </m:r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𝑘𝐾</m:t>
                        </m:r>
                      </m:sup>
                    </m:sSup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  (From the paths)</a:t>
                </a:r>
              </a:p>
              <a:p>
                <a:r>
                  <a:rPr lang="en-US" dirty="0"/>
                  <a:t>Summary:</a:t>
                </a:r>
              </a:p>
              <a:p>
                <a:pPr lvl="1"/>
                <a:r>
                  <a:rPr lang="en-US" dirty="0"/>
                  <a:t>Viterbi algorithm is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linear</a:t>
                </a:r>
                <a:r>
                  <a:rPr lang="en-US" dirty="0"/>
                  <a:t> in block length.   </a:t>
                </a:r>
              </a:p>
              <a:p>
                <a:pPr lvl="1"/>
                <a:r>
                  <a:rPr lang="en-US" dirty="0"/>
                  <a:t>Can have very long block lengths (often T in the 1000s)</a:t>
                </a:r>
              </a:p>
              <a:p>
                <a:pPr lvl="1"/>
                <a:r>
                  <a:rPr lang="en-US" dirty="0"/>
                  <a:t>But, complexity is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exponential</a:t>
                </a:r>
                <a:r>
                  <a:rPr lang="en-US" dirty="0"/>
                  <a:t> in constraint length</a:t>
                </a:r>
              </a:p>
              <a:p>
                <a:pPr lvl="1"/>
                <a:r>
                  <a:rPr lang="en-US" dirty="0"/>
                  <a:t>Practical decoders limited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=7 </m:t>
                    </m:r>
                  </m:oMath>
                </a14:m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6986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the Trellis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221889" y="2017986"/>
                <a:ext cx="5780924" cy="419231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Recall tail bits are zero: </a:t>
                </a:r>
                <a:br>
                  <a:rPr lang="en-US" b="1" i="1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=…=</m:t>
                    </m:r>
                    <m:r>
                      <a:rPr lang="en-US" b="1" i="1">
                        <a:latin typeface="Cambria Math"/>
                      </a:rPr>
                      <m:t>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𝐾</m:t>
                        </m:r>
                        <m:r>
                          <a:rPr lang="en-US" i="1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Limits the paths at the end of the trellis</a:t>
                </a:r>
              </a:p>
              <a:p>
                <a:r>
                  <a:rPr lang="en-US" dirty="0"/>
                  <a:t>Viterbi algorithm should only be </a:t>
                </a:r>
                <a:br>
                  <a:rPr lang="en-US" dirty="0"/>
                </a:br>
                <a:r>
                  <a:rPr lang="en-US" dirty="0"/>
                  <a:t>  done on the zero path.</a:t>
                </a:r>
              </a:p>
              <a:p>
                <a:r>
                  <a:rPr lang="en-US" dirty="0"/>
                  <a:t>Very important to not forget the bits at the end.</a:t>
                </a:r>
              </a:p>
              <a:p>
                <a:r>
                  <a:rPr lang="en-US" dirty="0"/>
                  <a:t>Otherwise, final bits are not protected.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221889" y="2017986"/>
                <a:ext cx="5780924" cy="4192314"/>
              </a:xfrm>
              <a:blipFill>
                <a:blip r:embed="rId2"/>
                <a:stretch>
                  <a:fillRect l="-2532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" y="1774990"/>
            <a:ext cx="5072530" cy="245217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683200" y="1774989"/>
            <a:ext cx="0" cy="3687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50000" y="1805151"/>
            <a:ext cx="0" cy="3687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83200" y="5005551"/>
            <a:ext cx="1066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01822" y="4528646"/>
            <a:ext cx="1829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During tail bits only paths with zero bit inputs.</a:t>
            </a:r>
          </a:p>
        </p:txBody>
      </p:sp>
    </p:spTree>
    <p:extLst>
      <p:ext uri="{BB962C8B-B14F-4D97-AF65-F5344CB8AC3E}">
        <p14:creationId xmlns:p14="http://schemas.microsoft.com/office/powerpoint/2010/main" val="35098466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the Path Memory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In current algorithm,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dirty="0"/>
                  <a:t>grows to full block length.</a:t>
                </a:r>
              </a:p>
              <a:p>
                <a:r>
                  <a:rPr lang="en-US" dirty="0"/>
                  <a:t>Adds storage:  Storage is 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𝑇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𝑘𝐾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.  Linear in </a:t>
                </a:r>
                <a:r>
                  <a:rPr lang="en-US" sz="2400" i="1" dirty="0">
                    <a:solidFill>
                      <a:prstClr val="black"/>
                    </a:solidFill>
                  </a:rPr>
                  <a:t>T</a:t>
                </a:r>
                <a:endParaRPr lang="en-US" dirty="0"/>
              </a:p>
              <a:p>
                <a:r>
                  <a:rPr lang="en-US" dirty="0">
                    <a:solidFill>
                      <a:prstClr val="black"/>
                    </a:solidFill>
                  </a:rPr>
                  <a:t>Adds delay.  No bits can be determined until code is fully decoded.</a:t>
                </a:r>
              </a:p>
              <a:p>
                <a:r>
                  <a:rPr lang="en-US" dirty="0">
                    <a:solidFill>
                      <a:prstClr val="black"/>
                    </a:solidFill>
                  </a:rPr>
                  <a:t>Many practical implementations:</a:t>
                </a:r>
              </a:p>
              <a:p>
                <a:pPr lvl="1"/>
                <a:r>
                  <a:rPr lang="en-US" sz="2000" dirty="0">
                    <a:solidFill>
                      <a:prstClr val="black"/>
                    </a:solidFill>
                  </a:rPr>
                  <a:t>Store some finite length</a:t>
                </a:r>
                <a:r>
                  <a:rPr lang="en-US" sz="24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𝛿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of each surviving path.</a:t>
                </a:r>
              </a:p>
              <a:p>
                <a:pPr lvl="1"/>
                <a:r>
                  <a:rPr lang="en-US" sz="2000" dirty="0">
                    <a:solidFill>
                      <a:prstClr val="black"/>
                    </a:solidFill>
                  </a:rPr>
                  <a:t>Can make decision on bit input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𝒃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after </a:t>
                </a:r>
                <a:r>
                  <a:rPr lang="en-US" sz="2000" b="1" dirty="0">
                    <a:solidFill>
                      <a:prstClr val="black"/>
                    </a:solidFill>
                  </a:rPr>
                  <a:t>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  <a:p>
                <a:pPr lvl="1"/>
                <a:r>
                  <a:rPr lang="en-US" sz="2000" dirty="0">
                    <a:solidFill>
                      <a:prstClr val="black"/>
                    </a:solidFill>
                  </a:rPr>
                  <a:t>Rule of thumb:  Good performance if</a:t>
                </a:r>
                <a:r>
                  <a:rPr lang="en-US" sz="24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𝛿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≥5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𝐾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  <a:p>
                <a:pPr lvl="1"/>
                <a:endParaRPr lang="en-US" sz="2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5459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Rate Matching Convolutional Codes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Convolutional codes have limited rates, usu. ½ or 1/3.</a:t>
            </a:r>
          </a:p>
          <a:p>
            <a:r>
              <a:rPr lang="en-US" dirty="0"/>
              <a:t>Obtain other rates through </a:t>
            </a:r>
          </a:p>
          <a:p>
            <a:pPr lvl="1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Puncturing</a:t>
            </a:r>
            <a:r>
              <a:rPr lang="en-US" dirty="0"/>
              <a:t>: Remove coded bits to increase rate</a:t>
            </a:r>
          </a:p>
          <a:p>
            <a:pPr lvl="1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Repetition</a:t>
            </a:r>
            <a:r>
              <a:rPr lang="en-US" dirty="0"/>
              <a:t>:  Repeat coded bits to decrease rate</a:t>
            </a:r>
          </a:p>
          <a:p>
            <a:r>
              <a:rPr lang="en-US" dirty="0"/>
              <a:t>Puncture / repeat pattern is important (see </a:t>
            </a:r>
            <a:r>
              <a:rPr lang="en-US" dirty="0" err="1"/>
              <a:t>Proakis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Try to spread out modified bits</a:t>
            </a:r>
          </a:p>
          <a:p>
            <a:r>
              <a:rPr lang="en-US" dirty="0"/>
              <a:t>For punctured bits, set corresponding LLRs to zero</a:t>
            </a:r>
          </a:p>
          <a:p>
            <a:pPr lvl="1"/>
            <a:r>
              <a:rPr lang="en-US" dirty="0"/>
              <a:t>Viterbi decoder just ignores those bits</a:t>
            </a:r>
          </a:p>
          <a:p>
            <a:r>
              <a:rPr lang="en-US" dirty="0"/>
              <a:t>For repeated bits, add the corresponding LLRs</a:t>
            </a:r>
          </a:p>
          <a:p>
            <a:pPr lvl="1"/>
            <a:r>
              <a:rPr lang="en-US" dirty="0"/>
              <a:t>Viterbi decoder will increase confidence on that branch</a:t>
            </a:r>
          </a:p>
        </p:txBody>
      </p:sp>
    </p:spTree>
    <p:extLst>
      <p:ext uri="{BB962C8B-B14F-4D97-AF65-F5344CB8AC3E}">
        <p14:creationId xmlns:p14="http://schemas.microsoft.com/office/powerpoint/2010/main" val="16159783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Order Constellations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40557" y="1567042"/>
                <a:ext cx="7772400" cy="3200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Higher order constellations (</a:t>
                </a:r>
                <a:r>
                  <a:rPr lang="en-US" dirty="0" err="1"/>
                  <a:t>eg.</a:t>
                </a:r>
                <a:r>
                  <a:rPr lang="en-US" dirty="0"/>
                  <a:t> 16- or 64-QAM)</a:t>
                </a:r>
              </a:p>
              <a:p>
                <a:r>
                  <a:rPr lang="en-US" dirty="0"/>
                  <a:t>Each constellation is a point is a function of multiple bits.</a:t>
                </a:r>
              </a:p>
              <a:p>
                <a:r>
                  <a:rPr lang="en-US" dirty="0"/>
                  <a:t>Likelihood does not factorize </a:t>
                </a:r>
              </a:p>
              <a:p>
                <a:pPr lvl="1"/>
                <a:r>
                  <a:rPr lang="en-US" dirty="0"/>
                  <a:t>Each symbol r(t) depends on multiple bits</a:t>
                </a:r>
              </a:p>
              <a:p>
                <a:r>
                  <a:rPr lang="en-US" dirty="0"/>
                  <a:t>Example 4-PAM (or one dimension of 16-QAM):</a:t>
                </a:r>
              </a:p>
              <a:p>
                <a:pPr lvl="1"/>
                <a:r>
                  <a:rPr lang="en-US" dirty="0"/>
                  <a:t>Each symbol likelihood depends on two bits: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40557" y="1567042"/>
                <a:ext cx="7772400" cy="3200400"/>
              </a:xfrm>
              <a:blipFill>
                <a:blip r:embed="rId2"/>
                <a:stretch>
                  <a:fillRect l="-1882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4572000" y="5361801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H="1">
            <a:off x="5029200" y="527036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H="1">
            <a:off x="5730240" y="527036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H="1">
            <a:off x="6477000" y="527036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H="1">
            <a:off x="7178040" y="527036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343829" y="4992470"/>
                <a:ext cx="10288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Two bits: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829" y="4992470"/>
                <a:ext cx="1028871" cy="646331"/>
              </a:xfrm>
              <a:prstGeom prst="rect">
                <a:avLst/>
              </a:prstGeom>
              <a:blipFill>
                <a:blip r:embed="rId3"/>
                <a:stretch>
                  <a:fillRect l="-4734" t="-5660" r="-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>
            <a:off x="3657600" y="5102721"/>
            <a:ext cx="762000" cy="518160"/>
          </a:xfrm>
          <a:prstGeom prst="right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854535" y="4813161"/>
                <a:ext cx="544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535" y="4813161"/>
                <a:ext cx="5444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562601" y="4813161"/>
                <a:ext cx="550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1" y="4813161"/>
                <a:ext cx="5503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302335" y="481316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988136" y="4813161"/>
                <a:ext cx="555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136" y="4813161"/>
                <a:ext cx="5556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201829" y="4813161"/>
                <a:ext cx="550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829" y="4813161"/>
                <a:ext cx="5503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229600" y="4901029"/>
                <a:ext cx="1189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4901029"/>
                <a:ext cx="118910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0418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Order Constellations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68335" y="2756338"/>
                <a:ext cx="7772400" cy="3200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create LLRs for individual bits use total probability rule: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Resulting bitwise LLR: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𝐿𝐿𝑅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/>
                      </a:rPr>
                      <m:t>for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=1,0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=1,1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=0,0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=0,1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68335" y="2756338"/>
                <a:ext cx="7772400" cy="3200400"/>
              </a:xfrm>
              <a:blipFill>
                <a:blip r:embed="rId2"/>
                <a:stretch>
                  <a:fillRect l="-1882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3783547" y="2177397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H="1">
            <a:off x="4240747" y="2085957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H="1">
            <a:off x="4941787" y="2085957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H="1">
            <a:off x="5688547" y="2085957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H="1">
            <a:off x="6389587" y="2085957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55376" y="1808066"/>
                <a:ext cx="10288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Two bits: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376" y="1808066"/>
                <a:ext cx="1028871" cy="646331"/>
              </a:xfrm>
              <a:prstGeom prst="rect">
                <a:avLst/>
              </a:prstGeom>
              <a:blipFill>
                <a:blip r:embed="rId3"/>
                <a:stretch>
                  <a:fillRect l="-4734" t="-5660" r="-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>
            <a:off x="2869147" y="1918317"/>
            <a:ext cx="762000" cy="518160"/>
          </a:xfrm>
          <a:prstGeom prst="right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066082" y="1628757"/>
                <a:ext cx="544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082" y="1628757"/>
                <a:ext cx="5444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74148" y="1628757"/>
                <a:ext cx="550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148" y="1628757"/>
                <a:ext cx="5503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513882" y="162875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199683" y="1628757"/>
                <a:ext cx="555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683" y="1628757"/>
                <a:ext cx="5556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413376" y="1628757"/>
                <a:ext cx="550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376" y="1628757"/>
                <a:ext cx="5503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441148" y="1716625"/>
                <a:ext cx="12995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𝑟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𝑠</m:t>
                    </m:r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148" y="1716625"/>
                <a:ext cx="129958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7733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Order Constellations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00954" y="3181588"/>
            <a:ext cx="5413206" cy="2695394"/>
          </a:xfrm>
        </p:spPr>
        <p:txBody>
          <a:bodyPr>
            <a:normAutofit/>
          </a:bodyPr>
          <a:lstStyle/>
          <a:p>
            <a:r>
              <a:rPr lang="en-US" dirty="0"/>
              <a:t>LLRs can have irregular shapes</a:t>
            </a:r>
          </a:p>
          <a:p>
            <a:r>
              <a:rPr lang="en-US" dirty="0"/>
              <a:t>Not simple linear function as in BPSK / QPSK case</a:t>
            </a:r>
          </a:p>
          <a:p>
            <a:r>
              <a:rPr lang="en-US" dirty="0"/>
              <a:t>Often use approximations</a:t>
            </a:r>
          </a:p>
          <a:p>
            <a:r>
              <a:rPr lang="en-US" dirty="0"/>
              <a:t>More info:  </a:t>
            </a:r>
            <a:r>
              <a:rPr lang="en-US" dirty="0" err="1"/>
              <a:t>Caire</a:t>
            </a:r>
            <a:r>
              <a:rPr lang="en-US" dirty="0"/>
              <a:t>,  </a:t>
            </a:r>
            <a:r>
              <a:rPr lang="en-US" dirty="0" err="1"/>
              <a:t>Taricco</a:t>
            </a:r>
            <a:r>
              <a:rPr lang="en-US" dirty="0"/>
              <a:t> and  </a:t>
            </a:r>
            <a:r>
              <a:rPr lang="en-US" dirty="0" err="1"/>
              <a:t>Biglieri</a:t>
            </a:r>
            <a:r>
              <a:rPr lang="en-US" dirty="0"/>
              <a:t>, “Bit-Interleaved Coded Modulation," 1998.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0" y="1978839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H="1">
            <a:off x="5029200" y="18873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H="1">
            <a:off x="5730240" y="18873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H="1">
            <a:off x="6477000" y="18873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H="1">
            <a:off x="7178040" y="18873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343829" y="1609508"/>
                <a:ext cx="10288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Two bits: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829" y="1609508"/>
                <a:ext cx="1028871" cy="646331"/>
              </a:xfrm>
              <a:prstGeom prst="rect">
                <a:avLst/>
              </a:prstGeom>
              <a:blipFill>
                <a:blip r:embed="rId2"/>
                <a:stretch>
                  <a:fillRect l="-4734" t="-4717" r="-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>
            <a:off x="3657600" y="1719759"/>
            <a:ext cx="762000" cy="518160"/>
          </a:xfrm>
          <a:prstGeom prst="right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854535" y="1430199"/>
                <a:ext cx="544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535" y="1430199"/>
                <a:ext cx="5444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562601" y="1430199"/>
                <a:ext cx="550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1" y="1430199"/>
                <a:ext cx="55034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302335" y="143019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988136" y="1430199"/>
                <a:ext cx="555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136" y="1430199"/>
                <a:ext cx="5556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201829" y="1430199"/>
                <a:ext cx="550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829" y="1430199"/>
                <a:ext cx="55034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229601" y="1518067"/>
                <a:ext cx="12995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𝑟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𝑠</m:t>
                    </m:r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1" y="1518067"/>
                <a:ext cx="1299587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416" y="3480490"/>
            <a:ext cx="3222665" cy="2219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15466" y="2907268"/>
            <a:ext cx="247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LLR for c2         LLR for c1</a:t>
            </a:r>
          </a:p>
        </p:txBody>
      </p:sp>
    </p:spTree>
    <p:extLst>
      <p:ext uri="{BB962C8B-B14F-4D97-AF65-F5344CB8AC3E}">
        <p14:creationId xmlns:p14="http://schemas.microsoft.com/office/powerpoint/2010/main" val="6744300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Codes in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802.11 uses  R=1/2 K=7 code.  </a:t>
            </a:r>
          </a:p>
          <a:p>
            <a:r>
              <a:rPr lang="en-US" dirty="0"/>
              <a:t>Length adjusted to packet size</a:t>
            </a:r>
          </a:p>
          <a:p>
            <a:r>
              <a:rPr lang="en-US" dirty="0"/>
              <a:t>Higher rates (R=2/3 and ¾) achieved through puncturing</a:t>
            </a:r>
          </a:p>
          <a:p>
            <a:r>
              <a:rPr lang="en-US" dirty="0"/>
              <a:t>Enables decoding as data arrives for ACK fast turnaround</a:t>
            </a:r>
          </a:p>
        </p:txBody>
      </p:sp>
      <p:sp>
        <p:nvSpPr>
          <p:cNvPr id="5" name="Rectangle 4"/>
          <p:cNvSpPr/>
          <p:nvPr/>
        </p:nvSpPr>
        <p:spPr>
          <a:xfrm>
            <a:off x="3254172" y="3607832"/>
            <a:ext cx="2887548" cy="38100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48797" y="3607832"/>
            <a:ext cx="143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symbols</a:t>
            </a:r>
          </a:p>
        </p:txBody>
      </p:sp>
      <p:sp>
        <p:nvSpPr>
          <p:cNvPr id="7" name="Rectangle 6"/>
          <p:cNvSpPr/>
          <p:nvPr/>
        </p:nvSpPr>
        <p:spPr>
          <a:xfrm>
            <a:off x="4038600" y="4819888"/>
            <a:ext cx="2399868" cy="3810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27982" y="4818460"/>
            <a:ext cx="172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Viterbi decoding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3254172" y="4267200"/>
            <a:ext cx="784428" cy="3810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38601" y="4298156"/>
            <a:ext cx="188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</a:t>
            </a:r>
            <a:r>
              <a:rPr lang="en-US" dirty="0" err="1"/>
              <a:t>est</a:t>
            </a:r>
            <a:r>
              <a:rPr lang="en-US" dirty="0"/>
              <a:t> / sync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8060" y="3619024"/>
            <a:ext cx="587603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04485" y="3607832"/>
            <a:ext cx="10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Preamble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24092" y="5351026"/>
            <a:ext cx="296748" cy="3810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750453" y="5334000"/>
            <a:ext cx="231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CRC &amp; form ACK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705600" y="6032778"/>
            <a:ext cx="914400" cy="38100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781801" y="6032778"/>
            <a:ext cx="55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254172" y="3773210"/>
            <a:ext cx="0" cy="87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038600" y="4230410"/>
            <a:ext cx="0" cy="87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24092" y="4840010"/>
            <a:ext cx="0" cy="87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05600" y="3607833"/>
            <a:ext cx="15240" cy="2697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735213" y="3810000"/>
            <a:ext cx="6905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125614" y="3810000"/>
            <a:ext cx="57998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34200" y="3810001"/>
            <a:ext cx="1763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Turnaround time</a:t>
            </a:r>
            <a:br>
              <a:rPr lang="en-US" dirty="0"/>
            </a:br>
            <a:r>
              <a:rPr lang="en-US" dirty="0"/>
              <a:t>(&lt;= SIFS = 10us)</a:t>
            </a:r>
          </a:p>
        </p:txBody>
      </p:sp>
    </p:spTree>
    <p:extLst>
      <p:ext uri="{BB962C8B-B14F-4D97-AF65-F5344CB8AC3E}">
        <p14:creationId xmlns:p14="http://schemas.microsoft.com/office/powerpoint/2010/main" val="244509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602A-5BED-4CC0-9A5C-9F31594C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CF60-BF21-4B39-AE65-0B4DC3F7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994" y="1539279"/>
            <a:ext cx="10146686" cy="4329817"/>
          </a:xfrm>
        </p:spPr>
        <p:txBody>
          <a:bodyPr/>
          <a:lstStyle/>
          <a:p>
            <a:r>
              <a:rPr lang="en-US" dirty="0"/>
              <a:t>Convolutional codes:  encoding and representations </a:t>
            </a:r>
          </a:p>
          <a:p>
            <a:r>
              <a:rPr lang="en-US" dirty="0"/>
              <a:t>Tree, trellis and state diagrams</a:t>
            </a:r>
          </a:p>
          <a:p>
            <a:r>
              <a:rPr lang="en-US" dirty="0"/>
              <a:t>Decoding with branch metrics</a:t>
            </a:r>
          </a:p>
          <a:p>
            <a:r>
              <a:rPr lang="en-US" dirty="0"/>
              <a:t>Viterbi decoding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D38D-EA03-4B9A-BB5A-018CB194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EB70F2E-4780-41B9-90AE-7B49529A099C}"/>
              </a:ext>
            </a:extLst>
          </p:cNvPr>
          <p:cNvSpPr/>
          <p:nvPr/>
        </p:nvSpPr>
        <p:spPr>
          <a:xfrm>
            <a:off x="287035" y="146093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13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Codes in LTE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Convolutional codes in LTE used for:</a:t>
            </a:r>
          </a:p>
          <a:p>
            <a:pPr lvl="1"/>
            <a:r>
              <a:rPr lang="en-US" dirty="0"/>
              <a:t>Control channels (payload </a:t>
            </a:r>
            <a:r>
              <a:rPr lang="en-US" dirty="0" err="1"/>
              <a:t>typ</a:t>
            </a:r>
            <a:r>
              <a:rPr lang="en-US" dirty="0"/>
              <a:t> 20-40 bits +CRC), and </a:t>
            </a:r>
          </a:p>
          <a:p>
            <a:pPr lvl="1"/>
            <a:r>
              <a:rPr lang="en-US" dirty="0"/>
              <a:t>Short (&lt; 128 bit) data frames</a:t>
            </a:r>
          </a:p>
          <a:p>
            <a:r>
              <a:rPr lang="en-US" dirty="0"/>
              <a:t>Larger payloads encoded with turbo codes (discussed later)</a:t>
            </a:r>
          </a:p>
          <a:p>
            <a:r>
              <a:rPr lang="en-US" dirty="0"/>
              <a:t>Uses rate=1/3 base convolutional code with K=7.</a:t>
            </a:r>
          </a:p>
          <a:p>
            <a:r>
              <a:rPr lang="en-US" dirty="0"/>
              <a:t>Higher rates achieved via puncturing</a:t>
            </a:r>
          </a:p>
          <a:p>
            <a:r>
              <a:rPr lang="en-US" dirty="0"/>
              <a:t>Control channels use a sophisticated technique called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tail biting </a:t>
            </a:r>
            <a:r>
              <a:rPr lang="en-US" dirty="0"/>
              <a:t>to reduce loss on the tail bits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5568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Performance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211613" y="1965762"/>
            <a:ext cx="5171089" cy="4054038"/>
          </a:xfrm>
        </p:spPr>
        <p:txBody>
          <a:bodyPr/>
          <a:lstStyle/>
          <a:p>
            <a:r>
              <a:rPr lang="en-US" dirty="0"/>
              <a:t>Hard decision loses approximately 1.5 to 2 dB</a:t>
            </a:r>
          </a:p>
          <a:p>
            <a:r>
              <a:rPr lang="en-US" dirty="0"/>
              <a:t>Constraint length K=7 is sufficient for very sharp error performance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03" y="1793524"/>
            <a:ext cx="3657600" cy="405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661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Constraint Lengths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22427" y="1723068"/>
            <a:ext cx="5959365" cy="4296731"/>
          </a:xfrm>
        </p:spPr>
        <p:txBody>
          <a:bodyPr/>
          <a:lstStyle/>
          <a:p>
            <a:r>
              <a:rPr lang="en-US" dirty="0"/>
              <a:t>Approximate 1 dB improvement between  K=3, 5 and 7</a:t>
            </a:r>
          </a:p>
          <a:p>
            <a:r>
              <a:rPr lang="en-US" dirty="0"/>
              <a:t>Higher constraint lengths become computationally intractable</a:t>
            </a:r>
          </a:p>
          <a:p>
            <a:r>
              <a:rPr lang="en-US" dirty="0"/>
              <a:t>Recall decoding complexity is exponential in 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20" y="1723069"/>
            <a:ext cx="3336890" cy="419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239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LLR Quantization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959366" y="1839310"/>
            <a:ext cx="5749158" cy="4180490"/>
          </a:xfrm>
        </p:spPr>
        <p:txBody>
          <a:bodyPr/>
          <a:lstStyle/>
          <a:p>
            <a:r>
              <a:rPr lang="en-US" dirty="0"/>
              <a:t>Minimal gains after 16 bit quantization of branch metrics</a:t>
            </a:r>
          </a:p>
          <a:p>
            <a:r>
              <a:rPr lang="en-US" dirty="0"/>
              <a:t>Recall HD is equivalent to 1 bit quantization</a:t>
            </a:r>
          </a:p>
          <a:p>
            <a:r>
              <a:rPr lang="en-US" dirty="0"/>
              <a:t>Most commercial implementations use 6-bit LLRs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605" y="1596002"/>
            <a:ext cx="3684396" cy="444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4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34A1-9044-AE41-3547-73064D4E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Convolution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EFE74-BDF9-82D7-01DC-9B031B57D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705" y="1498791"/>
            <a:ext cx="3943607" cy="4404681"/>
          </a:xfrm>
        </p:spPr>
        <p:txBody>
          <a:bodyPr/>
          <a:lstStyle/>
          <a:p>
            <a:r>
              <a:rPr lang="en-US" dirty="0"/>
              <a:t>MATLAB comm toolbox</a:t>
            </a:r>
          </a:p>
          <a:p>
            <a:pPr lvl="1"/>
            <a:r>
              <a:rPr lang="en-US" dirty="0"/>
              <a:t>General convolution encoders &amp; decoders</a:t>
            </a:r>
          </a:p>
          <a:p>
            <a:pPr lvl="1"/>
            <a:r>
              <a:rPr lang="en-US" dirty="0"/>
              <a:t>Efficient implementation</a:t>
            </a:r>
          </a:p>
          <a:p>
            <a:pPr lvl="1"/>
            <a:r>
              <a:rPr lang="en-US" dirty="0"/>
              <a:t>Excellent for testing</a:t>
            </a:r>
          </a:p>
          <a:p>
            <a:r>
              <a:rPr lang="en-US" dirty="0"/>
              <a:t>See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1D9F3-BF55-7367-13AA-5CA115BC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F6BC23-830F-D99D-2C6B-C673C015F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473"/>
          <a:stretch/>
        </p:blipFill>
        <p:spPr>
          <a:xfrm>
            <a:off x="1036321" y="1771990"/>
            <a:ext cx="6258253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865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020A-DF02-8969-D437-C41A4A41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D3003-4348-6C99-5127-155FA1D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447069-37DB-D869-3630-B07DA70BB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66" y="1669882"/>
            <a:ext cx="46386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1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Convolutional</a:t>
            </a:r>
            <a:r>
              <a:rPr lang="en-US" dirty="0"/>
              <a:t> Codes History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Generates a stream of coded bits from </a:t>
            </a:r>
            <a:r>
              <a:rPr lang="en-US" dirty="0" err="1"/>
              <a:t>uncoded</a:t>
            </a:r>
            <a:r>
              <a:rPr lang="en-US" dirty="0"/>
              <a:t> bits</a:t>
            </a:r>
          </a:p>
          <a:p>
            <a:pPr lvl="1"/>
            <a:r>
              <a:rPr lang="en-US" dirty="0"/>
              <a:t>Block codes form by terminating the stream</a:t>
            </a:r>
          </a:p>
          <a:p>
            <a:r>
              <a:rPr lang="en-US" dirty="0"/>
              <a:t>Output stream created by binary FIR filters</a:t>
            </a:r>
          </a:p>
          <a:p>
            <a:r>
              <a:rPr lang="en-US" dirty="0"/>
              <a:t>Developed originally by Elias (1955)</a:t>
            </a:r>
          </a:p>
          <a:p>
            <a:pPr lvl="1"/>
            <a:r>
              <a:rPr lang="en-US" dirty="0"/>
              <a:t>Key challenge was decoders.  Much study in 1960s.  </a:t>
            </a:r>
          </a:p>
          <a:p>
            <a:pPr lvl="1"/>
            <a:r>
              <a:rPr lang="en-US" dirty="0"/>
              <a:t>Practical, optimal decoders developed by Viterbi,1967.</a:t>
            </a:r>
          </a:p>
          <a:p>
            <a:r>
              <a:rPr lang="en-US" dirty="0"/>
              <a:t>Can perform within 2-3 dB  of Shannon limit.</a:t>
            </a:r>
          </a:p>
          <a:p>
            <a:r>
              <a:rPr lang="en-US" dirty="0"/>
              <a:t>Instrumental in Pioneer Space program (along with RS codes)</a:t>
            </a:r>
          </a:p>
          <a:p>
            <a:r>
              <a:rPr lang="en-US" dirty="0"/>
              <a:t>Most widely-used code in industry today:  </a:t>
            </a:r>
            <a:r>
              <a:rPr lang="en-US" dirty="0" err="1"/>
              <a:t>WiFi</a:t>
            </a:r>
            <a:r>
              <a:rPr lang="en-US" dirty="0"/>
              <a:t>, cellular</a:t>
            </a:r>
          </a:p>
          <a:p>
            <a:pPr lvl="1"/>
            <a:r>
              <a:rPr lang="en-US" dirty="0"/>
              <a:t>In the mid 1990s, longer block length cellular codes were replaced with Turbo codes, </a:t>
            </a:r>
          </a:p>
          <a:p>
            <a:pPr lvl="1"/>
            <a:r>
              <a:rPr lang="en-US" dirty="0"/>
              <a:t>But, these use convolutional codes as basis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Convolutional</a:t>
            </a:r>
            <a:r>
              <a:rPr lang="en-US" dirty="0"/>
              <a:t> Codes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Encode data through parallel binary (usu. FIR) filters</a:t>
                </a:r>
              </a:p>
              <a:p>
                <a:r>
                  <a:rPr lang="en-US" sz="2400" dirty="0"/>
                  <a:t>Example </a:t>
                </a:r>
                <a:r>
                  <a:rPr lang="en-US" sz="2400" dirty="0" err="1"/>
                  <a:t>convolutional</a:t>
                </a:r>
                <a:r>
                  <a:rPr lang="en-US" sz="2400" dirty="0"/>
                  <a:t> code:</a:t>
                </a:r>
              </a:p>
              <a:p>
                <a:pPr lvl="1"/>
                <a:r>
                  <a:rPr lang="en-US" sz="2000" dirty="0"/>
                  <a:t>Rate = ½ (two output bits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) for each input bit b[t].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Constraint length </a:t>
                </a:r>
                <a:r>
                  <a:rPr lang="en-US" sz="2000" dirty="0"/>
                  <a:t>K=3 (size of shift register)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convEnc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093" y="3880446"/>
            <a:ext cx="4171751" cy="1438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68892" y="4227691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b[t]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78692" y="3728045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1</a:t>
            </a:r>
            <a:r>
              <a:rPr lang="en-US" sz="1600" dirty="0"/>
              <a:t>[t]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4892" y="4837291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2</a:t>
            </a:r>
            <a:r>
              <a:rPr lang="en-US" sz="1600" dirty="0"/>
              <a:t>[t]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30892" y="435421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11892" y="4354897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0874" y="4362839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A96CE9-8B29-4D3C-B040-E803FB2A9C68}"/>
                  </a:ext>
                </a:extLst>
              </p:cNvPr>
              <p:cNvSpPr txBox="1"/>
              <p:nvPr/>
            </p:nvSpPr>
            <p:spPr>
              <a:xfrm>
                <a:off x="6602643" y="4276417"/>
                <a:ext cx="41717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A96CE9-8B29-4D3C-B040-E803FB2A9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643" y="4276417"/>
                <a:ext cx="4171751" cy="646331"/>
              </a:xfrm>
              <a:prstGeom prst="rect">
                <a:avLst/>
              </a:prstGeom>
              <a:blipFill>
                <a:blip r:embed="rId4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Convolutional</a:t>
            </a:r>
            <a:r>
              <a:rPr lang="en-US" dirty="0"/>
              <a:t> Codes</a:t>
            </a:r>
            <a:br>
              <a:rPr lang="en-US" dirty="0"/>
            </a:br>
            <a:r>
              <a:rPr lang="en-US" sz="3100" dirty="0"/>
              <a:t>Block Implementation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25139" y="2853904"/>
                <a:ext cx="7772400" cy="3005138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To implement as block code:</a:t>
                </a:r>
              </a:p>
              <a:p>
                <a:pPr lvl="1"/>
                <a:r>
                  <a:rPr lang="en-US" dirty="0"/>
                  <a:t>Start with L input bits b[0],b[1],…,b[L-1]</a:t>
                </a:r>
              </a:p>
              <a:p>
                <a:pPr lvl="1"/>
                <a:r>
                  <a:rPr lang="en-US" dirty="0"/>
                  <a:t>Append K-1 zero b[L]=b[L+1]=…=b[L+K-2]=0 (called </a:t>
                </a:r>
                <a:r>
                  <a:rPr lang="en-US" dirty="0">
                    <a:solidFill>
                      <a:schemeClr val="accent1"/>
                    </a:solidFill>
                  </a:rPr>
                  <a:t>tail bits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Generate output bits from each branch</a:t>
                </a:r>
              </a:p>
              <a:p>
                <a:pPr lvl="2"/>
                <a:r>
                  <a:rPr lang="en-US" dirty="0"/>
                  <a:t>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j</a:t>
                </a:r>
                <a:r>
                  <a:rPr lang="en-US" dirty="0"/>
                  <a:t>[0],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j</a:t>
                </a:r>
                <a:r>
                  <a:rPr lang="en-US" dirty="0"/>
                  <a:t>[1], … ,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j</a:t>
                </a:r>
                <a:r>
                  <a:rPr lang="en-US" dirty="0"/>
                  <a:t>[L+K-2], j=1,…,N where N = number of branches</a:t>
                </a:r>
              </a:p>
              <a:p>
                <a:pPr lvl="1"/>
                <a:r>
                  <a:rPr lang="en-US" dirty="0"/>
                  <a:t>Final codeword is concatenation of branch output </a:t>
                </a:r>
              </a:p>
              <a:p>
                <a:pPr lvl="2"/>
                <a:r>
                  <a:rPr lang="en-US" b="1" dirty="0"/>
                  <a:t>c</a:t>
                </a:r>
                <a:r>
                  <a:rPr lang="en-US" dirty="0"/>
                  <a:t>=(c</a:t>
                </a:r>
                <a:r>
                  <a:rPr lang="en-US" baseline="-25000" dirty="0"/>
                  <a:t>1</a:t>
                </a:r>
                <a:r>
                  <a:rPr lang="en-US" dirty="0"/>
                  <a:t>[0], c</a:t>
                </a:r>
                <a:r>
                  <a:rPr lang="en-US" baseline="-25000" dirty="0"/>
                  <a:t>1</a:t>
                </a:r>
                <a:r>
                  <a:rPr lang="en-US" dirty="0"/>
                  <a:t>[1], … , c</a:t>
                </a:r>
                <a:r>
                  <a:rPr lang="en-US" baseline="-25000" dirty="0"/>
                  <a:t>1</a:t>
                </a:r>
                <a:r>
                  <a:rPr lang="en-US" dirty="0"/>
                  <a:t>[L+K-2],…,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N</a:t>
                </a:r>
                <a:r>
                  <a:rPr lang="en-US" dirty="0"/>
                  <a:t>[0],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N</a:t>
                </a:r>
                <a:r>
                  <a:rPr lang="en-US" dirty="0"/>
                  <a:t>[1], … ,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N</a:t>
                </a:r>
                <a:r>
                  <a:rPr lang="en-US" dirty="0"/>
                  <a:t>[L+K-2])</a:t>
                </a:r>
              </a:p>
              <a:p>
                <a:r>
                  <a:rPr lang="en-US" dirty="0"/>
                  <a:t>Effective rate: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for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25139" y="2853904"/>
                <a:ext cx="7772400" cy="3005138"/>
              </a:xfrm>
              <a:blipFill>
                <a:blip r:embed="rId2"/>
                <a:stretch>
                  <a:fillRect l="-1882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convEnc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476" y="1491756"/>
            <a:ext cx="3850864" cy="13276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89275" y="1728371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b[t]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11339" y="1380293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1</a:t>
            </a:r>
            <a:r>
              <a:rPr lang="en-US" sz="1600" dirty="0"/>
              <a:t>[t]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87539" y="2294693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2</a:t>
            </a:r>
            <a:r>
              <a:rPr lang="en-US" sz="1600" dirty="0"/>
              <a:t>[t]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3641" y="1930878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54418" y="1939504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3400" y="19474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321BEE-A835-41BE-83C4-04D93627E314}"/>
                  </a:ext>
                </a:extLst>
              </p:cNvPr>
              <p:cNvSpPr txBox="1"/>
              <p:nvPr/>
            </p:nvSpPr>
            <p:spPr>
              <a:xfrm>
                <a:off x="6983929" y="1743759"/>
                <a:ext cx="41717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321BEE-A835-41BE-83C4-04D93627E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29" y="1743759"/>
                <a:ext cx="4171751" cy="646331"/>
              </a:xfrm>
              <a:prstGeom prst="rect">
                <a:avLst/>
              </a:prstGeom>
              <a:blipFill>
                <a:blip r:embed="rId4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Convolutional</a:t>
            </a:r>
            <a:r>
              <a:rPr lang="en-US" dirty="0"/>
              <a:t> Codes</a:t>
            </a:r>
            <a:br>
              <a:rPr lang="en-US" dirty="0"/>
            </a:br>
            <a:r>
              <a:rPr lang="en-US" sz="3100" dirty="0"/>
              <a:t>Encoding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Encode message </a:t>
            </a:r>
            <a:r>
              <a:rPr lang="en-US" sz="2400" b="1" dirty="0"/>
              <a:t>b</a:t>
            </a:r>
            <a:r>
              <a:rPr lang="en-US" sz="2400" dirty="0"/>
              <a:t> = [1 0 1]</a:t>
            </a:r>
          </a:p>
          <a:p>
            <a:r>
              <a:rPr lang="en-US" sz="2400" dirty="0"/>
              <a:t>Branch outputs </a:t>
            </a:r>
            <a:r>
              <a:rPr lang="en-US" sz="2400" b="1" dirty="0"/>
              <a:t>c</a:t>
            </a:r>
            <a:r>
              <a:rPr lang="en-US" sz="2400" dirty="0"/>
              <a:t>1=[11011]  c2=[11001]</a:t>
            </a:r>
          </a:p>
          <a:p>
            <a:r>
              <a:rPr lang="en-US" sz="2400" dirty="0"/>
              <a:t>Final output </a:t>
            </a:r>
            <a:r>
              <a:rPr lang="en-US" sz="2400" b="1" dirty="0"/>
              <a:t>c</a:t>
            </a:r>
            <a:r>
              <a:rPr lang="en-US" sz="2400" dirty="0"/>
              <a:t>=[11,10,00,10,11]  (interleaved)</a:t>
            </a:r>
          </a:p>
          <a:p>
            <a:r>
              <a:rPr lang="en-US" sz="2400" dirty="0"/>
              <a:t>Rate = 3/10</a:t>
            </a:r>
            <a:endParaRPr lang="en-US" dirty="0"/>
          </a:p>
        </p:txBody>
      </p:sp>
      <p:pic>
        <p:nvPicPr>
          <p:cNvPr id="8" name="Picture 7" descr="convEnc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226" y="4499490"/>
            <a:ext cx="4171751" cy="1438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28025" y="4846735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b[t]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37825" y="4347089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1</a:t>
            </a:r>
            <a:r>
              <a:rPr lang="en-US" sz="1600" dirty="0"/>
              <a:t>[t]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14025" y="5456335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2</a:t>
            </a:r>
            <a:r>
              <a:rPr lang="en-US" sz="1600" dirty="0"/>
              <a:t>[t]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90025" y="4973257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71025" y="4973941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60007" y="498188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490030"/>
              </p:ext>
            </p:extLst>
          </p:nvPr>
        </p:nvGraphicFramePr>
        <p:xfrm>
          <a:off x="2322577" y="3573123"/>
          <a:ext cx="337204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b[t]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c1[t]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c2[t]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Left Brace 13"/>
          <p:cNvSpPr/>
          <p:nvPr/>
        </p:nvSpPr>
        <p:spPr>
          <a:xfrm>
            <a:off x="1941576" y="5075753"/>
            <a:ext cx="304800" cy="7524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97280" y="5151161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Tail 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C854C21-2C17-43D8-9989-2E001B5933B7}"/>
                  </a:ext>
                </a:extLst>
              </p:cNvPr>
              <p:cNvSpPr txBox="1"/>
              <p:nvPr/>
            </p:nvSpPr>
            <p:spPr>
              <a:xfrm>
                <a:off x="6732949" y="3429000"/>
                <a:ext cx="41717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C854C21-2C17-43D8-9989-2E001B593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949" y="3429000"/>
                <a:ext cx="4171751" cy="646331"/>
              </a:xfrm>
              <a:prstGeom prst="rect">
                <a:avLst/>
              </a:prstGeom>
              <a:blipFill>
                <a:blip r:embed="rId3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athbf{g}_1 &amp;=&amp; [100] \\&#10;\mathbf{g}_2 &amp;=&amp; [101] \\&#10;\mathbf{g}_3 &amp;=&amp; [111]  template TPT1  env TPENV3  fore 0  back 16777215  eqnno 1"/>
  <p:tag name="FILENAME" val="TP_tmp"/>
  <p:tag name="ORIGWIDTH" val="60"/>
  <p:tag name="PICTUREFILESIZE" val="64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athbf{g}_1 &amp;=&amp; [1 ~ 011] \\&#10;\mathbf{g}_2 &amp;=&amp; [1~ 101] \\&#10;\mathbf{g}_3 &amp;=&amp; [1~010]  template TPT1  env TPENV3  fore 0  back 16777215  eqnno 1"/>
  <p:tag name="FILENAME" val="TP_tmp"/>
  <p:tag name="ORIGWIDTH" val="68"/>
  <p:tag name="PICTUREFILESIZE" val="669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athbf{g}_1 &amp;=&amp; [13] \\&#10;\mathbf{g}_2 &amp;=&amp; [15] \\&#10;\mathbf{g}_3 &amp;=&amp; [12]  template TPT1  env TPENV3  fore 0  back 16777215  eqnno 1"/>
  <p:tag name="FILENAME" val="TP_tmp"/>
  <p:tag name="ORIGWIDTH" val="55"/>
  <p:tag name="PICTUREFILESIZE" val="6120"/>
</p:tagLst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41889</TotalTime>
  <Words>3254</Words>
  <Application>Microsoft Office PowerPoint</Application>
  <PresentationFormat>Widescreen</PresentationFormat>
  <Paragraphs>730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Calibri</vt:lpstr>
      <vt:lpstr>Cambria Math</vt:lpstr>
      <vt:lpstr>Wingdings</vt:lpstr>
      <vt:lpstr>Wingdings 2</vt:lpstr>
      <vt:lpstr>Retrospect</vt:lpstr>
      <vt:lpstr>Unit 10:  Convolutional Codes</vt:lpstr>
      <vt:lpstr>Learning Objectives</vt:lpstr>
      <vt:lpstr>Graduate vs. Undergraduate</vt:lpstr>
      <vt:lpstr>This Unit</vt:lpstr>
      <vt:lpstr>Outline</vt:lpstr>
      <vt:lpstr>Convolutional Codes History</vt:lpstr>
      <vt:lpstr>Convolutional Codes</vt:lpstr>
      <vt:lpstr>Convolutional Codes Block Implementation</vt:lpstr>
      <vt:lpstr>Convolutional Codes Encoding Example</vt:lpstr>
      <vt:lpstr>Generator Polynomials:  Binary Form</vt:lpstr>
      <vt:lpstr>Generator Polynomials:  Octal Form</vt:lpstr>
      <vt:lpstr>Multiple Inputs</vt:lpstr>
      <vt:lpstr>In-Class Exercise</vt:lpstr>
      <vt:lpstr>Outline</vt:lpstr>
      <vt:lpstr>Convolutional Codes as State Machines</vt:lpstr>
      <vt:lpstr>Encoder States</vt:lpstr>
      <vt:lpstr>Tree Diagram</vt:lpstr>
      <vt:lpstr>Trellis Diagram</vt:lpstr>
      <vt:lpstr>State Diagram</vt:lpstr>
      <vt:lpstr>State Machine Functional Description</vt:lpstr>
      <vt:lpstr>In-Class Exercise</vt:lpstr>
      <vt:lpstr>Outline</vt:lpstr>
      <vt:lpstr>ML Estimation</vt:lpstr>
      <vt:lpstr>LLR Review</vt:lpstr>
      <vt:lpstr>Example 1: Binary Symmetric Channel</vt:lpstr>
      <vt:lpstr>Example 1: Binary Symmetric Channel</vt:lpstr>
      <vt:lpstr>Example 2: QPSK Channel</vt:lpstr>
      <vt:lpstr>Branch Metric</vt:lpstr>
      <vt:lpstr>Branch Metric Maximization</vt:lpstr>
      <vt:lpstr>Example</vt:lpstr>
      <vt:lpstr>Step 1:  Compute Branch Metrics</vt:lpstr>
      <vt:lpstr>Step 2:  Find the Maximizing Path</vt:lpstr>
      <vt:lpstr>Outline</vt:lpstr>
      <vt:lpstr>Viterbi Algorithm by Example</vt:lpstr>
      <vt:lpstr>Ex:  Time 1</vt:lpstr>
      <vt:lpstr>Ex:  Time 2</vt:lpstr>
      <vt:lpstr>Ex:  Time 3</vt:lpstr>
      <vt:lpstr>Ex:  Time 4</vt:lpstr>
      <vt:lpstr>Ex:  Time 5</vt:lpstr>
      <vt:lpstr>Ex:  Trace back path</vt:lpstr>
      <vt:lpstr>Ex:  Read off bits</vt:lpstr>
      <vt:lpstr>Complexity</vt:lpstr>
      <vt:lpstr>Terminating the Trellis</vt:lpstr>
      <vt:lpstr>Pruning the Path Memory</vt:lpstr>
      <vt:lpstr>Rate Matching Convolutional Codes</vt:lpstr>
      <vt:lpstr>High Order Constellations</vt:lpstr>
      <vt:lpstr>High Order Constellations</vt:lpstr>
      <vt:lpstr>High Order Constellations</vt:lpstr>
      <vt:lpstr>Convolutional Codes in WiFi</vt:lpstr>
      <vt:lpstr>Convolutional Codes in LTE</vt:lpstr>
      <vt:lpstr>Decoding Performance </vt:lpstr>
      <vt:lpstr>Different Constraint Lengths</vt:lpstr>
      <vt:lpstr>LLR Quantization</vt:lpstr>
      <vt:lpstr>MATLAB Convolution Tools</vt:lpstr>
      <vt:lpstr>In-Class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570</cp:revision>
  <cp:lastPrinted>2017-03-30T17:15:31Z</cp:lastPrinted>
  <dcterms:created xsi:type="dcterms:W3CDTF">2015-03-22T11:15:32Z</dcterms:created>
  <dcterms:modified xsi:type="dcterms:W3CDTF">2022-12-04T14:52:00Z</dcterms:modified>
</cp:coreProperties>
</file>