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sldIdLst>
    <p:sldId id="256" r:id="rId5"/>
    <p:sldId id="257" r:id="rId6"/>
    <p:sldId id="259" r:id="rId7"/>
    <p:sldId id="261" r:id="rId8"/>
    <p:sldId id="276" r:id="rId9"/>
    <p:sldId id="280" r:id="rId10"/>
    <p:sldId id="277" r:id="rId11"/>
    <p:sldId id="278" r:id="rId12"/>
    <p:sldId id="279" r:id="rId13"/>
    <p:sldId id="281" r:id="rId14"/>
    <p:sldId id="28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74" autoAdjust="0"/>
    <p:restoredTop sz="94718"/>
  </p:normalViewPr>
  <p:slideViewPr>
    <p:cSldViewPr snapToGrid="0">
      <p:cViewPr varScale="1">
        <p:scale>
          <a:sx n="157" d="100"/>
          <a:sy n="157" d="100"/>
        </p:scale>
        <p:origin x="168" y="440"/>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5/13/23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5/13/23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5/13/23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5/13/23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5/13/23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5/13/23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5/13/23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5/13/23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5/13/23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5/13/23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5/13/23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5/13/23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90950" y="1321122"/>
            <a:ext cx="11740638" cy="3028935"/>
          </a:xfrm>
        </p:spPr>
        <p:txBody>
          <a:bodyPr/>
          <a:lstStyle/>
          <a:p>
            <a:r>
              <a:rPr lang="en-US" sz="7200" dirty="0">
                <a:latin typeface="Agency FB" panose="020B0503020202020204" pitchFamily="34" charset="0"/>
                <a:cs typeface="Aharoni" panose="020B0604020202020204" pitchFamily="2" charset="-79"/>
              </a:rPr>
              <a:t>Power window control System</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345746" y="5182963"/>
            <a:ext cx="9500507" cy="806675"/>
          </a:xfrm>
        </p:spPr>
        <p:txBody>
          <a:bodyPr/>
          <a:lstStyle/>
          <a:p>
            <a:pPr algn="ctr"/>
            <a:r>
              <a:rPr lang="en-US" sz="5400" dirty="0"/>
              <a:t>Team 14</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301841" y="532211"/>
            <a:ext cx="8318251" cy="3503364"/>
          </a:xfrm>
        </p:spPr>
        <p:txBody>
          <a:bodyPr/>
          <a:lstStyle/>
          <a:p>
            <a:r>
              <a:rPr lang="en-US" dirty="0"/>
              <a:t>Edge Cases</a:t>
            </a:r>
          </a:p>
        </p:txBody>
      </p:sp>
    </p:spTree>
    <p:extLst>
      <p:ext uri="{BB962C8B-B14F-4D97-AF65-F5344CB8AC3E}">
        <p14:creationId xmlns:p14="http://schemas.microsoft.com/office/powerpoint/2010/main" val="721074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r>
              <a:rPr lang="en-US" dirty="0"/>
              <a:t>13/5/2023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Real-Time Embedded Systems</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
        <p:nvSpPr>
          <p:cNvPr id="13" name="TextBox 12">
            <a:extLst>
              <a:ext uri="{FF2B5EF4-FFF2-40B4-BE49-F238E27FC236}">
                <a16:creationId xmlns:a16="http://schemas.microsoft.com/office/drawing/2014/main" id="{CC1DAECC-05C6-FC3F-6FC2-7797C1A04FC2}"/>
              </a:ext>
            </a:extLst>
          </p:cNvPr>
          <p:cNvSpPr txBox="1"/>
          <p:nvPr/>
        </p:nvSpPr>
        <p:spPr>
          <a:xfrm>
            <a:off x="196788" y="754602"/>
            <a:ext cx="11798423" cy="6324808"/>
          </a:xfrm>
          <a:prstGeom prst="rect">
            <a:avLst/>
          </a:prstGeom>
          <a:noFill/>
        </p:spPr>
        <p:txBody>
          <a:bodyPr wrap="square" rtlCol="0">
            <a:spAutoFit/>
          </a:bodyPr>
          <a:lstStyle/>
          <a:p>
            <a:pPr algn="just">
              <a:lnSpc>
                <a:spcPct val="200000"/>
              </a:lnSpc>
            </a:pPr>
            <a:r>
              <a:rPr lang="en-US" u="sng" dirty="0">
                <a:solidFill>
                  <a:srgbClr val="0070C0"/>
                </a:solidFill>
              </a:rPr>
              <a:t>Handling of all the tests and corner cases</a:t>
            </a:r>
          </a:p>
          <a:p>
            <a:pPr marL="1200150" lvl="2" indent="-285750" algn="just">
              <a:lnSpc>
                <a:spcPct val="250000"/>
              </a:lnSpc>
              <a:buFont typeface="Arial" panose="020B0604020202020204" pitchFamily="34" charset="0"/>
              <a:buChar char="•"/>
            </a:pPr>
            <a:r>
              <a:rPr lang="en-US" dirty="0"/>
              <a:t>If the up limit switch is pressed , you can’t go up again until going down</a:t>
            </a:r>
          </a:p>
          <a:p>
            <a:pPr marL="1200150" lvl="2" indent="-285750" algn="just">
              <a:lnSpc>
                <a:spcPct val="250000"/>
              </a:lnSpc>
              <a:buFont typeface="Arial" panose="020B0604020202020204" pitchFamily="34" charset="0"/>
              <a:buChar char="•"/>
            </a:pPr>
            <a:r>
              <a:rPr lang="en-US" dirty="0"/>
              <a:t>If the down limit switch is pressed , you can’t go down again until going up</a:t>
            </a:r>
          </a:p>
          <a:p>
            <a:pPr marL="1200150" lvl="2" indent="-285750" algn="just">
              <a:lnSpc>
                <a:spcPct val="250000"/>
              </a:lnSpc>
              <a:buFont typeface="Arial" panose="020B0604020202020204" pitchFamily="34" charset="0"/>
              <a:buChar char="•"/>
            </a:pPr>
            <a:r>
              <a:rPr lang="en-US" dirty="0"/>
              <a:t>The jamming mode can’t be interrupted until it finishes, done using mutex lock</a:t>
            </a:r>
          </a:p>
          <a:p>
            <a:pPr marL="1200150" lvl="2" indent="-285750" algn="just">
              <a:lnSpc>
                <a:spcPct val="250000"/>
              </a:lnSpc>
              <a:buFont typeface="Arial" panose="020B0604020202020204" pitchFamily="34" charset="0"/>
              <a:buChar char="•"/>
            </a:pPr>
            <a:r>
              <a:rPr lang="en-US" dirty="0"/>
              <a:t>The jamming mode entered only in case of up mode only.</a:t>
            </a:r>
          </a:p>
          <a:p>
            <a:pPr marL="1200150" lvl="2" indent="-285750" algn="just">
              <a:lnSpc>
                <a:spcPct val="250000"/>
              </a:lnSpc>
              <a:buFont typeface="Arial" panose="020B0604020202020204" pitchFamily="34" charset="0"/>
              <a:buChar char="•"/>
            </a:pPr>
            <a:r>
              <a:rPr lang="en-US" dirty="0"/>
              <a:t>If two reversing buttons are pressed, the last one works.</a:t>
            </a:r>
          </a:p>
          <a:p>
            <a:pPr marL="1200150" lvl="2" indent="-285750" algn="just">
              <a:lnSpc>
                <a:spcPct val="250000"/>
              </a:lnSpc>
              <a:buFont typeface="Arial" panose="020B0604020202020204" pitchFamily="34" charset="0"/>
              <a:buChar char="•"/>
            </a:pPr>
            <a:r>
              <a:rPr lang="en-US" dirty="0"/>
              <a:t>If driver or passenger manually down and the passenger or driver pressed the automatic before the former letting go of the button, the automatic mode will be chosen even letting go of the former release the button</a:t>
            </a:r>
          </a:p>
          <a:p>
            <a:pPr marL="285750" indent="-285750" algn="just">
              <a:lnSpc>
                <a:spcPct val="200000"/>
              </a:lnSpc>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405126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Team 14</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4041588"/>
          </a:xfrm>
        </p:spPr>
        <p:txBody>
          <a:bodyPr vert="horz" lIns="91440" tIns="45720" rIns="91440" bIns="45720" rtlCol="0" anchor="t">
            <a:normAutofit/>
          </a:bodyPr>
          <a:lstStyle/>
          <a:p>
            <a:pPr algn="just">
              <a:lnSpc>
                <a:spcPct val="150000"/>
              </a:lnSpc>
            </a:pPr>
            <a:r>
              <a:rPr lang="en-US" dirty="0"/>
              <a:t>Abdelrahman </a:t>
            </a:r>
            <a:r>
              <a:rPr lang="en-US" dirty="0" err="1"/>
              <a:t>Elhawary</a:t>
            </a:r>
            <a:r>
              <a:rPr lang="en-US" dirty="0"/>
              <a:t> 	19P5295</a:t>
            </a:r>
          </a:p>
          <a:p>
            <a:pPr algn="just">
              <a:lnSpc>
                <a:spcPct val="150000"/>
              </a:lnSpc>
            </a:pPr>
            <a:r>
              <a:rPr lang="en-US" dirty="0"/>
              <a:t>Ahmed </a:t>
            </a:r>
            <a:r>
              <a:rPr lang="en-US" dirty="0" err="1"/>
              <a:t>Ossama</a:t>
            </a:r>
            <a:r>
              <a:rPr lang="en-US" dirty="0"/>
              <a:t> Ahmed 	19P9956</a:t>
            </a:r>
          </a:p>
          <a:p>
            <a:pPr algn="just">
              <a:lnSpc>
                <a:spcPct val="150000"/>
              </a:lnSpc>
            </a:pPr>
            <a:r>
              <a:rPr lang="en-US" dirty="0"/>
              <a:t>Ziad Mohamed Nasr 		19P2061</a:t>
            </a:r>
          </a:p>
          <a:p>
            <a:pPr algn="just">
              <a:lnSpc>
                <a:spcPct val="150000"/>
              </a:lnSpc>
            </a:pPr>
            <a:r>
              <a:rPr lang="en-US" dirty="0"/>
              <a:t>Alaa Mohamed Galal 		19P4206</a:t>
            </a:r>
          </a:p>
          <a:p>
            <a:pPr algn="just">
              <a:lnSpc>
                <a:spcPct val="150000"/>
              </a:lnSpc>
            </a:pPr>
            <a:r>
              <a:rPr lang="en-US" dirty="0"/>
              <a:t>Jannah Ayman 			19P1728</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5/13/23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0" y="514455"/>
            <a:ext cx="8318251" cy="3503364"/>
          </a:xfrm>
        </p:spPr>
        <p:txBody>
          <a:bodyPr/>
          <a:lstStyle/>
          <a:p>
            <a:r>
              <a:rPr lang="en-US"/>
              <a:t>Project Description</a:t>
            </a:r>
            <a:endParaRPr lang="en-US" dirty="0"/>
          </a:p>
        </p:txBody>
      </p:sp>
    </p:spTree>
    <p:extLst>
      <p:ext uri="{BB962C8B-B14F-4D97-AF65-F5344CB8AC3E}">
        <p14:creationId xmlns:p14="http://schemas.microsoft.com/office/powerpoint/2010/main" val="3446797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r>
              <a:rPr lang="en-US" dirty="0"/>
              <a:t>13/5/2023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Real-Time Embedded Systems</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a:t>
            </a:fld>
            <a:endParaRPr lang="en-US" dirty="0"/>
          </a:p>
        </p:txBody>
      </p:sp>
      <p:sp>
        <p:nvSpPr>
          <p:cNvPr id="13" name="TextBox 12">
            <a:extLst>
              <a:ext uri="{FF2B5EF4-FFF2-40B4-BE49-F238E27FC236}">
                <a16:creationId xmlns:a16="http://schemas.microsoft.com/office/drawing/2014/main" id="{CC1DAECC-05C6-FC3F-6FC2-7797C1A04FC2}"/>
              </a:ext>
            </a:extLst>
          </p:cNvPr>
          <p:cNvSpPr txBox="1"/>
          <p:nvPr/>
        </p:nvSpPr>
        <p:spPr>
          <a:xfrm>
            <a:off x="196788" y="754602"/>
            <a:ext cx="11798423" cy="7017306"/>
          </a:xfrm>
          <a:prstGeom prst="rect">
            <a:avLst/>
          </a:prstGeom>
          <a:noFill/>
        </p:spPr>
        <p:txBody>
          <a:bodyPr wrap="square" rtlCol="0">
            <a:spAutoFit/>
          </a:bodyPr>
          <a:lstStyle/>
          <a:p>
            <a:pPr algn="just">
              <a:lnSpc>
                <a:spcPct val="200000"/>
              </a:lnSpc>
            </a:pPr>
            <a:r>
              <a:rPr lang="en-US" u="sng" dirty="0">
                <a:solidFill>
                  <a:srgbClr val="0070C0"/>
                </a:solidFill>
              </a:rPr>
              <a:t>Power window system using TIVA C as the controller</a:t>
            </a:r>
          </a:p>
          <a:p>
            <a:pPr marL="285750" indent="-285750" algn="just">
              <a:lnSpc>
                <a:spcPct val="250000"/>
              </a:lnSpc>
              <a:buFont typeface="Arial" panose="020B0604020202020204" pitchFamily="34" charset="0"/>
              <a:buChar char="•"/>
            </a:pPr>
            <a:r>
              <a:rPr lang="en-US" dirty="0"/>
              <a:t>Our system focuses on handling the </a:t>
            </a:r>
            <a:r>
              <a:rPr lang="en-US" b="1" dirty="0"/>
              <a:t>Automatic </a:t>
            </a:r>
            <a:r>
              <a:rPr lang="en-US" dirty="0"/>
              <a:t>and </a:t>
            </a:r>
            <a:r>
              <a:rPr lang="en-US" b="1" dirty="0"/>
              <a:t>Manual </a:t>
            </a:r>
            <a:r>
              <a:rPr lang="en-US" dirty="0"/>
              <a:t>modes of the of the window.	</a:t>
            </a:r>
          </a:p>
          <a:p>
            <a:pPr marL="285750" indent="-285750" algn="just">
              <a:lnSpc>
                <a:spcPct val="250000"/>
              </a:lnSpc>
              <a:buFont typeface="Arial" panose="020B0604020202020204" pitchFamily="34" charset="0"/>
              <a:buChar char="•"/>
            </a:pPr>
            <a:r>
              <a:rPr lang="en-US" dirty="0"/>
              <a:t>Our system detects the </a:t>
            </a:r>
            <a:r>
              <a:rPr lang="en-US" b="1" dirty="0"/>
              <a:t>jamming</a:t>
            </a:r>
            <a:r>
              <a:rPr lang="en-US" dirty="0"/>
              <a:t> of the window and lowers itself.</a:t>
            </a:r>
          </a:p>
          <a:p>
            <a:pPr marL="285750" indent="-285750" algn="just">
              <a:lnSpc>
                <a:spcPct val="250000"/>
              </a:lnSpc>
              <a:buFont typeface="Arial" panose="020B0604020202020204" pitchFamily="34" charset="0"/>
              <a:buChar char="•"/>
            </a:pPr>
            <a:r>
              <a:rPr lang="en-US" dirty="0"/>
              <a:t>2 For the Driver’s Up and Down</a:t>
            </a:r>
          </a:p>
          <a:p>
            <a:pPr marL="285750" indent="-285750" algn="just">
              <a:lnSpc>
                <a:spcPct val="250000"/>
              </a:lnSpc>
              <a:buFont typeface="Arial" panose="020B0604020202020204" pitchFamily="34" charset="0"/>
              <a:buChar char="•"/>
            </a:pPr>
            <a:r>
              <a:rPr lang="en-US" dirty="0"/>
              <a:t>2 for the Passenger’s Up and Down</a:t>
            </a:r>
          </a:p>
          <a:p>
            <a:pPr marL="285750" indent="-285750" algn="just">
              <a:lnSpc>
                <a:spcPct val="250000"/>
              </a:lnSpc>
              <a:buFont typeface="Arial" panose="020B0604020202020204" pitchFamily="34" charset="0"/>
              <a:buChar char="•"/>
            </a:pPr>
            <a:r>
              <a:rPr lang="en-US" dirty="0"/>
              <a:t>Lock Button to Disable Passengers’ buttons</a:t>
            </a:r>
          </a:p>
          <a:p>
            <a:pPr marL="742950" lvl="1" indent="-285750" algn="just">
              <a:lnSpc>
                <a:spcPct val="250000"/>
              </a:lnSpc>
              <a:buFont typeface="Arial" panose="020B0604020202020204" pitchFamily="34" charset="0"/>
              <a:buChar char="•"/>
            </a:pPr>
            <a:r>
              <a:rPr lang="en-US" dirty="0"/>
              <a:t>2 Limit switches per window</a:t>
            </a:r>
          </a:p>
          <a:p>
            <a:pPr marL="1200150" lvl="2" indent="-285750" algn="just">
              <a:lnSpc>
                <a:spcPct val="250000"/>
              </a:lnSpc>
              <a:buFont typeface="Arial" panose="020B0604020202020204" pitchFamily="34" charset="0"/>
              <a:buChar char="•"/>
            </a:pPr>
            <a:r>
              <a:rPr lang="en-US" dirty="0"/>
              <a:t>Each button is connected with a pin for interrupt.</a:t>
            </a:r>
          </a:p>
          <a:p>
            <a:pPr marL="1200150" lvl="2" indent="-285750" algn="just">
              <a:lnSpc>
                <a:spcPct val="250000"/>
              </a:lnSpc>
              <a:buFont typeface="Arial" panose="020B0604020202020204" pitchFamily="34" charset="0"/>
              <a:buChar char="•"/>
            </a:pPr>
            <a:endParaRPr lang="en-US" dirty="0"/>
          </a:p>
          <a:p>
            <a:pPr marL="285750" indent="-285750" algn="just">
              <a:lnSpc>
                <a:spcPct val="200000"/>
              </a:lnSpc>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527386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692458" y="532211"/>
            <a:ext cx="8318251" cy="3503364"/>
          </a:xfrm>
        </p:spPr>
        <p:txBody>
          <a:bodyPr/>
          <a:lstStyle/>
          <a:p>
            <a:r>
              <a:rPr lang="en-US" dirty="0"/>
              <a:t>State Diagram</a:t>
            </a:r>
          </a:p>
        </p:txBody>
      </p:sp>
    </p:spTree>
    <p:extLst>
      <p:ext uri="{BB962C8B-B14F-4D97-AF65-F5344CB8AC3E}">
        <p14:creationId xmlns:p14="http://schemas.microsoft.com/office/powerpoint/2010/main" val="626164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5/13/23</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State Diagram</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7" name="Oval 6">
            <a:extLst>
              <a:ext uri="{FF2B5EF4-FFF2-40B4-BE49-F238E27FC236}">
                <a16:creationId xmlns:a16="http://schemas.microsoft.com/office/drawing/2014/main" id="{B0335672-8571-FD40-94F6-A8C2033E7153}"/>
              </a:ext>
            </a:extLst>
          </p:cNvPr>
          <p:cNvSpPr/>
          <p:nvPr/>
        </p:nvSpPr>
        <p:spPr>
          <a:xfrm>
            <a:off x="1276860" y="410861"/>
            <a:ext cx="1610315" cy="16103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G" dirty="0"/>
              <a:t>Motor</a:t>
            </a:r>
          </a:p>
          <a:p>
            <a:pPr algn="ctr"/>
            <a:r>
              <a:rPr lang="en-EG" dirty="0"/>
              <a:t> UP</a:t>
            </a:r>
          </a:p>
        </p:txBody>
      </p:sp>
      <p:sp>
        <p:nvSpPr>
          <p:cNvPr id="8" name="Oval 7">
            <a:extLst>
              <a:ext uri="{FF2B5EF4-FFF2-40B4-BE49-F238E27FC236}">
                <a16:creationId xmlns:a16="http://schemas.microsoft.com/office/drawing/2014/main" id="{52DFAA19-233B-D14C-B829-02D30FA686AE}"/>
              </a:ext>
            </a:extLst>
          </p:cNvPr>
          <p:cNvSpPr/>
          <p:nvPr/>
        </p:nvSpPr>
        <p:spPr>
          <a:xfrm>
            <a:off x="8092710" y="410860"/>
            <a:ext cx="1610315" cy="16103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G" dirty="0"/>
              <a:t>Motor DOWN</a:t>
            </a:r>
          </a:p>
        </p:txBody>
      </p:sp>
      <p:sp>
        <p:nvSpPr>
          <p:cNvPr id="9" name="Oval 8">
            <a:extLst>
              <a:ext uri="{FF2B5EF4-FFF2-40B4-BE49-F238E27FC236}">
                <a16:creationId xmlns:a16="http://schemas.microsoft.com/office/drawing/2014/main" id="{2AB2A944-168B-7042-9344-2497D31F0917}"/>
              </a:ext>
            </a:extLst>
          </p:cNvPr>
          <p:cNvSpPr/>
          <p:nvPr/>
        </p:nvSpPr>
        <p:spPr>
          <a:xfrm>
            <a:off x="4663635" y="4411154"/>
            <a:ext cx="1610315" cy="16103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G" dirty="0"/>
              <a:t>Motor OFF</a:t>
            </a:r>
          </a:p>
        </p:txBody>
      </p:sp>
      <p:sp>
        <p:nvSpPr>
          <p:cNvPr id="10" name="Oval 9">
            <a:extLst>
              <a:ext uri="{FF2B5EF4-FFF2-40B4-BE49-F238E27FC236}">
                <a16:creationId xmlns:a16="http://schemas.microsoft.com/office/drawing/2014/main" id="{8C12EFB4-6B82-0E49-AACD-D0EDE40B86AB}"/>
              </a:ext>
            </a:extLst>
          </p:cNvPr>
          <p:cNvSpPr/>
          <p:nvPr/>
        </p:nvSpPr>
        <p:spPr>
          <a:xfrm>
            <a:off x="1276860" y="4422083"/>
            <a:ext cx="1610315" cy="16103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G" dirty="0"/>
              <a:t>Motor</a:t>
            </a:r>
          </a:p>
          <a:p>
            <a:pPr algn="ctr"/>
            <a:r>
              <a:rPr lang="en-EG" dirty="0"/>
              <a:t> DOWN</a:t>
            </a:r>
          </a:p>
        </p:txBody>
      </p:sp>
      <p:cxnSp>
        <p:nvCxnSpPr>
          <p:cNvPr id="14" name="Straight Arrow Connector 13">
            <a:extLst>
              <a:ext uri="{FF2B5EF4-FFF2-40B4-BE49-F238E27FC236}">
                <a16:creationId xmlns:a16="http://schemas.microsoft.com/office/drawing/2014/main" id="{CFCD3817-D4ED-7B47-B4CB-0F9FD78A2968}"/>
              </a:ext>
            </a:extLst>
          </p:cNvPr>
          <p:cNvCxnSpPr>
            <a:cxnSpLocks/>
            <a:stCxn id="9" idx="1"/>
            <a:endCxn id="7" idx="5"/>
          </p:cNvCxnSpPr>
          <p:nvPr/>
        </p:nvCxnSpPr>
        <p:spPr>
          <a:xfrm flipH="1" flipV="1">
            <a:off x="2651350" y="1785351"/>
            <a:ext cx="2248110" cy="2861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8FDC533-00B4-0245-85D4-59D0D0F010CD}"/>
              </a:ext>
            </a:extLst>
          </p:cNvPr>
          <p:cNvCxnSpPr>
            <a:cxnSpLocks/>
            <a:stCxn id="9" idx="7"/>
            <a:endCxn id="8" idx="3"/>
          </p:cNvCxnSpPr>
          <p:nvPr/>
        </p:nvCxnSpPr>
        <p:spPr>
          <a:xfrm flipV="1">
            <a:off x="6038125" y="1785350"/>
            <a:ext cx="2290410" cy="2861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491E49E-22AF-2845-A06E-244CC52232F3}"/>
              </a:ext>
            </a:extLst>
          </p:cNvPr>
          <p:cNvCxnSpPr>
            <a:cxnSpLocks/>
            <a:stCxn id="7" idx="6"/>
            <a:endCxn id="8" idx="2"/>
          </p:cNvCxnSpPr>
          <p:nvPr/>
        </p:nvCxnSpPr>
        <p:spPr>
          <a:xfrm flipV="1">
            <a:off x="2887175" y="1216018"/>
            <a:ext cx="520553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FD43BDB-65B0-6840-9146-1310F32C2D94}"/>
              </a:ext>
            </a:extLst>
          </p:cNvPr>
          <p:cNvCxnSpPr>
            <a:stCxn id="8" idx="0"/>
            <a:endCxn id="7" idx="0"/>
          </p:cNvCxnSpPr>
          <p:nvPr/>
        </p:nvCxnSpPr>
        <p:spPr>
          <a:xfrm flipH="1">
            <a:off x="2082018" y="410860"/>
            <a:ext cx="68158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4A87A74-C747-9F48-A4A0-97BD5776002C}"/>
              </a:ext>
            </a:extLst>
          </p:cNvPr>
          <p:cNvCxnSpPr>
            <a:stCxn id="7" idx="4"/>
            <a:endCxn id="10" idx="0"/>
          </p:cNvCxnSpPr>
          <p:nvPr/>
        </p:nvCxnSpPr>
        <p:spPr>
          <a:xfrm>
            <a:off x="2082018" y="2021176"/>
            <a:ext cx="0" cy="2400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A4CEA2C-E249-7343-BD49-4AED3A2D6F60}"/>
              </a:ext>
            </a:extLst>
          </p:cNvPr>
          <p:cNvCxnSpPr>
            <a:cxnSpLocks/>
            <a:stCxn id="10" idx="6"/>
            <a:endCxn id="9" idx="2"/>
          </p:cNvCxnSpPr>
          <p:nvPr/>
        </p:nvCxnSpPr>
        <p:spPr>
          <a:xfrm flipV="1">
            <a:off x="2887175" y="5216312"/>
            <a:ext cx="1776460" cy="10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24C0FB7-EB7A-454F-A158-F22F2672255D}"/>
              </a:ext>
            </a:extLst>
          </p:cNvPr>
          <p:cNvCxnSpPr>
            <a:stCxn id="7" idx="6"/>
            <a:endCxn id="9" idx="0"/>
          </p:cNvCxnSpPr>
          <p:nvPr/>
        </p:nvCxnSpPr>
        <p:spPr>
          <a:xfrm>
            <a:off x="2887175" y="1216019"/>
            <a:ext cx="2581618" cy="3195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21F924F-F315-754D-A6C6-FDD54524EE66}"/>
              </a:ext>
            </a:extLst>
          </p:cNvPr>
          <p:cNvCxnSpPr>
            <a:stCxn id="8" idx="2"/>
            <a:endCxn id="9" idx="0"/>
          </p:cNvCxnSpPr>
          <p:nvPr/>
        </p:nvCxnSpPr>
        <p:spPr>
          <a:xfrm flipH="1">
            <a:off x="5468793" y="1216018"/>
            <a:ext cx="2623917" cy="3195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5603AA0B-7A9D-B04C-A742-45FD2E17AC59}"/>
              </a:ext>
            </a:extLst>
          </p:cNvPr>
          <p:cNvSpPr txBox="1"/>
          <p:nvPr/>
        </p:nvSpPr>
        <p:spPr>
          <a:xfrm rot="3057343">
            <a:off x="2259696" y="3162252"/>
            <a:ext cx="2818945" cy="215444"/>
          </a:xfrm>
          <a:prstGeom prst="rect">
            <a:avLst/>
          </a:prstGeom>
          <a:noFill/>
        </p:spPr>
        <p:txBody>
          <a:bodyPr wrap="square" rtlCol="0">
            <a:spAutoFit/>
          </a:bodyPr>
          <a:lstStyle/>
          <a:p>
            <a:r>
              <a:rPr lang="en-US" sz="800" dirty="0"/>
              <a:t>(</a:t>
            </a:r>
            <a:r>
              <a:rPr lang="en-US" sz="800" dirty="0" err="1"/>
              <a:t>d_up</a:t>
            </a:r>
            <a:r>
              <a:rPr lang="en-EG" sz="800" dirty="0"/>
              <a:t> || (pass_up &amp;&amp; !pass_lock)) &amp;&amp; limit_up == 0</a:t>
            </a:r>
          </a:p>
        </p:txBody>
      </p:sp>
      <p:sp>
        <p:nvSpPr>
          <p:cNvPr id="71" name="TextBox 70">
            <a:extLst>
              <a:ext uri="{FF2B5EF4-FFF2-40B4-BE49-F238E27FC236}">
                <a16:creationId xmlns:a16="http://schemas.microsoft.com/office/drawing/2014/main" id="{D336E31E-A435-514E-88FC-08ECAC8E2530}"/>
              </a:ext>
            </a:extLst>
          </p:cNvPr>
          <p:cNvSpPr txBox="1"/>
          <p:nvPr/>
        </p:nvSpPr>
        <p:spPr>
          <a:xfrm rot="18568358">
            <a:off x="6004770" y="3161618"/>
            <a:ext cx="2818945" cy="215444"/>
          </a:xfrm>
          <a:prstGeom prst="rect">
            <a:avLst/>
          </a:prstGeom>
          <a:noFill/>
        </p:spPr>
        <p:txBody>
          <a:bodyPr wrap="square" rtlCol="0">
            <a:spAutoFit/>
          </a:bodyPr>
          <a:lstStyle/>
          <a:p>
            <a:r>
              <a:rPr lang="en-US" sz="800" dirty="0"/>
              <a:t>(</a:t>
            </a:r>
            <a:r>
              <a:rPr lang="en-US" sz="800" dirty="0" err="1"/>
              <a:t>d_dwn</a:t>
            </a:r>
            <a:r>
              <a:rPr lang="en-EG" sz="800" dirty="0"/>
              <a:t> || (pass_dwn &amp;&amp; !pass_lock)) &amp;&amp; limit_dwn == 0</a:t>
            </a:r>
          </a:p>
        </p:txBody>
      </p:sp>
      <p:sp>
        <p:nvSpPr>
          <p:cNvPr id="77" name="TextBox 76">
            <a:extLst>
              <a:ext uri="{FF2B5EF4-FFF2-40B4-BE49-F238E27FC236}">
                <a16:creationId xmlns:a16="http://schemas.microsoft.com/office/drawing/2014/main" id="{B15AC2B9-CF35-1045-ACD2-AAFE79224528}"/>
              </a:ext>
            </a:extLst>
          </p:cNvPr>
          <p:cNvSpPr txBox="1"/>
          <p:nvPr/>
        </p:nvSpPr>
        <p:spPr>
          <a:xfrm rot="3134995">
            <a:off x="3438598" y="2485741"/>
            <a:ext cx="1622970" cy="215444"/>
          </a:xfrm>
          <a:prstGeom prst="rect">
            <a:avLst/>
          </a:prstGeom>
          <a:noFill/>
        </p:spPr>
        <p:txBody>
          <a:bodyPr wrap="square" rtlCol="0">
            <a:spAutoFit/>
          </a:bodyPr>
          <a:lstStyle/>
          <a:p>
            <a:r>
              <a:rPr lang="en-US" sz="800" dirty="0" err="1"/>
              <a:t>Iimit_up</a:t>
            </a:r>
            <a:r>
              <a:rPr lang="en-US" sz="800" dirty="0"/>
              <a:t> || </a:t>
            </a:r>
            <a:r>
              <a:rPr lang="en-US" sz="800" dirty="0" err="1"/>
              <a:t>pressTime</a:t>
            </a:r>
            <a:r>
              <a:rPr lang="en-US" sz="800" dirty="0"/>
              <a:t> &gt; 1000ms</a:t>
            </a:r>
            <a:endParaRPr lang="en-EG" sz="800" dirty="0"/>
          </a:p>
        </p:txBody>
      </p:sp>
      <p:sp>
        <p:nvSpPr>
          <p:cNvPr id="78" name="TextBox 77">
            <a:extLst>
              <a:ext uri="{FF2B5EF4-FFF2-40B4-BE49-F238E27FC236}">
                <a16:creationId xmlns:a16="http://schemas.microsoft.com/office/drawing/2014/main" id="{49E8B7F6-FBFD-F34F-A6C1-70345ADF9DBC}"/>
              </a:ext>
            </a:extLst>
          </p:cNvPr>
          <p:cNvSpPr txBox="1"/>
          <p:nvPr/>
        </p:nvSpPr>
        <p:spPr>
          <a:xfrm rot="18781097">
            <a:off x="5698290" y="2706972"/>
            <a:ext cx="1622970" cy="215444"/>
          </a:xfrm>
          <a:prstGeom prst="rect">
            <a:avLst/>
          </a:prstGeom>
          <a:noFill/>
        </p:spPr>
        <p:txBody>
          <a:bodyPr wrap="square" rtlCol="0">
            <a:spAutoFit/>
          </a:bodyPr>
          <a:lstStyle/>
          <a:p>
            <a:r>
              <a:rPr lang="en-US" sz="800" dirty="0" err="1"/>
              <a:t>Iimit_dwn</a:t>
            </a:r>
            <a:r>
              <a:rPr lang="en-US" sz="800" dirty="0"/>
              <a:t> || </a:t>
            </a:r>
            <a:r>
              <a:rPr lang="en-US" sz="800" dirty="0" err="1"/>
              <a:t>pressTime</a:t>
            </a:r>
            <a:r>
              <a:rPr lang="en-US" sz="800" dirty="0"/>
              <a:t> &gt; 1000ms</a:t>
            </a:r>
            <a:endParaRPr lang="en-EG" sz="800" dirty="0"/>
          </a:p>
        </p:txBody>
      </p:sp>
      <p:sp>
        <p:nvSpPr>
          <p:cNvPr id="79" name="TextBox 78">
            <a:extLst>
              <a:ext uri="{FF2B5EF4-FFF2-40B4-BE49-F238E27FC236}">
                <a16:creationId xmlns:a16="http://schemas.microsoft.com/office/drawing/2014/main" id="{4D190E85-9182-9443-9B70-76CF232E370D}"/>
              </a:ext>
            </a:extLst>
          </p:cNvPr>
          <p:cNvSpPr txBox="1"/>
          <p:nvPr/>
        </p:nvSpPr>
        <p:spPr>
          <a:xfrm>
            <a:off x="4591639" y="204085"/>
            <a:ext cx="1622970" cy="215444"/>
          </a:xfrm>
          <a:prstGeom prst="rect">
            <a:avLst/>
          </a:prstGeom>
          <a:noFill/>
        </p:spPr>
        <p:txBody>
          <a:bodyPr wrap="square" rtlCol="0">
            <a:spAutoFit/>
          </a:bodyPr>
          <a:lstStyle/>
          <a:p>
            <a:r>
              <a:rPr lang="en-US" sz="800" dirty="0"/>
              <a:t>(</a:t>
            </a:r>
            <a:r>
              <a:rPr lang="en-US" sz="800" dirty="0" err="1"/>
              <a:t>d_up</a:t>
            </a:r>
            <a:r>
              <a:rPr lang="en-EG" sz="800" dirty="0"/>
              <a:t> || (pass_up &amp;&amp; !pass_lock))</a:t>
            </a:r>
          </a:p>
        </p:txBody>
      </p:sp>
      <p:sp>
        <p:nvSpPr>
          <p:cNvPr id="80" name="TextBox 79">
            <a:extLst>
              <a:ext uri="{FF2B5EF4-FFF2-40B4-BE49-F238E27FC236}">
                <a16:creationId xmlns:a16="http://schemas.microsoft.com/office/drawing/2014/main" id="{F843FB92-9CB6-F74C-89ED-20A19423DEDD}"/>
              </a:ext>
            </a:extLst>
          </p:cNvPr>
          <p:cNvSpPr txBox="1"/>
          <p:nvPr/>
        </p:nvSpPr>
        <p:spPr>
          <a:xfrm>
            <a:off x="4706447" y="964079"/>
            <a:ext cx="1775948" cy="215444"/>
          </a:xfrm>
          <a:prstGeom prst="rect">
            <a:avLst/>
          </a:prstGeom>
          <a:noFill/>
        </p:spPr>
        <p:txBody>
          <a:bodyPr wrap="square" rtlCol="0">
            <a:spAutoFit/>
          </a:bodyPr>
          <a:lstStyle/>
          <a:p>
            <a:r>
              <a:rPr lang="en-US" sz="800" dirty="0"/>
              <a:t>(</a:t>
            </a:r>
            <a:r>
              <a:rPr lang="en-US" sz="800" dirty="0" err="1"/>
              <a:t>d_dwn</a:t>
            </a:r>
            <a:r>
              <a:rPr lang="en-EG" sz="800" dirty="0"/>
              <a:t>|| (pass_dwn &amp;&amp; !pass_lock))</a:t>
            </a:r>
          </a:p>
        </p:txBody>
      </p:sp>
      <p:sp>
        <p:nvSpPr>
          <p:cNvPr id="81" name="TextBox 80">
            <a:extLst>
              <a:ext uri="{FF2B5EF4-FFF2-40B4-BE49-F238E27FC236}">
                <a16:creationId xmlns:a16="http://schemas.microsoft.com/office/drawing/2014/main" id="{562DE58B-5DC6-D34D-8F40-FCA27E944430}"/>
              </a:ext>
            </a:extLst>
          </p:cNvPr>
          <p:cNvSpPr txBox="1"/>
          <p:nvPr/>
        </p:nvSpPr>
        <p:spPr>
          <a:xfrm>
            <a:off x="1521445" y="3247713"/>
            <a:ext cx="565226" cy="215444"/>
          </a:xfrm>
          <a:prstGeom prst="rect">
            <a:avLst/>
          </a:prstGeom>
          <a:noFill/>
        </p:spPr>
        <p:txBody>
          <a:bodyPr wrap="square" rtlCol="0">
            <a:spAutoFit/>
          </a:bodyPr>
          <a:lstStyle/>
          <a:p>
            <a:r>
              <a:rPr lang="en-US" sz="800" dirty="0"/>
              <a:t>jammed</a:t>
            </a:r>
            <a:endParaRPr lang="en-EG" sz="800" dirty="0"/>
          </a:p>
        </p:txBody>
      </p:sp>
      <p:sp>
        <p:nvSpPr>
          <p:cNvPr id="93" name="TextBox 92">
            <a:extLst>
              <a:ext uri="{FF2B5EF4-FFF2-40B4-BE49-F238E27FC236}">
                <a16:creationId xmlns:a16="http://schemas.microsoft.com/office/drawing/2014/main" id="{8B0D20A8-A4D1-BC40-B0F6-D3EF17A426B7}"/>
              </a:ext>
            </a:extLst>
          </p:cNvPr>
          <p:cNvSpPr txBox="1"/>
          <p:nvPr/>
        </p:nvSpPr>
        <p:spPr>
          <a:xfrm>
            <a:off x="3349240" y="5011058"/>
            <a:ext cx="1060919" cy="215444"/>
          </a:xfrm>
          <a:prstGeom prst="rect">
            <a:avLst/>
          </a:prstGeom>
          <a:noFill/>
        </p:spPr>
        <p:txBody>
          <a:bodyPr wrap="square" rtlCol="0">
            <a:spAutoFit/>
          </a:bodyPr>
          <a:lstStyle/>
          <a:p>
            <a:r>
              <a:rPr lang="en-US" sz="800" dirty="0"/>
              <a:t>Wait 0.5 seconds</a:t>
            </a:r>
            <a:endParaRPr lang="en-EG" sz="800" dirty="0"/>
          </a:p>
        </p:txBody>
      </p:sp>
    </p:spTree>
    <p:extLst>
      <p:ext uri="{BB962C8B-B14F-4D97-AF65-F5344CB8AC3E}">
        <p14:creationId xmlns:p14="http://schemas.microsoft.com/office/powerpoint/2010/main" val="2077465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301841" y="532211"/>
            <a:ext cx="8318251" cy="3503364"/>
          </a:xfrm>
        </p:spPr>
        <p:txBody>
          <a:bodyPr/>
          <a:lstStyle/>
          <a:p>
            <a:r>
              <a:rPr lang="en-US" dirty="0"/>
              <a:t>Circuits Topologies</a:t>
            </a:r>
          </a:p>
        </p:txBody>
      </p:sp>
    </p:spTree>
    <p:extLst>
      <p:ext uri="{BB962C8B-B14F-4D97-AF65-F5344CB8AC3E}">
        <p14:creationId xmlns:p14="http://schemas.microsoft.com/office/powerpoint/2010/main" val="581893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5/13/23</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7" name="TextBox 6">
            <a:extLst>
              <a:ext uri="{FF2B5EF4-FFF2-40B4-BE49-F238E27FC236}">
                <a16:creationId xmlns:a16="http://schemas.microsoft.com/office/drawing/2014/main" id="{4B49D18B-6192-8DBB-271F-1D6560F7FF20}"/>
              </a:ext>
            </a:extLst>
          </p:cNvPr>
          <p:cNvSpPr txBox="1"/>
          <p:nvPr/>
        </p:nvSpPr>
        <p:spPr>
          <a:xfrm>
            <a:off x="8522088" y="136525"/>
            <a:ext cx="3657599" cy="5755422"/>
          </a:xfrm>
          <a:prstGeom prst="rect">
            <a:avLst/>
          </a:prstGeom>
          <a:noFill/>
        </p:spPr>
        <p:txBody>
          <a:bodyPr wrap="square" rtlCol="0">
            <a:spAutoFit/>
          </a:bodyPr>
          <a:lstStyle/>
          <a:p>
            <a:pPr>
              <a:lnSpc>
                <a:spcPct val="300000"/>
              </a:lnSpc>
              <a:spcBef>
                <a:spcPts val="2400"/>
              </a:spcBef>
            </a:pPr>
            <a:r>
              <a:rPr lang="en-US" dirty="0"/>
              <a:t>4.   Passenger up</a:t>
            </a:r>
          </a:p>
          <a:p>
            <a:pPr>
              <a:lnSpc>
                <a:spcPct val="300000"/>
              </a:lnSpc>
              <a:spcBef>
                <a:spcPts val="2400"/>
              </a:spcBef>
            </a:pPr>
            <a:r>
              <a:rPr lang="en-US" dirty="0"/>
              <a:t>5.   Upper Limit Switch</a:t>
            </a:r>
          </a:p>
          <a:p>
            <a:pPr>
              <a:lnSpc>
                <a:spcPct val="300000"/>
              </a:lnSpc>
              <a:spcBef>
                <a:spcPts val="2400"/>
              </a:spcBef>
            </a:pPr>
            <a:r>
              <a:rPr lang="en-US" dirty="0"/>
              <a:t>6.   Passenger down</a:t>
            </a:r>
          </a:p>
          <a:p>
            <a:pPr>
              <a:lnSpc>
                <a:spcPct val="300000"/>
              </a:lnSpc>
              <a:spcBef>
                <a:spcPts val="2400"/>
              </a:spcBef>
            </a:pPr>
            <a:r>
              <a:rPr lang="en-US" dirty="0"/>
              <a:t>7.   Passenger lock</a:t>
            </a:r>
          </a:p>
          <a:p>
            <a:pPr>
              <a:lnSpc>
                <a:spcPct val="300000"/>
              </a:lnSpc>
              <a:spcBef>
                <a:spcPts val="2400"/>
              </a:spcBef>
            </a:pPr>
            <a:r>
              <a:rPr lang="en-US" dirty="0"/>
              <a:t>8.   Down Limit Switch</a:t>
            </a:r>
          </a:p>
          <a:p>
            <a:endParaRPr lang="en-US" dirty="0"/>
          </a:p>
        </p:txBody>
      </p:sp>
      <p:pic>
        <p:nvPicPr>
          <p:cNvPr id="9" name="Picture 8">
            <a:extLst>
              <a:ext uri="{FF2B5EF4-FFF2-40B4-BE49-F238E27FC236}">
                <a16:creationId xmlns:a16="http://schemas.microsoft.com/office/drawing/2014/main" id="{AB5F3B6D-6EB5-C7E5-C6D8-F8355A1CA315}"/>
              </a:ext>
            </a:extLst>
          </p:cNvPr>
          <p:cNvPicPr>
            <a:picLocks noChangeAspect="1"/>
          </p:cNvPicPr>
          <p:nvPr/>
        </p:nvPicPr>
        <p:blipFill>
          <a:blip r:embed="rId2"/>
          <a:stretch>
            <a:fillRect/>
          </a:stretch>
        </p:blipFill>
        <p:spPr>
          <a:xfrm rot="10800000">
            <a:off x="3399408" y="0"/>
            <a:ext cx="4652372" cy="6243973"/>
          </a:xfrm>
          <a:prstGeom prst="rect">
            <a:avLst/>
          </a:prstGeom>
        </p:spPr>
      </p:pic>
      <p:sp>
        <p:nvSpPr>
          <p:cNvPr id="11" name="TextBox 10">
            <a:extLst>
              <a:ext uri="{FF2B5EF4-FFF2-40B4-BE49-F238E27FC236}">
                <a16:creationId xmlns:a16="http://schemas.microsoft.com/office/drawing/2014/main" id="{9CFD7B3E-7119-08F9-E575-3E766A8728B0}"/>
              </a:ext>
            </a:extLst>
          </p:cNvPr>
          <p:cNvSpPr txBox="1"/>
          <p:nvPr/>
        </p:nvSpPr>
        <p:spPr>
          <a:xfrm>
            <a:off x="159533" y="136525"/>
            <a:ext cx="3518515" cy="4927567"/>
          </a:xfrm>
          <a:prstGeom prst="rect">
            <a:avLst/>
          </a:prstGeom>
          <a:noFill/>
        </p:spPr>
        <p:txBody>
          <a:bodyPr wrap="square">
            <a:spAutoFit/>
          </a:bodyPr>
          <a:lstStyle/>
          <a:p>
            <a:pPr marL="342900" indent="-342900">
              <a:lnSpc>
                <a:spcPct val="300000"/>
              </a:lnSpc>
              <a:buFont typeface="+mj-lt"/>
              <a:buAutoNum type="arabicPeriod"/>
            </a:pPr>
            <a:r>
              <a:rPr lang="en-US" dirty="0"/>
              <a:t>Driver up</a:t>
            </a:r>
          </a:p>
          <a:p>
            <a:pPr marL="342900" indent="-342900">
              <a:lnSpc>
                <a:spcPct val="300000"/>
              </a:lnSpc>
              <a:buFont typeface="+mj-lt"/>
              <a:buAutoNum type="arabicPeriod"/>
            </a:pPr>
            <a:endParaRPr lang="en-US" dirty="0"/>
          </a:p>
          <a:p>
            <a:pPr marL="342900" indent="-342900">
              <a:lnSpc>
                <a:spcPct val="300000"/>
              </a:lnSpc>
              <a:buFont typeface="+mj-lt"/>
              <a:buAutoNum type="arabicPeriod"/>
            </a:pPr>
            <a:r>
              <a:rPr lang="en-US" dirty="0"/>
              <a:t>Driver down</a:t>
            </a:r>
          </a:p>
          <a:p>
            <a:pPr marL="342900" indent="-342900">
              <a:lnSpc>
                <a:spcPct val="300000"/>
              </a:lnSpc>
              <a:buFont typeface="+mj-lt"/>
              <a:buAutoNum type="arabicPeriod"/>
            </a:pPr>
            <a:endParaRPr lang="en-US" dirty="0"/>
          </a:p>
          <a:p>
            <a:pPr marL="342900" indent="-342900">
              <a:lnSpc>
                <a:spcPct val="300000"/>
              </a:lnSpc>
              <a:buFont typeface="+mj-lt"/>
              <a:buAutoNum type="arabicPeriod"/>
            </a:pPr>
            <a:r>
              <a:rPr lang="en-US" dirty="0"/>
              <a:t>Emergency Jam button</a:t>
            </a:r>
          </a:p>
          <a:p>
            <a:pPr marL="342900" indent="-342900">
              <a:lnSpc>
                <a:spcPct val="300000"/>
              </a:lnSpc>
              <a:buFont typeface="+mj-lt"/>
              <a:buAutoNum type="arabicPeriod"/>
            </a:pPr>
            <a:endParaRPr lang="en-US" dirty="0"/>
          </a:p>
        </p:txBody>
      </p:sp>
      <p:cxnSp>
        <p:nvCxnSpPr>
          <p:cNvPr id="14" name="Connector: Curved 13">
            <a:extLst>
              <a:ext uri="{FF2B5EF4-FFF2-40B4-BE49-F238E27FC236}">
                <a16:creationId xmlns:a16="http://schemas.microsoft.com/office/drawing/2014/main" id="{1A5A2678-FB4F-62EE-A165-D8D495E283CF}"/>
              </a:ext>
            </a:extLst>
          </p:cNvPr>
          <p:cNvCxnSpPr>
            <a:cxnSpLocks/>
          </p:cNvCxnSpPr>
          <p:nvPr/>
        </p:nvCxnSpPr>
        <p:spPr>
          <a:xfrm>
            <a:off x="1864311" y="769599"/>
            <a:ext cx="3338004" cy="535418"/>
          </a:xfrm>
          <a:prstGeom prst="curvedConnector3">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15" name="Connector: Curved 14">
            <a:extLst>
              <a:ext uri="{FF2B5EF4-FFF2-40B4-BE49-F238E27FC236}">
                <a16:creationId xmlns:a16="http://schemas.microsoft.com/office/drawing/2014/main" id="{34162107-7EAA-75C2-2AF4-DAD3273560AD}"/>
              </a:ext>
            </a:extLst>
          </p:cNvPr>
          <p:cNvCxnSpPr>
            <a:cxnSpLocks/>
          </p:cNvCxnSpPr>
          <p:nvPr/>
        </p:nvCxnSpPr>
        <p:spPr>
          <a:xfrm flipV="1">
            <a:off x="2082018" y="2006354"/>
            <a:ext cx="3200196" cy="394556"/>
          </a:xfrm>
          <a:prstGeom prst="curvedConnector3">
            <a:avLst>
              <a:gd name="adj1" fmla="val 50000"/>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24" name="Connector: Curved 23">
            <a:extLst>
              <a:ext uri="{FF2B5EF4-FFF2-40B4-BE49-F238E27FC236}">
                <a16:creationId xmlns:a16="http://schemas.microsoft.com/office/drawing/2014/main" id="{24635FA1-E21A-2429-E843-8CB4AD4231DD}"/>
              </a:ext>
            </a:extLst>
          </p:cNvPr>
          <p:cNvCxnSpPr>
            <a:cxnSpLocks/>
          </p:cNvCxnSpPr>
          <p:nvPr/>
        </p:nvCxnSpPr>
        <p:spPr>
          <a:xfrm rot="10800000" flipV="1">
            <a:off x="6303148" y="807687"/>
            <a:ext cx="2210806" cy="497329"/>
          </a:xfrm>
          <a:prstGeom prst="curvedConnector3">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25" name="Connector: Curved 24">
            <a:extLst>
              <a:ext uri="{FF2B5EF4-FFF2-40B4-BE49-F238E27FC236}">
                <a16:creationId xmlns:a16="http://schemas.microsoft.com/office/drawing/2014/main" id="{F08F50F1-929C-5073-1EBF-CB2DE3C3DFF5}"/>
              </a:ext>
            </a:extLst>
          </p:cNvPr>
          <p:cNvCxnSpPr>
            <a:cxnSpLocks/>
            <a:stCxn id="7" idx="1"/>
          </p:cNvCxnSpPr>
          <p:nvPr/>
        </p:nvCxnSpPr>
        <p:spPr>
          <a:xfrm rot="10800000">
            <a:off x="6303148" y="2014270"/>
            <a:ext cx="2218940" cy="999966"/>
          </a:xfrm>
          <a:prstGeom prst="curvedConnector3">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27" name="Connector: Curved 26">
            <a:extLst>
              <a:ext uri="{FF2B5EF4-FFF2-40B4-BE49-F238E27FC236}">
                <a16:creationId xmlns:a16="http://schemas.microsoft.com/office/drawing/2014/main" id="{2F723695-DDD8-99AE-2F3C-80A3F26AC7A8}"/>
              </a:ext>
            </a:extLst>
          </p:cNvPr>
          <p:cNvCxnSpPr>
            <a:cxnSpLocks/>
          </p:cNvCxnSpPr>
          <p:nvPr/>
        </p:nvCxnSpPr>
        <p:spPr>
          <a:xfrm rot="10800000">
            <a:off x="6096000" y="2716569"/>
            <a:ext cx="2417954" cy="1437762"/>
          </a:xfrm>
          <a:prstGeom prst="curvedConnector3">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30" name="Connector: Curved 29">
            <a:extLst>
              <a:ext uri="{FF2B5EF4-FFF2-40B4-BE49-F238E27FC236}">
                <a16:creationId xmlns:a16="http://schemas.microsoft.com/office/drawing/2014/main" id="{CEF6963D-A4CB-FFD9-CFD7-BD5D727ABE7F}"/>
              </a:ext>
            </a:extLst>
          </p:cNvPr>
          <p:cNvCxnSpPr>
            <a:cxnSpLocks/>
          </p:cNvCxnSpPr>
          <p:nvPr/>
        </p:nvCxnSpPr>
        <p:spPr>
          <a:xfrm>
            <a:off x="2880033" y="4018126"/>
            <a:ext cx="2579734" cy="1494817"/>
          </a:xfrm>
          <a:prstGeom prst="curvedConnector3">
            <a:avLst>
              <a:gd name="adj1" fmla="val 30729"/>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37" name="Connector: Curved 36">
            <a:extLst>
              <a:ext uri="{FF2B5EF4-FFF2-40B4-BE49-F238E27FC236}">
                <a16:creationId xmlns:a16="http://schemas.microsoft.com/office/drawing/2014/main" id="{A388FC40-773F-DAB1-B8B5-DCD3FF8B364D}"/>
              </a:ext>
            </a:extLst>
          </p:cNvPr>
          <p:cNvCxnSpPr>
            <a:cxnSpLocks/>
          </p:cNvCxnSpPr>
          <p:nvPr/>
        </p:nvCxnSpPr>
        <p:spPr>
          <a:xfrm rot="10800000">
            <a:off x="7304978" y="1580275"/>
            <a:ext cx="1208979" cy="308378"/>
          </a:xfrm>
          <a:prstGeom prst="curvedConnector3">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0" name="Connector: Curved 39">
            <a:extLst>
              <a:ext uri="{FF2B5EF4-FFF2-40B4-BE49-F238E27FC236}">
                <a16:creationId xmlns:a16="http://schemas.microsoft.com/office/drawing/2014/main" id="{312CBFC7-AD42-22BE-F40B-AEADB9B0283A}"/>
              </a:ext>
            </a:extLst>
          </p:cNvPr>
          <p:cNvCxnSpPr>
            <a:cxnSpLocks/>
          </p:cNvCxnSpPr>
          <p:nvPr/>
        </p:nvCxnSpPr>
        <p:spPr>
          <a:xfrm rot="10800000">
            <a:off x="7304978" y="5064093"/>
            <a:ext cx="1266179" cy="198833"/>
          </a:xfrm>
          <a:prstGeom prst="curvedConnector3">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14629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5/13/23</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9</a:t>
            </a:fld>
            <a:endParaRPr lang="en-US" dirty="0"/>
          </a:p>
        </p:txBody>
      </p:sp>
      <p:sp>
        <p:nvSpPr>
          <p:cNvPr id="11" name="TextBox 10">
            <a:extLst>
              <a:ext uri="{FF2B5EF4-FFF2-40B4-BE49-F238E27FC236}">
                <a16:creationId xmlns:a16="http://schemas.microsoft.com/office/drawing/2014/main" id="{9CFD7B3E-7119-08F9-E575-3E766A8728B0}"/>
              </a:ext>
            </a:extLst>
          </p:cNvPr>
          <p:cNvSpPr txBox="1"/>
          <p:nvPr/>
        </p:nvSpPr>
        <p:spPr>
          <a:xfrm>
            <a:off x="4302712" y="-147561"/>
            <a:ext cx="3518515" cy="2434577"/>
          </a:xfrm>
          <a:prstGeom prst="rect">
            <a:avLst/>
          </a:prstGeom>
          <a:noFill/>
        </p:spPr>
        <p:txBody>
          <a:bodyPr wrap="square">
            <a:spAutoFit/>
          </a:bodyPr>
          <a:lstStyle/>
          <a:p>
            <a:pPr marL="342900" indent="-342900">
              <a:lnSpc>
                <a:spcPct val="300000"/>
              </a:lnSpc>
              <a:buFont typeface="+mj-lt"/>
              <a:buAutoNum type="arabicPeriod"/>
            </a:pPr>
            <a:r>
              <a:rPr lang="en-US" dirty="0"/>
              <a:t>Up indicator</a:t>
            </a:r>
          </a:p>
          <a:p>
            <a:pPr marL="342900" indent="-342900">
              <a:lnSpc>
                <a:spcPct val="300000"/>
              </a:lnSpc>
              <a:buFont typeface="+mj-lt"/>
              <a:buAutoNum type="arabicPeriod"/>
            </a:pPr>
            <a:r>
              <a:rPr lang="en-US" dirty="0"/>
              <a:t>Down Indicator </a:t>
            </a:r>
          </a:p>
          <a:p>
            <a:pPr marL="342900" indent="-342900">
              <a:lnSpc>
                <a:spcPct val="300000"/>
              </a:lnSpc>
              <a:buFont typeface="+mj-lt"/>
              <a:buAutoNum type="arabicPeriod"/>
            </a:pPr>
            <a:endParaRPr lang="en-US" dirty="0"/>
          </a:p>
        </p:txBody>
      </p:sp>
      <p:pic>
        <p:nvPicPr>
          <p:cNvPr id="10" name="Picture 9">
            <a:extLst>
              <a:ext uri="{FF2B5EF4-FFF2-40B4-BE49-F238E27FC236}">
                <a16:creationId xmlns:a16="http://schemas.microsoft.com/office/drawing/2014/main" id="{40585C6A-AB56-7DE1-72FA-0F2E70E0AD96}"/>
              </a:ext>
            </a:extLst>
          </p:cNvPr>
          <p:cNvPicPr>
            <a:picLocks noChangeAspect="1"/>
          </p:cNvPicPr>
          <p:nvPr/>
        </p:nvPicPr>
        <p:blipFill>
          <a:blip r:embed="rId2"/>
          <a:stretch>
            <a:fillRect/>
          </a:stretch>
        </p:blipFill>
        <p:spPr>
          <a:xfrm>
            <a:off x="8153400" y="278568"/>
            <a:ext cx="2565791" cy="3003121"/>
          </a:xfrm>
          <a:prstGeom prst="rect">
            <a:avLst/>
          </a:prstGeom>
        </p:spPr>
      </p:pic>
      <p:cxnSp>
        <p:nvCxnSpPr>
          <p:cNvPr id="13" name="Connector: Curved 12">
            <a:extLst>
              <a:ext uri="{FF2B5EF4-FFF2-40B4-BE49-F238E27FC236}">
                <a16:creationId xmlns:a16="http://schemas.microsoft.com/office/drawing/2014/main" id="{A36C30CD-4D6C-FFE6-4133-0514D445E2BE}"/>
              </a:ext>
            </a:extLst>
          </p:cNvPr>
          <p:cNvCxnSpPr>
            <a:cxnSpLocks/>
          </p:cNvCxnSpPr>
          <p:nvPr/>
        </p:nvCxnSpPr>
        <p:spPr>
          <a:xfrm>
            <a:off x="6096000" y="461639"/>
            <a:ext cx="2719526" cy="923278"/>
          </a:xfrm>
          <a:prstGeom prst="curvedConnector3">
            <a:avLst>
              <a:gd name="adj1" fmla="val 78074"/>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16" name="Connector: Curved 15">
            <a:extLst>
              <a:ext uri="{FF2B5EF4-FFF2-40B4-BE49-F238E27FC236}">
                <a16:creationId xmlns:a16="http://schemas.microsoft.com/office/drawing/2014/main" id="{568FA7B0-8293-164A-F4BE-2ADB5D5FE48F}"/>
              </a:ext>
            </a:extLst>
          </p:cNvPr>
          <p:cNvCxnSpPr>
            <a:cxnSpLocks/>
          </p:cNvCxnSpPr>
          <p:nvPr/>
        </p:nvCxnSpPr>
        <p:spPr>
          <a:xfrm>
            <a:off x="6383045" y="1305017"/>
            <a:ext cx="2432481" cy="346230"/>
          </a:xfrm>
          <a:prstGeom prst="curvedConnector3">
            <a:avLst>
              <a:gd name="adj1" fmla="val 74818"/>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pic>
        <p:nvPicPr>
          <p:cNvPr id="32" name="Picture 31" descr="A red circuit board with many colored wires&#10;&#10;Description automatically generated with low confidence">
            <a:extLst>
              <a:ext uri="{FF2B5EF4-FFF2-40B4-BE49-F238E27FC236}">
                <a16:creationId xmlns:a16="http://schemas.microsoft.com/office/drawing/2014/main" id="{0F619FAC-00ED-9042-B18B-A245B9A92582}"/>
              </a:ext>
            </a:extLst>
          </p:cNvPr>
          <p:cNvPicPr>
            <a:picLocks noChangeAspect="1"/>
          </p:cNvPicPr>
          <p:nvPr/>
        </p:nvPicPr>
        <p:blipFill>
          <a:blip r:embed="rId3"/>
          <a:stretch>
            <a:fillRect/>
          </a:stretch>
        </p:blipFill>
        <p:spPr>
          <a:xfrm>
            <a:off x="381000" y="630314"/>
            <a:ext cx="3653341" cy="4620827"/>
          </a:xfrm>
          <a:prstGeom prst="rect">
            <a:avLst/>
          </a:prstGeom>
        </p:spPr>
      </p:pic>
      <p:sp>
        <p:nvSpPr>
          <p:cNvPr id="33" name="TextBox 32">
            <a:extLst>
              <a:ext uri="{FF2B5EF4-FFF2-40B4-BE49-F238E27FC236}">
                <a16:creationId xmlns:a16="http://schemas.microsoft.com/office/drawing/2014/main" id="{F87B5642-32CB-991F-2DB0-3002EA6BC273}"/>
              </a:ext>
            </a:extLst>
          </p:cNvPr>
          <p:cNvSpPr txBox="1"/>
          <p:nvPr/>
        </p:nvSpPr>
        <p:spPr>
          <a:xfrm>
            <a:off x="4302711" y="3006780"/>
            <a:ext cx="3586579" cy="3265574"/>
          </a:xfrm>
          <a:prstGeom prst="rect">
            <a:avLst/>
          </a:prstGeom>
          <a:noFill/>
        </p:spPr>
        <p:txBody>
          <a:bodyPr wrap="square">
            <a:spAutoFit/>
          </a:bodyPr>
          <a:lstStyle/>
          <a:p>
            <a:pPr marL="342900" indent="-342900">
              <a:lnSpc>
                <a:spcPct val="300000"/>
              </a:lnSpc>
              <a:buAutoNum type="arabicPeriod" startAt="3"/>
            </a:pPr>
            <a:r>
              <a:rPr lang="en-US" dirty="0"/>
              <a:t>Port A: Detecting Falling Edges</a:t>
            </a:r>
          </a:p>
          <a:p>
            <a:pPr marL="342900" indent="-342900">
              <a:lnSpc>
                <a:spcPct val="300000"/>
              </a:lnSpc>
              <a:buAutoNum type="arabicPeriod" startAt="3"/>
            </a:pPr>
            <a:r>
              <a:rPr lang="en-US" dirty="0"/>
              <a:t>Port B: Detecting Rising Edges</a:t>
            </a:r>
          </a:p>
          <a:p>
            <a:pPr marL="342900" indent="-342900">
              <a:lnSpc>
                <a:spcPct val="300000"/>
              </a:lnSpc>
              <a:buAutoNum type="arabicPeriod" startAt="3"/>
            </a:pPr>
            <a:r>
              <a:rPr lang="en-US" dirty="0"/>
              <a:t>Port E: Switches and Motor</a:t>
            </a:r>
          </a:p>
          <a:p>
            <a:pPr marL="342900" indent="-342900">
              <a:lnSpc>
                <a:spcPct val="300000"/>
              </a:lnSpc>
              <a:buFont typeface="+mj-lt"/>
              <a:buAutoNum type="arabicPeriod"/>
            </a:pPr>
            <a:endParaRPr lang="en-US" dirty="0"/>
          </a:p>
        </p:txBody>
      </p:sp>
      <p:cxnSp>
        <p:nvCxnSpPr>
          <p:cNvPr id="34" name="Connector: Curved 33">
            <a:extLst>
              <a:ext uri="{FF2B5EF4-FFF2-40B4-BE49-F238E27FC236}">
                <a16:creationId xmlns:a16="http://schemas.microsoft.com/office/drawing/2014/main" id="{A10EFB7A-752B-44C9-43EF-0F4CE101F142}"/>
              </a:ext>
            </a:extLst>
          </p:cNvPr>
          <p:cNvCxnSpPr>
            <a:cxnSpLocks/>
          </p:cNvCxnSpPr>
          <p:nvPr/>
        </p:nvCxnSpPr>
        <p:spPr>
          <a:xfrm rot="10800000">
            <a:off x="1231509" y="3497801"/>
            <a:ext cx="3071202" cy="1753341"/>
          </a:xfrm>
          <a:prstGeom prst="curvedConnector3">
            <a:avLst>
              <a:gd name="adj1" fmla="val 17047"/>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39" name="Connector: Curved 38">
            <a:extLst>
              <a:ext uri="{FF2B5EF4-FFF2-40B4-BE49-F238E27FC236}">
                <a16:creationId xmlns:a16="http://schemas.microsoft.com/office/drawing/2014/main" id="{1BFB9121-0238-9C98-6EC0-87B0F8364F8C}"/>
              </a:ext>
            </a:extLst>
          </p:cNvPr>
          <p:cNvCxnSpPr>
            <a:cxnSpLocks/>
          </p:cNvCxnSpPr>
          <p:nvPr/>
        </p:nvCxnSpPr>
        <p:spPr>
          <a:xfrm rot="10800000">
            <a:off x="1231509" y="3006781"/>
            <a:ext cx="3026489" cy="1427615"/>
          </a:xfrm>
          <a:prstGeom prst="curvedConnector3">
            <a:avLst>
              <a:gd name="adj1" fmla="val 15387"/>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3" name="Connector: Curved 42">
            <a:extLst>
              <a:ext uri="{FF2B5EF4-FFF2-40B4-BE49-F238E27FC236}">
                <a16:creationId xmlns:a16="http://schemas.microsoft.com/office/drawing/2014/main" id="{35E56D41-DE7A-46C3-F162-F28E0FDCE070}"/>
              </a:ext>
            </a:extLst>
          </p:cNvPr>
          <p:cNvCxnSpPr>
            <a:cxnSpLocks/>
          </p:cNvCxnSpPr>
          <p:nvPr/>
        </p:nvCxnSpPr>
        <p:spPr>
          <a:xfrm rot="10800000" flipV="1">
            <a:off x="3542190" y="3598662"/>
            <a:ext cx="760522" cy="121926"/>
          </a:xfrm>
          <a:prstGeom prst="curvedConnector3">
            <a:avLst>
              <a:gd name="adj1" fmla="val 50000"/>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9998002"/>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{CAA8C704-A89E-4E77-9D95-D437F60EAE8C}tf45331398_win32</Template>
  <TotalTime>138</TotalTime>
  <Words>410</Words>
  <Application>Microsoft Macintosh PowerPoint</Application>
  <PresentationFormat>Widescreen</PresentationFormat>
  <Paragraphs>75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Agency FB</vt:lpstr>
      <vt:lpstr>Arial</vt:lpstr>
      <vt:lpstr>Calibri</vt:lpstr>
      <vt:lpstr>Tenorite</vt:lpstr>
      <vt:lpstr>Office Theme</vt:lpstr>
      <vt:lpstr>Power window control System</vt:lpstr>
      <vt:lpstr>Team 14</vt:lpstr>
      <vt:lpstr>Project Description</vt:lpstr>
      <vt:lpstr>PowerPoint Presentation</vt:lpstr>
      <vt:lpstr>State Diagram</vt:lpstr>
      <vt:lpstr>PowerPoint Presentation</vt:lpstr>
      <vt:lpstr>Circuits Topologies</vt:lpstr>
      <vt:lpstr>PowerPoint Presentation</vt:lpstr>
      <vt:lpstr>PowerPoint Presentation</vt:lpstr>
      <vt:lpstr>Edge Cases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window control System</dc:title>
  <dc:creator>Ziad Nasr</dc:creator>
  <cp:lastModifiedBy>Abdelrahman Hawari</cp:lastModifiedBy>
  <cp:revision>3</cp:revision>
  <dcterms:created xsi:type="dcterms:W3CDTF">2023-05-13T17:03:43Z</dcterms:created>
  <dcterms:modified xsi:type="dcterms:W3CDTF">2023-05-13T19:37:45Z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