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sql%20project%20fwd\final%20project\q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sql%20project%20fwd\final%20project\q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sql%20project%20fwd\final%20project\q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sql%20project%20fwd\final%20project\q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the size taken by each</a:t>
            </a:r>
            <a:r>
              <a:rPr lang="en-US" baseline="0" dirty="0"/>
              <a:t> band for the songs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032154516585334"/>
          <c:y val="0.14921239341274492"/>
          <c:w val="0.7834388396267401"/>
          <c:h val="0.444792683720627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'q1'!$B$1</c:f>
              <c:strCache>
                <c:ptCount val="1"/>
                <c:pt idx="0">
                  <c:v>song_size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'q1'!$A$2:$A$11</c:f>
              <c:strCache>
                <c:ptCount val="10"/>
                <c:pt idx="0">
                  <c:v>Battlestar Galactica (Classic)</c:v>
                </c:pt>
                <c:pt idx="1">
                  <c:v>Heroes</c:v>
                </c:pt>
                <c:pt idx="2">
                  <c:v>Lost</c:v>
                </c:pt>
                <c:pt idx="3">
                  <c:v>Aquaman</c:v>
                </c:pt>
                <c:pt idx="4">
                  <c:v>Battlestar Galactica</c:v>
                </c:pt>
                <c:pt idx="5">
                  <c:v>The Office</c:v>
                </c:pt>
                <c:pt idx="6">
                  <c:v>Audioslave</c:v>
                </c:pt>
                <c:pt idx="7">
                  <c:v>Deep Purple</c:v>
                </c:pt>
                <c:pt idx="8">
                  <c:v>Led Zeppelin</c:v>
                </c:pt>
                <c:pt idx="9">
                  <c:v>Santana</c:v>
                </c:pt>
              </c:strCache>
            </c:strRef>
          </c:cat>
          <c:val>
            <c:numRef>
              <c:f>'q1'!$B$2:$B$11</c:f>
              <c:numCache>
                <c:formatCode>General</c:formatCode>
                <c:ptCount val="10"/>
                <c:pt idx="0">
                  <c:v>541359437</c:v>
                </c:pt>
                <c:pt idx="1">
                  <c:v>515671080</c:v>
                </c:pt>
                <c:pt idx="2">
                  <c:v>513691652</c:v>
                </c:pt>
                <c:pt idx="3">
                  <c:v>492670102</c:v>
                </c:pt>
                <c:pt idx="4">
                  <c:v>490750393</c:v>
                </c:pt>
                <c:pt idx="5">
                  <c:v>290482361</c:v>
                </c:pt>
                <c:pt idx="6">
                  <c:v>61118891</c:v>
                </c:pt>
                <c:pt idx="7">
                  <c:v>39267613</c:v>
                </c:pt>
                <c:pt idx="8">
                  <c:v>36052247</c:v>
                </c:pt>
                <c:pt idx="9">
                  <c:v>34618222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C7-4630-A1B2-634853FA86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70621055"/>
        <c:axId val="1270616895"/>
      </c:barChart>
      <c:catAx>
        <c:axId val="12706210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artists</a:t>
                </a:r>
                <a:r>
                  <a:rPr lang="en-US" baseline="0"/>
                  <a:t> names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2286182353868162"/>
              <c:y val="0.894600663932825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616895"/>
        <c:crosses val="autoZero"/>
        <c:auto val="1"/>
        <c:lblAlgn val="ctr"/>
        <c:lblOffset val="100"/>
        <c:noMultiLvlLbl val="0"/>
      </c:catAx>
      <c:valAx>
        <c:axId val="127061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the size in 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62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80222139263044"/>
          <c:y val="0.1253254980555549"/>
          <c:w val="0.60970471387329472"/>
          <c:h val="0.63579399719911378"/>
        </c:manualLayout>
      </c:layout>
      <c:barChart>
        <c:barDir val="col"/>
        <c:grouping val="clustered"/>
        <c:varyColors val="0"/>
        <c:ser>
          <c:idx val="0"/>
          <c:order val="0"/>
          <c:tx>
            <c:v>Balls to the Wall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AAC audio file</c:v>
              </c:pt>
              <c:pt idx="1">
                <c:v>MPEG audio file</c:v>
              </c:pt>
              <c:pt idx="2">
                <c:v>Protected AAC audio file</c:v>
              </c:pt>
              <c:pt idx="3">
                <c:v>Protected MPEG-4 video file</c:v>
              </c:pt>
              <c:pt idx="4">
                <c:v>Purchased AAC audio file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237</c:v>
              </c:pt>
              <c:pt idx="3">
                <c:v>0</c:v>
              </c:pt>
              <c:pt idx="4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2181-402F-9B2C-14FFBF253F90}"/>
            </c:ext>
          </c:extLst>
        </c:ser>
        <c:ser>
          <c:idx val="1"/>
          <c:order val="1"/>
          <c:tx>
            <c:v>Battlestar Galactica: The Story So Far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AAC audio file</c:v>
              </c:pt>
              <c:pt idx="1">
                <c:v>MPEG audio file</c:v>
              </c:pt>
              <c:pt idx="2">
                <c:v>Protected AAC audio file</c:v>
              </c:pt>
              <c:pt idx="3">
                <c:v>Protected MPEG-4 video file</c:v>
              </c:pt>
              <c:pt idx="4">
                <c:v>Purchased AAC audio file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214</c:v>
              </c:pt>
              <c:pt idx="4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2181-402F-9B2C-14FFBF253F90}"/>
            </c:ext>
          </c:extLst>
        </c:ser>
        <c:ser>
          <c:idx val="2"/>
          <c:order val="2"/>
          <c:tx>
            <c:v>Cake: B-Sides and Rarities</c:v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cat>
            <c:strLit>
              <c:ptCount val="5"/>
              <c:pt idx="0">
                <c:v>AAC audio file</c:v>
              </c:pt>
              <c:pt idx="1">
                <c:v>MPEG audio file</c:v>
              </c:pt>
              <c:pt idx="2">
                <c:v>Protected AAC audio file</c:v>
              </c:pt>
              <c:pt idx="3">
                <c:v>Protected MPEG-4 video file</c:v>
              </c:pt>
              <c:pt idx="4">
                <c:v>Purchased AAC audio file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7</c:v>
              </c:pt>
            </c:numLit>
          </c:val>
          <c:extLst>
            <c:ext xmlns:c16="http://schemas.microsoft.com/office/drawing/2014/chart" uri="{C3380CC4-5D6E-409C-BE32-E72D297353CC}">
              <c16:uniqueId val="{00000002-2181-402F-9B2C-14FFBF253F90}"/>
            </c:ext>
          </c:extLst>
        </c:ser>
        <c:ser>
          <c:idx val="3"/>
          <c:order val="3"/>
          <c:tx>
            <c:v>For Those About To Rock We Salute You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AAC audio file</c:v>
              </c:pt>
              <c:pt idx="1">
                <c:v>MPEG audio file</c:v>
              </c:pt>
              <c:pt idx="2">
                <c:v>Protected AAC audio file</c:v>
              </c:pt>
              <c:pt idx="3">
                <c:v>Protected MPEG-4 video file</c:v>
              </c:pt>
              <c:pt idx="4">
                <c:v>Purchased AAC audio file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3034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3-2181-402F-9B2C-14FFBF253F90}"/>
            </c:ext>
          </c:extLst>
        </c:ser>
        <c:ser>
          <c:idx val="4"/>
          <c:order val="4"/>
          <c:tx>
            <c:v>Quiet Songs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AAC audio file</c:v>
              </c:pt>
              <c:pt idx="1">
                <c:v>MPEG audio file</c:v>
              </c:pt>
              <c:pt idx="2">
                <c:v>Protected AAC audio file</c:v>
              </c:pt>
              <c:pt idx="3">
                <c:v>Protected MPEG-4 video file</c:v>
              </c:pt>
              <c:pt idx="4">
                <c:v>Purchased AAC audio file</c:v>
              </c:pt>
            </c:strLit>
          </c:cat>
          <c:val>
            <c:numLit>
              <c:formatCode>General</c:formatCode>
              <c:ptCount val="5"/>
              <c:pt idx="0">
                <c:v>11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4-2181-402F-9B2C-14FFBF253F9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7617951"/>
        <c:axId val="1347616287"/>
      </c:barChart>
      <c:catAx>
        <c:axId val="1347617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Media type name</a:t>
                </a:r>
              </a:p>
            </c:rich>
          </c:tx>
          <c:layout>
            <c:manualLayout>
              <c:xMode val="edge"/>
              <c:yMode val="edge"/>
              <c:x val="0.45168429263628773"/>
              <c:y val="0.91682220816969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616287"/>
        <c:crosses val="autoZero"/>
        <c:auto val="1"/>
        <c:lblAlgn val="ctr"/>
        <c:lblOffset val="100"/>
        <c:noMultiLvlLbl val="0"/>
      </c:catAx>
      <c:valAx>
        <c:axId val="134761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listening</a:t>
                </a:r>
              </a:p>
            </c:rich>
          </c:tx>
          <c:layout>
            <c:manualLayout>
              <c:xMode val="edge"/>
              <c:yMode val="edge"/>
              <c:x val="1.1208002719233369E-2"/>
              <c:y val="0.37179892332191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617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414783968088841"/>
          <c:y val="9.1258247496663243E-4"/>
          <c:w val="0.21343121162481388"/>
          <c:h val="0.878308558975642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'q3'!$C$1</c:f>
              <c:strCache>
                <c:ptCount val="1"/>
                <c:pt idx="0">
                  <c:v>num_of_songs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38-4839-A73B-121E80C4D05D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38-4839-A73B-121E80C4D05D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38-4839-A73B-121E80C4D05D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38-4839-A73B-121E80C4D05D}"/>
              </c:ext>
            </c:extLst>
          </c:dPt>
          <c:dPt>
            <c:idx val="4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938-4839-A73B-121E80C4D05D}"/>
              </c:ext>
            </c:extLst>
          </c:dPt>
          <c:dLbls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'q3'!$B$2:$B$6</c:f>
              <c:strCache>
                <c:ptCount val="5"/>
                <c:pt idx="0">
                  <c:v>Os Paralamas Do Sucesso</c:v>
                </c:pt>
                <c:pt idx="1">
                  <c:v>Chico Science &amp; NaÃ§Ã£o Zumbi</c:v>
                </c:pt>
                <c:pt idx="2">
                  <c:v>Chico Buarque</c:v>
                </c:pt>
                <c:pt idx="3">
                  <c:v>LegiÃ£o Urbana</c:v>
                </c:pt>
                <c:pt idx="4">
                  <c:v>Tim Maia</c:v>
                </c:pt>
              </c:strCache>
            </c:strRef>
          </c:cat>
          <c:val>
            <c:numRef>
              <c:f>'q3'!$C$2:$C$6</c:f>
              <c:numCache>
                <c:formatCode>General</c:formatCode>
                <c:ptCount val="5"/>
                <c:pt idx="0">
                  <c:v>49</c:v>
                </c:pt>
                <c:pt idx="1">
                  <c:v>36</c:v>
                </c:pt>
                <c:pt idx="2">
                  <c:v>34</c:v>
                </c:pt>
                <c:pt idx="3">
                  <c:v>31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938-4839-A73B-121E80C4D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The most genre</a:t>
            </a:r>
            <a:r>
              <a:rPr lang="en-US" baseline="0" dirty="0"/>
              <a:t> sold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'q4'!$B$1</c:f>
              <c:strCache>
                <c:ptCount val="1"/>
                <c:pt idx="0">
                  <c:v>Quantity_Sold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'q4'!$A$2:$A$11</c:f>
              <c:strCache>
                <c:ptCount val="10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Blues</c:v>
                </c:pt>
                <c:pt idx="6">
                  <c:v>TV Shows</c:v>
                </c:pt>
                <c:pt idx="7">
                  <c:v>R&amp;B/Soul</c:v>
                </c:pt>
                <c:pt idx="8">
                  <c:v>Classical</c:v>
                </c:pt>
                <c:pt idx="9">
                  <c:v>Reggae</c:v>
                </c:pt>
              </c:strCache>
            </c:strRef>
          </c:cat>
          <c:val>
            <c:numRef>
              <c:f>'q4'!$B$2:$B$11</c:f>
              <c:numCache>
                <c:formatCode>General</c:formatCode>
                <c:ptCount val="10"/>
                <c:pt idx="0">
                  <c:v>835</c:v>
                </c:pt>
                <c:pt idx="1">
                  <c:v>386</c:v>
                </c:pt>
                <c:pt idx="2">
                  <c:v>264</c:v>
                </c:pt>
                <c:pt idx="3">
                  <c:v>244</c:v>
                </c:pt>
                <c:pt idx="4">
                  <c:v>80</c:v>
                </c:pt>
                <c:pt idx="5">
                  <c:v>61</c:v>
                </c:pt>
                <c:pt idx="6">
                  <c:v>47</c:v>
                </c:pt>
                <c:pt idx="7">
                  <c:v>41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E1-40B7-925D-C125E4EDBC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2187584"/>
        <c:axId val="2032190496"/>
      </c:barChart>
      <c:catAx>
        <c:axId val="2032187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190496"/>
        <c:crosses val="autoZero"/>
        <c:auto val="1"/>
        <c:lblAlgn val="ctr"/>
        <c:lblOffset val="100"/>
        <c:noMultiLvlLbl val="0"/>
      </c:catAx>
      <c:valAx>
        <c:axId val="203219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 dirty="0">
                    <a:effectLst/>
                  </a:rPr>
                  <a:t>Quantity Sold</a:t>
                </a:r>
                <a:endParaRPr lang="en-US" sz="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18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998676" y="1418450"/>
            <a:ext cx="2145324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Battlestar Galactica (Classic) band has taken the largest size for his songs with almost </a:t>
            </a:r>
            <a:r>
              <a:rPr lang="en-US" dirty="0"/>
              <a:t>541,359,437 bytes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0" y="1418450"/>
            <a:ext cx="6764215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 much size have every band take for his songs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54C8C40-CA55-BF64-3829-EF2477157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438686"/>
              </p:ext>
            </p:extLst>
          </p:nvPr>
        </p:nvGraphicFramePr>
        <p:xfrm>
          <a:off x="-410308" y="1418450"/>
          <a:ext cx="7174523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995160" y="1418449"/>
            <a:ext cx="214884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illustrating each media type and the most album that listened to in it: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album “For Those About To Rock We Salute You” is the most played album in MPEG audio file type and so on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0" y="1418449"/>
            <a:ext cx="676656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hich album was the most listening in each media type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61AE28C-4F21-A79B-C39E-B0F848D595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870038"/>
              </p:ext>
            </p:extLst>
          </p:nvPr>
        </p:nvGraphicFramePr>
        <p:xfrm>
          <a:off x="-1" y="1418449"/>
          <a:ext cx="6766559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995160" y="1418450"/>
            <a:ext cx="214884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hose are the top five artists t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 wrote Latin music: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 artist “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Paralamas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Sucesso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” wrote the most songs in latine with 49 song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0" y="1418450"/>
            <a:ext cx="676656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 5 artsits who wrote Latin music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E97F4A1-6CA1-AC39-854F-45376BEE2D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822094"/>
              </p:ext>
            </p:extLst>
          </p:nvPr>
        </p:nvGraphicFramePr>
        <p:xfrm>
          <a:off x="0" y="1418450"/>
          <a:ext cx="676656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995160" y="1418450"/>
            <a:ext cx="214884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 rock music is the most sold of all the genre with 835 </a:t>
            </a:r>
          </a:p>
        </p:txBody>
      </p:sp>
      <p:sp>
        <p:nvSpPr>
          <p:cNvPr id="76" name="Shape 76"/>
          <p:cNvSpPr/>
          <p:nvPr/>
        </p:nvSpPr>
        <p:spPr>
          <a:xfrm>
            <a:off x="0" y="1418450"/>
            <a:ext cx="676656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 10 quantity genre sold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0BAB1F8-BF19-2BCB-8532-8FFBE6A98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766787"/>
              </p:ext>
            </p:extLst>
          </p:nvPr>
        </p:nvGraphicFramePr>
        <p:xfrm>
          <a:off x="0" y="1418450"/>
          <a:ext cx="676656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174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How much size have every band take for his songs</vt:lpstr>
      <vt:lpstr>Which album was the most listening in each media type</vt:lpstr>
      <vt:lpstr>Top 5 artsits who wrote Latin music</vt:lpstr>
      <vt:lpstr>Top 10 quantity genre sold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size have every artist take for his songs</dc:title>
  <dc:creator>ahmed oufa</dc:creator>
  <cp:lastModifiedBy>win10</cp:lastModifiedBy>
  <cp:revision>6</cp:revision>
  <dcterms:modified xsi:type="dcterms:W3CDTF">2022-11-01T16:08:36Z</dcterms:modified>
</cp:coreProperties>
</file>