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71" r:id="rId2"/>
    <p:sldId id="272" r:id="rId3"/>
    <p:sldId id="273" r:id="rId4"/>
    <p:sldId id="276" r:id="rId5"/>
    <p:sldId id="274" r:id="rId6"/>
    <p:sldId id="277" r:id="rId7"/>
    <p:sldId id="278" r:id="rId8"/>
    <p:sldId id="280" r:id="rId9"/>
    <p:sldId id="281" r:id="rId10"/>
    <p:sldId id="279" r:id="rId11"/>
    <p:sldId id="282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303" r:id="rId20"/>
    <p:sldId id="304" r:id="rId21"/>
    <p:sldId id="305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0" r:id="rId30"/>
    <p:sldId id="298" r:id="rId31"/>
    <p:sldId id="299" r:id="rId32"/>
    <p:sldId id="301" r:id="rId33"/>
    <p:sldId id="302" r:id="rId34"/>
    <p:sldId id="257" r:id="rId35"/>
    <p:sldId id="261" r:id="rId36"/>
    <p:sldId id="275" r:id="rId37"/>
  </p:sldIdLst>
  <p:sldSz cx="12192000" cy="6858000"/>
  <p:notesSz cx="6858000" cy="9144000"/>
  <p:embeddedFontLst>
    <p:embeddedFont>
      <p:font typeface="Aptos Narrow" panose="020B0004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64A-DE09-8FF0-C94D-69D9CE257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Supply Chain Exploratory Data Analysis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 &amp;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 Machine Learning Predicting for Late Delivery Risk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F5279F-D521-5DD6-AEEA-AA690363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796"/>
            <a:ext cx="9144000" cy="2349584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3200" b="1" dirty="0" err="1">
                <a:solidFill>
                  <a:schemeClr val="tx1"/>
                </a:solidFill>
              </a:rPr>
              <a:t>Presented</a:t>
            </a:r>
            <a:r>
              <a:rPr lang="en-US" sz="3200" b="1" dirty="0">
                <a:solidFill>
                  <a:schemeClr val="tx1"/>
                </a:solidFill>
              </a:rPr>
              <a:t> By :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- Ahmed </a:t>
            </a:r>
            <a:r>
              <a:rPr lang="en-US" sz="3200" b="1" dirty="0" err="1">
                <a:solidFill>
                  <a:schemeClr val="tx1"/>
                </a:solidFill>
              </a:rPr>
              <a:t>Qenwy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- Amir Essam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- Ali Gomaa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- Mohamed Samy</a:t>
            </a:r>
          </a:p>
          <a:p>
            <a:pPr marL="114300" indent="0" algn="ctr">
              <a:buNone/>
            </a:pPr>
            <a:fld id="{BBD87E75-7A42-4529-81A0-F6CFD6AF1551}" type="datetime1">
              <a:rPr lang="en-US" sz="2000" smtClean="0">
                <a:solidFill>
                  <a:schemeClr val="bg1"/>
                </a:solidFill>
              </a:rPr>
              <a:pPr marL="114300" indent="0" algn="ctr">
                <a:buNone/>
              </a:pPr>
              <a:t>5/23/2025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DDF4-BB69-F9B0-AD7E-0D4948929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5FA2FB-C12F-97CE-92A2-95394A02F10D}"/>
              </a:ext>
            </a:extLst>
          </p:cNvPr>
          <p:cNvSpPr txBox="1">
            <a:spLocks/>
          </p:cNvSpPr>
          <p:nvPr/>
        </p:nvSpPr>
        <p:spPr>
          <a:xfrm>
            <a:off x="838200" y="6240380"/>
            <a:ext cx="2743201" cy="48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/>
            <a:fld id="{BBD87E75-7A42-4529-81A0-F6CFD6AF1551}" type="datetime1">
              <a:rPr lang="en-US" sz="2000" smtClean="0">
                <a:solidFill>
                  <a:schemeClr val="bg1"/>
                </a:solidFill>
              </a:rPr>
              <a:pPr marL="114300" indent="0"/>
              <a:t>5/23/2025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D65D4-9141-C656-0558-41EC0C270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A8D-745B-E706-74C2-A8A0BC49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5" y="1121107"/>
            <a:ext cx="2681749" cy="511047"/>
          </a:xfrm>
        </p:spPr>
        <p:txBody>
          <a:bodyPr>
            <a:noAutofit/>
          </a:bodyPr>
          <a:lstStyle/>
          <a:p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Normalization</a:t>
            </a:r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EE63-705B-88E2-3161-538FC5C2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6610" y="2433538"/>
            <a:ext cx="7418779" cy="330335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conduct Data Normalization according to data Normalization standards and techniques in order to maintain consistency and make our Analysis process faster :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separating our row data after cleaning to related columns as follows by Duplicate Queries :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Full Data ( To help in machine learning )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Orders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Order Items 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Customers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Categories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Departments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logs ( Visits on the Online store )</a:t>
            </a:r>
            <a:r>
              <a:rPr lang="ar-EG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7870-41AF-C781-709F-D7FBF5D44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85E1F-E269-4E07-78F2-33DEDB186D7D}"/>
              </a:ext>
            </a:extLst>
          </p:cNvPr>
          <p:cNvSpPr txBox="1">
            <a:spLocks/>
          </p:cNvSpPr>
          <p:nvPr/>
        </p:nvSpPr>
        <p:spPr>
          <a:xfrm>
            <a:off x="683955" y="1644055"/>
            <a:ext cx="3278446" cy="51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 using Power Query Editor 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702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0F03-3F88-F3E3-6BD3-07046B5AA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3E75-A3D8-B872-7F3C-61E75C7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709" y="2486409"/>
            <a:ext cx="6464582" cy="1885182"/>
          </a:xfrm>
        </p:spPr>
        <p:txBody>
          <a:bodyPr>
            <a:noAutofit/>
          </a:bodyPr>
          <a:lstStyle/>
          <a:p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that, we conduct more Cleaning, Removing Errors, Transformation and Optimization using 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SQL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2739-60B8-7CFB-F59B-9142CC5A2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E70C-9528-3859-6999-A20320F3C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0C8E-3BC5-5178-C17C-FC3C64D7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805" y="1160437"/>
            <a:ext cx="956640" cy="314402"/>
          </a:xfrm>
        </p:spPr>
        <p:txBody>
          <a:bodyPr>
            <a:noAutofit/>
          </a:bodyPr>
          <a:lstStyle/>
          <a:p>
            <a:r>
              <a:rPr lang="en-US" sz="28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C90B-9169-9BA2-948A-41B8B4A5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281" y="1789241"/>
            <a:ext cx="6385438" cy="59459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OrderItems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With Composite Primary key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2959-8097-7A03-AF6C-E564680C7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BA0DD1E-3F76-8E1A-364F-8B3EB417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45" y="1789241"/>
            <a:ext cx="4710025" cy="43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5EA8-A13C-7E8A-6430-0E230C0B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BD90-3B10-06DF-8D2A-018A12C6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55" y="1474840"/>
            <a:ext cx="5913490" cy="168545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Cleaning, Transformation and Optimization </a:t>
            </a:r>
            <a:endParaRPr lang="en-US" sz="1600" dirty="0"/>
          </a:p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(Because our Categories and Departments data are conflicting as shown, We corrected it using a double check to give accurate insights and avoid data misleading info.)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E5D9D-E5FF-32F9-7E18-39C5816F9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B53167-983A-6029-A096-43A9CEAB3F49}"/>
              </a:ext>
            </a:extLst>
          </p:cNvPr>
          <p:cNvSpPr txBox="1">
            <a:spLocks/>
          </p:cNvSpPr>
          <p:nvPr/>
        </p:nvSpPr>
        <p:spPr>
          <a:xfrm>
            <a:off x="5640805" y="11604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D77BC1-CD99-CA76-B969-E115C06C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" y="3314385"/>
            <a:ext cx="4774665" cy="1052212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7B06C3A-8B45-5694-5C9F-D3F8704CB448}"/>
              </a:ext>
            </a:extLst>
          </p:cNvPr>
          <p:cNvSpPr/>
          <p:nvPr/>
        </p:nvSpPr>
        <p:spPr>
          <a:xfrm>
            <a:off x="2688635" y="3429000"/>
            <a:ext cx="1129674" cy="9375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D947E37-6FF2-D3AA-FD65-1E8B393AB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45" y="2317568"/>
            <a:ext cx="5249545" cy="3638550"/>
          </a:xfrm>
          <a:prstGeom prst="rect">
            <a:avLst/>
          </a:prstGeom>
        </p:spPr>
      </p:pic>
      <p:pic>
        <p:nvPicPr>
          <p:cNvPr id="11" name="Picture 10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4D2CF64-BE6A-CE49-1BAA-C3E95D9BC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63" y="4615802"/>
            <a:ext cx="2498106" cy="1534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BE08F1-149F-26CF-00DA-FF4DD6C5A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50" y="4979179"/>
            <a:ext cx="807961" cy="807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3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751D6-7639-69BC-78C1-D12D83B1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437-6BF9-E3D4-9335-D7DC9C13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07" y="1635260"/>
            <a:ext cx="5412045" cy="69084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Remove Duplicates Errors in Order Items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9F3F-4FD5-5256-FA2A-61BF848FC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9DE58F-50CD-C129-4EF5-8953158EA7F8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C33CA-AD64-B733-EE6F-32228380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03" y="2326105"/>
            <a:ext cx="81337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81782-613C-AF5A-7EBF-820CF84C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32CBE-48DD-CAAE-89A4-4C52AC54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08" y="1635260"/>
            <a:ext cx="4509548" cy="179374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Adding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Important_for</a:t>
            </a:r>
            <a:r>
              <a:rPr lang="en-US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_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800" b="1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_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columns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&amp; Adding Aggregated columns to Orders based on calculations on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table </a:t>
            </a:r>
          </a:p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 using SQL subqueries 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154CB-C78D-ECD8-0E8B-29686187A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140DF6-667A-FDDA-6FCF-BC3BB19232BE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A43DC2-E635-C546-FF68-D2B78A076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34" y="1635260"/>
            <a:ext cx="5495925" cy="2084070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C2AA104-6388-6684-188A-B07EA73CA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34" y="3820608"/>
            <a:ext cx="5780673" cy="26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0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1CAB6-4D6E-22C6-F214-A9115590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45C0-0AB6-9A7A-2ACE-8711A369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08" y="1635260"/>
            <a:ext cx="4449518" cy="78709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Logs Data Cleaning, Transformation, and Database Optimization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3C49-4E55-AD81-7D78-5326E53E5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5AFD9F-14D8-9177-73B7-7B3B0FE596C6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9D038-2333-9921-D9CC-385BD108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62" y="2646947"/>
            <a:ext cx="9665876" cy="30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4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F2D73-D8E4-BA6A-7C64-F4DA583D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31EE-2420-453C-364E-D7CA4D30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08" y="1635260"/>
            <a:ext cx="4449518" cy="6266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Find Differences and Replacing Errors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FF2C-CADC-2D6A-B762-462299BBEC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7DFC7E-66A5-01CB-4C1E-C708B1CAEAD8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D15279-7B1D-7D94-EA33-E7E578B9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9" y="1619255"/>
            <a:ext cx="6788723" cy="369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43E0F-C8D7-B05C-CD7C-F2F5373D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6" y="5333921"/>
            <a:ext cx="4143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62F5E-2941-3A4D-A615-68504322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6493-22A4-ACF3-E50D-E949E2E0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904" y="1538672"/>
            <a:ext cx="3743666" cy="5625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Powerful Database Optimization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6592B-0336-4750-6EF8-6DEB5CCF3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E6D949-BA9C-8646-3924-C1A3D8D94E52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A04CB43-11BB-ADF9-3789-5DB00B90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0" y="2197768"/>
            <a:ext cx="4959350" cy="414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7B89C-6B44-220C-F0B2-1E1068D34F49}"/>
              </a:ext>
            </a:extLst>
          </p:cNvPr>
          <p:cNvSpPr txBox="1"/>
          <p:nvPr/>
        </p:nvSpPr>
        <p:spPr>
          <a:xfrm>
            <a:off x="8411816" y="16377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Result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88B27-8EA6-B3AB-5A1D-9F64FE9C6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" b="36672"/>
          <a:stretch/>
        </p:blipFill>
        <p:spPr bwMode="auto">
          <a:xfrm>
            <a:off x="5800602" y="2197768"/>
            <a:ext cx="5930900" cy="1304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2E727-C535-DF6F-EFC5-FD4D1187C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" b="21122"/>
          <a:stretch/>
        </p:blipFill>
        <p:spPr bwMode="auto">
          <a:xfrm>
            <a:off x="6574320" y="4382603"/>
            <a:ext cx="4962525" cy="1704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21B3A737-4EC2-259D-2250-D2D57939B737}"/>
              </a:ext>
            </a:extLst>
          </p:cNvPr>
          <p:cNvSpPr/>
          <p:nvPr/>
        </p:nvSpPr>
        <p:spPr>
          <a:xfrm>
            <a:off x="9006347" y="3599281"/>
            <a:ext cx="403123" cy="654141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5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CB4C-D3CF-0332-E991-03548811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5431C-F831-1E3A-40A4-691FB324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904" y="1570755"/>
            <a:ext cx="5112776" cy="101202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new data set with Ips geo info. </a:t>
            </a:r>
            <a:endParaRPr lang="ar-EG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make relationship between logs data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91F1-E318-E674-F7D9-5494EC7474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70C15-C8F3-C47F-34B0-A668F26F29D8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EA12E-CEE0-4A4A-B0EF-91688D869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1420" r="11859"/>
          <a:stretch/>
        </p:blipFill>
        <p:spPr bwMode="auto">
          <a:xfrm>
            <a:off x="568399" y="3078367"/>
            <a:ext cx="4524375" cy="198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0E52C8C-3F16-3425-0493-AEE25045A6B6}"/>
              </a:ext>
            </a:extLst>
          </p:cNvPr>
          <p:cNvSpPr/>
          <p:nvPr/>
        </p:nvSpPr>
        <p:spPr>
          <a:xfrm>
            <a:off x="5486400" y="3726426"/>
            <a:ext cx="1087920" cy="68825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table of names and numbers&#10;&#10;AI-generated content may be incorrect.">
            <a:extLst>
              <a:ext uri="{FF2B5EF4-FFF2-40B4-BE49-F238E27FC236}">
                <a16:creationId xmlns:a16="http://schemas.microsoft.com/office/drawing/2014/main" id="{0F8A7D1D-DFAC-5D20-D963-C7290D83E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72" y="2790886"/>
            <a:ext cx="3605823" cy="25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51CC-AC6C-F272-A05C-5AB720E7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- Project Idea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4B34C-0A09-A95F-976C-F42521C5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89585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-- Our Project aims to </a:t>
            </a:r>
            <a:r>
              <a:rPr lang="en-US" dirty="0" err="1"/>
              <a:t>Anlalyze</a:t>
            </a:r>
            <a:r>
              <a:rPr lang="en-US" dirty="0"/>
              <a:t> Supply Chain Process from </a:t>
            </a:r>
            <a:br>
              <a:rPr lang="en-US" dirty="0"/>
            </a:br>
            <a:r>
              <a:rPr lang="en-US" dirty="0"/>
              <a:t>Ordering to Shipping, and know what makes Most of Orders </a:t>
            </a:r>
            <a:br>
              <a:rPr lang="en-US" dirty="0"/>
            </a:br>
            <a:r>
              <a:rPr lang="en-US" dirty="0"/>
              <a:t>be shipped late.</a:t>
            </a:r>
            <a:br>
              <a:rPr lang="en-US" dirty="0"/>
            </a:br>
            <a:r>
              <a:rPr lang="en-US" dirty="0"/>
              <a:t>- Analyze Highest and Lowest Values by Sales, Orders, on the online store </a:t>
            </a:r>
            <a:r>
              <a:rPr lang="en-US" dirty="0" err="1"/>
              <a:t>Vists</a:t>
            </a:r>
            <a:br>
              <a:rPr lang="en-US" dirty="0"/>
            </a:br>
            <a:r>
              <a:rPr lang="en-US" dirty="0"/>
              <a:t>- Conduct ML models for Late Delivery Risk to provide </a:t>
            </a:r>
            <a:r>
              <a:rPr lang="en-US" dirty="0" err="1"/>
              <a:t>Predections</a:t>
            </a:r>
            <a:br>
              <a:rPr lang="en-US" dirty="0"/>
            </a:br>
            <a:r>
              <a:rPr lang="en-US" dirty="0"/>
              <a:t>based on the data </a:t>
            </a:r>
            <a:br>
              <a:rPr lang="en-US" dirty="0"/>
            </a:br>
            <a:r>
              <a:rPr lang="en-US" dirty="0"/>
              <a:t>-- Our Solution is to provide a Clear perspective describing areas to develop, and how some </a:t>
            </a:r>
            <a:r>
              <a:rPr lang="en-US" dirty="0" err="1"/>
              <a:t>variabbles</a:t>
            </a:r>
            <a:r>
              <a:rPr lang="en-US" dirty="0"/>
              <a:t> affect other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3A38E-0605-985B-D34A-705A83B0D7C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90FE-4B5A-C5E2-7541-EC31E48C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A3E1-B124-7218-B48E-DF545BAD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355" y="1807210"/>
            <a:ext cx="4596485" cy="133286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maintain Consistency between Ips and all of data :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had to convert Country ISO code to Country Name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CBC8C-DC88-2C0E-C451-E381C0F6B6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33818-9D1D-F479-6697-63706B6E0C36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2FA55DF-75AD-6699-FA1B-4B4CAD13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21" y="1807210"/>
            <a:ext cx="4187079" cy="133286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A0DFB9-F9C4-F458-D757-3B60F72377A9}"/>
              </a:ext>
            </a:extLst>
          </p:cNvPr>
          <p:cNvSpPr txBox="1">
            <a:spLocks/>
          </p:cNvSpPr>
          <p:nvPr/>
        </p:nvSpPr>
        <p:spPr>
          <a:xfrm>
            <a:off x="296354" y="4122320"/>
            <a:ext cx="4596485" cy="89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 Region column assign with our main data to maintain consistency 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5B6CC-9BEE-D2F5-EBC0-EB40D978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1" y="4122320"/>
            <a:ext cx="4882484" cy="11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784D5-4A0C-2BE2-BDE8-C54CF2E5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BC28-20CE-F327-F5F7-FA77060E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355" y="1807210"/>
            <a:ext cx="4596485" cy="80765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Removing Errors and adding Composite Key to IPs data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1A9DB-5FA4-7A90-C605-55B1630DF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B94C04-DB90-A5DC-E163-17B98D018742}"/>
              </a:ext>
            </a:extLst>
          </p:cNvPr>
          <p:cNvSpPr txBox="1">
            <a:spLocks/>
          </p:cNvSpPr>
          <p:nvPr/>
        </p:nvSpPr>
        <p:spPr>
          <a:xfrm>
            <a:off x="5617680" y="1132637"/>
            <a:ext cx="956640" cy="31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3E8CF-2458-F7AC-D3FC-E93C5C43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08" y="2614863"/>
            <a:ext cx="7265183" cy="3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3EFE-6A95-D5B9-D4C8-6EF9968F9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C79C-21D0-7278-5EFD-A8F23A63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1336900"/>
            <a:ext cx="2288458" cy="31440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D0D0D"/>
                </a:solidFill>
                <a:latin typeface="Arial"/>
                <a:cs typeface="Arial"/>
                <a:sym typeface="Arial"/>
              </a:rPr>
              <a:t>Schema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E3C7-740E-4C36-E406-08E8FB2FC7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DD7A1-2559-E913-C354-EB4DA3DDB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91" y="1336899"/>
            <a:ext cx="8858010" cy="48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69A36-C2C3-07C0-A4A0-D4E5DCF8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C730-4D84-F2AD-4924-C6C3EB94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(Python)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E9CC7-CB54-1B48-D16E-0F76089228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D03F663E-6493-B495-3B7C-8F1EBD31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064728"/>
            <a:ext cx="5753946" cy="3632835"/>
          </a:xfrm>
          <a:prstGeom prst="rect">
            <a:avLst/>
          </a:prstGeom>
        </p:spPr>
      </p:pic>
      <p:pic>
        <p:nvPicPr>
          <p:cNvPr id="8" name="Picture 7" descr="A bar graph with blue rectangles&#10;&#10;AI-generated content may be incorrect.">
            <a:extLst>
              <a:ext uri="{FF2B5EF4-FFF2-40B4-BE49-F238E27FC236}">
                <a16:creationId xmlns:a16="http://schemas.microsoft.com/office/drawing/2014/main" id="{D3794793-2030-ACCC-DC8E-7666FBF2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2064728"/>
            <a:ext cx="5501640" cy="3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8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D48BC-7006-47FB-1CFF-E866862E0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58A9-D9C5-A072-E215-6FD928FB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(Python)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918B-28EB-1196-A42B-DDD149077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 descr="A graph of a distribution of days for shipping&#10;&#10;AI-generated content may be incorrect.">
            <a:extLst>
              <a:ext uri="{FF2B5EF4-FFF2-40B4-BE49-F238E27FC236}">
                <a16:creationId xmlns:a16="http://schemas.microsoft.com/office/drawing/2014/main" id="{7A037C76-677F-B8A4-F0F2-9348F7FA8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25" y="1904934"/>
            <a:ext cx="5257800" cy="3897995"/>
          </a:xfrm>
          <a:prstGeom prst="rect">
            <a:avLst/>
          </a:prstGeom>
        </p:spPr>
      </p:pic>
      <p:pic>
        <p:nvPicPr>
          <p:cNvPr id="5" name="Picture 4" descr="A graph of sales per customer&#10;&#10;AI-generated content may be incorrect.">
            <a:extLst>
              <a:ext uri="{FF2B5EF4-FFF2-40B4-BE49-F238E27FC236}">
                <a16:creationId xmlns:a16="http://schemas.microsoft.com/office/drawing/2014/main" id="{416B0948-3933-94CB-E9B8-EDCD5489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09" y="1904934"/>
            <a:ext cx="5323616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F28D6-97F2-8048-59ED-527ED52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4624-F94D-C1F3-9981-EF7C1480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(Python)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7C33-9372-4698-2E53-3043701D3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3C80FCF5-010A-CE3D-35D6-D3784B3E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80" y="1036329"/>
            <a:ext cx="6752289" cy="53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206F-619F-C78C-2BED-A9EE2870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4F09-3006-2E78-385F-03C23E8A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(Python)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143BF-D2F8-86E2-4305-C943625AA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 descr="A graph of a shipping distribution&#10;&#10;AI-generated content may be incorrect.">
            <a:extLst>
              <a:ext uri="{FF2B5EF4-FFF2-40B4-BE49-F238E27FC236}">
                <a16:creationId xmlns:a16="http://schemas.microsoft.com/office/drawing/2014/main" id="{7FBB230C-4524-9DC8-5DBB-651C074F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67" y="1977318"/>
            <a:ext cx="5318413" cy="3513221"/>
          </a:xfrm>
          <a:prstGeom prst="rect">
            <a:avLst/>
          </a:prstGeom>
        </p:spPr>
      </p:pic>
      <p:pic>
        <p:nvPicPr>
          <p:cNvPr id="5" name="Picture 4" descr="A chart with different colored rectangles&#10;&#10;AI-generated content may be incorrect.">
            <a:extLst>
              <a:ext uri="{FF2B5EF4-FFF2-40B4-BE49-F238E27FC236}">
                <a16:creationId xmlns:a16="http://schemas.microsoft.com/office/drawing/2014/main" id="{DA392745-1765-8F99-CB22-650B111CB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0" y="2065550"/>
            <a:ext cx="5538580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4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B76-9F6D-55C1-69E2-8758475D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21CF-F288-3CD6-576A-E9A021EE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(Python)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0A42-8608-2C28-4E00-6AFA76E9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 descr="A bar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97C97F9D-E59C-91E9-3427-07617786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26" y="1969558"/>
            <a:ext cx="5235990" cy="3420735"/>
          </a:xfrm>
          <a:prstGeom prst="rect">
            <a:avLst/>
          </a:prstGeom>
        </p:spPr>
      </p:pic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8807788-A0C3-0B4D-385F-2CAE13714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3" y="1969558"/>
            <a:ext cx="5417301" cy="34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0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DD9D9-D9F2-904A-7D53-25460A46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26C1-A159-8E85-C510-C1D5C4E1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(Python)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3661-A73F-1410-E9AB-D114670142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3AA1D86F-A48F-6E84-A2A4-BB5680D2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06" y="1956619"/>
            <a:ext cx="8727787" cy="36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6C61-2B6C-5135-7B98-DC8A3B7B5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B95-8A73-2440-26C1-4FB4AE87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Machine Learni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619E8-B633-2E79-C8C5-0A992C387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FDC793-944A-35A8-E51D-4D1ACCEB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70" y="1601094"/>
            <a:ext cx="7838460" cy="42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52BD-D26A-7010-F120-6A9AB49B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End Users + Features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BB71C-E774-7FF5-0C2E-0EFC41ED2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End Users and Stakeholders:</a:t>
            </a:r>
            <a:br>
              <a:rPr lang="en-US" dirty="0"/>
            </a:br>
            <a:r>
              <a:rPr lang="en-US" dirty="0"/>
              <a:t>- Business ( CEO of the Company, Head of Operations, Supply Chain Manager ) who look forward to developing their business and winning Customer Satisfaction.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 Our Analysis will provide a clear perspective for all of them</a:t>
            </a:r>
            <a:br>
              <a:rPr lang="en-US" dirty="0"/>
            </a:br>
            <a:r>
              <a:rPr lang="en-US" dirty="0"/>
              <a:t>by present data visuals that help to find the problem and solve 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22EA0-04A4-E6E5-70F9-4D3EC0749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2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4C98A-2F6D-270A-44DD-C995A9D2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3A5D-BCA3-4C2D-B385-A54A8E84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Machine Learni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CB6-E8F1-F949-EB90-6865FCDF67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E4B42D-EDA6-1A5F-E1B0-A516B864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66" y="1684421"/>
            <a:ext cx="8225468" cy="41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1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8974B-BD2E-01B7-B40D-C8E33842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2C86-A669-4B75-7623-EB64F2DA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Machine Learni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8C5E-F76B-A1CA-4BD3-D5E754F23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B447EA9-833B-D23F-C80E-0F2D48FC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77" y="1917905"/>
            <a:ext cx="6673645" cy="40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B700-EC28-BABC-7C49-09FE673B0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E7E7-AC26-56FD-7E96-E6941B3E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Machine Learni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DB95-36F1-452A-72BF-2E822D79B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3ECEF-5B45-5BE2-30F4-C58ED2AA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4" y="1824765"/>
            <a:ext cx="5030780" cy="42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8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4EC47-4A74-D765-BE9C-34AFA664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AA2D-37EB-518D-9FE3-E7941F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771274" cy="52398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Machine Learni</a:t>
            </a:r>
            <a:r>
              <a:rPr lang="en-US" sz="2400" b="1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FC2E5-68CD-9E21-98AA-30E72BC3D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F4445E-2D16-5211-926B-BCBB798C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90712"/>
            <a:ext cx="5375786" cy="3074577"/>
          </a:xfrm>
          <a:prstGeom prst="rect">
            <a:avLst/>
          </a:prstGeom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2FC607F-F583-6A04-7950-5F1C9B6B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1307593"/>
            <a:ext cx="5654040" cy="47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15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D0D0D"/>
              </a:buClr>
              <a:buSzPts val="2400"/>
            </a:pPr>
            <a:r>
              <a:rPr lang="en-US" sz="2400" b="1" dirty="0">
                <a:solidFill>
                  <a:srgbClr val="0D0D0D"/>
                </a:solidFill>
              </a:rPr>
              <a:t>- </a:t>
            </a:r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Project Team + Roles</a:t>
            </a:r>
            <a:endParaRPr lang="en-US" sz="2000" b="1" i="0" u="none" strike="noStrike" cap="none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Ahmed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Qenawy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( Data Collecting, Cleaning, Optimization, SQL answering Questions, Reporting )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Amir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Essam ( Data Cleaning, ML, SQL Answering Questions, Visualization )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 Gomaa ( SQL Answering Questions, Data Visualization )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Mohamed Samy ( Data Preprocessing, ML,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4FBCD2-B327-ABD7-2F76-6A223E855456}"/>
              </a:ext>
            </a:extLst>
          </p:cNvPr>
          <p:cNvSpPr txBox="1">
            <a:spLocks/>
          </p:cNvSpPr>
          <p:nvPr/>
        </p:nvSpPr>
        <p:spPr>
          <a:xfrm>
            <a:off x="825501" y="6350665"/>
            <a:ext cx="2755900" cy="43497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fld id="{BBD87E75-7A42-4529-81A0-F6CFD6AF1551}" type="datetime1">
              <a:rPr lang="en-US" sz="2000" smtClean="0">
                <a:solidFill>
                  <a:schemeClr val="bg1"/>
                </a:solidFill>
              </a:rPr>
              <a:pPr marL="114300" algn="ctr"/>
              <a:t>5/23/2025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1444869" y="2601118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Do You Have Questions?</a:t>
            </a:r>
            <a:endParaRPr dirty="0"/>
          </a:p>
        </p:txBody>
      </p:sp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D9C0-4975-597C-9622-89F8FD1DA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279A2-AFDF-AE44-83EF-0924741F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7"/>
            <a:ext cx="9144000" cy="2020887"/>
          </a:xfrm>
        </p:spPr>
        <p:txBody>
          <a:bodyPr>
            <a:normAutofit/>
          </a:bodyPr>
          <a:lstStyle/>
          <a:p>
            <a:r>
              <a:rPr lang="en-US" dirty="0"/>
              <a:t>Contact Info:</a:t>
            </a:r>
            <a:br>
              <a:rPr lang="en-US" dirty="0"/>
            </a:br>
            <a:r>
              <a:rPr lang="en-US" dirty="0"/>
              <a:t>- Ahmed </a:t>
            </a:r>
            <a:r>
              <a:rPr lang="en-US" dirty="0" err="1"/>
              <a:t>Qenawy</a:t>
            </a:r>
            <a:r>
              <a:rPr lang="en-US" dirty="0"/>
              <a:t>: 01223979888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Aptos Narrow" panose="020B0004020202020204" pitchFamily="34" charset="0"/>
              </a:rPr>
            </a:br>
            <a:r>
              <a:rPr lang="en-US" dirty="0"/>
              <a:t>- Amir Essam : 01159323667</a:t>
            </a:r>
            <a:br>
              <a:rPr lang="en-US" dirty="0"/>
            </a:br>
            <a:r>
              <a:rPr lang="en-US" dirty="0"/>
              <a:t>- Ali Gomaa : 01144809788</a:t>
            </a:r>
            <a:br>
              <a:rPr lang="en-US" dirty="0"/>
            </a:br>
            <a:r>
              <a:rPr lang="en-US" dirty="0"/>
              <a:t>- Mohamed Samy : 01009657475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11481-D2AB-8D96-7585-67DF001594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689B-3B4D-1B51-FF5C-1E60F9C5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Programming Languages +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E9CD-F6B4-0C2F-D709-2CA3B95C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3500" b="1" dirty="0"/>
              <a:t> - Languages Used :</a:t>
            </a:r>
            <a:br>
              <a:rPr lang="en-US" sz="3500" b="1" dirty="0"/>
            </a:br>
            <a:br>
              <a:rPr lang="en-US" sz="3500" b="1" dirty="0"/>
            </a:br>
            <a:r>
              <a:rPr lang="en-US" sz="3500" b="1" dirty="0"/>
              <a:t> * Python ( pandas, Matplotlib, seaborn, </a:t>
            </a:r>
            <a:r>
              <a:rPr lang="en-US" sz="3500" b="1" dirty="0" err="1"/>
              <a:t>knn</a:t>
            </a:r>
            <a:r>
              <a:rPr lang="en-US" sz="3500" b="1" dirty="0"/>
              <a:t>, random forest, logistic regression )</a:t>
            </a:r>
            <a:br>
              <a:rPr lang="en-US" sz="3500" b="1" dirty="0"/>
            </a:br>
            <a:br>
              <a:rPr lang="en-US" b="1" dirty="0"/>
            </a:br>
            <a:r>
              <a:rPr lang="en-US" b="1" dirty="0"/>
              <a:t>* SQL </a:t>
            </a:r>
            <a:br>
              <a:rPr lang="en-US" b="1" dirty="0"/>
            </a:br>
            <a:br>
              <a:rPr lang="en-US" b="1" dirty="0"/>
            </a:br>
            <a:r>
              <a:rPr lang="en-US" sz="3200" b="1" dirty="0"/>
              <a:t>Tools 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Excel</a:t>
            </a:r>
            <a:br>
              <a:rPr lang="en-US" sz="3200" b="1" dirty="0"/>
            </a:br>
            <a:r>
              <a:rPr lang="en-US" sz="3200" b="1" dirty="0"/>
              <a:t>Power BI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3EDB-7DD3-4DE9-2E7F-56DDD030D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EEDE-54E3-3498-E3DE-81BDD674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288458" cy="314402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810B-A65E-D9BA-2B16-095B8DF7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716" y="1697806"/>
            <a:ext cx="4451555" cy="269773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Show all the columns with its data type:</a:t>
            </a:r>
            <a:endParaRPr lang="ar-EG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have</a:t>
            </a:r>
            <a:endParaRPr lang="ar-EG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53 columns </a:t>
            </a:r>
            <a:endParaRPr lang="ar-EG" sz="1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180518 rows </a:t>
            </a:r>
            <a:endParaRPr lang="ar-EG" sz="1400" b="1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data types</a:t>
            </a:r>
            <a:endParaRPr lang="ar-EG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 ( 24 column)</a:t>
            </a:r>
            <a:endParaRPr lang="ar-EG" sz="1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 (14 column)</a:t>
            </a:r>
            <a:endParaRPr lang="ar-EG" sz="1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float (13 column)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CBB75-7147-4A03-E51F-3626857DE1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5ECC1-9763-0DC9-AED3-EA17CC18E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03" b="17231"/>
          <a:stretch/>
        </p:blipFill>
        <p:spPr bwMode="auto">
          <a:xfrm>
            <a:off x="5738153" y="1317637"/>
            <a:ext cx="6146565" cy="4666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561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1F53-7272-642B-FE03-E340C8ED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685-8734-F284-B59E-14855642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288458" cy="314402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0966-D174-8A89-5375-8627D603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55" y="1474839"/>
            <a:ext cx="6385438" cy="69084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Showing Numeric and Object Data Types: </a:t>
            </a:r>
            <a:b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ar-EG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are data errors in the Customer Email &amp; Password Column</a:t>
            </a:r>
            <a:r>
              <a:rPr lang="ar-EG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9DB00-5971-1A16-1F9B-B5E74F1A3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30FF0FF7-0D6C-3391-650C-CE98DC59D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72" y="2268363"/>
            <a:ext cx="6459855" cy="226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622FC-7905-BAFD-7246-44A192716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76" b="7576"/>
          <a:stretch/>
        </p:blipFill>
        <p:spPr bwMode="auto">
          <a:xfrm>
            <a:off x="3026727" y="4440186"/>
            <a:ext cx="6299200" cy="1885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55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DB1B-5485-79AA-B904-28EAD2D9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B205-796E-662B-26FD-886C2D13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437"/>
            <a:ext cx="2288458" cy="314402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F5F95-9919-5812-4A09-BEA1FD269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55" y="1474840"/>
            <a:ext cx="4192845" cy="57855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Checking duplicates and null values :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5C1E8-9431-7A03-580B-6C1BB9643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762F9-5E28-46FF-37CE-A48FAE49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1" y="2489462"/>
            <a:ext cx="3389097" cy="90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C7262-3FAD-F449-F70D-6F38E9297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3" r="15052"/>
          <a:stretch/>
        </p:blipFill>
        <p:spPr bwMode="auto">
          <a:xfrm>
            <a:off x="4965292" y="1097648"/>
            <a:ext cx="3578942" cy="5249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D3F1F-E46D-234D-F41F-F7F3BA191E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5330" r="22027" b="-5943"/>
          <a:stretch/>
        </p:blipFill>
        <p:spPr bwMode="auto">
          <a:xfrm>
            <a:off x="8745855" y="1764115"/>
            <a:ext cx="3058160" cy="44951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499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EBA6-8612-3263-81CC-8743943E2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1859-993C-B071-11A1-0174B94D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5" y="1041703"/>
            <a:ext cx="2867527" cy="545431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30649-A871-AAE5-ADF6-619455AC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55" y="1474839"/>
            <a:ext cx="6385438" cy="54543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Removing Errors, and Cleaning ( using Python, SQL, Excel 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3AD19-AAFC-9C36-664F-BF180A3F9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2541B-68B6-F4DC-291B-F28E120A91AC}"/>
              </a:ext>
            </a:extLst>
          </p:cNvPr>
          <p:cNvSpPr txBox="1"/>
          <p:nvPr/>
        </p:nvSpPr>
        <p:spPr>
          <a:xfrm>
            <a:off x="807280" y="2350738"/>
            <a:ext cx="22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Drop Null columns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AC6CA-36C9-4D88-16A7-DDD3F9B52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3" r="2147"/>
          <a:stretch/>
        </p:blipFill>
        <p:spPr bwMode="auto">
          <a:xfrm>
            <a:off x="3763628" y="2225842"/>
            <a:ext cx="5210175" cy="6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4AB7F-8398-E221-AC8E-69B838F9C066}"/>
              </a:ext>
            </a:extLst>
          </p:cNvPr>
          <p:cNvSpPr txBox="1"/>
          <p:nvPr/>
        </p:nvSpPr>
        <p:spPr>
          <a:xfrm>
            <a:off x="807279" y="3577959"/>
            <a:ext cx="365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Finding and Replacing Errors in Customer Zip code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B43FE-7D2B-F514-87BD-D2FEAFD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47" y="4140671"/>
            <a:ext cx="8013700" cy="800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B69105-2CF7-0CEA-14A9-22589A80B965}"/>
              </a:ext>
            </a:extLst>
          </p:cNvPr>
          <p:cNvSpPr/>
          <p:nvPr/>
        </p:nvSpPr>
        <p:spPr>
          <a:xfrm>
            <a:off x="4361688" y="4224290"/>
            <a:ext cx="667512" cy="72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1833A-1FC4-E229-7D40-F06CE9C18F65}"/>
              </a:ext>
            </a:extLst>
          </p:cNvPr>
          <p:cNvSpPr/>
          <p:nvPr/>
        </p:nvSpPr>
        <p:spPr>
          <a:xfrm>
            <a:off x="9709375" y="4226533"/>
            <a:ext cx="661416" cy="72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5BCC1C-2910-DD5C-89E8-99DAF53E9225}"/>
              </a:ext>
            </a:extLst>
          </p:cNvPr>
          <p:cNvSpPr/>
          <p:nvPr/>
        </p:nvSpPr>
        <p:spPr>
          <a:xfrm>
            <a:off x="10370791" y="4224290"/>
            <a:ext cx="579120" cy="72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31F4FE6B-2B29-A8CC-DFE8-E3C630F5760C}"/>
              </a:ext>
            </a:extLst>
          </p:cNvPr>
          <p:cNvSpPr/>
          <p:nvPr/>
        </p:nvSpPr>
        <p:spPr>
          <a:xfrm>
            <a:off x="4616196" y="3748423"/>
            <a:ext cx="5602224" cy="44595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DFA10982-BD9D-9DE6-EF68-4AFAB27BF36C}"/>
              </a:ext>
            </a:extLst>
          </p:cNvPr>
          <p:cNvSpPr/>
          <p:nvPr/>
        </p:nvSpPr>
        <p:spPr>
          <a:xfrm rot="10800000">
            <a:off x="4459705" y="4963722"/>
            <a:ext cx="6226583" cy="66691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9633DB3-6A81-B4F8-709D-67A88B9C2F79}"/>
              </a:ext>
            </a:extLst>
          </p:cNvPr>
          <p:cNvSpPr/>
          <p:nvPr/>
        </p:nvSpPr>
        <p:spPr>
          <a:xfrm>
            <a:off x="10218420" y="3895344"/>
            <a:ext cx="1391412" cy="34266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1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58B3-2128-EFBB-5F09-4FF54A43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612F-A32E-4CCC-3499-7ECACD7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5" y="1041703"/>
            <a:ext cx="2867527" cy="545431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CAF9-95CA-0073-C0CF-ACD846F7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955" y="1474839"/>
            <a:ext cx="6385438" cy="54543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Removing Errors, and Cleaning ( using Python, SQL, Excel 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82F9-3420-4D76-83C0-A20C34B41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8E77F-7FAB-B7A5-02E2-FA22B10F95B0}"/>
              </a:ext>
            </a:extLst>
          </p:cNvPr>
          <p:cNvSpPr txBox="1"/>
          <p:nvPr/>
        </p:nvSpPr>
        <p:spPr>
          <a:xfrm>
            <a:off x="807280" y="2350738"/>
            <a:ext cx="67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Removing Columns with Errors ( Customer Email &amp; Password 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5CFCE-5146-7EE3-5F50-8C8C0435310F}"/>
              </a:ext>
            </a:extLst>
          </p:cNvPr>
          <p:cNvSpPr txBox="1"/>
          <p:nvPr/>
        </p:nvSpPr>
        <p:spPr>
          <a:xfrm>
            <a:off x="807278" y="3577959"/>
            <a:ext cx="52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Transform and replace Spanish Text to English to avoid any errors in plotting and visualization</a:t>
            </a:r>
            <a:endParaRPr lang="en-GB" dirty="0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0D02990-72DF-017F-0FF6-15B66EDF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3" y="2814636"/>
            <a:ext cx="4641215" cy="628650"/>
          </a:xfrm>
          <a:prstGeom prst="rect">
            <a:avLst/>
          </a:prstGeom>
        </p:spPr>
      </p:pic>
      <p:pic>
        <p:nvPicPr>
          <p:cNvPr id="9" name="Picture 8" descr="A blue and white box with white text&#10;&#10;AI-generated content may be incorrect.">
            <a:extLst>
              <a:ext uri="{FF2B5EF4-FFF2-40B4-BE49-F238E27FC236}">
                <a16:creationId xmlns:a16="http://schemas.microsoft.com/office/drawing/2014/main" id="{4BA821FF-B56E-CF58-EB6C-8F23F7CF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13" y="4330068"/>
            <a:ext cx="1323975" cy="64633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B5E72B-7654-846E-B4A8-E129741C1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13" y="5082179"/>
            <a:ext cx="1323975" cy="1682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64AFE-E9C2-8AB8-D39D-116D8B46B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5229989"/>
            <a:ext cx="2762250" cy="476250"/>
          </a:xfrm>
          <a:prstGeom prst="rect">
            <a:avLst/>
          </a:prstGeom>
        </p:spPr>
      </p:pic>
      <p:pic>
        <p:nvPicPr>
          <p:cNvPr id="13" name="Picture 12" descr="A blue box with white text&#10;&#10;AI-generated content may be incorrect.">
            <a:extLst>
              <a:ext uri="{FF2B5EF4-FFF2-40B4-BE49-F238E27FC236}">
                <a16:creationId xmlns:a16="http://schemas.microsoft.com/office/drawing/2014/main" id="{BD121F3A-0117-41D8-B2FE-560060BF1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16" y="4185442"/>
            <a:ext cx="1285875" cy="714375"/>
          </a:xfrm>
          <a:prstGeom prst="rect">
            <a:avLst/>
          </a:prstGeom>
        </p:spPr>
      </p:pic>
      <p:pic>
        <p:nvPicPr>
          <p:cNvPr id="14" name="Picture 13" descr="A close-up of a table&#10;&#10;AI-generated content may be incorrect.">
            <a:extLst>
              <a:ext uri="{FF2B5EF4-FFF2-40B4-BE49-F238E27FC236}">
                <a16:creationId xmlns:a16="http://schemas.microsoft.com/office/drawing/2014/main" id="{3F17EC7F-CA92-3E4E-EC18-620D426F98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1" r="1526"/>
          <a:stretch/>
        </p:blipFill>
        <p:spPr bwMode="auto">
          <a:xfrm>
            <a:off x="8902116" y="5000975"/>
            <a:ext cx="1323975" cy="1837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354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815</Words>
  <Application>Microsoft Office PowerPoint</Application>
  <PresentationFormat>Widescreen</PresentationFormat>
  <Paragraphs>116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Aptos Narrow</vt:lpstr>
      <vt:lpstr>Calibri</vt:lpstr>
      <vt:lpstr>Aptos</vt:lpstr>
      <vt:lpstr>Office Theme</vt:lpstr>
      <vt:lpstr>Supply Chain Exploratory Data Analysis  &amp;  Machine Learning Predicting for Late Delivery Risk </vt:lpstr>
      <vt:lpstr>- Project Idea</vt:lpstr>
      <vt:lpstr> End Users + Features </vt:lpstr>
      <vt:lpstr>: Programming Languages + Tools </vt:lpstr>
      <vt:lpstr>Data Structure</vt:lpstr>
      <vt:lpstr>Data Structure</vt:lpstr>
      <vt:lpstr>Data Structure</vt:lpstr>
      <vt:lpstr>Data Preprocessing</vt:lpstr>
      <vt:lpstr>Data Preprocessing</vt:lpstr>
      <vt:lpstr>Data Normalization</vt:lpstr>
      <vt:lpstr>After that, we conduct more Cleaning, Removing Errors, Transformation and Optimization using SQL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</vt:lpstr>
      <vt:lpstr>Data Visualization (Python)</vt:lpstr>
      <vt:lpstr>Data Visualization (Python)</vt:lpstr>
      <vt:lpstr>Data Visualization (Python)</vt:lpstr>
      <vt:lpstr>Data Visualization (Python)</vt:lpstr>
      <vt:lpstr>Data Visualization (Python)</vt:lpstr>
      <vt:lpstr>Data Visualization (Python)</vt:lpstr>
      <vt:lpstr>Machine Learning</vt:lpstr>
      <vt:lpstr>Machine Learning</vt:lpstr>
      <vt:lpstr>Machine Learning</vt:lpstr>
      <vt:lpstr>Machine Learning</vt:lpstr>
      <vt:lpstr>Machine Learning</vt:lpstr>
      <vt:lpstr>PowerPoint Presentation</vt:lpstr>
      <vt:lpstr>Do You Have Questions?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احمد مصطفى قناوى حسين احمد</cp:lastModifiedBy>
  <cp:revision>6</cp:revision>
  <dcterms:created xsi:type="dcterms:W3CDTF">2024-03-14T10:03:54Z</dcterms:created>
  <dcterms:modified xsi:type="dcterms:W3CDTF">2025-05-23T12:33:14Z</dcterms:modified>
</cp:coreProperties>
</file>