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720" r:id="rId5"/>
    <p:sldId id="327" r:id="rId6"/>
    <p:sldId id="328" r:id="rId7"/>
    <p:sldId id="700" r:id="rId8"/>
    <p:sldId id="704" r:id="rId9"/>
    <p:sldId id="713" r:id="rId10"/>
    <p:sldId id="711" r:id="rId11"/>
    <p:sldId id="709" r:id="rId12"/>
    <p:sldId id="718" r:id="rId13"/>
    <p:sldId id="722" r:id="rId14"/>
    <p:sldId id="698" r:id="rId15"/>
    <p:sldId id="699" r:id="rId16"/>
    <p:sldId id="719" r:id="rId17"/>
    <p:sldId id="702" r:id="rId18"/>
    <p:sldId id="694" r:id="rId19"/>
    <p:sldId id="721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9783-78A1-FC4D-866B-45E4D13FB5C3}" type="datetimeFigureOut">
              <a:rPr lang="en-PK" smtClean="0"/>
              <a:t>20/08/2022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F8BF-7C0F-C348-AF50-EC6AB75535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125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6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2502-9917-9592-0636-E519DF7F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02DC9-EAAD-25EC-40C3-B7807336E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5DF3-BC3F-345D-DD93-432750C7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64BB-F60D-F04F-8A0D-6C16F14D5337}" type="datetime1">
              <a:rPr lang="en-US" smtClean="0"/>
              <a:t>8/20/22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A83B-2E49-BB33-1047-468668CC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BE63-C720-4213-CBDC-26183B5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86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FCB4-2128-583F-DBCA-95E2C5B0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2B7C5-68F6-BE2A-90D6-735F8706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38A-2F78-20EF-32B2-CE251D88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3FD2-923B-D34A-A3AF-8E8355BEF932}" type="datetime1">
              <a:rPr lang="en-US" smtClean="0"/>
              <a:t>8/20/22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C9C4-875F-9C94-B748-20EA7DAD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7896-A1D2-49FB-3F5A-F7991976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0E2F9-6589-85DC-EAF3-D763A607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DAAB8-3DC7-CFCF-E970-D78802A76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7306-A063-9514-5C38-60D2B638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AA20-ECE9-B545-9FD5-BB57C4EB4303}" type="datetime1">
              <a:rPr lang="en-US" smtClean="0"/>
              <a:t>8/20/22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34CF-BD96-5E3A-101D-FA0FB19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4BB1-A733-518A-41ED-997E7AC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1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755-7D92-4742-748B-3063B3C6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B166-3910-603B-42F6-D4F8E0D7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EE43-A698-E3EB-CE34-79472EA9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BD1B-73E7-6642-89B1-37AB34DEC1E2}" type="datetime1">
              <a:rPr lang="en-US" smtClean="0"/>
              <a:t>8/20/22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0581-4698-EE91-E561-AA93BDAC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F830-4713-DF76-EFFB-40748A2E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468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7356-49DC-19A4-368A-806A1119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29A6-7407-F875-CF6B-F994EA1F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D535-26DD-E806-31FB-60C1C8B9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3513-290F-8B4A-BEFC-ECCE5B7EE9C2}" type="datetime1">
              <a:rPr lang="en-US" smtClean="0"/>
              <a:t>8/20/22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683-F3BA-7C74-06F8-58512910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6A52-E61C-DC53-286D-BD33181C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53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7419-6714-AB9B-36FC-22810EDD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C72F-13ED-EE9E-FA28-E0F29DB99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8FBB3-306E-3299-DD20-587D2918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912A-C0DE-5F21-056F-D29C7BB2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CAF-2D63-4C45-BD9C-F2F97EB71569}" type="datetime1">
              <a:rPr lang="en-US" smtClean="0"/>
              <a:t>8/20/22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7954-E4E8-58DB-2CCE-8DF412AF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6C36-E5F3-1C3E-B783-9FB02B3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75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BE5E-CA9F-9C60-1C9F-026B57F0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2BD5-CF82-D83E-7DF6-682F6019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1EF4-A233-CA01-33EB-A722C015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66967-B7E3-8012-7139-B16648D0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79BBC-B8A0-1FF3-E5B5-4C5BC1162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23795-C549-AD21-B148-21A84BF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F573-FD1D-964F-9A8A-C81CD3EBC0AD}" type="datetime1">
              <a:rPr lang="en-US" smtClean="0"/>
              <a:t>8/20/22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7EE3E-2DA8-E47C-5DE1-E9A7CF76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3F712-64DF-C36E-C4EC-6FE509A4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921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F435-24B6-7DB1-6F81-30B569C3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EE9B-C57F-B3A7-77B8-31804E7E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66AC-BF5B-654B-A27E-FE05A434D189}" type="datetime1">
              <a:rPr lang="en-US" smtClean="0"/>
              <a:t>8/20/22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B463A-4113-3A66-D4E7-B2D76DCB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73D6B-A9B7-21E9-485D-51AF6F5E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51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C4191-79C5-5DA3-70D2-E68F08C7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2A0-8EBD-3649-B7B8-55CB533405B7}" type="datetime1">
              <a:rPr lang="en-US" smtClean="0"/>
              <a:t>8/20/22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FAD23-57BC-6D2B-45DC-E72CC0A4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39FB-59C4-EEF4-6C2A-C07EDC75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002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9F-0F9E-705D-0A2E-DF4EAF4A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AD69-BE09-5015-D5CB-25030E1A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E3807-B27B-2797-4F90-671DAC3C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7F74B-313F-EED9-31A0-81A9E2CB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8408-543F-1044-A371-5B06DA2A0B30}" type="datetime1">
              <a:rPr lang="en-US" smtClean="0"/>
              <a:t>8/20/22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E0C8-AAA5-E546-04E3-A4B797FC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BCB3-6B7F-6C45-ACB5-72CD8DE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42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0D42-83FF-2DB4-9BA9-AF981A9A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E8653-1E75-4E45-2EF0-FF8372537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36310-C49F-9A45-354C-B2647AAD1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E34E-925B-7583-5FF8-8B231196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C12F-B552-0547-83CC-1B8AE812A2BA}" type="datetime1">
              <a:rPr lang="en-US" smtClean="0"/>
              <a:t>8/20/22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D0B4-1624-F603-BF99-3F45CDB9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5179-B133-32B2-739A-2AD10E80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39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B1F76-D46C-74C9-7A21-12B9CE1F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63E6-9FD9-D656-CC99-EE29C8B0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819E-E719-65C0-2D25-F15778892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0593-7354-F640-A366-96FB883220FB}" type="datetime1">
              <a:rPr lang="en-US" smtClean="0"/>
              <a:t>8/20/22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4D30-779B-7C28-B656-9ED1BE081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74B1-3A06-6F96-2C80-39171AB95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4451-6EB6-E245-980C-4217775EF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06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03.638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-foundation.org/openaccess/content_cvpr_2014/papers/Oquab_Learning_and_Transferring_2014_CVPR_paper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lr.org/papers/volume15/srivastava14a/srivastava14a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jmlr.org/papers/volume15/srivastava14a/srivastava14a.pdf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2.0316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2.03167v3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704D-791B-64E3-B5BF-C4E13F948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Practical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EF753-4FB5-82DF-F307-6EB717E96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0974-7030-B022-D1FD-13D27F83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511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85" y="762998"/>
            <a:ext cx="8906428" cy="511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56118" y="6122177"/>
            <a:ext cx="7679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CNN Features off-the-shelf: an Astounding Baseline for Recognition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[</a:t>
            </a:r>
            <a:r>
              <a:rPr lang="en-US" altLang="en-US" sz="1800" dirty="0" err="1">
                <a:latin typeface="Arial" panose="020B0604020202020204" pitchFamily="34" charset="0"/>
                <a:hlinkClick r:id="rId3"/>
              </a:rPr>
              <a:t>Razavian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 et al. 2014</a:t>
            </a:r>
            <a:r>
              <a:rPr lang="en-US" altLang="en-US" sz="1800" dirty="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11FEF-8B81-745C-F4E1-B051B6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462" y="1325563"/>
            <a:ext cx="8913844" cy="405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8500" y="5485505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Learning and Transferring Mid-Level Image Representations using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Convolutional Neural Networks [</a:t>
            </a:r>
            <a:r>
              <a:rPr lang="en-US" sz="1600" dirty="0">
                <a:hlinkClick r:id="rId3"/>
              </a:rPr>
              <a:t>Oquab et al. CVPR 2014</a:t>
            </a:r>
            <a:r>
              <a:rPr lang="en-US" sz="1600" dirty="0">
                <a:latin typeface="+mj-lt"/>
              </a:rPr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8565C-DBCA-98A6-2475-D4D90D9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310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12B3-A119-BE52-9583-1E27C35A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BA72-B10B-E496-9DB6-B8046CCB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Team-work is the best policy</a:t>
            </a:r>
          </a:p>
          <a:p>
            <a:r>
              <a:rPr lang="en-PK" dirty="0"/>
              <a:t>Multiple networks for the same task</a:t>
            </a:r>
          </a:p>
          <a:p>
            <a:r>
              <a:rPr lang="en-PK" dirty="0"/>
              <a:t>Max Voting for final classification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DB730-E9FE-33A4-2361-AF33666B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227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1078-3FDA-96A0-894A-7AD6D65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Ensembling: A simple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11E9-2E1C-AA4E-097A-1F6E3682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/>
              <a:t>Let’s assume that we have a test dataset with N elements and an ensemble of M models.</a:t>
            </a:r>
          </a:p>
          <a:p>
            <a:r>
              <a:rPr lang="en-PK" dirty="0"/>
              <a:t>Also assume that the probability of error of the label for an image on a model in the ensemble is dentoted by p(e) and is i.i.d</a:t>
            </a:r>
          </a:p>
          <a:p>
            <a:r>
              <a:rPr lang="en-PK" dirty="0"/>
              <a:t>For an example assume M=3 and e =0.01</a:t>
            </a:r>
          </a:p>
          <a:p>
            <a:r>
              <a:rPr lang="en-PK" dirty="0"/>
              <a:t>Then probability of error of label for the max voting ensemble will be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For the above example p(e)=0.0003, which is significantly lower than a single model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67B0C-0BBC-0C6D-6DDA-B5A11D78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A85F4-CAE9-EF86-D356-2E09D231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6" y="4325081"/>
            <a:ext cx="5977128" cy="9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838200" y="45910"/>
            <a:ext cx="10515600" cy="1325563"/>
          </a:xfrm>
        </p:spPr>
        <p:txBody>
          <a:bodyPr/>
          <a:lstStyle/>
          <a:p>
            <a:r>
              <a:rPr lang="en-US" altLang="en-US" dirty="0"/>
              <a:t>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82936"/>
          </a:xfrm>
        </p:spPr>
        <p:txBody>
          <a:bodyPr/>
          <a:lstStyle/>
          <a:p>
            <a:endParaRPr lang="en-US" altLang="en-US" dirty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29945"/>
            <a:ext cx="5181600" cy="283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9138" y="6089884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Dropout: A simple way to prevent neural networks from </a:t>
            </a:r>
            <a:r>
              <a:rPr lang="en-US" sz="1600" dirty="0" err="1"/>
              <a:t>overfitting</a:t>
            </a:r>
            <a:r>
              <a:rPr lang="en-US" sz="1600" dirty="0"/>
              <a:t> [</a:t>
            </a:r>
            <a:r>
              <a:rPr lang="en-US" sz="1600" dirty="0">
                <a:hlinkClick r:id="rId4"/>
              </a:rPr>
              <a:t>Srivastava JMLR 2014</a:t>
            </a:r>
            <a:r>
              <a:rPr lang="en-US" sz="1600" dirty="0"/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0609" y="3566171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Intuition: successful conspiracies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50 people planning a conspiracy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Strategy A: plan a big conspiracy involving 50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Likely to fail. 50 people need to play their parts correctly.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Strategy B: plan 10 conspiracies each involving 5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Likely to succeed!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057401" y="4475457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A7C89-EDBB-22A8-81BF-8783F2C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81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538162" y="-16204"/>
            <a:ext cx="10515600" cy="1325563"/>
          </a:xfrm>
        </p:spPr>
        <p:txBody>
          <a:bodyPr/>
          <a:lstStyle/>
          <a:p>
            <a:r>
              <a:rPr lang="en-US" altLang="en-US" dirty="0"/>
              <a:t>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4495800" cy="24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90601"/>
            <a:ext cx="3258917" cy="247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88" y="5013062"/>
            <a:ext cx="5589655" cy="13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15175" y="5322073"/>
            <a:ext cx="4743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Dropout: A simple way to prevent neural networks from </a:t>
            </a:r>
            <a:r>
              <a:rPr lang="en-US" sz="1600" dirty="0" err="1"/>
              <a:t>overfitting</a:t>
            </a:r>
            <a:r>
              <a:rPr lang="en-US" sz="1600" dirty="0"/>
              <a:t> [</a:t>
            </a:r>
            <a:r>
              <a:rPr lang="en-US" sz="1600" dirty="0">
                <a:hlinkClick r:id="rId5"/>
              </a:rPr>
              <a:t>Srivastava JMLR 2014</a:t>
            </a:r>
            <a:r>
              <a:rPr lang="en-US" sz="1600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5175" y="3498647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Main Idea</a:t>
            </a:r>
            <a:r>
              <a:rPr lang="en-US" sz="2000" dirty="0"/>
              <a:t>: approximately combining exponentially many different neural network architectures efficiently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233" y="3717878"/>
            <a:ext cx="4454767" cy="12366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D0A5-F29B-ADE3-D37A-35CD0365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072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C01-7508-1867-57BB-058BA7CC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1F20-023B-6CF7-7F43-3D43E215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Very useful for training deep networks</a:t>
            </a:r>
          </a:p>
          <a:p>
            <a:r>
              <a:rPr lang="en-PK" dirty="0"/>
              <a:t>Standardizes input of each layer for a mini-batch</a:t>
            </a:r>
          </a:p>
          <a:p>
            <a:r>
              <a:rPr lang="en-PK" dirty="0"/>
              <a:t>Results in speed up of training</a:t>
            </a:r>
          </a:p>
          <a:p>
            <a:r>
              <a:rPr lang="en-PK" dirty="0"/>
              <a:t>For more detail, refer to the paper: </a:t>
            </a:r>
            <a:r>
              <a:rPr lang="en-GB" dirty="0">
                <a:hlinkClick r:id="rId2"/>
              </a:rPr>
              <a:t>Batch Normalization: Accelerating Deep Network Training by Reducing Internal Covariate Shift</a:t>
            </a:r>
            <a:r>
              <a:rPr lang="en-GB" dirty="0"/>
              <a:t>, 2015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51C90-79FE-A21A-657A-32DE816D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64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en-US" dirty="0"/>
              <a:t>Batch Normalization</a:t>
            </a:r>
          </a:p>
        </p:txBody>
      </p:sp>
      <p:pic>
        <p:nvPicPr>
          <p:cNvPr id="645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943915"/>
            <a:ext cx="5008644" cy="359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4923790"/>
            <a:ext cx="10648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Batch Normalization: Accelerating Deep Network Training by  Reducing Internal Covariate Shift [</a:t>
            </a:r>
            <a:r>
              <a:rPr lang="en-US" sz="1400" dirty="0">
                <a:hlinkClick r:id="rId3"/>
              </a:rPr>
              <a:t>Ioffe and Szegedy 2015</a:t>
            </a:r>
            <a:r>
              <a:rPr lang="en-US" sz="1400" dirty="0"/>
              <a:t>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FD181-57C8-3555-E710-A625FBB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1171-4899-B87A-4095-D0ABAEE7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C446D-4F4B-42D8-66C2-3304D0A0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43" y="681037"/>
            <a:ext cx="5371994" cy="40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7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Deep Networks Dropout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Activation </a:t>
            </a:r>
          </a:p>
          <a:p>
            <a:pPr lvl="1"/>
            <a:r>
              <a:rPr lang="en-US" dirty="0"/>
              <a:t>Batch normalization</a:t>
            </a:r>
          </a:p>
          <a:p>
            <a:r>
              <a:rPr lang="en-US" dirty="0"/>
              <a:t>Transfer learning	</a:t>
            </a:r>
          </a:p>
          <a:p>
            <a:pPr lvl="1"/>
            <a:r>
              <a:rPr lang="en-US" dirty="0"/>
              <a:t>Use Fine-tuning when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F1F0-1280-0AAD-D7B4-7648D2D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080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AEFD-71D7-02D9-B1B4-D885D780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Full Deep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D7BA-9C44-243F-C840-564DB836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Data Pre-processing</a:t>
            </a:r>
          </a:p>
          <a:p>
            <a:r>
              <a:rPr lang="en-PK" dirty="0"/>
              <a:t>Architecture</a:t>
            </a:r>
          </a:p>
          <a:p>
            <a:r>
              <a:rPr lang="en-PK" dirty="0"/>
              <a:t>Loss</a:t>
            </a:r>
          </a:p>
          <a:p>
            <a:r>
              <a:rPr lang="en-PK" dirty="0"/>
              <a:t>Optimizer</a:t>
            </a:r>
          </a:p>
          <a:p>
            <a:r>
              <a:rPr lang="en-PK" dirty="0"/>
              <a:t>DataLoaders</a:t>
            </a:r>
          </a:p>
          <a:p>
            <a:r>
              <a:rPr lang="en-PK" dirty="0"/>
              <a:t>Data Augmentation</a:t>
            </a:r>
          </a:p>
          <a:p>
            <a:r>
              <a:rPr lang="en-PK" dirty="0"/>
              <a:t>Fine-Tuning</a:t>
            </a:r>
          </a:p>
          <a:p>
            <a:r>
              <a:rPr lang="en-PK"/>
              <a:t>Ensembling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DE65-5CC7-9DCE-8D78-4BD45349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07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9F8-5FFA-5047-BC08-73BFE617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E4C5-F5D2-2438-3427-0938F885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Practical Implementation of Deep Learning algorithms is j</a:t>
            </a:r>
            <a:r>
              <a:rPr lang="en-GB" dirty="0"/>
              <a:t>us</a:t>
            </a:r>
            <a:r>
              <a:rPr lang="en-PK" dirty="0"/>
              <a:t>t as much an art as it is a science.</a:t>
            </a:r>
          </a:p>
          <a:p>
            <a:r>
              <a:rPr lang="en-PK" dirty="0"/>
              <a:t>The main take aways if not to start from scratch rather to build on top of </a:t>
            </a:r>
            <a:r>
              <a:rPr lang="en-GB" dirty="0" err="1"/>
              <a:t>th</a:t>
            </a:r>
            <a:r>
              <a:rPr lang="en-PK" dirty="0"/>
              <a:t>e previous knowledge.</a:t>
            </a:r>
          </a:p>
          <a:p>
            <a:r>
              <a:rPr lang="en-PK" dirty="0"/>
              <a:t>Tod</a:t>
            </a:r>
            <a:r>
              <a:rPr lang="en-GB" dirty="0"/>
              <a:t>ay, we will look at some important tools used in the practical implementation of Deep Learning algorithms.</a:t>
            </a:r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F21A3-D78D-06D0-C9CF-4894B54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42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DFA5-77C3-255D-EFE0-1E1EF7B9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825C-EC23-CCFE-4B08-0091F481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Data Handling</a:t>
            </a:r>
          </a:p>
          <a:p>
            <a:r>
              <a:rPr lang="en-PK" dirty="0"/>
              <a:t>Data Augmentation</a:t>
            </a:r>
          </a:p>
          <a:p>
            <a:r>
              <a:rPr lang="en-PK" dirty="0"/>
              <a:t>Transfer Learning</a:t>
            </a:r>
          </a:p>
          <a:p>
            <a:r>
              <a:rPr lang="en-PK" dirty="0"/>
              <a:t>Ensembling</a:t>
            </a:r>
          </a:p>
          <a:p>
            <a:r>
              <a:rPr lang="en-PK" dirty="0"/>
              <a:t>Batch Normalization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CA2EE-9965-875C-AC5F-7C1B5C01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53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555C-BE1C-25B4-DEBD-1069B170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8E2F-5F5D-84FF-C152-0305976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K" dirty="0"/>
              <a:t>As we have previously established that Deep Learning has been made possible by large amount of data and computational resourse</a:t>
            </a:r>
          </a:p>
          <a:p>
            <a:r>
              <a:rPr lang="en-PK" dirty="0"/>
              <a:t>An important aspect to keep in mind is the data handling:</a:t>
            </a:r>
          </a:p>
          <a:p>
            <a:pPr lvl="1"/>
            <a:r>
              <a:rPr lang="en-PK" dirty="0"/>
              <a:t>How do we handle large amounts of data?</a:t>
            </a:r>
          </a:p>
          <a:p>
            <a:pPr lvl="1"/>
            <a:r>
              <a:rPr lang="en-PK" dirty="0"/>
              <a:t>How to we read different components of data (from possible different parts of our hard drive) and provide it to our training algorithms?</a:t>
            </a:r>
          </a:p>
          <a:p>
            <a:pPr lvl="1"/>
            <a:r>
              <a:rPr lang="en-PK" dirty="0"/>
              <a:t>How do we feed this data to SGD algorthims in a streamlined manner?</a:t>
            </a:r>
          </a:p>
          <a:p>
            <a:pPr marL="457200" lvl="1" indent="0">
              <a:buNone/>
            </a:pPr>
            <a:endParaRPr lang="en-PK" dirty="0"/>
          </a:p>
          <a:p>
            <a:r>
              <a:rPr lang="en-PK" dirty="0"/>
              <a:t>PyTorch provides Dataset and DataLoaders to handle data in an efficient manner.</a:t>
            </a:r>
          </a:p>
          <a:p>
            <a:r>
              <a:rPr lang="en-PK" dirty="0"/>
              <a:t>We will extend the Dataset and DataLoaders class to construct our own Dataloaders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E87C3-372E-8D74-6876-31E0B92C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99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5A28-9F66-05D6-5DAB-F41B798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DataLoaders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26E97-15A1-FEC7-DA5B-AF0C009D799D}"/>
              </a:ext>
            </a:extLst>
          </p:cNvPr>
          <p:cNvSpPr/>
          <p:nvPr/>
        </p:nvSpPr>
        <p:spPr>
          <a:xfrm>
            <a:off x="644842" y="1983676"/>
            <a:ext cx="2414016" cy="3730752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0E4627-9730-1BF7-5A26-12281399DD63}"/>
              </a:ext>
            </a:extLst>
          </p:cNvPr>
          <p:cNvCxnSpPr/>
          <p:nvPr/>
        </p:nvCxnSpPr>
        <p:spPr>
          <a:xfrm>
            <a:off x="644842" y="2686050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456065-5F17-149C-D037-FF076AEAC214}"/>
              </a:ext>
            </a:extLst>
          </p:cNvPr>
          <p:cNvSpPr txBox="1"/>
          <p:nvPr/>
        </p:nvSpPr>
        <p:spPr>
          <a:xfrm>
            <a:off x="838200" y="217022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Hard Drive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A60D9D-0D87-0A49-1127-4424E6FB1D4B}"/>
              </a:ext>
            </a:extLst>
          </p:cNvPr>
          <p:cNvSpPr/>
          <p:nvPr/>
        </p:nvSpPr>
        <p:spPr>
          <a:xfrm>
            <a:off x="957263" y="2957513"/>
            <a:ext cx="428625" cy="3429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6405C-9AD1-84A6-4E1B-1B7EFD970EA1}"/>
              </a:ext>
            </a:extLst>
          </p:cNvPr>
          <p:cNvSpPr txBox="1"/>
          <p:nvPr/>
        </p:nvSpPr>
        <p:spPr>
          <a:xfrm>
            <a:off x="838200" y="2992636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X_1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487663-C91E-9DF0-3D61-2F13FE3B8FE6}"/>
              </a:ext>
            </a:extLst>
          </p:cNvPr>
          <p:cNvSpPr/>
          <p:nvPr/>
        </p:nvSpPr>
        <p:spPr>
          <a:xfrm>
            <a:off x="2195522" y="3624267"/>
            <a:ext cx="428625" cy="3429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FB636-D6B0-EA54-8829-34CDEF5113E6}"/>
              </a:ext>
            </a:extLst>
          </p:cNvPr>
          <p:cNvSpPr txBox="1"/>
          <p:nvPr/>
        </p:nvSpPr>
        <p:spPr>
          <a:xfrm>
            <a:off x="2076459" y="3659390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X_2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BE2BE4-66BB-8EAD-6C98-97712DB5809C}"/>
              </a:ext>
            </a:extLst>
          </p:cNvPr>
          <p:cNvSpPr/>
          <p:nvPr/>
        </p:nvSpPr>
        <p:spPr>
          <a:xfrm>
            <a:off x="1109663" y="4552957"/>
            <a:ext cx="428625" cy="3429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025A2-08EA-4AD5-2FB1-4F27AF34F6CA}"/>
              </a:ext>
            </a:extLst>
          </p:cNvPr>
          <p:cNvSpPr txBox="1"/>
          <p:nvPr/>
        </p:nvSpPr>
        <p:spPr>
          <a:xfrm>
            <a:off x="990600" y="4588080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X_3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84A70A-C876-DD1B-BEB1-C29A31C0C8EA}"/>
              </a:ext>
            </a:extLst>
          </p:cNvPr>
          <p:cNvSpPr/>
          <p:nvPr/>
        </p:nvSpPr>
        <p:spPr>
          <a:xfrm>
            <a:off x="2152657" y="4867288"/>
            <a:ext cx="428625" cy="3429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0E905-D2A3-22CE-2404-0749D49611C7}"/>
              </a:ext>
            </a:extLst>
          </p:cNvPr>
          <p:cNvSpPr txBox="1"/>
          <p:nvPr/>
        </p:nvSpPr>
        <p:spPr>
          <a:xfrm>
            <a:off x="2033594" y="4902411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X_N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5FF876-4A58-7DBA-4191-8FEB597D6964}"/>
              </a:ext>
            </a:extLst>
          </p:cNvPr>
          <p:cNvSpPr/>
          <p:nvPr/>
        </p:nvSpPr>
        <p:spPr>
          <a:xfrm>
            <a:off x="2033594" y="2957513"/>
            <a:ext cx="547688" cy="47148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202E4-29FD-6988-3FFD-6880C2FBC3B0}"/>
              </a:ext>
            </a:extLst>
          </p:cNvPr>
          <p:cNvSpPr txBox="1"/>
          <p:nvPr/>
        </p:nvSpPr>
        <p:spPr>
          <a:xfrm>
            <a:off x="1969300" y="3028905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y_1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65D97D-9942-BF71-F3BC-8612F34BD73D}"/>
              </a:ext>
            </a:extLst>
          </p:cNvPr>
          <p:cNvSpPr/>
          <p:nvPr/>
        </p:nvSpPr>
        <p:spPr>
          <a:xfrm>
            <a:off x="2057406" y="4024321"/>
            <a:ext cx="547688" cy="47148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9FEB0-2325-CBC5-49D1-A91F69EC40A8}"/>
              </a:ext>
            </a:extLst>
          </p:cNvPr>
          <p:cNvSpPr txBox="1"/>
          <p:nvPr/>
        </p:nvSpPr>
        <p:spPr>
          <a:xfrm>
            <a:off x="1993112" y="4095713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y_2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D23F69-EAF0-1EC1-7B65-4658B542260E}"/>
              </a:ext>
            </a:extLst>
          </p:cNvPr>
          <p:cNvSpPr/>
          <p:nvPr/>
        </p:nvSpPr>
        <p:spPr>
          <a:xfrm>
            <a:off x="1157289" y="3724281"/>
            <a:ext cx="547688" cy="47148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F5512-CD5C-D4D8-4D27-EA22DE1EC236}"/>
              </a:ext>
            </a:extLst>
          </p:cNvPr>
          <p:cNvSpPr txBox="1"/>
          <p:nvPr/>
        </p:nvSpPr>
        <p:spPr>
          <a:xfrm>
            <a:off x="1092995" y="3795673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y_3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B60D1A-3BAC-CCF9-616B-F4CE1D2F4CDD}"/>
              </a:ext>
            </a:extLst>
          </p:cNvPr>
          <p:cNvSpPr/>
          <p:nvPr/>
        </p:nvSpPr>
        <p:spPr>
          <a:xfrm>
            <a:off x="828674" y="5081597"/>
            <a:ext cx="547688" cy="47148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1D11A-FE19-F249-8AAB-9F053F2CD238}"/>
              </a:ext>
            </a:extLst>
          </p:cNvPr>
          <p:cNvSpPr txBox="1"/>
          <p:nvPr/>
        </p:nvSpPr>
        <p:spPr>
          <a:xfrm>
            <a:off x="764380" y="5152989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y_N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CCCE6F6-D6EB-B3E4-D3BF-3F8A27610D3D}"/>
              </a:ext>
            </a:extLst>
          </p:cNvPr>
          <p:cNvSpPr/>
          <p:nvPr/>
        </p:nvSpPr>
        <p:spPr>
          <a:xfrm>
            <a:off x="3430827" y="3593669"/>
            <a:ext cx="971550" cy="47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D1B11-C76D-5CDC-6F84-7C6700B512F0}"/>
              </a:ext>
            </a:extLst>
          </p:cNvPr>
          <p:cNvSpPr txBox="1"/>
          <p:nvPr/>
        </p:nvSpPr>
        <p:spPr>
          <a:xfrm>
            <a:off x="2800350" y="3143307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Dataset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341559-4BF5-2634-CBD6-FB13EEA42E97}"/>
              </a:ext>
            </a:extLst>
          </p:cNvPr>
          <p:cNvSpPr/>
          <p:nvPr/>
        </p:nvSpPr>
        <p:spPr>
          <a:xfrm>
            <a:off x="4669163" y="1964624"/>
            <a:ext cx="2414016" cy="3730752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ECBD43-DEDB-4518-6612-AE9F1648C6AE}"/>
              </a:ext>
            </a:extLst>
          </p:cNvPr>
          <p:cNvCxnSpPr/>
          <p:nvPr/>
        </p:nvCxnSpPr>
        <p:spPr>
          <a:xfrm>
            <a:off x="4669163" y="2666998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8E8265-E786-5B70-D07B-FB4028003015}"/>
              </a:ext>
            </a:extLst>
          </p:cNvPr>
          <p:cNvSpPr txBox="1"/>
          <p:nvPr/>
        </p:nvSpPr>
        <p:spPr>
          <a:xfrm>
            <a:off x="4862521" y="2151172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Dataset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38652F-B2D6-8701-A3CE-94B288225544}"/>
              </a:ext>
            </a:extLst>
          </p:cNvPr>
          <p:cNvCxnSpPr>
            <a:cxnSpLocks/>
          </p:cNvCxnSpPr>
          <p:nvPr/>
        </p:nvCxnSpPr>
        <p:spPr>
          <a:xfrm>
            <a:off x="5386391" y="2652710"/>
            <a:ext cx="0" cy="302837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90636C-B3A7-2FEB-AEED-C7609B39A03E}"/>
              </a:ext>
            </a:extLst>
          </p:cNvPr>
          <p:cNvCxnSpPr/>
          <p:nvPr/>
        </p:nvCxnSpPr>
        <p:spPr>
          <a:xfrm>
            <a:off x="4664398" y="3205164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486233-6103-DE19-81FC-A4FF10E0CE6D}"/>
              </a:ext>
            </a:extLst>
          </p:cNvPr>
          <p:cNvCxnSpPr/>
          <p:nvPr/>
        </p:nvCxnSpPr>
        <p:spPr>
          <a:xfrm>
            <a:off x="4678686" y="3733800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B3F45B-B55B-557C-3252-2B800E398362}"/>
              </a:ext>
            </a:extLst>
          </p:cNvPr>
          <p:cNvCxnSpPr/>
          <p:nvPr/>
        </p:nvCxnSpPr>
        <p:spPr>
          <a:xfrm>
            <a:off x="4678683" y="4262442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A55766-62A9-9396-F421-D8D1E152F3CA}"/>
              </a:ext>
            </a:extLst>
          </p:cNvPr>
          <p:cNvCxnSpPr/>
          <p:nvPr/>
        </p:nvCxnSpPr>
        <p:spPr>
          <a:xfrm>
            <a:off x="4678683" y="5133979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C535FD0F-2C28-B341-32C0-5615660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 dirty="0"/>
              <a:t>© </a:t>
            </a:r>
            <a:r>
              <a:rPr lang="en-GB" dirty="0"/>
              <a:t>Prof N. Khan</a:t>
            </a:r>
            <a:endParaRPr lang="en-P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706CA-8A89-75CF-1677-3EAB89A60DCD}"/>
              </a:ext>
            </a:extLst>
          </p:cNvPr>
          <p:cNvSpPr txBox="1"/>
          <p:nvPr/>
        </p:nvSpPr>
        <p:spPr>
          <a:xfrm>
            <a:off x="4745479" y="278499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78CC2-737A-E247-3132-8C814A38B861}"/>
              </a:ext>
            </a:extLst>
          </p:cNvPr>
          <p:cNvSpPr txBox="1"/>
          <p:nvPr/>
        </p:nvSpPr>
        <p:spPr>
          <a:xfrm>
            <a:off x="4755003" y="326600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C0411B-86CF-D663-F9BA-507FF89B69EF}"/>
              </a:ext>
            </a:extLst>
          </p:cNvPr>
          <p:cNvSpPr txBox="1"/>
          <p:nvPr/>
        </p:nvSpPr>
        <p:spPr>
          <a:xfrm>
            <a:off x="4750239" y="37898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EA71F6-FE34-E59B-8A33-6CA1E2F4FD57}"/>
              </a:ext>
            </a:extLst>
          </p:cNvPr>
          <p:cNvSpPr txBox="1"/>
          <p:nvPr/>
        </p:nvSpPr>
        <p:spPr>
          <a:xfrm>
            <a:off x="4750236" y="523292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1CCE2B-3502-CC28-5A7E-0E6D7239DFCD}"/>
              </a:ext>
            </a:extLst>
          </p:cNvPr>
          <p:cNvSpPr txBox="1"/>
          <p:nvPr/>
        </p:nvSpPr>
        <p:spPr>
          <a:xfrm>
            <a:off x="5653178" y="275136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X_1, y_1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1B6A0-9077-AD50-36A3-9482DAE46F57}"/>
              </a:ext>
            </a:extLst>
          </p:cNvPr>
          <p:cNvSpPr txBox="1"/>
          <p:nvPr/>
        </p:nvSpPr>
        <p:spPr>
          <a:xfrm>
            <a:off x="5611337" y="327523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X_2, y_2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C8F7F0-E5AE-1B3D-9211-A9B5EFD05015}"/>
              </a:ext>
            </a:extLst>
          </p:cNvPr>
          <p:cNvSpPr txBox="1"/>
          <p:nvPr/>
        </p:nvSpPr>
        <p:spPr>
          <a:xfrm>
            <a:off x="5589591" y="379804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X_3, y_3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14E517-B625-6FB7-B211-1D82B3ADE0E5}"/>
              </a:ext>
            </a:extLst>
          </p:cNvPr>
          <p:cNvSpPr txBox="1"/>
          <p:nvPr/>
        </p:nvSpPr>
        <p:spPr>
          <a:xfrm>
            <a:off x="5608851" y="521462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X_N, y_N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C337E095-759B-B9A8-FD7E-83FB64C00CED}"/>
              </a:ext>
            </a:extLst>
          </p:cNvPr>
          <p:cNvSpPr/>
          <p:nvPr/>
        </p:nvSpPr>
        <p:spPr>
          <a:xfrm>
            <a:off x="7440854" y="3603189"/>
            <a:ext cx="971550" cy="47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21E9BA-9F0F-DF05-7702-7DB62209457B}"/>
              </a:ext>
            </a:extLst>
          </p:cNvPr>
          <p:cNvSpPr txBox="1"/>
          <p:nvPr/>
        </p:nvSpPr>
        <p:spPr>
          <a:xfrm>
            <a:off x="6853241" y="3152827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DataLoader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87E245-9EA5-BE2D-BD31-98EDD3244B25}"/>
              </a:ext>
            </a:extLst>
          </p:cNvPr>
          <p:cNvSpPr/>
          <p:nvPr/>
        </p:nvSpPr>
        <p:spPr>
          <a:xfrm>
            <a:off x="9064958" y="202489"/>
            <a:ext cx="2414016" cy="132556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C10B7C-4EF3-3171-BE69-29388486342D}"/>
              </a:ext>
            </a:extLst>
          </p:cNvPr>
          <p:cNvCxnSpPr>
            <a:cxnSpLocks/>
          </p:cNvCxnSpPr>
          <p:nvPr/>
        </p:nvCxnSpPr>
        <p:spPr>
          <a:xfrm>
            <a:off x="9064958" y="904863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A5499A2-FA05-910B-A51B-5D81D568C7F4}"/>
              </a:ext>
            </a:extLst>
          </p:cNvPr>
          <p:cNvSpPr txBox="1"/>
          <p:nvPr/>
        </p:nvSpPr>
        <p:spPr>
          <a:xfrm>
            <a:off x="9290891" y="365125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Batch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F901F3-050F-89B7-432A-D57A1FF409CF}"/>
              </a:ext>
            </a:extLst>
          </p:cNvPr>
          <p:cNvSpPr txBox="1"/>
          <p:nvPr/>
        </p:nvSpPr>
        <p:spPr>
          <a:xfrm>
            <a:off x="9064958" y="103794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DECCB0-BB83-7DCF-DCCB-4AFCBADE217F}"/>
              </a:ext>
            </a:extLst>
          </p:cNvPr>
          <p:cNvSpPr txBox="1"/>
          <p:nvPr/>
        </p:nvSpPr>
        <p:spPr>
          <a:xfrm>
            <a:off x="9712197" y="103321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66A2AA-D949-C732-54EB-65A7B4D075F0}"/>
              </a:ext>
            </a:extLst>
          </p:cNvPr>
          <p:cNvSpPr txBox="1"/>
          <p:nvPr/>
        </p:nvSpPr>
        <p:spPr>
          <a:xfrm>
            <a:off x="10701908" y="10279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F75AEC-39CD-251A-CFE6-C23DB8C3654C}"/>
              </a:ext>
            </a:extLst>
          </p:cNvPr>
          <p:cNvSpPr/>
          <p:nvPr/>
        </p:nvSpPr>
        <p:spPr>
          <a:xfrm>
            <a:off x="9103054" y="1912233"/>
            <a:ext cx="2414016" cy="132556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D6A754-1C68-6705-0B8A-698406C355F0}"/>
              </a:ext>
            </a:extLst>
          </p:cNvPr>
          <p:cNvCxnSpPr>
            <a:cxnSpLocks/>
          </p:cNvCxnSpPr>
          <p:nvPr/>
        </p:nvCxnSpPr>
        <p:spPr>
          <a:xfrm>
            <a:off x="9103054" y="2614607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2B9C62-9909-2E90-F7DE-BD3CF1A3992A}"/>
              </a:ext>
            </a:extLst>
          </p:cNvPr>
          <p:cNvSpPr txBox="1"/>
          <p:nvPr/>
        </p:nvSpPr>
        <p:spPr>
          <a:xfrm>
            <a:off x="9328987" y="2074869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Batch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8590E5-540A-2BE3-FCFA-09D97FE03ABD}"/>
              </a:ext>
            </a:extLst>
          </p:cNvPr>
          <p:cNvSpPr txBox="1"/>
          <p:nvPr/>
        </p:nvSpPr>
        <p:spPr>
          <a:xfrm>
            <a:off x="9103054" y="27476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112E0D-068B-77D4-99C1-F8077A096A7E}"/>
              </a:ext>
            </a:extLst>
          </p:cNvPr>
          <p:cNvSpPr txBox="1"/>
          <p:nvPr/>
        </p:nvSpPr>
        <p:spPr>
          <a:xfrm>
            <a:off x="9750293" y="274295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EBF325-1916-5307-71D9-1FC07F39F69D}"/>
              </a:ext>
            </a:extLst>
          </p:cNvPr>
          <p:cNvSpPr txBox="1"/>
          <p:nvPr/>
        </p:nvSpPr>
        <p:spPr>
          <a:xfrm>
            <a:off x="10740004" y="27376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332743-F3A5-C940-B632-33BDFD03E07E}"/>
              </a:ext>
            </a:extLst>
          </p:cNvPr>
          <p:cNvSpPr/>
          <p:nvPr/>
        </p:nvSpPr>
        <p:spPr>
          <a:xfrm>
            <a:off x="9126867" y="4379221"/>
            <a:ext cx="2414016" cy="132556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796BBF-361E-2F2E-A486-D807F0CB904F}"/>
              </a:ext>
            </a:extLst>
          </p:cNvPr>
          <p:cNvCxnSpPr>
            <a:cxnSpLocks/>
          </p:cNvCxnSpPr>
          <p:nvPr/>
        </p:nvCxnSpPr>
        <p:spPr>
          <a:xfrm>
            <a:off x="9126867" y="5081595"/>
            <a:ext cx="2414016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2D2088-702F-4907-9A05-F8381820FB34}"/>
              </a:ext>
            </a:extLst>
          </p:cNvPr>
          <p:cNvSpPr txBox="1"/>
          <p:nvPr/>
        </p:nvSpPr>
        <p:spPr>
          <a:xfrm>
            <a:off x="9352800" y="4541857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dirty="0"/>
              <a:t>Batch 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423406-8BE4-773F-3D30-CC0068A3BBB3}"/>
              </a:ext>
            </a:extLst>
          </p:cNvPr>
          <p:cNvSpPr txBox="1"/>
          <p:nvPr/>
        </p:nvSpPr>
        <p:spPr>
          <a:xfrm>
            <a:off x="9126867" y="521467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B14A93-B711-CA48-546C-BBA72A6DA76B}"/>
              </a:ext>
            </a:extLst>
          </p:cNvPr>
          <p:cNvSpPr txBox="1"/>
          <p:nvPr/>
        </p:nvSpPr>
        <p:spPr>
          <a:xfrm>
            <a:off x="9774106" y="520994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2CB18C-3286-F2B5-109B-C587F18A0511}"/>
              </a:ext>
            </a:extLst>
          </p:cNvPr>
          <p:cNvSpPr txBox="1"/>
          <p:nvPr/>
        </p:nvSpPr>
        <p:spPr>
          <a:xfrm>
            <a:off x="10763817" y="52046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D_z</a:t>
            </a:r>
          </a:p>
        </p:txBody>
      </p:sp>
    </p:spTree>
    <p:extLst>
      <p:ext uri="{BB962C8B-B14F-4D97-AF65-F5344CB8AC3E}">
        <p14:creationId xmlns:p14="http://schemas.microsoft.com/office/powerpoint/2010/main" val="8924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5EEF-10D7-997F-6E3F-BACA50F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D4F6-3D80-58C6-165F-AE8855B3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Data is the fundamental building block of any machine learning algorithm</a:t>
            </a:r>
          </a:p>
          <a:p>
            <a:r>
              <a:rPr lang="en-PK" dirty="0"/>
              <a:t>In several applications we don’t have access to unlimited data</a:t>
            </a:r>
          </a:p>
          <a:p>
            <a:r>
              <a:rPr lang="en-PK" dirty="0"/>
              <a:t>So we use Data Augmentation techniques to improve the preformance of our models</a:t>
            </a:r>
          </a:p>
          <a:p>
            <a:r>
              <a:rPr lang="en-PK" dirty="0"/>
              <a:t>Note: It is </a:t>
            </a:r>
            <a:r>
              <a:rPr lang="en-GB" dirty="0"/>
              <a:t>better to spend time on data rather than fine-scale architecture search in deep learning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7C561-5B19-D52D-D6FC-712893ED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25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i="1" dirty="0"/>
              <a:t>virtual</a:t>
            </a:r>
            <a:r>
              <a:rPr lang="en-US" dirty="0"/>
              <a:t> training samples</a:t>
            </a:r>
          </a:p>
          <a:p>
            <a:pPr lvl="1"/>
            <a:r>
              <a:rPr lang="en-US" dirty="0"/>
              <a:t>Horizontal flip</a:t>
            </a:r>
          </a:p>
          <a:p>
            <a:pPr lvl="1"/>
            <a:r>
              <a:rPr lang="en-US" dirty="0"/>
              <a:t>Random crop</a:t>
            </a:r>
          </a:p>
          <a:p>
            <a:pPr lvl="1"/>
            <a:r>
              <a:rPr lang="en-US" dirty="0"/>
              <a:t>Color casting</a:t>
            </a:r>
          </a:p>
          <a:p>
            <a:pPr lvl="1"/>
            <a:r>
              <a:rPr lang="en-US" dirty="0"/>
              <a:t>Geometric distortion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Rotation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ABD1-F245-70A5-73E9-5F89C1E8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14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 of learning in a </a:t>
            </a:r>
            <a:r>
              <a:rPr lang="en-US" b="1" dirty="0"/>
              <a:t>new</a:t>
            </a:r>
            <a:r>
              <a:rPr lang="en-US" dirty="0"/>
              <a:t> task through the </a:t>
            </a:r>
            <a:r>
              <a:rPr lang="en-US" i="1" dirty="0">
                <a:solidFill>
                  <a:srgbClr val="FF0000"/>
                </a:solidFill>
              </a:rPr>
              <a:t>transfer of knowledge</a:t>
            </a:r>
            <a:r>
              <a:rPr lang="en-US" i="1" dirty="0"/>
              <a:t> </a:t>
            </a:r>
            <a:r>
              <a:rPr lang="en-US" dirty="0"/>
              <a:t>from a </a:t>
            </a:r>
            <a:r>
              <a:rPr lang="en-US" b="1" dirty="0"/>
              <a:t>related</a:t>
            </a:r>
            <a:r>
              <a:rPr lang="en-US" dirty="0"/>
              <a:t> task that has already been learned.</a:t>
            </a:r>
          </a:p>
          <a:p>
            <a:r>
              <a:rPr lang="en-US" dirty="0"/>
              <a:t>We will look at one strategy of transfer learning called Fine-Tuning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C67E4-8E27-E8E3-53F0-D5D0F3C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42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fine-tune your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363" y="1466444"/>
            <a:ext cx="7886700" cy="5114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New dataset is small with distribution similar to original dataset.</a:t>
            </a:r>
          </a:p>
          <a:p>
            <a:pPr lvl="1"/>
            <a:r>
              <a:rPr lang="en-US" dirty="0"/>
              <a:t>Keep the feature extraction part fixed and fine-tune the classifier part of the network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dataset is large with similar distribution to the original dataset</a:t>
            </a:r>
          </a:p>
          <a:p>
            <a:pPr lvl="1"/>
            <a:r>
              <a:rPr lang="en-US" dirty="0"/>
              <a:t>Fine tune both the feature extractor and the classifier part of the network</a:t>
            </a:r>
          </a:p>
          <a:p>
            <a:r>
              <a:rPr lang="en-US" dirty="0"/>
              <a:t>New dataset is small but  different distribution from the original dataset</a:t>
            </a:r>
          </a:p>
          <a:p>
            <a:pPr lvl="1"/>
            <a:r>
              <a:rPr lang="en-US" dirty="0"/>
              <a:t>Use SVM classifier on the features extracted from the feature extractor part of the Network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dataset is large and  different distribution from the original dataset</a:t>
            </a:r>
          </a:p>
          <a:p>
            <a:pPr lvl="1"/>
            <a:r>
              <a:rPr lang="en-US" dirty="0"/>
              <a:t>Fine tune both the feature extractor and the classifier part of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5EA32-7DB7-C7CA-CEA0-5B8A0A7E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19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934</Words>
  <Application>Microsoft Macintosh PowerPoint</Application>
  <PresentationFormat>Widescreen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Practical Deep Learning</vt:lpstr>
      <vt:lpstr>Introduction</vt:lpstr>
      <vt:lpstr>Outline</vt:lpstr>
      <vt:lpstr>Data Handling</vt:lpstr>
      <vt:lpstr>DataLoaders</vt:lpstr>
      <vt:lpstr>Data Augmentation</vt:lpstr>
      <vt:lpstr>Data Augmentation</vt:lpstr>
      <vt:lpstr>Transfer Learning</vt:lpstr>
      <vt:lpstr>When to fine-tune your model?</vt:lpstr>
      <vt:lpstr>PowerPoint Presentation</vt:lpstr>
      <vt:lpstr>PowerPoint Presentation</vt:lpstr>
      <vt:lpstr>Ensembling</vt:lpstr>
      <vt:lpstr>Ensembling: A simple analysis</vt:lpstr>
      <vt:lpstr>Dropout</vt:lpstr>
      <vt:lpstr>Dropout</vt:lpstr>
      <vt:lpstr>Batch Normalization</vt:lpstr>
      <vt:lpstr>Batch Normalization</vt:lpstr>
      <vt:lpstr>Things to remember</vt:lpstr>
      <vt:lpstr>Full Deep learning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Deep Learning</dc:title>
  <dc:creator>Naeemullah Khan</dc:creator>
  <cp:lastModifiedBy>Naeemullah Khan</cp:lastModifiedBy>
  <cp:revision>10</cp:revision>
  <dcterms:created xsi:type="dcterms:W3CDTF">2022-07-05T08:38:05Z</dcterms:created>
  <dcterms:modified xsi:type="dcterms:W3CDTF">2022-08-20T14:38:03Z</dcterms:modified>
</cp:coreProperties>
</file>