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704" r:id="rId3"/>
    <p:sldId id="713" r:id="rId4"/>
    <p:sldId id="711" r:id="rId5"/>
    <p:sldId id="709" r:id="rId6"/>
    <p:sldId id="718" r:id="rId7"/>
    <p:sldId id="722" r:id="rId8"/>
    <p:sldId id="698" r:id="rId9"/>
    <p:sldId id="699" r:id="rId10"/>
    <p:sldId id="719" r:id="rId11"/>
    <p:sldId id="702" r:id="rId12"/>
    <p:sldId id="694" r:id="rId13"/>
    <p:sldId id="721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375FE-F07F-5F47-96A7-53350AA9558C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6EAF4-8ABB-994A-B6DD-75F1B50DEB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560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6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9F13-DAB7-2EBA-2CFB-D1995517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A7CF-1D27-3F4B-CD65-3DD2D6723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C8CB-DF08-8F20-9C49-34C7D00D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110D-4319-1BB5-FD76-CA52E310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15BA-4ECF-CB4C-970E-90EE05D1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978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D05-FCA5-E1C6-6AD3-E266C936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DCE35-A401-1CB2-D8DA-A4E29AA9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5BCE-2A93-88A6-CF7E-F386AA9A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4C63-8DAF-94F8-0E97-B3201B4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BA5B-56F8-9756-5745-FF1E945E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14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3A99-1BAB-E752-1B4A-265097D3C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58154-7767-EFD7-D31B-75BD50E1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0FD8-FFA5-064A-8919-5A637BC7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8483-1160-E432-28C4-888B74D5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BE8A-5A03-0B3D-C62B-356504A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34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CE9A-4464-9746-57FA-8FA93C7A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0F59-368F-81BB-CAAA-178743AC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BB35-EBB3-342D-D9F0-81D3BD4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0DC6-9CF4-6848-CF17-D17E7503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3255-B882-AF62-B220-48C80E13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8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8F40-EE05-C97F-EAC9-5D1B653E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821B-2A00-033D-4174-8B6FC5CF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2E56-1AE1-F14A-0E97-CB10C676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78E4-3CA0-8341-6132-6EB29514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925E-4162-1EF1-61E0-40A30B3F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637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4918-31D2-6A2D-1883-D36A7952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5F8E-26F7-5AF4-B6E0-A367B3D8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2921B-9F89-8E76-C95A-3DB48D66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549B-97B2-BD9A-7CA2-84FA7F42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50EEB-688A-0ECC-A01F-BD96D0D5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8442-DFD0-0084-ABA3-671BF5C9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62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391C-96BC-48F5-8431-9941E28F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E4EE-FE25-4670-B6F2-F0A9CA32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4DA88-404B-5AF9-7CDF-7F9ABB54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84F8-2F76-1B9C-2705-5B1D4F2AE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9320-7C77-5EF7-19D9-9A2B984E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5E451-39B0-5C4D-04AC-2322291A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173E0-1CD8-ABA9-3A8B-67D16135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2FE7-42D7-D5EE-E081-6F3EC467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02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4125-F1C6-3DCC-C0D0-171531C1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46AE5-6017-4F7C-0B64-771F265F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584E5-9459-8E9F-9361-0FF70CBA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FBB9F-73D0-4BE5-F228-46850BC8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986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5070F-A0D6-3406-1430-8EB28170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2D2F7-E704-7BDE-DF26-B2E56B85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B68C-B85C-0117-8735-B23C337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337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EBFC-0EC9-FAAD-DD85-1ACEACC5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8643-C890-D1F9-B271-ACCD1446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1BDFA-0C86-674B-4C4E-7D5575052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6C459-1C50-677B-0130-C02D330F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F8DA-E666-62CC-71C4-230F83E9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C74F3-DC5A-A9C8-204C-CB23D47A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19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2CDE-545D-CFBE-D64F-E0B466AE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73F7F-4339-2C19-B240-F6C29CD3D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858D-7373-4878-094E-8295507B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05900-A0B1-49E3-A882-EE286A3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B01B-C3CB-D788-F54F-46A2517A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D85B-4811-E894-92B7-4B462E44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44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67239-B0D2-BE57-9C92-DB5165BA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6832-8F08-C440-F3A9-33147607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12D2-DAAD-1D8A-0758-91F7926FF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0335-D4B4-CD4A-AAB3-88677FFB9163}" type="datetimeFigureOut">
              <a:rPr lang="en-PK" smtClean="0"/>
              <a:t>10/07/2023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057C-AE4B-CF4F-1BD7-58FF72EB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C541-9C5B-0C44-F109-514567AB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1FA5-C23E-E242-8FC5-2E3FB9EE24A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80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2.0316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2.03167v3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03.638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-foundation.org/openaccess/content_cvpr_2014/papers/Oquab_Learning_and_Transferring_2014_CVPR_paper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lr.org/papers/volume15/srivastava14a/srivastava14a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jmlr.org/papers/volume15/srivastava14a/srivastava14a.pdf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32CB-FD41-08A7-4E4A-0A8B0F39A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Practical Deep Learning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27371-875E-16D5-C0DC-89DC04E2F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  <a:p>
            <a:r>
              <a:rPr lang="en-PK" dirty="0"/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407289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C01-7508-1867-57BB-058BA7CC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1F20-023B-6CF7-7F43-3D43E215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Very useful for training deep networks</a:t>
            </a:r>
          </a:p>
          <a:p>
            <a:r>
              <a:rPr lang="en-PK" dirty="0"/>
              <a:t>Standardizes input of each layer for a mini-batch</a:t>
            </a:r>
          </a:p>
          <a:p>
            <a:r>
              <a:rPr lang="en-PK" dirty="0"/>
              <a:t>Results in speed up of training</a:t>
            </a:r>
          </a:p>
          <a:p>
            <a:r>
              <a:rPr lang="en-PK" dirty="0"/>
              <a:t>For more detail, refer to the paper: </a:t>
            </a:r>
            <a:r>
              <a:rPr lang="en-GB" dirty="0">
                <a:hlinkClick r:id="rId2"/>
              </a:rPr>
              <a:t>Batch Normalization: Accelerating Deep Network Training by Reducing Internal Covariate Shift</a:t>
            </a:r>
            <a:r>
              <a:rPr lang="en-GB" dirty="0"/>
              <a:t>, 2015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51C90-79FE-A21A-657A-32DE816D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64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en-US" dirty="0"/>
              <a:t>Batch Normalization</a:t>
            </a:r>
          </a:p>
        </p:txBody>
      </p:sp>
      <p:pic>
        <p:nvPicPr>
          <p:cNvPr id="645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943915"/>
            <a:ext cx="5008644" cy="359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4923790"/>
            <a:ext cx="10648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Batch Normalization: Accelerating Deep Network Training by  Reducing Internal Covariate Shift [</a:t>
            </a:r>
            <a:r>
              <a:rPr lang="en-US" sz="1400" dirty="0">
                <a:hlinkClick r:id="rId3"/>
              </a:rPr>
              <a:t>Ioffe and Szegedy 2015</a:t>
            </a:r>
            <a:r>
              <a:rPr lang="en-US" sz="1400" dirty="0"/>
              <a:t>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FD181-57C8-3555-E710-A625FBB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1171-4899-B87A-4095-D0ABAEE7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C446D-4F4B-42D8-66C2-3304D0A0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43" y="681037"/>
            <a:ext cx="5371994" cy="40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Deep Networks Dropout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Activation </a:t>
            </a:r>
          </a:p>
          <a:p>
            <a:pPr lvl="1"/>
            <a:r>
              <a:rPr lang="en-US" dirty="0"/>
              <a:t>Batch normalization</a:t>
            </a:r>
          </a:p>
          <a:p>
            <a:r>
              <a:rPr lang="en-US" dirty="0"/>
              <a:t>Transfer learning	</a:t>
            </a:r>
          </a:p>
          <a:p>
            <a:pPr lvl="1"/>
            <a:r>
              <a:rPr lang="en-US" dirty="0"/>
              <a:t>Use Fine-tuning when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F1F0-1280-0AAD-D7B4-7648D2D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080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AEFD-71D7-02D9-B1B4-D885D780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Full Deep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D7BA-9C44-243F-C840-564DB836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Data Pre-processing</a:t>
            </a:r>
          </a:p>
          <a:p>
            <a:r>
              <a:rPr lang="en-PK" dirty="0"/>
              <a:t>Architecture</a:t>
            </a:r>
          </a:p>
          <a:p>
            <a:r>
              <a:rPr lang="en-PK" dirty="0"/>
              <a:t>Loss</a:t>
            </a:r>
          </a:p>
          <a:p>
            <a:r>
              <a:rPr lang="en-PK" dirty="0"/>
              <a:t>Optimizer</a:t>
            </a:r>
          </a:p>
          <a:p>
            <a:r>
              <a:rPr lang="en-PK" dirty="0"/>
              <a:t>DataLoaders</a:t>
            </a:r>
          </a:p>
          <a:p>
            <a:r>
              <a:rPr lang="en-PK" dirty="0"/>
              <a:t>Data Augmentation</a:t>
            </a:r>
          </a:p>
          <a:p>
            <a:r>
              <a:rPr lang="en-PK" dirty="0"/>
              <a:t>Fine-Tuning</a:t>
            </a:r>
          </a:p>
          <a:p>
            <a:r>
              <a:rPr lang="en-PK"/>
              <a:t>Ensembling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DE65-5CC7-9DCE-8D78-4BD45349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07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 of learning in a </a:t>
            </a:r>
            <a:r>
              <a:rPr lang="en-US" b="1" dirty="0"/>
              <a:t>new</a:t>
            </a:r>
            <a:r>
              <a:rPr lang="en-US" dirty="0"/>
              <a:t> task through the </a:t>
            </a:r>
            <a:r>
              <a:rPr lang="en-US" i="1" dirty="0">
                <a:solidFill>
                  <a:srgbClr val="FF0000"/>
                </a:solidFill>
              </a:rPr>
              <a:t>transfer of knowledge</a:t>
            </a:r>
            <a:r>
              <a:rPr lang="en-US" i="1" dirty="0"/>
              <a:t> </a:t>
            </a:r>
            <a:r>
              <a:rPr lang="en-US" dirty="0"/>
              <a:t>from a </a:t>
            </a:r>
            <a:r>
              <a:rPr lang="en-US" b="1" dirty="0"/>
              <a:t>related</a:t>
            </a:r>
            <a:r>
              <a:rPr lang="en-US" dirty="0"/>
              <a:t> task that has already been learned.</a:t>
            </a:r>
          </a:p>
          <a:p>
            <a:r>
              <a:rPr lang="en-US" dirty="0"/>
              <a:t>We will look at one strategy of transfer learning called Fine-Tuning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C67E4-8E27-E8E3-53F0-D5D0F3C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42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fine-tune your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363" y="1466444"/>
            <a:ext cx="7886700" cy="5114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New dataset is small with distribution similar to original dataset.</a:t>
            </a:r>
          </a:p>
          <a:p>
            <a:pPr lvl="1"/>
            <a:r>
              <a:rPr lang="en-US" dirty="0"/>
              <a:t>Keep the feature extraction part fixed and fine-tune the classifier part of the network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dataset is large with similar distribution to the original dataset</a:t>
            </a:r>
          </a:p>
          <a:p>
            <a:pPr lvl="1"/>
            <a:r>
              <a:rPr lang="en-US" dirty="0"/>
              <a:t>Fine tune both the feature extractor and the classifier part of the network</a:t>
            </a:r>
          </a:p>
          <a:p>
            <a:r>
              <a:rPr lang="en-US" dirty="0"/>
              <a:t>New dataset is small but  different distribution from the original dataset</a:t>
            </a:r>
          </a:p>
          <a:p>
            <a:pPr lvl="1"/>
            <a:r>
              <a:rPr lang="en-US" dirty="0"/>
              <a:t>Use SVM classifier on the features extracted from the feature extractor part of the Network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dataset is large and  different distribution from the original dataset</a:t>
            </a:r>
          </a:p>
          <a:p>
            <a:pPr lvl="1"/>
            <a:r>
              <a:rPr lang="en-US" dirty="0"/>
              <a:t>Fine tune both the feature extractor and the classifier part of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5EA32-7DB7-C7CA-CEA0-5B8A0A7E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19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85" y="762998"/>
            <a:ext cx="8906428" cy="511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56118" y="6122177"/>
            <a:ext cx="7679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CNN Features off-the-shelf: an Astounding Baseline for Recognition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[</a:t>
            </a:r>
            <a:r>
              <a:rPr lang="en-US" altLang="en-US" sz="1800" dirty="0" err="1">
                <a:latin typeface="Arial" panose="020B0604020202020204" pitchFamily="34" charset="0"/>
                <a:hlinkClick r:id="rId3"/>
              </a:rPr>
              <a:t>Razavian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 et al. 2014</a:t>
            </a:r>
            <a:r>
              <a:rPr lang="en-US" altLang="en-US" sz="1800" dirty="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11FEF-8B81-745C-F4E1-B051B6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462" y="1325563"/>
            <a:ext cx="8913844" cy="405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8500" y="5485505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Learning and Transferring Mid-Level Image Representations using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Convolutional Neural Networks [</a:t>
            </a:r>
            <a:r>
              <a:rPr lang="en-US" sz="1600" dirty="0">
                <a:hlinkClick r:id="rId3"/>
              </a:rPr>
              <a:t>Oquab et al. CVPR 2014</a:t>
            </a:r>
            <a:r>
              <a:rPr lang="en-US" sz="1600" dirty="0">
                <a:latin typeface="+mj-lt"/>
              </a:rPr>
              <a:t>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8565C-DBCA-98A6-2475-D4D90D9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310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12B3-A119-BE52-9583-1E27C35A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BA72-B10B-E496-9DB6-B8046CCB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Team-work is the best policy</a:t>
            </a:r>
          </a:p>
          <a:p>
            <a:r>
              <a:rPr lang="en-PK" dirty="0"/>
              <a:t>Multiple networks for the same task</a:t>
            </a:r>
          </a:p>
          <a:p>
            <a:r>
              <a:rPr lang="en-PK" dirty="0"/>
              <a:t>Max Voting for final classification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DB730-E9FE-33A4-2361-AF33666B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227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1078-3FDA-96A0-894A-7AD6D65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Ensembling: A simple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11E9-2E1C-AA4E-097A-1F6E3682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/>
              <a:t>Let’s assume that we have a test dataset with N elements and an ensemble of M models.</a:t>
            </a:r>
          </a:p>
          <a:p>
            <a:r>
              <a:rPr lang="en-PK" dirty="0"/>
              <a:t>Also assume that the probability of error of the label for an image on a model in the ensemble is dentoted by p(e) and is i.i.d</a:t>
            </a:r>
          </a:p>
          <a:p>
            <a:r>
              <a:rPr lang="en-PK" dirty="0"/>
              <a:t>For an example assume M=3 and e =0.01</a:t>
            </a:r>
          </a:p>
          <a:p>
            <a:r>
              <a:rPr lang="en-PK" dirty="0"/>
              <a:t>Then probability of error of label for the max voting ensemble will be</a:t>
            </a:r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For the above example p(e)=0.0003, which is significantly lower than a single model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67B0C-0BBC-0C6D-6DDA-B5A11D78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A85F4-CAE9-EF86-D356-2E09D231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96" y="4325081"/>
            <a:ext cx="5977128" cy="9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838200" y="45910"/>
            <a:ext cx="10515600" cy="1325563"/>
          </a:xfrm>
        </p:spPr>
        <p:txBody>
          <a:bodyPr/>
          <a:lstStyle/>
          <a:p>
            <a:r>
              <a:rPr lang="en-US" altLang="en-US" dirty="0"/>
              <a:t>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482936"/>
          </a:xfrm>
        </p:spPr>
        <p:txBody>
          <a:bodyPr/>
          <a:lstStyle/>
          <a:p>
            <a:endParaRPr lang="en-US" altLang="en-US" dirty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29945"/>
            <a:ext cx="5181600" cy="283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9138" y="6089884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Dropout: A simple way to prevent neural networks from </a:t>
            </a:r>
            <a:r>
              <a:rPr lang="en-US" sz="1600" dirty="0" err="1"/>
              <a:t>overfitting</a:t>
            </a:r>
            <a:r>
              <a:rPr lang="en-US" sz="1600" dirty="0"/>
              <a:t> [</a:t>
            </a:r>
            <a:r>
              <a:rPr lang="en-US" sz="1600" dirty="0">
                <a:hlinkClick r:id="rId4"/>
              </a:rPr>
              <a:t>Srivastava JMLR 2014</a:t>
            </a:r>
            <a:r>
              <a:rPr lang="en-US" sz="1600" dirty="0"/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0609" y="3566171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Intuition: successful conspiracies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50 people planning a conspiracy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Strategy A: plan a big conspiracy involving 50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Likely to fail. 50 people need to play their parts correctly.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Strategy B: plan 10 conspiracies each involving 5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Likely to succeed!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057401" y="4475457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A7C89-EDBB-22A8-81BF-8783F2C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81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538162" y="-16204"/>
            <a:ext cx="10515600" cy="1325563"/>
          </a:xfrm>
        </p:spPr>
        <p:txBody>
          <a:bodyPr/>
          <a:lstStyle/>
          <a:p>
            <a:r>
              <a:rPr lang="en-US" altLang="en-US" dirty="0"/>
              <a:t>Dropout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624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4495800" cy="246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90601"/>
            <a:ext cx="3258917" cy="247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88" y="5013062"/>
            <a:ext cx="5589655" cy="13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15175" y="5322073"/>
            <a:ext cx="4743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Dropout: A simple way to prevent neural networks from </a:t>
            </a:r>
            <a:r>
              <a:rPr lang="en-US" sz="1600" dirty="0" err="1"/>
              <a:t>overfitting</a:t>
            </a:r>
            <a:r>
              <a:rPr lang="en-US" sz="1600" dirty="0"/>
              <a:t> [</a:t>
            </a:r>
            <a:r>
              <a:rPr lang="en-US" sz="1600" dirty="0">
                <a:hlinkClick r:id="rId5"/>
              </a:rPr>
              <a:t>Srivastava JMLR 2014</a:t>
            </a:r>
            <a:r>
              <a:rPr lang="en-US" sz="1600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5175" y="3498647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Main Idea</a:t>
            </a:r>
            <a:r>
              <a:rPr lang="en-US" sz="2000" dirty="0"/>
              <a:t>: approximately combining exponentially many different neural network architectures efficiently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233" y="3717878"/>
            <a:ext cx="4454767" cy="12366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D0A5-F29B-ADE3-D37A-35CD0365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Prof N. Khan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072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Macintosh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Practical Deep Learning 1</vt:lpstr>
      <vt:lpstr>Transfer Learning</vt:lpstr>
      <vt:lpstr>When to fine-tune your model?</vt:lpstr>
      <vt:lpstr>PowerPoint Presentation</vt:lpstr>
      <vt:lpstr>PowerPoint Presentation</vt:lpstr>
      <vt:lpstr>Ensembling</vt:lpstr>
      <vt:lpstr>Ensembling: A simple analysis</vt:lpstr>
      <vt:lpstr>Dropout</vt:lpstr>
      <vt:lpstr>Dropout</vt:lpstr>
      <vt:lpstr>Batch Normalization</vt:lpstr>
      <vt:lpstr>Batch Normalization</vt:lpstr>
      <vt:lpstr>Things to remember</vt:lpstr>
      <vt:lpstr>Full Deep learning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Deep Learning 1</dc:title>
  <dc:creator>Admin</dc:creator>
  <cp:lastModifiedBy>Admin</cp:lastModifiedBy>
  <cp:revision>1</cp:revision>
  <dcterms:created xsi:type="dcterms:W3CDTF">2023-07-10T22:52:55Z</dcterms:created>
  <dcterms:modified xsi:type="dcterms:W3CDTF">2023-07-10T22:54:10Z</dcterms:modified>
</cp:coreProperties>
</file>