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
      <p:font typeface="Maven Pro"/>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avenPro-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117b70bf45_9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117b70bf45_9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117b70bf45_9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117b70bf45_9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117b70bf45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117b70bf45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117b70bf45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117b70bf45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117b70bf45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117b70bf45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117b70bf45_7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117b70bf45_7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117b70bf45_7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117b70bf45_7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117b70bf45_7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117b70bf45_7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117b70bf45_9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117b70bf45_9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117b70bf45_1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117b70bf45_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732125" y="1524550"/>
            <a:ext cx="8278500" cy="3450300"/>
          </a:xfrm>
          <a:prstGeom prst="rect">
            <a:avLst/>
          </a:prstGeom>
          <a:solidFill>
            <a:srgbClr val="599191"/>
          </a:solidFill>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2000">
                <a:solidFill>
                  <a:srgbClr val="FFFF00"/>
                </a:solidFill>
                <a:latin typeface="Arial"/>
                <a:ea typeface="Arial"/>
                <a:cs typeface="Arial"/>
                <a:sym typeface="Aria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png"/><Relationship Id="rId6"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1181800" y="1588650"/>
            <a:ext cx="6741600" cy="1795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UIU Course Selection System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2"/>
          <p:cNvSpPr txBox="1"/>
          <p:nvPr>
            <p:ph type="ctrTitle"/>
          </p:nvPr>
        </p:nvSpPr>
        <p:spPr>
          <a:xfrm>
            <a:off x="1181800" y="389600"/>
            <a:ext cx="6741600" cy="4529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a:p>
        </p:txBody>
      </p:sp>
      <p:pic>
        <p:nvPicPr>
          <p:cNvPr id="342" name="Google Shape;342;p22"/>
          <p:cNvPicPr preferRelativeResize="0"/>
          <p:nvPr/>
        </p:nvPicPr>
        <p:blipFill>
          <a:blip r:embed="rId3">
            <a:alphaModFix/>
          </a:blip>
          <a:stretch>
            <a:fillRect/>
          </a:stretch>
        </p:blipFill>
        <p:spPr>
          <a:xfrm>
            <a:off x="50100" y="0"/>
            <a:ext cx="9093900" cy="5112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4"/>
          <p:cNvSpPr txBox="1"/>
          <p:nvPr>
            <p:ph type="ctrTitle"/>
          </p:nvPr>
        </p:nvSpPr>
        <p:spPr>
          <a:xfrm>
            <a:off x="488275" y="177472"/>
            <a:ext cx="4255500" cy="1430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Description</a:t>
            </a:r>
            <a:endParaRPr/>
          </a:p>
        </p:txBody>
      </p:sp>
      <p:sp>
        <p:nvSpPr>
          <p:cNvPr id="283" name="Google Shape;283;p14"/>
          <p:cNvSpPr txBox="1"/>
          <p:nvPr>
            <p:ph idx="1" type="subTitle"/>
          </p:nvPr>
        </p:nvSpPr>
        <p:spPr>
          <a:xfrm>
            <a:off x="488275" y="1608175"/>
            <a:ext cx="8278500" cy="3450300"/>
          </a:xfrm>
          <a:prstGeom prst="rect">
            <a:avLst/>
          </a:prstGeom>
        </p:spPr>
        <p:txBody>
          <a:bodyPr anchorCtr="0" anchor="t" bIns="91425" lIns="91425" spcFirstLastPara="1" rIns="91425" wrap="square" tIns="91425">
            <a:normAutofit/>
          </a:bodyPr>
          <a:lstStyle/>
          <a:p>
            <a:pPr indent="0" lvl="0" marL="0" rtl="0" algn="just">
              <a:lnSpc>
                <a:spcPct val="115000"/>
              </a:lnSpc>
              <a:spcBef>
                <a:spcPts val="1200"/>
              </a:spcBef>
              <a:spcAft>
                <a:spcPts val="0"/>
              </a:spcAft>
              <a:buNone/>
            </a:pPr>
            <a:r>
              <a:rPr lang="en">
                <a:solidFill>
                  <a:srgbClr val="FFFF00"/>
                </a:solidFill>
              </a:rPr>
              <a:t>This system typically allows students to browse and search for available courses, view course details such as schedules, prerequisites, and course descriptions, and ultimately select the courses and sections they want to take for a given semester or academic term. The course selection system also have features for managing drop/add requests, and course conflicts.</a:t>
            </a:r>
            <a:endParaRPr>
              <a:solidFill>
                <a:srgbClr val="FFFF00"/>
              </a:solidFill>
            </a:endParaRPr>
          </a:p>
          <a:p>
            <a:pPr indent="0" lvl="0" marL="0" rtl="0" algn="l">
              <a:spcBef>
                <a:spcPts val="1200"/>
              </a:spcBef>
              <a:spcAft>
                <a:spcPts val="0"/>
              </a:spcAft>
              <a:buNone/>
            </a:pPr>
            <a:r>
              <a:t/>
            </a:r>
            <a:endParaRPr>
              <a:highlight>
                <a:srgbClr val="FFFFFF"/>
              </a:highlight>
            </a:endParaRPr>
          </a:p>
          <a:p>
            <a:pPr indent="0" lvl="0" marL="0" rtl="0" algn="l">
              <a:spcBef>
                <a:spcPts val="0"/>
              </a:spcBef>
              <a:spcAft>
                <a:spcPts val="0"/>
              </a:spcAft>
              <a:buNone/>
            </a:pPr>
            <a:r>
              <a:t/>
            </a:r>
            <a:endParaRPr>
              <a:highlight>
                <a:srgbClr val="FFFFFF"/>
              </a:highlight>
            </a:endParaRPr>
          </a:p>
          <a:p>
            <a:pPr indent="0" lvl="0" marL="0" rtl="0" algn="l">
              <a:spcBef>
                <a:spcPts val="0"/>
              </a:spcBef>
              <a:spcAft>
                <a:spcPts val="0"/>
              </a:spcAft>
              <a:buNone/>
            </a:pPr>
            <a:r>
              <a:t/>
            </a:r>
            <a:endParaRPr>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ctrTitle"/>
          </p:nvPr>
        </p:nvSpPr>
        <p:spPr>
          <a:xfrm>
            <a:off x="214450" y="77575"/>
            <a:ext cx="4255500" cy="1592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Our Features</a:t>
            </a:r>
            <a:endParaRPr/>
          </a:p>
        </p:txBody>
      </p:sp>
      <p:sp>
        <p:nvSpPr>
          <p:cNvPr id="289" name="Google Shape;289;p15"/>
          <p:cNvSpPr txBox="1"/>
          <p:nvPr>
            <p:ph idx="1" type="subTitle"/>
          </p:nvPr>
        </p:nvSpPr>
        <p:spPr>
          <a:xfrm>
            <a:off x="214450" y="1343025"/>
            <a:ext cx="8656200" cy="366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150">
              <a:solidFill>
                <a:srgbClr val="FFFFFF"/>
              </a:solidFill>
              <a:highlight>
                <a:srgbClr val="0084FF"/>
              </a:highlight>
              <a:latin typeface="Arial"/>
              <a:ea typeface="Arial"/>
              <a:cs typeface="Arial"/>
              <a:sym typeface="Arial"/>
            </a:endParaRPr>
          </a:p>
          <a:p>
            <a:pPr indent="0" lvl="0" marL="0" rtl="0" algn="l">
              <a:spcBef>
                <a:spcPts val="0"/>
              </a:spcBef>
              <a:spcAft>
                <a:spcPts val="0"/>
              </a:spcAft>
              <a:buNone/>
            </a:pPr>
            <a:r>
              <a:t/>
            </a:r>
            <a:endParaRPr sz="1150">
              <a:solidFill>
                <a:srgbClr val="FFFFFF"/>
              </a:solidFill>
              <a:highlight>
                <a:srgbClr val="0084FF"/>
              </a:highlight>
              <a:latin typeface="Arial"/>
              <a:ea typeface="Arial"/>
              <a:cs typeface="Arial"/>
              <a:sym typeface="Arial"/>
            </a:endParaRPr>
          </a:p>
          <a:p>
            <a:pPr indent="0" lvl="0" marL="0" rtl="0" algn="l">
              <a:spcBef>
                <a:spcPts val="0"/>
              </a:spcBef>
              <a:spcAft>
                <a:spcPts val="0"/>
              </a:spcAft>
              <a:buNone/>
            </a:pPr>
            <a:r>
              <a:t/>
            </a:r>
            <a:endParaRPr sz="1150">
              <a:solidFill>
                <a:srgbClr val="FFFFFF"/>
              </a:solidFill>
              <a:highlight>
                <a:srgbClr val="0084FF"/>
              </a:highlight>
              <a:latin typeface="Arial"/>
              <a:ea typeface="Arial"/>
              <a:cs typeface="Arial"/>
              <a:sym typeface="Arial"/>
            </a:endParaRPr>
          </a:p>
          <a:p>
            <a:pPr indent="0" lvl="0" marL="0" rtl="0" algn="l">
              <a:spcBef>
                <a:spcPts val="0"/>
              </a:spcBef>
              <a:spcAft>
                <a:spcPts val="0"/>
              </a:spcAft>
              <a:buNone/>
            </a:pPr>
            <a:r>
              <a:t/>
            </a:r>
            <a:endParaRPr sz="1150">
              <a:solidFill>
                <a:srgbClr val="FFFFFF"/>
              </a:solidFill>
              <a:highlight>
                <a:srgbClr val="0084FF"/>
              </a:highlight>
              <a:latin typeface="Arial"/>
              <a:ea typeface="Arial"/>
              <a:cs typeface="Arial"/>
              <a:sym typeface="Arial"/>
            </a:endParaRPr>
          </a:p>
          <a:p>
            <a:pPr indent="0" lvl="0" marL="0" rtl="0" algn="l">
              <a:spcBef>
                <a:spcPts val="0"/>
              </a:spcBef>
              <a:spcAft>
                <a:spcPts val="0"/>
              </a:spcAft>
              <a:buNone/>
            </a:pPr>
            <a:r>
              <a:t/>
            </a:r>
            <a:endParaRPr sz="1150">
              <a:solidFill>
                <a:srgbClr val="FFFFFF"/>
              </a:solidFill>
              <a:highlight>
                <a:srgbClr val="0084FF"/>
              </a:highlight>
              <a:latin typeface="Arial"/>
              <a:ea typeface="Arial"/>
              <a:cs typeface="Arial"/>
              <a:sym typeface="Arial"/>
            </a:endParaRPr>
          </a:p>
        </p:txBody>
      </p:sp>
      <p:sp>
        <p:nvSpPr>
          <p:cNvPr id="290" name="Google Shape;290;p15"/>
          <p:cNvSpPr txBox="1"/>
          <p:nvPr/>
        </p:nvSpPr>
        <p:spPr>
          <a:xfrm>
            <a:off x="400250" y="1343025"/>
            <a:ext cx="8349000" cy="3286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rgbClr val="FFFF00"/>
                </a:solidFill>
              </a:rPr>
              <a:t>1</a:t>
            </a:r>
            <a:r>
              <a:rPr lang="en" sz="1900">
                <a:solidFill>
                  <a:srgbClr val="FFFF00"/>
                </a:solidFill>
              </a:rPr>
              <a:t>.Search box</a:t>
            </a:r>
            <a:endParaRPr sz="1900">
              <a:solidFill>
                <a:srgbClr val="FFFF00"/>
              </a:solidFill>
            </a:endParaRPr>
          </a:p>
          <a:p>
            <a:pPr indent="0" lvl="0" marL="0" rtl="0" algn="l">
              <a:spcBef>
                <a:spcPts val="0"/>
              </a:spcBef>
              <a:spcAft>
                <a:spcPts val="0"/>
              </a:spcAft>
              <a:buNone/>
            </a:pPr>
            <a:r>
              <a:rPr lang="en" sz="1900">
                <a:solidFill>
                  <a:srgbClr val="FFFF00"/>
                </a:solidFill>
              </a:rPr>
              <a:t>2.Viewing all section </a:t>
            </a:r>
            <a:endParaRPr sz="1900">
              <a:solidFill>
                <a:srgbClr val="FFFF00"/>
              </a:solidFill>
            </a:endParaRPr>
          </a:p>
          <a:p>
            <a:pPr indent="0" lvl="0" marL="0" rtl="0" algn="l">
              <a:spcBef>
                <a:spcPts val="0"/>
              </a:spcBef>
              <a:spcAft>
                <a:spcPts val="0"/>
              </a:spcAft>
              <a:buNone/>
            </a:pPr>
            <a:r>
              <a:rPr lang="en" sz="1900">
                <a:solidFill>
                  <a:srgbClr val="FFFF00"/>
                </a:solidFill>
              </a:rPr>
              <a:t>3.prerequisite</a:t>
            </a:r>
            <a:endParaRPr sz="1900">
              <a:solidFill>
                <a:srgbClr val="FFFF00"/>
              </a:solidFill>
            </a:endParaRPr>
          </a:p>
          <a:p>
            <a:pPr indent="0" lvl="0" marL="0" rtl="0" algn="l">
              <a:spcBef>
                <a:spcPts val="0"/>
              </a:spcBef>
              <a:spcAft>
                <a:spcPts val="0"/>
              </a:spcAft>
              <a:buNone/>
            </a:pPr>
            <a:r>
              <a:rPr lang="en" sz="1900">
                <a:solidFill>
                  <a:srgbClr val="FFFF00"/>
                </a:solidFill>
              </a:rPr>
              <a:t>4.comment </a:t>
            </a:r>
            <a:endParaRPr sz="1900">
              <a:solidFill>
                <a:srgbClr val="FFFF00"/>
              </a:solidFill>
            </a:endParaRPr>
          </a:p>
          <a:p>
            <a:pPr indent="0" lvl="0" marL="0" rtl="0" algn="l">
              <a:spcBef>
                <a:spcPts val="0"/>
              </a:spcBef>
              <a:spcAft>
                <a:spcPts val="0"/>
              </a:spcAft>
              <a:buNone/>
            </a:pPr>
            <a:r>
              <a:rPr lang="en" sz="1900">
                <a:solidFill>
                  <a:srgbClr val="FFFF00"/>
                </a:solidFill>
              </a:rPr>
              <a:t>5.creates advisor/ remove advisor </a:t>
            </a:r>
            <a:endParaRPr sz="1900">
              <a:solidFill>
                <a:srgbClr val="FFFF00"/>
              </a:solidFill>
            </a:endParaRPr>
          </a:p>
          <a:p>
            <a:pPr indent="0" lvl="0" marL="0" rtl="0" algn="l">
              <a:spcBef>
                <a:spcPts val="0"/>
              </a:spcBef>
              <a:spcAft>
                <a:spcPts val="0"/>
              </a:spcAft>
              <a:buNone/>
            </a:pPr>
            <a:r>
              <a:rPr lang="en" sz="1900">
                <a:solidFill>
                  <a:srgbClr val="FFFF00"/>
                </a:solidFill>
              </a:rPr>
              <a:t>6.teacher list</a:t>
            </a:r>
            <a:endParaRPr sz="1900">
              <a:solidFill>
                <a:srgbClr val="FFFF00"/>
              </a:solidFill>
            </a:endParaRPr>
          </a:p>
          <a:p>
            <a:pPr indent="0" lvl="0" marL="0" rtl="0" algn="l">
              <a:spcBef>
                <a:spcPts val="0"/>
              </a:spcBef>
              <a:spcAft>
                <a:spcPts val="0"/>
              </a:spcAft>
              <a:buNone/>
            </a:pPr>
            <a:r>
              <a:rPr lang="en" sz="1900">
                <a:solidFill>
                  <a:srgbClr val="FFFF00"/>
                </a:solidFill>
              </a:rPr>
              <a:t>7.student list</a:t>
            </a:r>
            <a:endParaRPr sz="1900">
              <a:solidFill>
                <a:srgbClr val="FFFF00"/>
              </a:solidFill>
            </a:endParaRPr>
          </a:p>
          <a:p>
            <a:pPr indent="0" lvl="0" marL="0" rtl="0" algn="l">
              <a:spcBef>
                <a:spcPts val="0"/>
              </a:spcBef>
              <a:spcAft>
                <a:spcPts val="0"/>
              </a:spcAft>
              <a:buNone/>
            </a:pPr>
            <a:r>
              <a:rPr lang="en" sz="1900">
                <a:solidFill>
                  <a:srgbClr val="FFFF00"/>
                </a:solidFill>
              </a:rPr>
              <a:t>8.Range (how many teachers will handle how many students) </a:t>
            </a:r>
            <a:endParaRPr sz="1900">
              <a:solidFill>
                <a:srgbClr val="FFFF00"/>
              </a:solidFill>
            </a:endParaRPr>
          </a:p>
          <a:p>
            <a:pPr indent="0" lvl="0" marL="0" rtl="0" algn="l">
              <a:spcBef>
                <a:spcPts val="0"/>
              </a:spcBef>
              <a:spcAft>
                <a:spcPts val="0"/>
              </a:spcAft>
              <a:buNone/>
            </a:pPr>
            <a:r>
              <a:rPr lang="en" sz="1900">
                <a:solidFill>
                  <a:srgbClr val="FFFF00"/>
                </a:solidFill>
              </a:rPr>
              <a:t>9.Get notification</a:t>
            </a:r>
            <a:endParaRPr sz="1900">
              <a:solidFill>
                <a:srgbClr val="FFFF00"/>
              </a:solidFill>
            </a:endParaRPr>
          </a:p>
          <a:p>
            <a:pPr indent="0" lvl="0" marL="0" rtl="0" algn="l">
              <a:spcBef>
                <a:spcPts val="0"/>
              </a:spcBef>
              <a:spcAft>
                <a:spcPts val="0"/>
              </a:spcAft>
              <a:buNone/>
            </a:pPr>
            <a:r>
              <a:rPr lang="en" sz="1900">
                <a:solidFill>
                  <a:srgbClr val="FFFF00"/>
                </a:solidFill>
              </a:rPr>
              <a:t>10.Accept /decline</a:t>
            </a:r>
            <a:endParaRPr sz="1900">
              <a:solidFill>
                <a:srgbClr val="FFFF00"/>
              </a:solidFill>
            </a:endParaRPr>
          </a:p>
          <a:p>
            <a:pPr indent="0" lvl="0" marL="0" rtl="0" algn="l">
              <a:spcBef>
                <a:spcPts val="0"/>
              </a:spcBef>
              <a:spcAft>
                <a:spcPts val="0"/>
              </a:spcAft>
              <a:buNone/>
            </a:pPr>
            <a:r>
              <a:t/>
            </a:r>
            <a:endParaRPr sz="1150">
              <a:solidFill>
                <a:srgbClr val="050505"/>
              </a:solidFill>
              <a:highlight>
                <a:srgbClr val="E4E6EB"/>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ctrTitle"/>
          </p:nvPr>
        </p:nvSpPr>
        <p:spPr>
          <a:xfrm>
            <a:off x="370000" y="425092"/>
            <a:ext cx="4255500" cy="6954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Prototype</a:t>
            </a:r>
            <a:endParaRPr/>
          </a:p>
        </p:txBody>
      </p:sp>
      <p:sp>
        <p:nvSpPr>
          <p:cNvPr id="296" name="Google Shape;296;p16"/>
          <p:cNvSpPr txBox="1"/>
          <p:nvPr>
            <p:ph idx="1" type="subTitle"/>
          </p:nvPr>
        </p:nvSpPr>
        <p:spPr>
          <a:xfrm>
            <a:off x="370000" y="1314325"/>
            <a:ext cx="8651100" cy="260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STUDENT LOGIN                              ADMIN LOGIN</a:t>
            </a:r>
            <a:endParaRPr/>
          </a:p>
        </p:txBody>
      </p:sp>
      <p:pic>
        <p:nvPicPr>
          <p:cNvPr id="297" name="Google Shape;297;p16"/>
          <p:cNvPicPr preferRelativeResize="0"/>
          <p:nvPr/>
        </p:nvPicPr>
        <p:blipFill>
          <a:blip r:embed="rId3">
            <a:alphaModFix/>
          </a:blip>
          <a:stretch>
            <a:fillRect/>
          </a:stretch>
        </p:blipFill>
        <p:spPr>
          <a:xfrm>
            <a:off x="450575" y="1999225"/>
            <a:ext cx="3681124" cy="2379526"/>
          </a:xfrm>
          <a:prstGeom prst="rect">
            <a:avLst/>
          </a:prstGeom>
          <a:noFill/>
          <a:ln>
            <a:noFill/>
          </a:ln>
        </p:spPr>
      </p:pic>
      <p:pic>
        <p:nvPicPr>
          <p:cNvPr id="298" name="Google Shape;298;p16"/>
          <p:cNvPicPr preferRelativeResize="0"/>
          <p:nvPr/>
        </p:nvPicPr>
        <p:blipFill>
          <a:blip r:embed="rId4">
            <a:alphaModFix/>
          </a:blip>
          <a:stretch>
            <a:fillRect/>
          </a:stretch>
        </p:blipFill>
        <p:spPr>
          <a:xfrm>
            <a:off x="4572000" y="1993713"/>
            <a:ext cx="3698171" cy="2390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id="303" name="Google Shape;303;p17"/>
          <p:cNvPicPr preferRelativeResize="0"/>
          <p:nvPr/>
        </p:nvPicPr>
        <p:blipFill>
          <a:blip r:embed="rId3">
            <a:alphaModFix/>
          </a:blip>
          <a:stretch>
            <a:fillRect/>
          </a:stretch>
        </p:blipFill>
        <p:spPr>
          <a:xfrm>
            <a:off x="1598100" y="311425"/>
            <a:ext cx="3886423" cy="4520651"/>
          </a:xfrm>
          <a:prstGeom prst="rect">
            <a:avLst/>
          </a:prstGeom>
          <a:noFill/>
          <a:ln>
            <a:noFill/>
          </a:ln>
        </p:spPr>
      </p:pic>
      <p:sp>
        <p:nvSpPr>
          <p:cNvPr id="304" name="Google Shape;304;p17"/>
          <p:cNvSpPr txBox="1"/>
          <p:nvPr/>
        </p:nvSpPr>
        <p:spPr>
          <a:xfrm>
            <a:off x="6374775" y="1812075"/>
            <a:ext cx="1658700" cy="736500"/>
          </a:xfrm>
          <a:prstGeom prst="rect">
            <a:avLst/>
          </a:prstGeom>
          <a:solidFill>
            <a:schemeClr val="lt2"/>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900">
                <a:latin typeface="Nunito"/>
                <a:ea typeface="Nunito"/>
                <a:cs typeface="Nunito"/>
                <a:sym typeface="Nunito"/>
              </a:rPr>
              <a:t>Student view</a:t>
            </a:r>
            <a:endParaRPr sz="1900">
              <a:latin typeface="Nunito"/>
              <a:ea typeface="Nunito"/>
              <a:cs typeface="Nunito"/>
              <a:sym typeface="Nunito"/>
            </a:endParaRPr>
          </a:p>
          <a:p>
            <a:pPr indent="0" lvl="0" marL="0" rtl="0" algn="l">
              <a:lnSpc>
                <a:spcPct val="115000"/>
              </a:lnSpc>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id="309" name="Google Shape;309;p18"/>
          <p:cNvPicPr preferRelativeResize="0"/>
          <p:nvPr/>
        </p:nvPicPr>
        <p:blipFill>
          <a:blip r:embed="rId3">
            <a:alphaModFix/>
          </a:blip>
          <a:stretch>
            <a:fillRect/>
          </a:stretch>
        </p:blipFill>
        <p:spPr>
          <a:xfrm>
            <a:off x="2148750" y="284363"/>
            <a:ext cx="3673925" cy="4574776"/>
          </a:xfrm>
          <a:prstGeom prst="rect">
            <a:avLst/>
          </a:prstGeom>
          <a:noFill/>
          <a:ln>
            <a:noFill/>
          </a:ln>
        </p:spPr>
      </p:pic>
      <p:sp>
        <p:nvSpPr>
          <p:cNvPr id="310" name="Google Shape;310;p18"/>
          <p:cNvSpPr/>
          <p:nvPr/>
        </p:nvSpPr>
        <p:spPr>
          <a:xfrm>
            <a:off x="6379025" y="1933850"/>
            <a:ext cx="2162100" cy="832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8"/>
          <p:cNvSpPr txBox="1"/>
          <p:nvPr/>
        </p:nvSpPr>
        <p:spPr>
          <a:xfrm>
            <a:off x="6540125" y="1965350"/>
            <a:ext cx="18399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Nunito"/>
                <a:ea typeface="Nunito"/>
                <a:cs typeface="Nunito"/>
                <a:sym typeface="Nunito"/>
              </a:rPr>
              <a:t>SUPER ADMIN VIEW</a:t>
            </a:r>
            <a:endParaRPr sz="1900">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id="316" name="Google Shape;316;p19"/>
          <p:cNvPicPr preferRelativeResize="0"/>
          <p:nvPr/>
        </p:nvPicPr>
        <p:blipFill>
          <a:blip r:embed="rId3">
            <a:alphaModFix/>
          </a:blip>
          <a:stretch>
            <a:fillRect/>
          </a:stretch>
        </p:blipFill>
        <p:spPr>
          <a:xfrm>
            <a:off x="698325" y="422600"/>
            <a:ext cx="3545376" cy="3684074"/>
          </a:xfrm>
          <a:prstGeom prst="rect">
            <a:avLst/>
          </a:prstGeom>
          <a:noFill/>
          <a:ln>
            <a:noFill/>
          </a:ln>
        </p:spPr>
      </p:pic>
      <p:pic>
        <p:nvPicPr>
          <p:cNvPr id="317" name="Google Shape;317;p19"/>
          <p:cNvPicPr preferRelativeResize="0"/>
          <p:nvPr/>
        </p:nvPicPr>
        <p:blipFill>
          <a:blip r:embed="rId4">
            <a:alphaModFix/>
          </a:blip>
          <a:stretch>
            <a:fillRect/>
          </a:stretch>
        </p:blipFill>
        <p:spPr>
          <a:xfrm>
            <a:off x="4978200" y="422600"/>
            <a:ext cx="3545376" cy="3684079"/>
          </a:xfrm>
          <a:prstGeom prst="rect">
            <a:avLst/>
          </a:prstGeom>
          <a:noFill/>
          <a:ln>
            <a:noFill/>
          </a:ln>
        </p:spPr>
      </p:pic>
      <p:sp>
        <p:nvSpPr>
          <p:cNvPr id="318" name="Google Shape;318;p19"/>
          <p:cNvSpPr/>
          <p:nvPr/>
        </p:nvSpPr>
        <p:spPr>
          <a:xfrm>
            <a:off x="3564800" y="4237400"/>
            <a:ext cx="2283000" cy="65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9"/>
          <p:cNvSpPr txBox="1"/>
          <p:nvPr/>
        </p:nvSpPr>
        <p:spPr>
          <a:xfrm>
            <a:off x="3746900" y="4327850"/>
            <a:ext cx="23904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Nunito"/>
                <a:ea typeface="Nunito"/>
                <a:cs typeface="Nunito"/>
                <a:sym typeface="Nunito"/>
              </a:rPr>
              <a:t>ADMIN VIEW</a:t>
            </a:r>
            <a:endParaRPr sz="1900">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0"/>
          <p:cNvSpPr txBox="1"/>
          <p:nvPr>
            <p:ph type="ctrTitle"/>
          </p:nvPr>
        </p:nvSpPr>
        <p:spPr>
          <a:xfrm>
            <a:off x="370000" y="178476"/>
            <a:ext cx="4255500" cy="719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JIRA PLANNING</a:t>
            </a:r>
            <a:endParaRPr/>
          </a:p>
        </p:txBody>
      </p:sp>
      <p:sp>
        <p:nvSpPr>
          <p:cNvPr id="325" name="Google Shape;325;p20"/>
          <p:cNvSpPr txBox="1"/>
          <p:nvPr>
            <p:ph idx="1" type="subTitle"/>
          </p:nvPr>
        </p:nvSpPr>
        <p:spPr>
          <a:xfrm>
            <a:off x="370000" y="821425"/>
            <a:ext cx="3556800" cy="424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ROAD MAP</a:t>
            </a:r>
            <a:endParaRPr/>
          </a:p>
        </p:txBody>
      </p:sp>
      <p:sp>
        <p:nvSpPr>
          <p:cNvPr id="326" name="Google Shape;326;p20"/>
          <p:cNvSpPr txBox="1"/>
          <p:nvPr>
            <p:ph idx="1" type="subTitle"/>
          </p:nvPr>
        </p:nvSpPr>
        <p:spPr>
          <a:xfrm>
            <a:off x="4151525" y="821425"/>
            <a:ext cx="4582800" cy="432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BACKLOG</a:t>
            </a:r>
            <a:endParaRPr/>
          </a:p>
          <a:p>
            <a:pPr indent="0" lvl="0" marL="0" rtl="0" algn="l">
              <a:spcBef>
                <a:spcPts val="0"/>
              </a:spcBef>
              <a:spcAft>
                <a:spcPts val="0"/>
              </a:spcAft>
              <a:buNone/>
            </a:pPr>
            <a:r>
              <a:t/>
            </a:r>
            <a:endParaRPr/>
          </a:p>
        </p:txBody>
      </p:sp>
      <p:pic>
        <p:nvPicPr>
          <p:cNvPr id="327" name="Google Shape;327;p20"/>
          <p:cNvPicPr preferRelativeResize="0"/>
          <p:nvPr/>
        </p:nvPicPr>
        <p:blipFill>
          <a:blip r:embed="rId3">
            <a:alphaModFix/>
          </a:blip>
          <a:stretch>
            <a:fillRect/>
          </a:stretch>
        </p:blipFill>
        <p:spPr>
          <a:xfrm>
            <a:off x="4245350" y="1251053"/>
            <a:ext cx="3556800" cy="1195947"/>
          </a:xfrm>
          <a:prstGeom prst="rect">
            <a:avLst/>
          </a:prstGeom>
          <a:noFill/>
          <a:ln>
            <a:noFill/>
          </a:ln>
        </p:spPr>
      </p:pic>
      <p:pic>
        <p:nvPicPr>
          <p:cNvPr id="328" name="Google Shape;328;p20"/>
          <p:cNvPicPr preferRelativeResize="0"/>
          <p:nvPr/>
        </p:nvPicPr>
        <p:blipFill>
          <a:blip r:embed="rId4">
            <a:alphaModFix/>
          </a:blip>
          <a:stretch>
            <a:fillRect/>
          </a:stretch>
        </p:blipFill>
        <p:spPr>
          <a:xfrm>
            <a:off x="4245350" y="2571745"/>
            <a:ext cx="3556800" cy="1105555"/>
          </a:xfrm>
          <a:prstGeom prst="rect">
            <a:avLst/>
          </a:prstGeom>
          <a:noFill/>
          <a:ln>
            <a:noFill/>
          </a:ln>
        </p:spPr>
      </p:pic>
      <p:pic>
        <p:nvPicPr>
          <p:cNvPr id="329" name="Google Shape;329;p20"/>
          <p:cNvPicPr preferRelativeResize="0"/>
          <p:nvPr/>
        </p:nvPicPr>
        <p:blipFill>
          <a:blip r:embed="rId5">
            <a:alphaModFix/>
          </a:blip>
          <a:stretch>
            <a:fillRect/>
          </a:stretch>
        </p:blipFill>
        <p:spPr>
          <a:xfrm>
            <a:off x="4217600" y="3824050"/>
            <a:ext cx="3612293" cy="1195950"/>
          </a:xfrm>
          <a:prstGeom prst="rect">
            <a:avLst/>
          </a:prstGeom>
          <a:noFill/>
          <a:ln>
            <a:noFill/>
          </a:ln>
        </p:spPr>
      </p:pic>
      <p:pic>
        <p:nvPicPr>
          <p:cNvPr id="330" name="Google Shape;330;p20"/>
          <p:cNvPicPr preferRelativeResize="0"/>
          <p:nvPr/>
        </p:nvPicPr>
        <p:blipFill>
          <a:blip r:embed="rId6">
            <a:alphaModFix/>
          </a:blip>
          <a:stretch>
            <a:fillRect/>
          </a:stretch>
        </p:blipFill>
        <p:spPr>
          <a:xfrm>
            <a:off x="421800" y="1251038"/>
            <a:ext cx="2785200" cy="37689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1"/>
          <p:cNvSpPr txBox="1"/>
          <p:nvPr>
            <p:ph type="ctrTitle"/>
          </p:nvPr>
        </p:nvSpPr>
        <p:spPr>
          <a:xfrm>
            <a:off x="370000" y="178476"/>
            <a:ext cx="4255500" cy="719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solidFill>
                  <a:srgbClr val="FF00FF"/>
                </a:solidFill>
              </a:rPr>
              <a:t>ER DIAGRAM</a:t>
            </a:r>
            <a:endParaRPr>
              <a:solidFill>
                <a:srgbClr val="FF00FF"/>
              </a:solidFill>
            </a:endParaRPr>
          </a:p>
        </p:txBody>
      </p:sp>
      <p:pic>
        <p:nvPicPr>
          <p:cNvPr id="336" name="Google Shape;336;p21"/>
          <p:cNvPicPr preferRelativeResize="0"/>
          <p:nvPr/>
        </p:nvPicPr>
        <p:blipFill>
          <a:blip r:embed="rId3">
            <a:alphaModFix/>
          </a:blip>
          <a:stretch>
            <a:fillRect/>
          </a:stretch>
        </p:blipFill>
        <p:spPr>
          <a:xfrm>
            <a:off x="0" y="1050575"/>
            <a:ext cx="9143999" cy="39405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