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ambria Math" panose="02040503050406030204" pitchFamily="18" charset="0"/>
      <p:regular r:id="rId15"/>
    </p:embeddedFont>
    <p:embeddedFont>
      <p:font typeface="Maven Pro"/>
      <p:regular r:id="rId16"/>
      <p:bold r:id="rId17"/>
    </p:embeddedFont>
    <p:embeddedFont>
      <p:font typeface="Nunito"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
      <p:font typeface="Wingdings 2" pitchFamily="2"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FA05C-5DE6-476E-8E81-41BF71D617F6}">
  <a:tblStyle styleId="{5C8FA05C-5DE6-476E-8E81-41BF71D617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002" autoAdjust="0"/>
  </p:normalViewPr>
  <p:slideViewPr>
    <p:cSldViewPr snapToGrid="0">
      <p:cViewPr>
        <p:scale>
          <a:sx n="100" d="100"/>
          <a:sy n="100" d="100"/>
        </p:scale>
        <p:origin x="-516" y="3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font" Target="fonts/font8.fntdata" /><Relationship Id="rId26" Type="http://schemas.openxmlformats.org/officeDocument/2006/relationships/font" Target="fonts/font16.fntdata" /><Relationship Id="rId3" Type="http://schemas.openxmlformats.org/officeDocument/2006/relationships/slide" Target="slides/slide2.xml" /><Relationship Id="rId21" Type="http://schemas.openxmlformats.org/officeDocument/2006/relationships/font" Target="fonts/font11.fntdata"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font" Target="fonts/font7.fntdata" /><Relationship Id="rId25" Type="http://schemas.openxmlformats.org/officeDocument/2006/relationships/font" Target="fonts/font15.fntdata"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font" Target="fonts/font10.fntdata" /><Relationship Id="rId29" Type="http://schemas.openxmlformats.org/officeDocument/2006/relationships/font" Target="fonts/font19.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24" Type="http://schemas.openxmlformats.org/officeDocument/2006/relationships/font" Target="fonts/font14.fntdata"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5.fntdata" /><Relationship Id="rId23" Type="http://schemas.openxmlformats.org/officeDocument/2006/relationships/font" Target="fonts/font13.fntdata" /><Relationship Id="rId28" Type="http://schemas.openxmlformats.org/officeDocument/2006/relationships/font" Target="fonts/font18.fntdata" /><Relationship Id="rId10" Type="http://schemas.openxmlformats.org/officeDocument/2006/relationships/notesMaster" Target="notesMasters/notesMaster1.xml" /><Relationship Id="rId19" Type="http://schemas.openxmlformats.org/officeDocument/2006/relationships/font" Target="fonts/font9.fntdata"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 Id="rId22" Type="http://schemas.openxmlformats.org/officeDocument/2006/relationships/font" Target="fonts/font12.fntdata" /><Relationship Id="rId27" Type="http://schemas.openxmlformats.org/officeDocument/2006/relationships/font" Target="fonts/font17.fntdata" /><Relationship Id="rId30" Type="http://schemas.openxmlformats.org/officeDocument/2006/relationships/font" Target="fonts/font20.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260772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eac3b8c75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eac3b8c75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ac3b8c75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eac3b8c75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eac3b8c7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eac3b8c7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eac3b8c75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eac3b8c75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eac3b8c75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eac3b8c75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eac3b8c75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eac3b8c75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04AF466F-BDA4-4F18-9C7B-FF0A9A1B0E80}" type="datetime1">
              <a:rPr lang="en-US" smtClean="0"/>
              <a:pPr/>
              <a:t>11/13/2022</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397764"/>
            <a:ext cx="8183880" cy="31409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FB4290-6522-4139-852E-05BD9E7F0D2E}" type="datetime1">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400052"/>
            <a:ext cx="5943600" cy="394335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B955F9-81EA-47C5-8059-9E5C2B437C70}" type="datetime1">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p>
            <a:r>
              <a:rPr kumimoji="0" lang="en-US"/>
              <a:t>Click to edit Master title style</a:t>
            </a:r>
          </a:p>
        </p:txBody>
      </p:sp>
      <p:sp>
        <p:nvSpPr>
          <p:cNvPr id="3" name="Content Placeholder 2"/>
          <p:cNvSpPr>
            <a:spLocks noGrp="1"/>
          </p:cNvSpPr>
          <p:nvPr>
            <p:ph idx="1"/>
          </p:nvPr>
        </p:nvSpPr>
        <p:spPr>
          <a:xfrm>
            <a:off x="502920" y="397764"/>
            <a:ext cx="8183880" cy="314096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EF607B-A47E-422C-9BEF-122CCDB7C526}" type="datetime1">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11/13/2022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EE300C-6FC5-4FC3-AF1A-075E4F50620D}" type="datetime1">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0D295D-4A77-4DEB-B04C-9F4282A8BC04}" type="datetime1">
              <a:rPr lang="en-US" smtClean="0"/>
              <a:pPr/>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DF226C0-9885-4BA9-BBFA-A52CBFEBB775}" type="datetime1">
              <a:rPr lang="en-US" smtClean="0"/>
              <a:pPr/>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EE1B38-C5EB-4D66-9137-0AFE9CDEDE8F}" type="datetime1">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27B613C-1AD7-49D3-885D-F654C5CDBAA6}" type="datetime1">
              <a:rPr lang="en-US" smtClean="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27B613C-1AD7-49D3-885D-F654C5CDBAA6}" type="datetime1">
              <a:rPr lang="en-US" smtClean="0"/>
              <a:pPr/>
              <a:t>11/13/2022</a:t>
            </a:fld>
            <a:endParaRPr lang="en-US" dirty="0"/>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2631200" y="298300"/>
            <a:ext cx="4086600" cy="848700"/>
          </a:xfrm>
          <a:prstGeom prst="rect">
            <a:avLst/>
          </a:prstGeom>
        </p:spPr>
        <p:txBody>
          <a:bodyPr spcFirstLastPara="1" wrap="square" lIns="91425" tIns="91425" rIns="91425" bIns="91425" anchor="b" anchorCtr="0">
            <a:normAutofit fontScale="90000"/>
          </a:bodyPr>
          <a:lstStyle/>
          <a:p>
            <a:pPr lvl="0" algn="ctr">
              <a:spcBef>
                <a:spcPts val="0"/>
              </a:spcBef>
            </a:pPr>
            <a:r>
              <a:rPr lang="en" dirty="0">
                <a:solidFill>
                  <a:srgbClr val="000000"/>
                </a:solidFill>
              </a:rPr>
              <a:t>Skill Tutor</a:t>
            </a:r>
            <a:endParaRPr dirty="0"/>
          </a:p>
        </p:txBody>
      </p:sp>
      <p:sp>
        <p:nvSpPr>
          <p:cNvPr id="68" name="Google Shape;68;p13"/>
          <p:cNvSpPr txBox="1"/>
          <p:nvPr/>
        </p:nvSpPr>
        <p:spPr>
          <a:xfrm>
            <a:off x="1372650" y="2988375"/>
            <a:ext cx="63987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Calibri"/>
                <a:ea typeface="Calibri"/>
                <a:cs typeface="Calibri"/>
                <a:sym typeface="Calibri"/>
              </a:rPr>
              <a:t>Submitted to</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Md. Mohaiminul Islam</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Lecturer, United International University</a:t>
            </a:r>
            <a:endParaRPr sz="1800">
              <a:latin typeface="Open Sans"/>
              <a:ea typeface="Open Sans"/>
              <a:cs typeface="Open Sans"/>
              <a:sym typeface="Open Sans"/>
            </a:endParaRPr>
          </a:p>
        </p:txBody>
      </p:sp>
      <p:sp>
        <p:nvSpPr>
          <p:cNvPr id="6" name="Google Shape;129;p13"/>
          <p:cNvSpPr txBox="1">
            <a:spLocks/>
          </p:cNvSpPr>
          <p:nvPr/>
        </p:nvSpPr>
        <p:spPr>
          <a:xfrm>
            <a:off x="1904975" y="1072676"/>
            <a:ext cx="5554500" cy="1477200"/>
          </a:xfrm>
          <a:prstGeom prst="rect">
            <a:avLst/>
          </a:prstGeom>
        </p:spPr>
        <p:txBody>
          <a:bodyPr spcFirstLastPara="1" vert="horz" wrap="square" lIns="91425" tIns="91425" rIns="91425" bIns="91425" anchor="t" anchorCtr="0">
            <a:noAutofit/>
          </a:bodyPr>
          <a:lstStyle>
            <a:lvl1pPr marL="36576" indent="0" algn="r" rtl="0" eaLnBrk="1" latinLnBrk="0" hangingPunct="1">
              <a:spcBef>
                <a:spcPts val="0"/>
              </a:spcBef>
              <a:buClr>
                <a:schemeClr val="accent1"/>
              </a:buClr>
              <a:buSzPct val="80000"/>
              <a:buFont typeface="Wingdings 2"/>
              <a:buNone/>
              <a:defRPr kumimoji="0" sz="2000" kern="1200">
                <a:solidFill>
                  <a:schemeClr val="bg2">
                    <a:shade val="25000"/>
                  </a:schemeClr>
                </a:solidFill>
                <a:effectLst/>
                <a:latin typeface="+mn-lt"/>
                <a:ea typeface="+mn-ea"/>
                <a:cs typeface="+mn-cs"/>
              </a:defRPr>
            </a:lvl1pPr>
            <a:lvl2pPr marL="457200" indent="0" algn="ctr" rtl="0" eaLnBrk="1" latinLnBrk="0" hangingPunct="1">
              <a:spcBef>
                <a:spcPts val="250"/>
              </a:spcBef>
              <a:buClr>
                <a:schemeClr val="accent1"/>
              </a:buClr>
              <a:buSzPct val="100000"/>
              <a:buFont typeface="Verdana"/>
              <a:buNone/>
              <a:defRPr kumimoji="0" sz="2400" kern="1200">
                <a:solidFill>
                  <a:schemeClr val="tx1"/>
                </a:solidFill>
                <a:latin typeface="+mn-lt"/>
                <a:ea typeface="+mn-ea"/>
                <a:cs typeface="+mn-cs"/>
              </a:defRPr>
            </a:lvl2pPr>
            <a:lvl3pPr marL="914400" indent="0" algn="ctr" rtl="0" eaLnBrk="1" latinLnBrk="0" hangingPunct="1">
              <a:spcBef>
                <a:spcPts val="250"/>
              </a:spcBef>
              <a:buClr>
                <a:schemeClr val="accent2">
                  <a:tint val="85000"/>
                  <a:satMod val="285000"/>
                </a:schemeClr>
              </a:buClr>
              <a:buSzPct val="100000"/>
              <a:buFont typeface="Wingdings 2"/>
              <a:buNone/>
              <a:defRPr kumimoji="0" sz="2200" kern="1200">
                <a:solidFill>
                  <a:schemeClr val="tx1"/>
                </a:solidFill>
                <a:latin typeface="+mn-lt"/>
                <a:ea typeface="+mn-ea"/>
                <a:cs typeface="+mn-cs"/>
              </a:defRPr>
            </a:lvl3pPr>
            <a:lvl4pPr marL="1371600" indent="0" algn="ctr" rtl="0" eaLnBrk="1" latinLnBrk="0" hangingPunct="1">
              <a:spcBef>
                <a:spcPts val="230"/>
              </a:spcBef>
              <a:buClr>
                <a:schemeClr val="accent2">
                  <a:tint val="85000"/>
                  <a:satMod val="285000"/>
                </a:schemeClr>
              </a:buClr>
              <a:buSzPct val="112000"/>
              <a:buFont typeface="Verdana"/>
              <a:buNone/>
              <a:defRPr kumimoji="0" sz="1900" kern="1200">
                <a:solidFill>
                  <a:schemeClr val="tx1"/>
                </a:solidFill>
                <a:latin typeface="+mn-lt"/>
                <a:ea typeface="+mn-ea"/>
                <a:cs typeface="+mn-cs"/>
              </a:defRPr>
            </a:lvl4pPr>
            <a:lvl5pPr marL="1828800" indent="0" algn="ctr" rtl="0" eaLnBrk="1" latinLnBrk="0" hangingPunct="1">
              <a:spcBef>
                <a:spcPts val="250"/>
              </a:spcBef>
              <a:buClr>
                <a:schemeClr val="accent3">
                  <a:tint val="85000"/>
                  <a:satMod val="275000"/>
                </a:schemeClr>
              </a:buClr>
              <a:buSzPct val="100000"/>
              <a:buFont typeface="Wingdings 2"/>
              <a:buNone/>
              <a:defRPr kumimoji="0" sz="1800" kern="1200">
                <a:solidFill>
                  <a:schemeClr val="tx1"/>
                </a:solidFill>
                <a:latin typeface="+mn-lt"/>
                <a:ea typeface="+mn-ea"/>
                <a:cs typeface="+mn-cs"/>
              </a:defRPr>
            </a:lvl5pPr>
            <a:lvl6pPr marL="2286000" indent="0" algn="ctr" rtl="0" eaLnBrk="1" latinLnBrk="0" hangingPunct="1">
              <a:spcBef>
                <a:spcPts val="250"/>
              </a:spcBef>
              <a:buClr>
                <a:schemeClr val="accent3">
                  <a:tint val="85000"/>
                  <a:satMod val="275000"/>
                </a:schemeClr>
              </a:buClr>
              <a:buSzPct val="100000"/>
              <a:buFont typeface="Verdana"/>
              <a:buNone/>
              <a:defRPr kumimoji="0" sz="1700" kern="1200" baseline="0">
                <a:solidFill>
                  <a:schemeClr val="tx1"/>
                </a:solidFill>
                <a:latin typeface="+mn-lt"/>
                <a:ea typeface="+mn-ea"/>
                <a:cs typeface="+mn-cs"/>
              </a:defRPr>
            </a:lvl6pPr>
            <a:lvl7pPr marL="2743200" indent="0" algn="ctr" rtl="0" eaLnBrk="1" latinLnBrk="0" hangingPunct="1">
              <a:spcBef>
                <a:spcPts val="255"/>
              </a:spcBef>
              <a:buClr>
                <a:schemeClr val="accent3">
                  <a:tint val="85000"/>
                  <a:satMod val="275000"/>
                </a:schemeClr>
              </a:buClr>
              <a:buSzPct val="100000"/>
              <a:buFont typeface="Wingdings 2"/>
              <a:buNone/>
              <a:defRPr kumimoji="0" sz="1500" kern="1200">
                <a:solidFill>
                  <a:schemeClr val="tx1"/>
                </a:solidFill>
                <a:latin typeface="+mn-lt"/>
                <a:ea typeface="+mn-ea"/>
                <a:cs typeface="+mn-cs"/>
              </a:defRPr>
            </a:lvl7pPr>
            <a:lvl8pPr marL="3200400" indent="0" algn="ctr" rtl="0" eaLnBrk="1" latinLnBrk="0" hangingPunct="1">
              <a:spcBef>
                <a:spcPts val="257"/>
              </a:spcBef>
              <a:buClr>
                <a:schemeClr val="accent3">
                  <a:tint val="85000"/>
                  <a:satMod val="275000"/>
                </a:schemeClr>
              </a:buClr>
              <a:buSzPct val="100000"/>
              <a:buFont typeface="Verdana"/>
              <a:buNone/>
              <a:defRPr kumimoji="0" sz="1500" kern="1200" baseline="0">
                <a:solidFill>
                  <a:schemeClr val="tx1"/>
                </a:solidFill>
                <a:latin typeface="+mn-lt"/>
                <a:ea typeface="+mn-ea"/>
                <a:cs typeface="+mn-cs"/>
              </a:defRPr>
            </a:lvl8pPr>
            <a:lvl9pPr marL="3657600" indent="0" algn="ctr" rtl="0" eaLnBrk="1" latinLnBrk="0" hangingPunct="1">
              <a:spcBef>
                <a:spcPts val="255"/>
              </a:spcBef>
              <a:buClr>
                <a:schemeClr val="accent3">
                  <a:tint val="85000"/>
                  <a:satMod val="275000"/>
                </a:schemeClr>
              </a:buClr>
              <a:buSzPct val="100000"/>
              <a:buFont typeface="Wingdings 2"/>
              <a:buNone/>
              <a:defRPr kumimoji="0" sz="1500" kern="1200">
                <a:solidFill>
                  <a:schemeClr val="tx1"/>
                </a:solidFill>
                <a:latin typeface="+mn-lt"/>
                <a:ea typeface="+mn-ea"/>
                <a:cs typeface="+mn-cs"/>
              </a:defRPr>
            </a:lvl9pPr>
            <a:extLst/>
          </a:lstStyle>
          <a:p>
            <a:pPr marL="0" algn="ctr">
              <a:lnSpc>
                <a:spcPct val="80000"/>
              </a:lnSpc>
            </a:pPr>
            <a:r>
              <a:rPr lang="en-US" dirty="0">
                <a:solidFill>
                  <a:srgbClr val="000000"/>
                </a:solidFill>
              </a:rPr>
              <a:t>Submitted by</a:t>
            </a:r>
          </a:p>
          <a:p>
            <a:pPr marL="0" algn="ctr">
              <a:lnSpc>
                <a:spcPct val="80000"/>
              </a:lnSpc>
            </a:pPr>
            <a:endParaRPr lang="en-US" dirty="0">
              <a:solidFill>
                <a:srgbClr val="000000"/>
              </a:solidFill>
            </a:endParaRPr>
          </a:p>
          <a:p>
            <a:pPr indent="457200" algn="l">
              <a:lnSpc>
                <a:spcPct val="80000"/>
              </a:lnSpc>
            </a:pPr>
            <a:r>
              <a:rPr lang="en-US" dirty="0">
                <a:solidFill>
                  <a:srgbClr val="000000"/>
                </a:solidFill>
              </a:rPr>
              <a:t>011191037 – </a:t>
            </a:r>
            <a:r>
              <a:rPr lang="en-US" dirty="0" err="1">
                <a:solidFill>
                  <a:srgbClr val="000000"/>
                </a:solidFill>
              </a:rPr>
              <a:t>Siful</a:t>
            </a:r>
            <a:r>
              <a:rPr lang="en-US" dirty="0">
                <a:solidFill>
                  <a:srgbClr val="000000"/>
                </a:solidFill>
              </a:rPr>
              <a:t> Islam</a:t>
            </a:r>
          </a:p>
          <a:p>
            <a:pPr indent="457200" algn="l">
              <a:lnSpc>
                <a:spcPct val="80000"/>
              </a:lnSpc>
            </a:pPr>
            <a:r>
              <a:rPr lang="en-US" dirty="0">
                <a:solidFill>
                  <a:srgbClr val="000000"/>
                </a:solidFill>
              </a:rPr>
              <a:t>011191133 – Ahmed </a:t>
            </a:r>
            <a:r>
              <a:rPr lang="en-US" dirty="0" err="1">
                <a:solidFill>
                  <a:srgbClr val="000000"/>
                </a:solidFill>
              </a:rPr>
              <a:t>Raihan</a:t>
            </a:r>
            <a:r>
              <a:rPr lang="en-US" dirty="0">
                <a:solidFill>
                  <a:srgbClr val="000000"/>
                </a:solidFill>
              </a:rPr>
              <a:t> </a:t>
            </a:r>
            <a:r>
              <a:rPr lang="en-US" dirty="0" err="1">
                <a:solidFill>
                  <a:srgbClr val="000000"/>
                </a:solidFill>
              </a:rPr>
              <a:t>Alif</a:t>
            </a:r>
            <a:endParaRPr lang="en-US" dirty="0">
              <a:solidFill>
                <a:srgbClr val="000000"/>
              </a:solidFill>
            </a:endParaRPr>
          </a:p>
          <a:p>
            <a:pPr indent="457200" algn="l">
              <a:lnSpc>
                <a:spcPct val="80000"/>
              </a:lnSpc>
            </a:pPr>
            <a:r>
              <a:rPr lang="en-US" dirty="0">
                <a:solidFill>
                  <a:srgbClr val="000000"/>
                </a:solidFill>
              </a:rPr>
              <a:t>011191137 – </a:t>
            </a:r>
            <a:r>
              <a:rPr lang="en-US" dirty="0" err="1">
                <a:solidFill>
                  <a:srgbClr val="000000"/>
                </a:solidFill>
              </a:rPr>
              <a:t>Samia</a:t>
            </a:r>
            <a:r>
              <a:rPr lang="en-US" dirty="0">
                <a:solidFill>
                  <a:srgbClr val="000000"/>
                </a:solidFill>
              </a:rPr>
              <a:t> Ahmed </a:t>
            </a:r>
            <a:r>
              <a:rPr lang="en-US" dirty="0" err="1">
                <a:solidFill>
                  <a:srgbClr val="000000"/>
                </a:solidFill>
              </a:rPr>
              <a:t>Mim</a:t>
            </a:r>
            <a:r>
              <a:rPr lang="en-US" dirty="0">
                <a:solidFill>
                  <a:srgbClr val="000000"/>
                </a:solidFill>
              </a:rPr>
              <a:t>       </a:t>
            </a:r>
          </a:p>
          <a:p>
            <a:pPr indent="457200" algn="l">
              <a:lnSpc>
                <a:spcPct val="80000"/>
              </a:lnSpc>
            </a:pPr>
            <a:r>
              <a:rPr lang="en-US" dirty="0">
                <a:solidFill>
                  <a:srgbClr val="000000"/>
                </a:solidFill>
              </a:rPr>
              <a:t>011191173 – </a:t>
            </a:r>
            <a:r>
              <a:rPr lang="en-US" dirty="0" err="1">
                <a:solidFill>
                  <a:srgbClr val="000000"/>
                </a:solidFill>
              </a:rPr>
              <a:t>Mahfujur</a:t>
            </a:r>
            <a:r>
              <a:rPr lang="en-US" dirty="0">
                <a:solidFill>
                  <a:srgbClr val="000000"/>
                </a:solidFill>
              </a:rPr>
              <a:t> </a:t>
            </a:r>
            <a:r>
              <a:rPr lang="en-US" dirty="0" err="1">
                <a:solidFill>
                  <a:srgbClr val="000000"/>
                </a:solidFill>
              </a:rPr>
              <a:t>Rahman</a:t>
            </a:r>
            <a:endParaRPr lang="en-US"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2"/>
        <p:cNvGrpSpPr/>
        <p:nvPr/>
      </p:nvGrpSpPr>
      <p:grpSpPr>
        <a:xfrm>
          <a:off x="0" y="0"/>
          <a:ext cx="0" cy="0"/>
          <a:chOff x="0" y="0"/>
          <a:chExt cx="0" cy="0"/>
        </a:xfrm>
      </p:grpSpPr>
      <p:sp>
        <p:nvSpPr>
          <p:cNvPr id="73" name="Google Shape;73;p14"/>
          <p:cNvSpPr txBox="1"/>
          <p:nvPr/>
        </p:nvSpPr>
        <p:spPr>
          <a:xfrm>
            <a:off x="783150" y="318550"/>
            <a:ext cx="6676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solidFill>
                  <a:srgbClr val="202124"/>
                </a:solidFill>
                <a:latin typeface="Maven Pro"/>
                <a:ea typeface="Maven Pro"/>
                <a:cs typeface="Maven Pro"/>
                <a:sym typeface="Maven Pro"/>
              </a:rPr>
              <a:t>Survey</a:t>
            </a:r>
            <a:endParaRPr sz="2800" dirty="0">
              <a:solidFill>
                <a:srgbClr val="202124"/>
              </a:solidFill>
              <a:latin typeface="Nunito"/>
              <a:ea typeface="Nunito"/>
              <a:cs typeface="Nunito"/>
              <a:sym typeface="Nunito"/>
            </a:endParaRPr>
          </a:p>
        </p:txBody>
      </p:sp>
      <p:sp>
        <p:nvSpPr>
          <p:cNvPr id="74" name="Google Shape;74;p14"/>
          <p:cNvSpPr txBox="1"/>
          <p:nvPr/>
        </p:nvSpPr>
        <p:spPr>
          <a:xfrm>
            <a:off x="882700" y="1153175"/>
            <a:ext cx="3822900" cy="190818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dirty="0">
                <a:latin typeface="Nunito"/>
                <a:ea typeface="Nunito"/>
                <a:cs typeface="Nunito"/>
                <a:sym typeface="Nunito"/>
              </a:rPr>
              <a:t>Medium of information gathering</a:t>
            </a:r>
          </a:p>
          <a:p>
            <a:pPr marL="139700" lvl="0" algn="l" rtl="0">
              <a:spcBef>
                <a:spcPts val="0"/>
              </a:spcBef>
              <a:spcAft>
                <a:spcPts val="0"/>
              </a:spcAft>
              <a:buSzPts val="1400"/>
            </a:pPr>
            <a:endParaRPr dirty="0">
              <a:latin typeface="Nunito"/>
              <a:ea typeface="Nunito"/>
              <a:cs typeface="Nunito"/>
              <a:sym typeface="Nunito"/>
            </a:endParaRPr>
          </a:p>
          <a:p>
            <a:pPr marL="914400" lvl="1" indent="-317500" algn="l" rtl="0">
              <a:spcBef>
                <a:spcPts val="0"/>
              </a:spcBef>
              <a:spcAft>
                <a:spcPts val="0"/>
              </a:spcAft>
              <a:buSzPts val="1400"/>
              <a:buFont typeface="Nunito"/>
              <a:buChar char="◆"/>
            </a:pPr>
            <a:r>
              <a:rPr lang="en" dirty="0">
                <a:latin typeface="Nunito"/>
                <a:ea typeface="Nunito"/>
                <a:cs typeface="Nunito"/>
                <a:sym typeface="Nunito"/>
              </a:rPr>
              <a:t>Social media</a:t>
            </a:r>
            <a:endParaRPr dirty="0">
              <a:latin typeface="Nunito"/>
              <a:ea typeface="Nunito"/>
              <a:cs typeface="Nunito"/>
              <a:sym typeface="Nunito"/>
            </a:endParaRPr>
          </a:p>
          <a:p>
            <a:pPr marL="914400" lvl="0" indent="0" algn="l" rtl="0">
              <a:spcBef>
                <a:spcPts val="0"/>
              </a:spcBef>
              <a:spcAft>
                <a:spcPts val="0"/>
              </a:spcAft>
              <a:buNone/>
            </a:pPr>
            <a:endParaRPr lang="en-US" dirty="0">
              <a:latin typeface="Nunito"/>
              <a:ea typeface="Nunito"/>
              <a:cs typeface="Nunito"/>
              <a:sym typeface="Nunito"/>
            </a:endParaRPr>
          </a:p>
          <a:p>
            <a:pPr marL="914400" lvl="0" indent="0" algn="l" rtl="0">
              <a:spcBef>
                <a:spcPts val="0"/>
              </a:spcBef>
              <a:spcAft>
                <a:spcPts val="0"/>
              </a:spcAft>
              <a:buNone/>
            </a:pPr>
            <a:endParaRPr dirty="0">
              <a:latin typeface="Nunito"/>
              <a:ea typeface="Nunito"/>
              <a:cs typeface="Nunito"/>
              <a:sym typeface="Nunito"/>
            </a:endParaRPr>
          </a:p>
          <a:p>
            <a:pPr marL="457200" lvl="0" indent="-317500" algn="l" rtl="0">
              <a:spcBef>
                <a:spcPts val="0"/>
              </a:spcBef>
              <a:spcAft>
                <a:spcPts val="0"/>
              </a:spcAft>
              <a:buSzPts val="1400"/>
              <a:buFont typeface="Nunito"/>
              <a:buChar char="➔"/>
            </a:pPr>
            <a:r>
              <a:rPr lang="en" dirty="0">
                <a:latin typeface="Nunito"/>
                <a:ea typeface="Nunito"/>
                <a:cs typeface="Nunito"/>
                <a:sym typeface="Nunito"/>
              </a:rPr>
              <a:t>Total Number of attendee</a:t>
            </a:r>
          </a:p>
          <a:p>
            <a:pPr marL="139700" lvl="0" algn="l" rtl="0">
              <a:spcBef>
                <a:spcPts val="0"/>
              </a:spcBef>
              <a:spcAft>
                <a:spcPts val="0"/>
              </a:spcAft>
              <a:buSzPts val="1400"/>
            </a:pPr>
            <a:endParaRPr dirty="0">
              <a:latin typeface="Nunito"/>
              <a:ea typeface="Nunito"/>
              <a:cs typeface="Nunito"/>
              <a:sym typeface="Nunito"/>
            </a:endParaRPr>
          </a:p>
          <a:p>
            <a:pPr marL="914400" lvl="1" indent="-317500" algn="l" rtl="0">
              <a:spcBef>
                <a:spcPts val="0"/>
              </a:spcBef>
              <a:spcAft>
                <a:spcPts val="0"/>
              </a:spcAft>
              <a:buSzPts val="1400"/>
              <a:buFont typeface="Nunito"/>
              <a:buChar char="◆"/>
            </a:pPr>
            <a:r>
              <a:rPr lang="en" dirty="0">
                <a:latin typeface="Nunito"/>
                <a:ea typeface="Nunito"/>
                <a:cs typeface="Nunito"/>
                <a:sym typeface="Nunito"/>
              </a:rPr>
              <a:t>36</a:t>
            </a:r>
            <a:endParaRPr dirty="0">
              <a:latin typeface="Nunito"/>
              <a:ea typeface="Nunito"/>
              <a:cs typeface="Nunito"/>
              <a:sym typeface="Nunito"/>
            </a:endParaRPr>
          </a:p>
        </p:txBody>
      </p:sp>
      <p:sp>
        <p:nvSpPr>
          <p:cNvPr id="75" name="Google Shape;75;p14"/>
          <p:cNvSpPr txBox="1"/>
          <p:nvPr/>
        </p:nvSpPr>
        <p:spPr>
          <a:xfrm>
            <a:off x="4758700" y="1153175"/>
            <a:ext cx="3822900" cy="320084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Group distribution statistics</a:t>
            </a:r>
            <a:endParaRPr dirty="0">
              <a:solidFill>
                <a:srgbClr val="202124"/>
              </a:solidFill>
              <a:latin typeface="Nunito"/>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Age</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12-18 [3.3%]</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19-25[93.4%]</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26-30 [3.3%]</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31-36 [0%]</a:t>
            </a:r>
            <a:endParaRPr dirty="0">
              <a:solidFill>
                <a:srgbClr val="202124"/>
              </a:solidFill>
              <a:latin typeface="Nunito"/>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Gender</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Male [70%]</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Female [26.7%]</a:t>
            </a:r>
          </a:p>
          <a:p>
            <a:pPr marL="1371600" lvl="2" indent="-317500">
              <a:buClr>
                <a:srgbClr val="202124"/>
              </a:buClr>
              <a:buSzPts val="1400"/>
              <a:buFont typeface="Nunito"/>
              <a:buChar char="●"/>
            </a:pPr>
            <a:r>
              <a:rPr lang="en-US" dirty="0">
                <a:latin typeface="Nunito" charset="0"/>
              </a:rPr>
              <a:t>Prefer not to say[3.3</a:t>
            </a:r>
            <a:r>
              <a:rPr lang="en" dirty="0">
                <a:solidFill>
                  <a:srgbClr val="202124"/>
                </a:solidFill>
                <a:latin typeface="Nunito"/>
                <a:ea typeface="Nunito"/>
                <a:cs typeface="Nunito"/>
                <a:sym typeface="Nunito"/>
              </a:rPr>
              <a:t>%]</a:t>
            </a:r>
            <a:endParaRPr dirty="0">
              <a:solidFill>
                <a:srgbClr val="202124"/>
              </a:solidFill>
              <a:latin typeface="Nunito" charset="0"/>
              <a:ea typeface="Nunito"/>
              <a:cs typeface="Nunito"/>
              <a:sym typeface="Nunito"/>
            </a:endParaRPr>
          </a:p>
          <a:p>
            <a:pPr marL="914400" lvl="1"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Occupation </a:t>
            </a:r>
            <a:endParaRPr dirty="0">
              <a:solidFill>
                <a:srgbClr val="202124"/>
              </a:solidFill>
              <a:latin typeface="Nunito"/>
              <a:ea typeface="Nunito"/>
              <a:cs typeface="Nunito"/>
              <a:sym typeface="Nunito"/>
            </a:endParaRPr>
          </a:p>
          <a:p>
            <a:pPr marL="1371600" lvl="2" indent="-317500" algn="l" rtl="0">
              <a:spcBef>
                <a:spcPts val="0"/>
              </a:spcBef>
              <a:spcAft>
                <a:spcPts val="0"/>
              </a:spcAft>
              <a:buClr>
                <a:srgbClr val="202124"/>
              </a:buClr>
              <a:buSzPts val="1400"/>
              <a:buFont typeface="Nunito"/>
              <a:buChar char="●"/>
            </a:pPr>
            <a:r>
              <a:rPr lang="en" dirty="0">
                <a:solidFill>
                  <a:srgbClr val="202124"/>
                </a:solidFill>
                <a:latin typeface="Nunito"/>
                <a:ea typeface="Nunito"/>
                <a:cs typeface="Nunito"/>
                <a:sym typeface="Nunito"/>
              </a:rPr>
              <a:t>Student [96.7%]</a:t>
            </a:r>
            <a:endParaRPr dirty="0">
              <a:solidFill>
                <a:srgbClr val="202124"/>
              </a:solidFill>
              <a:latin typeface="Nunito"/>
              <a:ea typeface="Nunito"/>
              <a:cs typeface="Nunito"/>
              <a:sym typeface="Nunito"/>
            </a:endParaRPr>
          </a:p>
          <a:p>
            <a:pPr marL="1371600" lvl="2" indent="-317500">
              <a:buClr>
                <a:srgbClr val="202124"/>
              </a:buClr>
              <a:buSzPts val="1400"/>
              <a:buFont typeface="Nunito"/>
              <a:buChar char="●"/>
            </a:pPr>
            <a:r>
              <a:rPr lang="en-US" dirty="0">
                <a:latin typeface="Nunito" charset="0"/>
              </a:rPr>
              <a:t>Student and employed as well.</a:t>
            </a:r>
            <a:r>
              <a:rPr lang="en" dirty="0">
                <a:solidFill>
                  <a:srgbClr val="202124"/>
                </a:solidFill>
                <a:latin typeface="Nunito"/>
                <a:ea typeface="Nunito"/>
                <a:cs typeface="Nunito"/>
                <a:sym typeface="Nunito"/>
              </a:rPr>
              <a:t>[3.3%]</a:t>
            </a:r>
            <a:endParaRPr dirty="0">
              <a:solidFill>
                <a:srgbClr val="202124"/>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9"/>
        <p:cNvGrpSpPr/>
        <p:nvPr/>
      </p:nvGrpSpPr>
      <p:grpSpPr>
        <a:xfrm>
          <a:off x="0" y="0"/>
          <a:ext cx="0" cy="0"/>
          <a:chOff x="0" y="0"/>
          <a:chExt cx="0" cy="0"/>
        </a:xfrm>
      </p:grpSpPr>
      <p:sp>
        <p:nvSpPr>
          <p:cNvPr id="80" name="Google Shape;80;p15"/>
          <p:cNvSpPr txBox="1"/>
          <p:nvPr/>
        </p:nvSpPr>
        <p:spPr>
          <a:xfrm>
            <a:off x="477875" y="201300"/>
            <a:ext cx="8196300" cy="615523"/>
          </a:xfrm>
          <a:prstGeom prst="rect">
            <a:avLst/>
          </a:prstGeom>
          <a:noFill/>
          <a:ln>
            <a:noFill/>
          </a:ln>
        </p:spPr>
        <p:txBody>
          <a:bodyPr spcFirstLastPara="1" wrap="square" lIns="91425" tIns="91425" rIns="91425" bIns="91425" anchor="t" anchorCtr="0">
            <a:spAutoFit/>
          </a:bodyPr>
          <a:lstStyle/>
          <a:p>
            <a:pPr lvl="0" algn="ctr"/>
            <a:r>
              <a:rPr lang="en-US" sz="2800" b="1" dirty="0"/>
              <a:t>Questionnaire</a:t>
            </a:r>
            <a:endParaRPr b="1" dirty="0"/>
          </a:p>
        </p:txBody>
      </p:sp>
      <p:graphicFrame>
        <p:nvGraphicFramePr>
          <p:cNvPr id="2" name="Table 1"/>
          <p:cNvGraphicFramePr>
            <a:graphicFrameLocks noGrp="1"/>
          </p:cNvGraphicFramePr>
          <p:nvPr>
            <p:extLst>
              <p:ext uri="{D42A27DB-BD31-4B8C-83A1-F6EECF244321}">
                <p14:modId xmlns:p14="http://schemas.microsoft.com/office/powerpoint/2010/main" val="3905472762"/>
              </p:ext>
            </p:extLst>
          </p:nvPr>
        </p:nvGraphicFramePr>
        <p:xfrm>
          <a:off x="477872" y="695325"/>
          <a:ext cx="8196302" cy="3931904"/>
        </p:xfrm>
        <a:graphic>
          <a:graphicData uri="http://schemas.openxmlformats.org/drawingml/2006/table">
            <a:tbl>
              <a:tblPr firstRow="1" firstCol="1" bandRow="1">
                <a:tableStyleId>{5C8FA05C-5DE6-476E-8E81-41BF71D617F6}</a:tableStyleId>
              </a:tblPr>
              <a:tblGrid>
                <a:gridCol w="4098151">
                  <a:extLst>
                    <a:ext uri="{9D8B030D-6E8A-4147-A177-3AD203B41FA5}">
                      <a16:colId xmlns:a16="http://schemas.microsoft.com/office/drawing/2014/main" val="20000"/>
                    </a:ext>
                  </a:extLst>
                </a:gridCol>
                <a:gridCol w="4098151">
                  <a:extLst>
                    <a:ext uri="{9D8B030D-6E8A-4147-A177-3AD203B41FA5}">
                      <a16:colId xmlns:a16="http://schemas.microsoft.com/office/drawing/2014/main" val="20001"/>
                    </a:ext>
                  </a:extLst>
                </a:gridCol>
              </a:tblGrid>
              <a:tr h="158967">
                <a:tc>
                  <a:txBody>
                    <a:bodyPr/>
                    <a:lstStyle/>
                    <a:p>
                      <a:pPr marL="0" marR="0" algn="ctr">
                        <a:lnSpc>
                          <a:spcPct val="115000"/>
                        </a:lnSpc>
                        <a:spcBef>
                          <a:spcPts val="0"/>
                        </a:spcBef>
                        <a:spcAft>
                          <a:spcPts val="0"/>
                        </a:spcAft>
                      </a:pPr>
                      <a:r>
                        <a:rPr lang="en-US" sz="1600" dirty="0">
                          <a:effectLst/>
                        </a:rPr>
                        <a:t>Questions</a:t>
                      </a:r>
                      <a:endParaRPr lang="en-US" sz="1600" dirty="0">
                        <a:effectLst/>
                        <a:latin typeface="Calibri"/>
                        <a:ea typeface="Calibri"/>
                        <a:cs typeface="Times New Roman"/>
                      </a:endParaRPr>
                    </a:p>
                  </a:txBody>
                  <a:tcPr marL="53192" marR="53192" marT="0" marB="0"/>
                </a:tc>
                <a:tc>
                  <a:txBody>
                    <a:bodyPr/>
                    <a:lstStyle/>
                    <a:p>
                      <a:pPr marL="0" marR="0" algn="ctr">
                        <a:lnSpc>
                          <a:spcPct val="115000"/>
                        </a:lnSpc>
                        <a:spcBef>
                          <a:spcPts val="0"/>
                        </a:spcBef>
                        <a:spcAft>
                          <a:spcPts val="0"/>
                        </a:spcAft>
                      </a:pPr>
                      <a:r>
                        <a:rPr lang="en-US" sz="1600" dirty="0">
                          <a:effectLst/>
                        </a:rPr>
                        <a:t>Decision</a:t>
                      </a:r>
                      <a:endParaRPr lang="en-US" sz="1600" dirty="0">
                        <a:effectLst/>
                        <a:latin typeface="Calibri"/>
                        <a:ea typeface="Calibri"/>
                        <a:cs typeface="Times New Roman"/>
                      </a:endParaRPr>
                    </a:p>
                  </a:txBody>
                  <a:tcPr marL="53192" marR="53192" marT="0" marB="0"/>
                </a:tc>
                <a:extLst>
                  <a:ext uri="{0D108BD9-81ED-4DB2-BD59-A6C34878D82A}">
                    <a16:rowId xmlns:a16="http://schemas.microsoft.com/office/drawing/2014/main" val="10000"/>
                  </a:ext>
                </a:extLst>
              </a:tr>
              <a:tr h="1163036">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Which Skill Learning websites do you use? can give multiple answers.</a:t>
                      </a:r>
                    </a:p>
                    <a:p>
                      <a:pPr marL="742950" marR="0" lvl="1" indent="-285750">
                        <a:lnSpc>
                          <a:spcPct val="115000"/>
                        </a:lnSpc>
                        <a:spcBef>
                          <a:spcPts val="0"/>
                        </a:spcBef>
                        <a:spcAft>
                          <a:spcPts val="0"/>
                        </a:spcAft>
                        <a:buFont typeface="Cambria Math"/>
                        <a:buChar char="◆"/>
                        <a:tabLst>
                          <a:tab pos="914400" algn="l"/>
                        </a:tabLst>
                      </a:pPr>
                      <a:r>
                        <a:rPr lang="en-US" sz="1100" dirty="0">
                          <a:effectLst/>
                        </a:rPr>
                        <a:t>Master Class[20%]</a:t>
                      </a:r>
                    </a:p>
                    <a:p>
                      <a:pPr marL="742950" marR="0" lvl="1" indent="-285750">
                        <a:lnSpc>
                          <a:spcPct val="115000"/>
                        </a:lnSpc>
                        <a:spcBef>
                          <a:spcPts val="0"/>
                        </a:spcBef>
                        <a:spcAft>
                          <a:spcPts val="0"/>
                        </a:spcAft>
                        <a:buFont typeface="Cambria Math"/>
                        <a:buChar char="◆"/>
                        <a:tabLst>
                          <a:tab pos="914400" algn="l"/>
                        </a:tabLst>
                      </a:pPr>
                      <a:r>
                        <a:rPr lang="en-US" sz="1100" dirty="0">
                          <a:effectLst/>
                        </a:rPr>
                        <a:t>Skill share [33.3%]</a:t>
                      </a:r>
                    </a:p>
                    <a:p>
                      <a:pPr marL="742950" marR="0" lvl="1" indent="-285750">
                        <a:lnSpc>
                          <a:spcPct val="115000"/>
                        </a:lnSpc>
                        <a:spcBef>
                          <a:spcPts val="0"/>
                        </a:spcBef>
                        <a:spcAft>
                          <a:spcPts val="0"/>
                        </a:spcAft>
                        <a:buFont typeface="Cambria Math"/>
                        <a:buChar char="◆"/>
                        <a:tabLst>
                          <a:tab pos="914400" algn="l"/>
                        </a:tabLst>
                      </a:pPr>
                      <a:r>
                        <a:rPr lang="en-US" sz="1100" dirty="0">
                          <a:effectLst/>
                        </a:rPr>
                        <a:t>Tuition </a:t>
                      </a:r>
                      <a:r>
                        <a:rPr lang="en-US" sz="1100" dirty="0" err="1">
                          <a:effectLst/>
                        </a:rPr>
                        <a:t>Bd</a:t>
                      </a:r>
                      <a:r>
                        <a:rPr lang="en-US" sz="1100" dirty="0">
                          <a:effectLst/>
                        </a:rPr>
                        <a:t>[36.7%]</a:t>
                      </a:r>
                    </a:p>
                    <a:p>
                      <a:pPr marL="742950" marR="0" lvl="1" indent="-285750">
                        <a:lnSpc>
                          <a:spcPct val="115000"/>
                        </a:lnSpc>
                        <a:spcBef>
                          <a:spcPts val="0"/>
                        </a:spcBef>
                        <a:spcAft>
                          <a:spcPts val="0"/>
                        </a:spcAft>
                        <a:buFont typeface="Cambria Math"/>
                        <a:buChar char="◆"/>
                        <a:tabLst>
                          <a:tab pos="914400" algn="l"/>
                        </a:tabLst>
                      </a:pPr>
                      <a:r>
                        <a:rPr lang="en-US" sz="1100" dirty="0">
                          <a:effectLst/>
                        </a:rPr>
                        <a:t>Tuition Sheba[10%]</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53192" marR="53192" marT="0" marB="0"/>
                </a:tc>
                <a:tc>
                  <a:txBody>
                    <a:bodyPr/>
                    <a:lstStyle/>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53192" marR="53192" marT="0" marB="0"/>
                </a:tc>
                <a:extLst>
                  <a:ext uri="{0D108BD9-81ED-4DB2-BD59-A6C34878D82A}">
                    <a16:rowId xmlns:a16="http://schemas.microsoft.com/office/drawing/2014/main" val="10001"/>
                  </a:ext>
                </a:extLst>
              </a:tr>
              <a:tr h="995345">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Can You learn any kind of skill from this online platform frequently and effectively?</a:t>
                      </a:r>
                    </a:p>
                    <a:p>
                      <a:pPr marL="742950" marR="0" lvl="1" indent="-285750">
                        <a:lnSpc>
                          <a:spcPct val="115000"/>
                        </a:lnSpc>
                        <a:spcBef>
                          <a:spcPts val="0"/>
                        </a:spcBef>
                        <a:spcAft>
                          <a:spcPts val="0"/>
                        </a:spcAft>
                        <a:buFont typeface="Cambria Math"/>
                        <a:buChar char="◆"/>
                        <a:tabLst>
                          <a:tab pos="914400" algn="l"/>
                        </a:tabLst>
                      </a:pPr>
                      <a:r>
                        <a:rPr lang="en-US" sz="1100" dirty="0">
                          <a:effectLst/>
                        </a:rPr>
                        <a:t>Yes [63.3%]</a:t>
                      </a:r>
                    </a:p>
                    <a:p>
                      <a:pPr marL="742950" marR="0" lvl="1" indent="-285750">
                        <a:lnSpc>
                          <a:spcPct val="115000"/>
                        </a:lnSpc>
                        <a:spcBef>
                          <a:spcPts val="0"/>
                        </a:spcBef>
                        <a:spcAft>
                          <a:spcPts val="0"/>
                        </a:spcAft>
                        <a:buFont typeface="Cambria Math"/>
                        <a:buChar char="◆"/>
                        <a:tabLst>
                          <a:tab pos="914400" algn="l"/>
                        </a:tabLst>
                      </a:pPr>
                      <a:r>
                        <a:rPr lang="en-US" sz="1100" dirty="0">
                          <a:effectLst/>
                        </a:rPr>
                        <a:t>No [36.7%]</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53192" marR="53192" marT="0" marB="0"/>
                </a:tc>
                <a:tc>
                  <a:txBody>
                    <a:bodyPr/>
                    <a:lstStyle/>
                    <a:p>
                      <a:pPr marL="0" marR="0">
                        <a:lnSpc>
                          <a:spcPct val="115000"/>
                        </a:lnSpc>
                        <a:spcBef>
                          <a:spcPts val="0"/>
                        </a:spcBef>
                        <a:spcAft>
                          <a:spcPts val="0"/>
                        </a:spcAft>
                      </a:pPr>
                      <a:r>
                        <a:rPr lang="en-US" sz="900">
                          <a:effectLst/>
                        </a:rPr>
                        <a:t> </a:t>
                      </a:r>
                      <a:endParaRPr lang="en-US" sz="900">
                        <a:effectLst/>
                        <a:latin typeface="Calibri"/>
                        <a:ea typeface="Calibri"/>
                        <a:cs typeface="Times New Roman"/>
                      </a:endParaRPr>
                    </a:p>
                  </a:txBody>
                  <a:tcPr marL="53192" marR="53192" marT="0" marB="0"/>
                </a:tc>
                <a:extLst>
                  <a:ext uri="{0D108BD9-81ED-4DB2-BD59-A6C34878D82A}">
                    <a16:rowId xmlns:a16="http://schemas.microsoft.com/office/drawing/2014/main" val="10002"/>
                  </a:ext>
                </a:extLst>
              </a:tr>
              <a:tr h="1330727">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Did the experts always trustable and active to teach their skills to you timely and proper?</a:t>
                      </a:r>
                    </a:p>
                    <a:p>
                      <a:pPr marL="742950" marR="0" lvl="1" indent="-285750">
                        <a:lnSpc>
                          <a:spcPct val="115000"/>
                        </a:lnSpc>
                        <a:spcBef>
                          <a:spcPts val="0"/>
                        </a:spcBef>
                        <a:spcAft>
                          <a:spcPts val="0"/>
                        </a:spcAft>
                        <a:buFont typeface="Cambria Math"/>
                        <a:buChar char="◆"/>
                        <a:tabLst>
                          <a:tab pos="914400" algn="l"/>
                        </a:tabLst>
                      </a:pPr>
                      <a:r>
                        <a:rPr lang="en-US" sz="1100" dirty="0">
                          <a:effectLst/>
                        </a:rPr>
                        <a:t>Trustable but inactive[30%]</a:t>
                      </a:r>
                    </a:p>
                    <a:p>
                      <a:pPr marL="742950" marR="0" lvl="1" indent="-285750">
                        <a:lnSpc>
                          <a:spcPct val="115000"/>
                        </a:lnSpc>
                        <a:spcBef>
                          <a:spcPts val="0"/>
                        </a:spcBef>
                        <a:spcAft>
                          <a:spcPts val="0"/>
                        </a:spcAft>
                        <a:buFont typeface="Cambria Math"/>
                        <a:buChar char="◆"/>
                        <a:tabLst>
                          <a:tab pos="914400" algn="l"/>
                        </a:tabLst>
                      </a:pPr>
                      <a:r>
                        <a:rPr lang="en-US" sz="1100" dirty="0">
                          <a:effectLst/>
                        </a:rPr>
                        <a:t>Unreliable but active [16.7%]</a:t>
                      </a:r>
                    </a:p>
                    <a:p>
                      <a:pPr marL="742950" marR="0" lvl="1" indent="-285750">
                        <a:lnSpc>
                          <a:spcPct val="115000"/>
                        </a:lnSpc>
                        <a:spcBef>
                          <a:spcPts val="0"/>
                        </a:spcBef>
                        <a:spcAft>
                          <a:spcPts val="0"/>
                        </a:spcAft>
                        <a:buFont typeface="Cambria Math"/>
                        <a:buChar char="◆"/>
                        <a:tabLst>
                          <a:tab pos="914400" algn="l"/>
                        </a:tabLst>
                      </a:pPr>
                      <a:r>
                        <a:rPr lang="en-US" sz="1100" dirty="0">
                          <a:effectLst/>
                        </a:rPr>
                        <a:t>Both Yes[43.3%]</a:t>
                      </a:r>
                    </a:p>
                    <a:p>
                      <a:pPr marL="742950" marR="0" lvl="1" indent="-285750">
                        <a:lnSpc>
                          <a:spcPct val="115000"/>
                        </a:lnSpc>
                        <a:spcBef>
                          <a:spcPts val="0"/>
                        </a:spcBef>
                        <a:spcAft>
                          <a:spcPts val="0"/>
                        </a:spcAft>
                        <a:buFont typeface="Cambria Math"/>
                        <a:buChar char="◆"/>
                        <a:tabLst>
                          <a:tab pos="914400" algn="l"/>
                        </a:tabLst>
                      </a:pPr>
                      <a:r>
                        <a:rPr lang="en-US" sz="1100" dirty="0">
                          <a:effectLst/>
                        </a:rPr>
                        <a:t>Both None[10%]</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53192" marR="53192" marT="0" marB="0"/>
                </a:tc>
                <a:tc>
                  <a:txBody>
                    <a:bodyPr/>
                    <a:lstStyle/>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53192" marR="53192"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5"/>
        <p:cNvGrpSpPr/>
        <p:nvPr/>
      </p:nvGrpSpPr>
      <p:grpSpPr>
        <a:xfrm>
          <a:off x="0" y="0"/>
          <a:ext cx="0" cy="0"/>
          <a:chOff x="0" y="0"/>
          <a:chExt cx="0" cy="0"/>
        </a:xfrm>
      </p:grpSpPr>
      <p:sp>
        <p:nvSpPr>
          <p:cNvPr id="86" name="Google Shape;86;p16"/>
          <p:cNvSpPr txBox="1"/>
          <p:nvPr/>
        </p:nvSpPr>
        <p:spPr>
          <a:xfrm>
            <a:off x="305300" y="253550"/>
            <a:ext cx="8322600" cy="615523"/>
          </a:xfrm>
          <a:prstGeom prst="rect">
            <a:avLst/>
          </a:prstGeom>
          <a:noFill/>
          <a:ln>
            <a:noFill/>
          </a:ln>
        </p:spPr>
        <p:txBody>
          <a:bodyPr spcFirstLastPara="1" wrap="square" lIns="91425" tIns="91425" rIns="91425" bIns="91425" anchor="t" anchorCtr="0">
            <a:spAutoFit/>
          </a:bodyPr>
          <a:lstStyle/>
          <a:p>
            <a:pPr lvl="0" algn="ctr"/>
            <a:r>
              <a:rPr lang="en-US" sz="2800" b="1" dirty="0"/>
              <a:t>Questionnaire</a:t>
            </a:r>
          </a:p>
        </p:txBody>
      </p:sp>
      <p:graphicFrame>
        <p:nvGraphicFramePr>
          <p:cNvPr id="3" name="Table 2"/>
          <p:cNvGraphicFramePr>
            <a:graphicFrameLocks noGrp="1"/>
          </p:cNvGraphicFramePr>
          <p:nvPr>
            <p:extLst>
              <p:ext uri="{D42A27DB-BD31-4B8C-83A1-F6EECF244321}">
                <p14:modId xmlns:p14="http://schemas.microsoft.com/office/powerpoint/2010/main" val="1351123300"/>
              </p:ext>
            </p:extLst>
          </p:nvPr>
        </p:nvGraphicFramePr>
        <p:xfrm>
          <a:off x="466725" y="895350"/>
          <a:ext cx="8248649" cy="3322131"/>
        </p:xfrm>
        <a:graphic>
          <a:graphicData uri="http://schemas.openxmlformats.org/drawingml/2006/table">
            <a:tbl>
              <a:tblPr firstRow="1" firstCol="1" bandRow="1">
                <a:tableStyleId>{5C8FA05C-5DE6-476E-8E81-41BF71D617F6}</a:tableStyleId>
              </a:tblPr>
              <a:tblGrid>
                <a:gridCol w="4512250">
                  <a:extLst>
                    <a:ext uri="{9D8B030D-6E8A-4147-A177-3AD203B41FA5}">
                      <a16:colId xmlns:a16="http://schemas.microsoft.com/office/drawing/2014/main" val="20000"/>
                    </a:ext>
                  </a:extLst>
                </a:gridCol>
                <a:gridCol w="3736399">
                  <a:extLst>
                    <a:ext uri="{9D8B030D-6E8A-4147-A177-3AD203B41FA5}">
                      <a16:colId xmlns:a16="http://schemas.microsoft.com/office/drawing/2014/main" val="20001"/>
                    </a:ext>
                  </a:extLst>
                </a:gridCol>
              </a:tblGrid>
              <a:tr h="185620">
                <a:tc>
                  <a:txBody>
                    <a:bodyPr/>
                    <a:lstStyle/>
                    <a:p>
                      <a:pPr marL="0" marR="0" algn="ctr">
                        <a:lnSpc>
                          <a:spcPct val="115000"/>
                        </a:lnSpc>
                        <a:spcBef>
                          <a:spcPts val="0"/>
                        </a:spcBef>
                        <a:spcAft>
                          <a:spcPts val="0"/>
                        </a:spcAft>
                      </a:pPr>
                      <a:r>
                        <a:rPr lang="en-US" sz="1600" b="1" dirty="0">
                          <a:effectLst/>
                        </a:rPr>
                        <a:t>Questions</a:t>
                      </a:r>
                      <a:endParaRPr lang="en-US" sz="1600" b="1" dirty="0">
                        <a:effectLst/>
                        <a:latin typeface="Calibri"/>
                        <a:ea typeface="Calibri"/>
                        <a:cs typeface="Times New Roman"/>
                      </a:endParaRPr>
                    </a:p>
                  </a:txBody>
                  <a:tcPr marL="62057" marR="62057" marT="0" marB="0"/>
                </a:tc>
                <a:tc>
                  <a:txBody>
                    <a:bodyPr/>
                    <a:lstStyle/>
                    <a:p>
                      <a:pPr marL="0" marR="0" algn="ctr">
                        <a:lnSpc>
                          <a:spcPct val="115000"/>
                        </a:lnSpc>
                        <a:spcBef>
                          <a:spcPts val="0"/>
                        </a:spcBef>
                        <a:spcAft>
                          <a:spcPts val="0"/>
                        </a:spcAft>
                      </a:pPr>
                      <a:r>
                        <a:rPr lang="en-US" sz="1600" b="1" dirty="0">
                          <a:effectLst/>
                        </a:rPr>
                        <a:t>Decision</a:t>
                      </a:r>
                      <a:endParaRPr lang="en-US" sz="1600" b="1" dirty="0">
                        <a:effectLst/>
                        <a:latin typeface="Calibri"/>
                        <a:ea typeface="Calibri"/>
                        <a:cs typeface="Times New Roman"/>
                      </a:endParaRPr>
                    </a:p>
                  </a:txBody>
                  <a:tcPr marL="62057" marR="62057" marT="0" marB="0"/>
                </a:tc>
                <a:extLst>
                  <a:ext uri="{0D108BD9-81ED-4DB2-BD59-A6C34878D82A}">
                    <a16:rowId xmlns:a16="http://schemas.microsoft.com/office/drawing/2014/main" val="10000"/>
                  </a:ext>
                </a:extLst>
              </a:tr>
              <a:tr h="1480756">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Are you ever trying for becoming an expert? If Yes then will that be hassle-free for authenticating your skill, and getting called by learners?  </a:t>
                      </a:r>
                    </a:p>
                    <a:p>
                      <a:pPr marL="742950" marR="0" lvl="1" indent="-285750">
                        <a:lnSpc>
                          <a:spcPct val="115000"/>
                        </a:lnSpc>
                        <a:spcBef>
                          <a:spcPts val="0"/>
                        </a:spcBef>
                        <a:spcAft>
                          <a:spcPts val="0"/>
                        </a:spcAft>
                        <a:buFont typeface="Cambria Math"/>
                        <a:buChar char="◆"/>
                        <a:tabLst>
                          <a:tab pos="914400" algn="l"/>
                        </a:tabLst>
                      </a:pPr>
                      <a:r>
                        <a:rPr lang="en-US" sz="1100" dirty="0">
                          <a:effectLst/>
                        </a:rPr>
                        <a:t>Authentication is easy but </a:t>
                      </a:r>
                      <a:r>
                        <a:rPr lang="en-US" sz="1100" dirty="0" err="1">
                          <a:effectLst/>
                        </a:rPr>
                        <a:t>gettingcalled</a:t>
                      </a:r>
                      <a:r>
                        <a:rPr lang="en-US" sz="1100" dirty="0">
                          <a:effectLst/>
                        </a:rPr>
                        <a:t> is time lengthy [40%]</a:t>
                      </a:r>
                    </a:p>
                    <a:p>
                      <a:pPr marL="742950" marR="0" lvl="1" indent="-285750">
                        <a:lnSpc>
                          <a:spcPct val="115000"/>
                        </a:lnSpc>
                        <a:spcBef>
                          <a:spcPts val="0"/>
                        </a:spcBef>
                        <a:spcAft>
                          <a:spcPts val="0"/>
                        </a:spcAft>
                        <a:buFont typeface="Cambria Math"/>
                        <a:buChar char="◆"/>
                        <a:tabLst>
                          <a:tab pos="914400" algn="l"/>
                        </a:tabLst>
                      </a:pPr>
                      <a:r>
                        <a:rPr lang="en-US" sz="1100" dirty="0">
                          <a:effectLst/>
                        </a:rPr>
                        <a:t>Authentication is not easy </a:t>
                      </a:r>
                      <a:r>
                        <a:rPr lang="en-US" sz="1100" dirty="0" err="1">
                          <a:effectLst/>
                        </a:rPr>
                        <a:t>butgetting</a:t>
                      </a:r>
                      <a:r>
                        <a:rPr lang="en-US" sz="1100" dirty="0">
                          <a:effectLst/>
                        </a:rPr>
                        <a:t> hired is possible within </a:t>
                      </a:r>
                      <a:r>
                        <a:rPr lang="en-US" sz="1100" dirty="0" err="1">
                          <a:effectLst/>
                        </a:rPr>
                        <a:t>ashort</a:t>
                      </a:r>
                      <a:r>
                        <a:rPr lang="en-US" sz="1100" dirty="0">
                          <a:effectLst/>
                        </a:rPr>
                        <a:t> time. [20%]</a:t>
                      </a:r>
                    </a:p>
                    <a:p>
                      <a:pPr marL="742950" marR="0" lvl="1" indent="-285750">
                        <a:lnSpc>
                          <a:spcPct val="115000"/>
                        </a:lnSpc>
                        <a:spcBef>
                          <a:spcPts val="0"/>
                        </a:spcBef>
                        <a:spcAft>
                          <a:spcPts val="0"/>
                        </a:spcAft>
                        <a:buFont typeface="Cambria Math"/>
                        <a:buChar char="◆"/>
                        <a:tabLst>
                          <a:tab pos="914400" algn="l"/>
                        </a:tabLst>
                      </a:pPr>
                      <a:r>
                        <a:rPr lang="en-US" sz="1100" dirty="0" err="1">
                          <a:effectLst/>
                        </a:rPr>
                        <a:t>Yesi</a:t>
                      </a:r>
                      <a:r>
                        <a:rPr lang="en-US" sz="1100" dirty="0">
                          <a:effectLst/>
                        </a:rPr>
                        <a:t> [23.3%]</a:t>
                      </a:r>
                    </a:p>
                    <a:p>
                      <a:pPr marL="742950" marR="0" lvl="1" indent="-285750">
                        <a:lnSpc>
                          <a:spcPct val="115000"/>
                        </a:lnSpc>
                        <a:spcBef>
                          <a:spcPts val="0"/>
                        </a:spcBef>
                        <a:spcAft>
                          <a:spcPts val="0"/>
                        </a:spcAft>
                        <a:buFont typeface="Cambria Math"/>
                        <a:buChar char="◆"/>
                        <a:tabLst>
                          <a:tab pos="914400" algn="l"/>
                        </a:tabLst>
                      </a:pPr>
                      <a:r>
                        <a:rPr lang="en-US" sz="1100" dirty="0">
                          <a:effectLst/>
                        </a:rPr>
                        <a:t>No [16.7%]</a:t>
                      </a:r>
                      <a:endParaRPr lang="en-US" sz="1100" dirty="0">
                        <a:effectLst/>
                        <a:latin typeface="Calibri"/>
                        <a:ea typeface="Calibri"/>
                        <a:cs typeface="Times New Roman"/>
                      </a:endParaRPr>
                    </a:p>
                  </a:txBody>
                  <a:tcPr marL="62057" marR="62057" marT="0" marB="0"/>
                </a:tc>
                <a:tc>
                  <a:txBody>
                    <a:bodyPr/>
                    <a:lstStyle/>
                    <a:p>
                      <a:pPr marL="0" marR="0">
                        <a:lnSpc>
                          <a:spcPct val="115000"/>
                        </a:lnSpc>
                        <a:spcBef>
                          <a:spcPts val="0"/>
                        </a:spcBef>
                        <a:spcAft>
                          <a:spcPts val="0"/>
                        </a:spcAft>
                      </a:pPr>
                      <a:r>
                        <a:rPr lang="en-US" sz="1000">
                          <a:effectLst/>
                        </a:rPr>
                        <a:t> </a:t>
                      </a:r>
                      <a:endParaRPr lang="en-US" sz="1000">
                        <a:effectLst/>
                        <a:latin typeface="Calibri"/>
                        <a:ea typeface="Calibri"/>
                        <a:cs typeface="Times New Roman"/>
                      </a:endParaRPr>
                    </a:p>
                  </a:txBody>
                  <a:tcPr marL="62057" marR="62057" marT="0" marB="0"/>
                </a:tc>
                <a:extLst>
                  <a:ext uri="{0D108BD9-81ED-4DB2-BD59-A6C34878D82A}">
                    <a16:rowId xmlns:a16="http://schemas.microsoft.com/office/drawing/2014/main" val="10001"/>
                  </a:ext>
                </a:extLst>
              </a:tr>
              <a:tr h="1299340">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Can easily connect with experts for deals during hiring an expert for learners?</a:t>
                      </a:r>
                    </a:p>
                    <a:p>
                      <a:pPr marL="742950" marR="0" lvl="1" indent="-285750">
                        <a:lnSpc>
                          <a:spcPct val="115000"/>
                        </a:lnSpc>
                        <a:spcBef>
                          <a:spcPts val="0"/>
                        </a:spcBef>
                        <a:spcAft>
                          <a:spcPts val="0"/>
                        </a:spcAft>
                        <a:buFont typeface="Cambria Math"/>
                        <a:buChar char="◆"/>
                        <a:tabLst>
                          <a:tab pos="914400" algn="l"/>
                        </a:tabLst>
                      </a:pPr>
                      <a:r>
                        <a:rPr lang="en-US" sz="1100" dirty="0">
                          <a:effectLst/>
                        </a:rPr>
                        <a:t>Yes [50%]</a:t>
                      </a:r>
                    </a:p>
                    <a:p>
                      <a:pPr marL="742950" marR="0" lvl="1" indent="-285750">
                        <a:lnSpc>
                          <a:spcPct val="115000"/>
                        </a:lnSpc>
                        <a:spcBef>
                          <a:spcPts val="0"/>
                        </a:spcBef>
                        <a:spcAft>
                          <a:spcPts val="0"/>
                        </a:spcAft>
                        <a:buFont typeface="Cambria Math"/>
                        <a:buChar char="◆"/>
                        <a:tabLst>
                          <a:tab pos="914400" algn="l"/>
                        </a:tabLst>
                      </a:pPr>
                      <a:r>
                        <a:rPr lang="en-US" sz="1100" dirty="0">
                          <a:effectLst/>
                        </a:rPr>
                        <a:t>No[40%]</a:t>
                      </a:r>
                    </a:p>
                    <a:p>
                      <a:pPr marL="742950" marR="0" lvl="1" indent="-285750">
                        <a:lnSpc>
                          <a:spcPct val="115000"/>
                        </a:lnSpc>
                        <a:spcBef>
                          <a:spcPts val="0"/>
                        </a:spcBef>
                        <a:spcAft>
                          <a:spcPts val="0"/>
                        </a:spcAft>
                        <a:buFont typeface="Cambria Math"/>
                        <a:buChar char="◆"/>
                        <a:tabLst>
                          <a:tab pos="914400" algn="l"/>
                        </a:tabLst>
                      </a:pPr>
                      <a:r>
                        <a:rPr lang="en-US" sz="1100" dirty="0">
                          <a:effectLst/>
                        </a:rPr>
                        <a:t>Sometimes [3.33%]</a:t>
                      </a:r>
                    </a:p>
                    <a:p>
                      <a:pPr marL="742950" marR="0" lvl="1" indent="-285750">
                        <a:lnSpc>
                          <a:spcPct val="115000"/>
                        </a:lnSpc>
                        <a:spcBef>
                          <a:spcPts val="0"/>
                        </a:spcBef>
                        <a:spcAft>
                          <a:spcPts val="0"/>
                        </a:spcAft>
                        <a:buFont typeface="Cambria Math"/>
                        <a:buChar char="◆"/>
                        <a:tabLst>
                          <a:tab pos="914400" algn="l"/>
                        </a:tabLst>
                      </a:pPr>
                      <a:r>
                        <a:rPr lang="en-US" sz="1100" dirty="0">
                          <a:effectLst/>
                        </a:rPr>
                        <a:t>I don't know[3.33%]</a:t>
                      </a:r>
                    </a:p>
                    <a:p>
                      <a:pPr marL="742950" marR="0" lvl="1" indent="-285750">
                        <a:lnSpc>
                          <a:spcPct val="115000"/>
                        </a:lnSpc>
                        <a:spcBef>
                          <a:spcPts val="0"/>
                        </a:spcBef>
                        <a:spcAft>
                          <a:spcPts val="0"/>
                        </a:spcAft>
                        <a:buFont typeface="Cambria Math"/>
                        <a:buChar char="◆"/>
                        <a:tabLst>
                          <a:tab pos="914400" algn="l"/>
                        </a:tabLst>
                      </a:pPr>
                      <a:r>
                        <a:rPr lang="en-US" sz="1100" dirty="0">
                          <a:effectLst/>
                        </a:rPr>
                        <a:t>Depend[3.33%]</a:t>
                      </a:r>
                      <a:endParaRPr lang="en-US" sz="1100" dirty="0">
                        <a:effectLst/>
                        <a:latin typeface="Calibri"/>
                        <a:ea typeface="Calibri"/>
                        <a:cs typeface="Times New Roman"/>
                      </a:endParaRPr>
                    </a:p>
                  </a:txBody>
                  <a:tcPr marL="62057" marR="62057" marT="0" marB="0"/>
                </a:tc>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62057" marR="62057"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1"/>
        <p:cNvGrpSpPr/>
        <p:nvPr/>
      </p:nvGrpSpPr>
      <p:grpSpPr>
        <a:xfrm>
          <a:off x="0" y="0"/>
          <a:ext cx="0" cy="0"/>
          <a:chOff x="0" y="0"/>
          <a:chExt cx="0" cy="0"/>
        </a:xfrm>
      </p:grpSpPr>
      <p:sp>
        <p:nvSpPr>
          <p:cNvPr id="92" name="Google Shape;92;p17"/>
          <p:cNvSpPr txBox="1"/>
          <p:nvPr/>
        </p:nvSpPr>
        <p:spPr>
          <a:xfrm>
            <a:off x="411500" y="247775"/>
            <a:ext cx="8316000" cy="615600"/>
          </a:xfrm>
          <a:prstGeom prst="rect">
            <a:avLst/>
          </a:prstGeom>
          <a:noFill/>
          <a:ln>
            <a:noFill/>
          </a:ln>
        </p:spPr>
        <p:txBody>
          <a:bodyPr spcFirstLastPara="1" wrap="square" lIns="91425" tIns="91425" rIns="91425" bIns="91425" anchor="t" anchorCtr="0">
            <a:spAutoFit/>
          </a:bodyPr>
          <a:lstStyle/>
          <a:p>
            <a:pPr lvl="0" algn="ctr"/>
            <a:r>
              <a:rPr lang="en-US" sz="2800" b="1" dirty="0"/>
              <a:t>Questionnaire</a:t>
            </a:r>
            <a:r>
              <a:rPr lang="en-US" sz="2800" b="1" dirty="0">
                <a:latin typeface="Maven Pro"/>
                <a:ea typeface="Maven Pro"/>
                <a:cs typeface="Maven Pro"/>
                <a:sym typeface="Maven Pro"/>
              </a:rPr>
              <a:t> </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782514159"/>
              </p:ext>
            </p:extLst>
          </p:nvPr>
        </p:nvGraphicFramePr>
        <p:xfrm>
          <a:off x="495300" y="960732"/>
          <a:ext cx="8134350" cy="3511823"/>
        </p:xfrm>
        <a:graphic>
          <a:graphicData uri="http://schemas.openxmlformats.org/drawingml/2006/table">
            <a:tbl>
              <a:tblPr firstRow="1" firstCol="1" bandRow="1">
                <a:tableStyleId>{5C8FA05C-5DE6-476E-8E81-41BF71D617F6}</a:tableStyleId>
              </a:tblPr>
              <a:tblGrid>
                <a:gridCol w="4067175">
                  <a:extLst>
                    <a:ext uri="{9D8B030D-6E8A-4147-A177-3AD203B41FA5}">
                      <a16:colId xmlns:a16="http://schemas.microsoft.com/office/drawing/2014/main" val="20000"/>
                    </a:ext>
                  </a:extLst>
                </a:gridCol>
                <a:gridCol w="4067175">
                  <a:extLst>
                    <a:ext uri="{9D8B030D-6E8A-4147-A177-3AD203B41FA5}">
                      <a16:colId xmlns:a16="http://schemas.microsoft.com/office/drawing/2014/main" val="20001"/>
                    </a:ext>
                  </a:extLst>
                </a:gridCol>
              </a:tblGrid>
              <a:tr h="296568">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effectLst/>
                        </a:rPr>
                        <a:t>Questions</a:t>
                      </a:r>
                      <a:endParaRPr lang="en-US" sz="900" dirty="0">
                        <a:effectLst/>
                        <a:latin typeface="Calibri"/>
                        <a:ea typeface="Calibri"/>
                        <a:cs typeface="Times New Roman"/>
                      </a:endParaRPr>
                    </a:p>
                  </a:txBody>
                  <a:tcPr marL="53192" marR="5319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effectLst/>
                        </a:rPr>
                        <a:t> Decision</a:t>
                      </a:r>
                      <a:endParaRPr lang="en-US" sz="1600" b="1" dirty="0">
                        <a:effectLst/>
                        <a:latin typeface="Calibri"/>
                        <a:ea typeface="Calibri"/>
                        <a:cs typeface="Times New Roman"/>
                      </a:endParaRPr>
                    </a:p>
                  </a:txBody>
                  <a:tcPr marL="53192" marR="53192" marT="0" marB="0"/>
                </a:tc>
                <a:extLst>
                  <a:ext uri="{0D108BD9-81ED-4DB2-BD59-A6C34878D82A}">
                    <a16:rowId xmlns:a16="http://schemas.microsoft.com/office/drawing/2014/main" val="10000"/>
                  </a:ext>
                </a:extLst>
              </a:tr>
              <a:tr h="1348280">
                <a:tc>
                  <a:txBody>
                    <a:bodyPr/>
                    <a:lstStyle/>
                    <a:p>
                      <a:pPr marL="342900" marR="0" lvl="0" indent="-342900">
                        <a:lnSpc>
                          <a:spcPct val="115000"/>
                        </a:lnSpc>
                        <a:spcBef>
                          <a:spcPts val="0"/>
                        </a:spcBef>
                        <a:spcAft>
                          <a:spcPts val="0"/>
                        </a:spcAft>
                        <a:buFont typeface="Wingdings"/>
                        <a:buChar char=""/>
                        <a:tabLst>
                          <a:tab pos="457200" algn="l"/>
                        </a:tabLst>
                      </a:pPr>
                      <a:r>
                        <a:rPr lang="en-US" sz="1100" dirty="0">
                          <a:effectLst/>
                        </a:rPr>
                        <a:t>Tick all the features you find most useful about your skill learning app.</a:t>
                      </a:r>
                      <a:br>
                        <a:rPr lang="en-US" sz="1100" dirty="0">
                          <a:effectLst/>
                        </a:rPr>
                      </a:br>
                      <a:r>
                        <a:rPr lang="en-US" sz="1100" dirty="0">
                          <a:effectLst/>
                        </a:rPr>
                        <a:t>can give multiple answers.  </a:t>
                      </a:r>
                    </a:p>
                    <a:p>
                      <a:pPr marL="742950" marR="0" lvl="1" indent="-285750">
                        <a:lnSpc>
                          <a:spcPct val="115000"/>
                        </a:lnSpc>
                        <a:spcBef>
                          <a:spcPts val="0"/>
                        </a:spcBef>
                        <a:spcAft>
                          <a:spcPts val="0"/>
                        </a:spcAft>
                        <a:buFont typeface="Cambria Math"/>
                        <a:buChar char="◆"/>
                        <a:tabLst>
                          <a:tab pos="914400" algn="l"/>
                        </a:tabLst>
                      </a:pPr>
                      <a:r>
                        <a:rPr lang="en-US" sz="1100" dirty="0">
                          <a:effectLst/>
                        </a:rPr>
                        <a:t>Search Skills[66.7%]</a:t>
                      </a:r>
                    </a:p>
                    <a:p>
                      <a:pPr marL="742950" marR="0" lvl="1" indent="-285750">
                        <a:lnSpc>
                          <a:spcPct val="115000"/>
                        </a:lnSpc>
                        <a:spcBef>
                          <a:spcPts val="0"/>
                        </a:spcBef>
                        <a:spcAft>
                          <a:spcPts val="0"/>
                        </a:spcAft>
                        <a:buFont typeface="Cambria Math"/>
                        <a:buChar char="◆"/>
                        <a:tabLst>
                          <a:tab pos="914400" algn="l"/>
                        </a:tabLst>
                      </a:pPr>
                      <a:r>
                        <a:rPr lang="en-US" sz="1100" dirty="0">
                          <a:effectLst/>
                        </a:rPr>
                        <a:t>Confirmation Tutor[3.33%]</a:t>
                      </a:r>
                    </a:p>
                    <a:p>
                      <a:pPr marL="742950" marR="0" lvl="1" indent="-285750">
                        <a:lnSpc>
                          <a:spcPct val="115000"/>
                        </a:lnSpc>
                        <a:spcBef>
                          <a:spcPts val="0"/>
                        </a:spcBef>
                        <a:spcAft>
                          <a:spcPts val="0"/>
                        </a:spcAft>
                        <a:buFont typeface="Cambria Math"/>
                        <a:buChar char="◆"/>
                        <a:tabLst>
                          <a:tab pos="914400" algn="l"/>
                        </a:tabLst>
                      </a:pPr>
                      <a:r>
                        <a:rPr lang="en-US" sz="1100" dirty="0">
                          <a:effectLst/>
                        </a:rPr>
                        <a:t>Online Payment[6.7%]</a:t>
                      </a:r>
                    </a:p>
                    <a:p>
                      <a:pPr marL="742950" marR="0" lvl="1" indent="-285750">
                        <a:lnSpc>
                          <a:spcPct val="115000"/>
                        </a:lnSpc>
                        <a:spcBef>
                          <a:spcPts val="0"/>
                        </a:spcBef>
                        <a:spcAft>
                          <a:spcPts val="0"/>
                        </a:spcAft>
                        <a:buFont typeface="Cambria Math"/>
                        <a:buChar char="◆"/>
                        <a:tabLst>
                          <a:tab pos="914400" algn="l"/>
                        </a:tabLst>
                      </a:pPr>
                      <a:r>
                        <a:rPr lang="en-US" sz="1100" dirty="0">
                          <a:effectLst/>
                        </a:rPr>
                        <a:t>Cancel Any Deal[3.3%]</a:t>
                      </a:r>
                    </a:p>
                    <a:p>
                      <a:pPr marL="742950" marR="0" lvl="1" indent="-285750">
                        <a:lnSpc>
                          <a:spcPct val="115000"/>
                        </a:lnSpc>
                        <a:spcBef>
                          <a:spcPts val="0"/>
                        </a:spcBef>
                        <a:spcAft>
                          <a:spcPts val="0"/>
                        </a:spcAft>
                        <a:buFont typeface="Cambria Math"/>
                        <a:buChar char="◆"/>
                        <a:tabLst>
                          <a:tab pos="914400" algn="l"/>
                        </a:tabLst>
                      </a:pPr>
                      <a:r>
                        <a:rPr lang="en-US" sz="1100" dirty="0">
                          <a:effectLst/>
                        </a:rPr>
                        <a:t>Verified Experts[20%]</a:t>
                      </a:r>
                      <a:endParaRPr lang="en-US" sz="1100" dirty="0">
                        <a:effectLst/>
                        <a:latin typeface="Calibri"/>
                        <a:ea typeface="Calibri"/>
                        <a:cs typeface="Times New Roman"/>
                      </a:endParaRPr>
                    </a:p>
                  </a:txBody>
                  <a:tcPr marL="53192" marR="53192" marT="0" marB="0"/>
                </a:tc>
                <a:tc>
                  <a:txBody>
                    <a:bodyPr/>
                    <a:lstStyle/>
                    <a:p>
                      <a:pPr marL="0" marR="0">
                        <a:lnSpc>
                          <a:spcPct val="115000"/>
                        </a:lnSpc>
                        <a:spcBef>
                          <a:spcPts val="0"/>
                        </a:spcBef>
                        <a:spcAft>
                          <a:spcPts val="0"/>
                        </a:spcAft>
                      </a:pPr>
                      <a:r>
                        <a:rPr lang="en-US" sz="900">
                          <a:effectLst/>
                        </a:rPr>
                        <a:t> </a:t>
                      </a:r>
                      <a:endParaRPr lang="en-US" sz="900">
                        <a:effectLst/>
                        <a:latin typeface="Calibri"/>
                        <a:ea typeface="Calibri"/>
                        <a:cs typeface="Times New Roman"/>
                      </a:endParaRPr>
                    </a:p>
                  </a:txBody>
                  <a:tcPr marL="53192" marR="53192" marT="0" marB="0"/>
                </a:tc>
                <a:extLst>
                  <a:ext uri="{0D108BD9-81ED-4DB2-BD59-A6C34878D82A}">
                    <a16:rowId xmlns:a16="http://schemas.microsoft.com/office/drawing/2014/main" val="10001"/>
                  </a:ext>
                </a:extLst>
              </a:tr>
              <a:tr h="1685349">
                <a:tc>
                  <a:txBody>
                    <a:bodyPr/>
                    <a:lstStyle/>
                    <a:p>
                      <a:pPr marL="342900" marR="0" lvl="0" indent="-342900">
                        <a:lnSpc>
                          <a:spcPct val="115000"/>
                        </a:lnSpc>
                        <a:spcBef>
                          <a:spcPts val="0"/>
                        </a:spcBef>
                        <a:spcAft>
                          <a:spcPts val="0"/>
                        </a:spcAft>
                        <a:buFont typeface="Wingdings"/>
                        <a:buChar char=""/>
                        <a:tabLst>
                          <a:tab pos="457200" algn="l"/>
                        </a:tabLst>
                      </a:pPr>
                      <a:r>
                        <a:rPr lang="en-US" sz="1100" spc="15" dirty="0">
                          <a:effectLst/>
                        </a:rPr>
                        <a:t>Tick the new feature you would love to see for experts in our Skill Tutor app. can give multiple answers.  </a:t>
                      </a:r>
                      <a:endParaRPr lang="en-US" sz="1100" dirty="0">
                        <a:effectLst/>
                      </a:endParaRPr>
                    </a:p>
                    <a:p>
                      <a:pPr marL="742950" marR="0" lvl="1" indent="-285750">
                        <a:lnSpc>
                          <a:spcPct val="115000"/>
                        </a:lnSpc>
                        <a:spcBef>
                          <a:spcPts val="0"/>
                        </a:spcBef>
                        <a:spcAft>
                          <a:spcPts val="0"/>
                        </a:spcAft>
                        <a:buFont typeface="Cambria Math"/>
                        <a:buChar char="◆"/>
                        <a:tabLst>
                          <a:tab pos="914400" algn="l"/>
                        </a:tabLst>
                      </a:pPr>
                      <a:r>
                        <a:rPr lang="en-US" sz="1100" dirty="0">
                          <a:effectLst/>
                        </a:rPr>
                        <a:t>Make the expert's profile authenticated by the relief Author and make it hassle-free. [46.7%]</a:t>
                      </a:r>
                    </a:p>
                    <a:p>
                      <a:pPr marL="742950" marR="0" lvl="1" indent="-285750">
                        <a:lnSpc>
                          <a:spcPct val="115000"/>
                        </a:lnSpc>
                        <a:spcBef>
                          <a:spcPts val="0"/>
                        </a:spcBef>
                        <a:spcAft>
                          <a:spcPts val="0"/>
                        </a:spcAft>
                        <a:buFont typeface="Cambria Math"/>
                        <a:buChar char="◆"/>
                        <a:tabLst>
                          <a:tab pos="914400" algn="l"/>
                        </a:tabLst>
                      </a:pPr>
                      <a:r>
                        <a:rPr lang="en-US" sz="1100" dirty="0">
                          <a:effectLst/>
                        </a:rPr>
                        <a:t>Search experts within learners salary range [16.7%]</a:t>
                      </a:r>
                    </a:p>
                    <a:p>
                      <a:pPr marL="742950" marR="0" lvl="1" indent="-285750">
                        <a:lnSpc>
                          <a:spcPct val="115000"/>
                        </a:lnSpc>
                        <a:spcBef>
                          <a:spcPts val="0"/>
                        </a:spcBef>
                        <a:spcAft>
                          <a:spcPts val="0"/>
                        </a:spcAft>
                        <a:buFont typeface="Cambria Math"/>
                        <a:buChar char="◆"/>
                        <a:tabLst>
                          <a:tab pos="914400" algn="l"/>
                        </a:tabLst>
                      </a:pPr>
                      <a:r>
                        <a:rPr lang="en-US" sz="1100" dirty="0">
                          <a:effectLst/>
                        </a:rPr>
                        <a:t>Messaging option with learners [20%]</a:t>
                      </a:r>
                    </a:p>
                    <a:p>
                      <a:pPr marL="742950" marR="0" lvl="1" indent="-285750">
                        <a:lnSpc>
                          <a:spcPct val="115000"/>
                        </a:lnSpc>
                        <a:spcBef>
                          <a:spcPts val="0"/>
                        </a:spcBef>
                        <a:spcAft>
                          <a:spcPts val="0"/>
                        </a:spcAft>
                        <a:buFont typeface="Cambria Math"/>
                        <a:buChar char="◆"/>
                        <a:tabLst>
                          <a:tab pos="914400" algn="l"/>
                        </a:tabLst>
                      </a:pPr>
                      <a:r>
                        <a:rPr lang="en-US" sz="1100" dirty="0">
                          <a:effectLst/>
                        </a:rPr>
                        <a:t>Update new demanding skills by learners demand [16.7%]</a:t>
                      </a:r>
                      <a:endParaRPr lang="en-US" sz="1100" dirty="0">
                        <a:effectLst/>
                        <a:latin typeface="Calibri"/>
                        <a:ea typeface="Calibri"/>
                        <a:cs typeface="Times New Roman"/>
                      </a:endParaRPr>
                    </a:p>
                  </a:txBody>
                  <a:tcPr marL="53192" marR="53192" marT="0" marB="0"/>
                </a:tc>
                <a:tc>
                  <a:txBody>
                    <a:bodyPr/>
                    <a:lstStyle/>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53192" marR="53192"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50" y="264050"/>
            <a:ext cx="8520600" cy="507475"/>
          </a:xfrm>
        </p:spPr>
        <p:txBody>
          <a:bodyPr>
            <a:normAutofit fontScale="90000"/>
          </a:bodyPr>
          <a:lstStyle/>
          <a:p>
            <a:pPr algn="ctr"/>
            <a:r>
              <a:rPr lang="en-US" sz="2800" dirty="0">
                <a:solidFill>
                  <a:schemeClr val="tx1"/>
                </a:solidFill>
                <a:effectLst/>
              </a:rPr>
              <a:t>Questionnaire</a:t>
            </a:r>
            <a:endParaRPr lang="en-US" sz="28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25409353"/>
              </p:ext>
            </p:extLst>
          </p:nvPr>
        </p:nvGraphicFramePr>
        <p:xfrm>
          <a:off x="523875" y="752475"/>
          <a:ext cx="8143874" cy="3667125"/>
        </p:xfrm>
        <a:graphic>
          <a:graphicData uri="http://schemas.openxmlformats.org/drawingml/2006/table">
            <a:tbl>
              <a:tblPr firstRow="1" firstCol="1" bandRow="1">
                <a:tableStyleId>{5C8FA05C-5DE6-476E-8E81-41BF71D617F6}</a:tableStyleId>
              </a:tblPr>
              <a:tblGrid>
                <a:gridCol w="4684398">
                  <a:extLst>
                    <a:ext uri="{9D8B030D-6E8A-4147-A177-3AD203B41FA5}">
                      <a16:colId xmlns:a16="http://schemas.microsoft.com/office/drawing/2014/main" val="20000"/>
                    </a:ext>
                  </a:extLst>
                </a:gridCol>
                <a:gridCol w="3459476">
                  <a:extLst>
                    <a:ext uri="{9D8B030D-6E8A-4147-A177-3AD203B41FA5}">
                      <a16:colId xmlns:a16="http://schemas.microsoft.com/office/drawing/2014/main" val="20001"/>
                    </a:ext>
                  </a:extLst>
                </a:gridCol>
              </a:tblGrid>
              <a:tr h="286730">
                <a:tc>
                  <a:txBody>
                    <a:bodyPr/>
                    <a:lstStyle/>
                    <a:p>
                      <a:pPr marL="0" marR="0" algn="ctr">
                        <a:lnSpc>
                          <a:spcPct val="115000"/>
                        </a:lnSpc>
                        <a:spcBef>
                          <a:spcPts val="0"/>
                        </a:spcBef>
                        <a:spcAft>
                          <a:spcPts val="0"/>
                        </a:spcAft>
                      </a:pPr>
                      <a:r>
                        <a:rPr lang="en-US" sz="1600" b="1" dirty="0">
                          <a:effectLst/>
                        </a:rPr>
                        <a:t>Questions</a:t>
                      </a:r>
                      <a:endParaRPr lang="en-US" sz="1600" b="1" dirty="0">
                        <a:effectLst/>
                        <a:latin typeface="Calibri"/>
                        <a:ea typeface="Calibri"/>
                        <a:cs typeface="Times New Roman"/>
                      </a:endParaRPr>
                    </a:p>
                  </a:txBody>
                  <a:tcPr marL="58416" marR="58416" marT="0" marB="0"/>
                </a:tc>
                <a:tc>
                  <a:txBody>
                    <a:bodyPr/>
                    <a:lstStyle/>
                    <a:p>
                      <a:pPr marL="0" marR="0" algn="ctr">
                        <a:lnSpc>
                          <a:spcPct val="115000"/>
                        </a:lnSpc>
                        <a:spcBef>
                          <a:spcPts val="0"/>
                        </a:spcBef>
                        <a:spcAft>
                          <a:spcPts val="0"/>
                        </a:spcAft>
                      </a:pPr>
                      <a:r>
                        <a:rPr lang="en-US" sz="1600" b="1" dirty="0">
                          <a:effectLst/>
                        </a:rPr>
                        <a:t>Decision</a:t>
                      </a:r>
                      <a:endParaRPr lang="en-US" sz="1600" b="1" dirty="0">
                        <a:effectLst/>
                        <a:latin typeface="Calibri"/>
                        <a:ea typeface="Calibri"/>
                        <a:cs typeface="Times New Roman"/>
                      </a:endParaRPr>
                    </a:p>
                  </a:txBody>
                  <a:tcPr marL="58416" marR="58416" marT="0" marB="0"/>
                </a:tc>
                <a:extLst>
                  <a:ext uri="{0D108BD9-81ED-4DB2-BD59-A6C34878D82A}">
                    <a16:rowId xmlns:a16="http://schemas.microsoft.com/office/drawing/2014/main" val="10000"/>
                  </a:ext>
                </a:extLst>
              </a:tr>
              <a:tr h="1212000">
                <a:tc>
                  <a:txBody>
                    <a:bodyPr/>
                    <a:lstStyle/>
                    <a:p>
                      <a:pPr marL="342900" marR="0" lvl="0" indent="-342900">
                        <a:lnSpc>
                          <a:spcPct val="115000"/>
                        </a:lnSpc>
                        <a:spcBef>
                          <a:spcPts val="0"/>
                        </a:spcBef>
                        <a:spcAft>
                          <a:spcPts val="0"/>
                        </a:spcAft>
                        <a:buFont typeface="Wingdings"/>
                        <a:buChar char=""/>
                      </a:pPr>
                      <a:r>
                        <a:rPr lang="en-US" sz="1100" spc="15" dirty="0">
                          <a:effectLst/>
                        </a:rPr>
                        <a:t>For displaying expert TEACHING CAPABILITY which option do you prefer? can give multiple answers.</a:t>
                      </a:r>
                      <a:endParaRPr lang="en-US" sz="1100" dirty="0">
                        <a:effectLst/>
                      </a:endParaRPr>
                    </a:p>
                    <a:p>
                      <a:pPr marL="742950" marR="0" lvl="1" indent="-285750">
                        <a:lnSpc>
                          <a:spcPct val="115000"/>
                        </a:lnSpc>
                        <a:spcBef>
                          <a:spcPts val="0"/>
                        </a:spcBef>
                        <a:spcAft>
                          <a:spcPts val="0"/>
                        </a:spcAft>
                        <a:buFont typeface="Cambria Math"/>
                        <a:buChar char="◆"/>
                        <a:tabLst>
                          <a:tab pos="914400" algn="l"/>
                        </a:tabLst>
                      </a:pPr>
                      <a:r>
                        <a:rPr lang="en-US" sz="1100" dirty="0">
                          <a:effectLst/>
                        </a:rPr>
                        <a:t>Make a short video about the basic topic of your skill [43.3%]</a:t>
                      </a:r>
                    </a:p>
                    <a:p>
                      <a:pPr marL="742950" marR="0" lvl="1" indent="-285750">
                        <a:lnSpc>
                          <a:spcPct val="115000"/>
                        </a:lnSpc>
                        <a:spcBef>
                          <a:spcPts val="0"/>
                        </a:spcBef>
                        <a:spcAft>
                          <a:spcPts val="0"/>
                        </a:spcAft>
                        <a:buFont typeface="Cambria Math"/>
                        <a:buChar char="◆"/>
                        <a:tabLst>
                          <a:tab pos="914400" algn="l"/>
                        </a:tabLst>
                      </a:pPr>
                      <a:r>
                        <a:rPr lang="en-US" sz="1100" dirty="0">
                          <a:effectLst/>
                        </a:rPr>
                        <a:t>Online Interview [20%]</a:t>
                      </a:r>
                    </a:p>
                    <a:p>
                      <a:pPr marL="742950" marR="0" lvl="1" indent="-285750">
                        <a:lnSpc>
                          <a:spcPct val="115000"/>
                        </a:lnSpc>
                        <a:spcBef>
                          <a:spcPts val="0"/>
                        </a:spcBef>
                        <a:spcAft>
                          <a:spcPts val="0"/>
                        </a:spcAft>
                        <a:buFont typeface="Cambria Math"/>
                        <a:buChar char="◆"/>
                        <a:tabLst>
                          <a:tab pos="914400" algn="l"/>
                        </a:tabLst>
                      </a:pPr>
                      <a:r>
                        <a:rPr lang="en-US" sz="1100" dirty="0">
                          <a:effectLst/>
                        </a:rPr>
                        <a:t>one-day free physical lecture [23.3%]</a:t>
                      </a:r>
                    </a:p>
                    <a:p>
                      <a:pPr marL="742950" marR="0" lvl="1" indent="-285750">
                        <a:lnSpc>
                          <a:spcPct val="115000"/>
                        </a:lnSpc>
                        <a:spcBef>
                          <a:spcPts val="0"/>
                        </a:spcBef>
                        <a:spcAft>
                          <a:spcPts val="0"/>
                        </a:spcAft>
                        <a:buFont typeface="Cambria Math"/>
                        <a:buChar char="◆"/>
                        <a:tabLst>
                          <a:tab pos="914400" algn="l"/>
                        </a:tabLst>
                      </a:pPr>
                      <a:r>
                        <a:rPr lang="en-US" sz="1100" dirty="0">
                          <a:effectLst/>
                        </a:rPr>
                        <a:t>one-day free online lecture[13.3%]</a:t>
                      </a:r>
                      <a:endParaRPr lang="en-US" sz="1100" dirty="0">
                        <a:effectLst/>
                        <a:latin typeface="Calibri"/>
                        <a:ea typeface="Calibri"/>
                        <a:cs typeface="Times New Roman"/>
                      </a:endParaRPr>
                    </a:p>
                  </a:txBody>
                  <a:tcPr marL="58416" marR="58416" marT="0" marB="0"/>
                </a:tc>
                <a:tc>
                  <a:txBody>
                    <a:bodyPr/>
                    <a:lstStyle/>
                    <a:p>
                      <a:pPr marL="0" marR="0">
                        <a:lnSpc>
                          <a:spcPct val="115000"/>
                        </a:lnSpc>
                        <a:spcBef>
                          <a:spcPts val="0"/>
                        </a:spcBef>
                        <a:spcAft>
                          <a:spcPts val="0"/>
                        </a:spcAft>
                      </a:pPr>
                      <a:r>
                        <a:rPr lang="en-US" sz="900">
                          <a:effectLst/>
                        </a:rPr>
                        <a:t> </a:t>
                      </a:r>
                      <a:endParaRPr lang="en-US" sz="900">
                        <a:effectLst/>
                        <a:latin typeface="Calibri"/>
                        <a:ea typeface="Calibri"/>
                        <a:cs typeface="Times New Roman"/>
                      </a:endParaRPr>
                    </a:p>
                  </a:txBody>
                  <a:tcPr marL="58416" marR="58416" marT="0" marB="0"/>
                </a:tc>
                <a:extLst>
                  <a:ext uri="{0D108BD9-81ED-4DB2-BD59-A6C34878D82A}">
                    <a16:rowId xmlns:a16="http://schemas.microsoft.com/office/drawing/2014/main" val="10001"/>
                  </a:ext>
                </a:extLst>
              </a:tr>
              <a:tr h="1182761">
                <a:tc>
                  <a:txBody>
                    <a:bodyPr/>
                    <a:lstStyle/>
                    <a:p>
                      <a:pPr marL="342900" marR="0" lvl="0" indent="-342900">
                        <a:lnSpc>
                          <a:spcPct val="115000"/>
                        </a:lnSpc>
                        <a:spcBef>
                          <a:spcPts val="0"/>
                        </a:spcBef>
                        <a:spcAft>
                          <a:spcPts val="0"/>
                        </a:spcAft>
                        <a:buFont typeface="Wingdings"/>
                        <a:buChar char=""/>
                      </a:pPr>
                      <a:r>
                        <a:rPr lang="en-US" sz="1100" spc="15" dirty="0">
                          <a:effectLst/>
                        </a:rPr>
                        <a:t>For security purposes for learners and experts can give multiple answers.  </a:t>
                      </a:r>
                      <a:endParaRPr lang="en-US" sz="1100" dirty="0">
                        <a:effectLst/>
                      </a:endParaRPr>
                    </a:p>
                    <a:p>
                      <a:pPr marL="742950" marR="0" lvl="1" indent="-285750">
                        <a:lnSpc>
                          <a:spcPct val="115000"/>
                        </a:lnSpc>
                        <a:spcBef>
                          <a:spcPts val="0"/>
                        </a:spcBef>
                        <a:spcAft>
                          <a:spcPts val="0"/>
                        </a:spcAft>
                        <a:buFont typeface="Cambria Math"/>
                        <a:buChar char="◆"/>
                        <a:tabLst>
                          <a:tab pos="914400" algn="l"/>
                        </a:tabLst>
                      </a:pPr>
                      <a:r>
                        <a:rPr lang="en-US" sz="1100" dirty="0">
                          <a:effectLst/>
                        </a:rPr>
                        <a:t>Take a national id card [56.7%]</a:t>
                      </a:r>
                    </a:p>
                    <a:p>
                      <a:pPr marL="742950" marR="0" lvl="1" indent="-285750">
                        <a:lnSpc>
                          <a:spcPct val="115000"/>
                        </a:lnSpc>
                        <a:spcBef>
                          <a:spcPts val="0"/>
                        </a:spcBef>
                        <a:spcAft>
                          <a:spcPts val="0"/>
                        </a:spcAft>
                        <a:buFont typeface="Cambria Math"/>
                        <a:buChar char="◆"/>
                        <a:tabLst>
                          <a:tab pos="914400" algn="l"/>
                        </a:tabLst>
                      </a:pPr>
                      <a:r>
                        <a:rPr lang="en-US" sz="1100" dirty="0">
                          <a:effectLst/>
                        </a:rPr>
                        <a:t>Take Authentic Permanent Address [23.3%]</a:t>
                      </a:r>
                    </a:p>
                    <a:p>
                      <a:pPr marL="742950" marR="0" lvl="1" indent="-285750">
                        <a:lnSpc>
                          <a:spcPct val="115000"/>
                        </a:lnSpc>
                        <a:spcBef>
                          <a:spcPts val="0"/>
                        </a:spcBef>
                        <a:spcAft>
                          <a:spcPts val="0"/>
                        </a:spcAft>
                        <a:buFont typeface="Cambria Math"/>
                        <a:buChar char="◆"/>
                        <a:tabLst>
                          <a:tab pos="914400" algn="l"/>
                        </a:tabLst>
                      </a:pPr>
                      <a:r>
                        <a:rPr lang="en-US" sz="1100" dirty="0">
                          <a:effectLst/>
                        </a:rPr>
                        <a:t>Take any Professional Clearance from the university or office [20%]</a:t>
                      </a:r>
                      <a:endParaRPr lang="en-US" sz="1100" dirty="0">
                        <a:effectLst/>
                        <a:latin typeface="Calibri"/>
                        <a:ea typeface="Calibri"/>
                        <a:cs typeface="Times New Roman"/>
                      </a:endParaRPr>
                    </a:p>
                  </a:txBody>
                  <a:tcPr marL="58416" marR="58416" marT="0" marB="0"/>
                </a:tc>
                <a:tc>
                  <a:txBody>
                    <a:bodyPr/>
                    <a:lstStyle/>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58416" marR="58416" marT="0" marB="0"/>
                </a:tc>
                <a:extLst>
                  <a:ext uri="{0D108BD9-81ED-4DB2-BD59-A6C34878D82A}">
                    <a16:rowId xmlns:a16="http://schemas.microsoft.com/office/drawing/2014/main" val="10002"/>
                  </a:ext>
                </a:extLst>
              </a:tr>
              <a:tr h="985634">
                <a:tc>
                  <a:txBody>
                    <a:bodyPr/>
                    <a:lstStyle/>
                    <a:p>
                      <a:pPr marL="342900" marR="0" lvl="0" indent="-342900">
                        <a:lnSpc>
                          <a:spcPct val="115000"/>
                        </a:lnSpc>
                        <a:spcBef>
                          <a:spcPts val="0"/>
                        </a:spcBef>
                        <a:spcAft>
                          <a:spcPts val="0"/>
                        </a:spcAft>
                        <a:buFont typeface="Wingdings"/>
                        <a:buChar char=""/>
                        <a:tabLst>
                          <a:tab pos="457200" algn="l"/>
                        </a:tabLst>
                      </a:pPr>
                      <a:r>
                        <a:rPr lang="en-US" sz="1100" spc="15" dirty="0">
                          <a:effectLst/>
                        </a:rPr>
                        <a:t>For Boost experts id can give multiple answers.</a:t>
                      </a:r>
                      <a:endParaRPr lang="en-US" sz="1100" dirty="0">
                        <a:effectLst/>
                      </a:endParaRPr>
                    </a:p>
                    <a:p>
                      <a:pPr marL="742950" marR="0" lvl="1" indent="-285750">
                        <a:lnSpc>
                          <a:spcPct val="115000"/>
                        </a:lnSpc>
                        <a:spcBef>
                          <a:spcPts val="0"/>
                        </a:spcBef>
                        <a:spcAft>
                          <a:spcPts val="0"/>
                        </a:spcAft>
                        <a:buFont typeface="Cambria Math"/>
                        <a:buChar char="◆"/>
                        <a:tabLst>
                          <a:tab pos="914400" algn="l"/>
                        </a:tabLst>
                      </a:pPr>
                      <a:r>
                        <a:rPr lang="en-US" sz="1100" dirty="0">
                          <a:effectLst/>
                        </a:rPr>
                        <a:t>Make a Subscription for 6 months/1 year [73.3%]</a:t>
                      </a:r>
                    </a:p>
                    <a:p>
                      <a:pPr marL="742950" marR="0" lvl="1" indent="-285750">
                        <a:lnSpc>
                          <a:spcPct val="115000"/>
                        </a:lnSpc>
                        <a:spcBef>
                          <a:spcPts val="0"/>
                        </a:spcBef>
                        <a:spcAft>
                          <a:spcPts val="0"/>
                        </a:spcAft>
                        <a:buFont typeface="Cambria Math"/>
                        <a:buChar char="◆"/>
                        <a:tabLst>
                          <a:tab pos="914400" algn="l"/>
                        </a:tabLst>
                      </a:pPr>
                      <a:r>
                        <a:rPr lang="en-US" sz="1100" dirty="0">
                          <a:effectLst/>
                        </a:rPr>
                        <a:t>Take Money for single boosting [20%]</a:t>
                      </a:r>
                    </a:p>
                    <a:p>
                      <a:pPr marL="742950" marR="0" lvl="1" indent="-285750">
                        <a:lnSpc>
                          <a:spcPct val="115000"/>
                        </a:lnSpc>
                        <a:spcBef>
                          <a:spcPts val="0"/>
                        </a:spcBef>
                        <a:spcAft>
                          <a:spcPts val="0"/>
                        </a:spcAft>
                        <a:buFont typeface="Cambria Math"/>
                        <a:buChar char="◆"/>
                        <a:tabLst>
                          <a:tab pos="914400" algn="l"/>
                        </a:tabLst>
                      </a:pPr>
                      <a:r>
                        <a:rPr lang="en-US" sz="1100" dirty="0">
                          <a:effectLst/>
                        </a:rPr>
                        <a:t>Make due money and after getting learners minus it with some extra fees [6.7%]</a:t>
                      </a:r>
                      <a:endParaRPr lang="en-US" sz="1100" dirty="0">
                        <a:effectLst/>
                        <a:latin typeface="Calibri"/>
                        <a:ea typeface="Calibri"/>
                        <a:cs typeface="Times New Roman"/>
                      </a:endParaRPr>
                    </a:p>
                  </a:txBody>
                  <a:tcPr marL="58416" marR="58416" marT="0" marB="0"/>
                </a:tc>
                <a:tc>
                  <a:txBody>
                    <a:bodyPr/>
                    <a:lstStyle/>
                    <a:p>
                      <a:pPr marL="0" marR="0">
                        <a:lnSpc>
                          <a:spcPct val="115000"/>
                        </a:lnSpc>
                        <a:spcBef>
                          <a:spcPts val="0"/>
                        </a:spcBef>
                        <a:spcAft>
                          <a:spcPts val="0"/>
                        </a:spcAft>
                      </a:pPr>
                      <a:r>
                        <a:rPr lang="en-US" sz="900" dirty="0">
                          <a:effectLst/>
                        </a:rPr>
                        <a:t> </a:t>
                      </a:r>
                      <a:endParaRPr lang="en-US" sz="900" dirty="0">
                        <a:effectLst/>
                        <a:latin typeface="Calibri"/>
                        <a:ea typeface="Calibri"/>
                        <a:cs typeface="Times New Roman"/>
                      </a:endParaRPr>
                    </a:p>
                  </a:txBody>
                  <a:tcPr marL="58416" marR="58416"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316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7"/>
        <p:cNvGrpSpPr/>
        <p:nvPr/>
      </p:nvGrpSpPr>
      <p:grpSpPr>
        <a:xfrm>
          <a:off x="0" y="0"/>
          <a:ext cx="0" cy="0"/>
          <a:chOff x="0" y="0"/>
          <a:chExt cx="0" cy="0"/>
        </a:xfrm>
      </p:grpSpPr>
      <p:sp>
        <p:nvSpPr>
          <p:cNvPr id="98" name="Google Shape;98;p18"/>
          <p:cNvSpPr txBox="1"/>
          <p:nvPr/>
        </p:nvSpPr>
        <p:spPr>
          <a:xfrm>
            <a:off x="1131187" y="396750"/>
            <a:ext cx="6677025"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Open Sans"/>
                <a:ea typeface="Open Sans"/>
                <a:cs typeface="Open Sans"/>
                <a:sym typeface="Open Sans"/>
              </a:rPr>
              <a:t>Features list</a:t>
            </a:r>
            <a:endParaRPr sz="2800" b="1" dirty="0">
              <a:latin typeface="Maven Pro"/>
              <a:ea typeface="Maven Pro"/>
              <a:cs typeface="Maven Pro"/>
              <a:sym typeface="Maven Pro"/>
            </a:endParaRPr>
          </a:p>
        </p:txBody>
      </p:sp>
      <p:sp>
        <p:nvSpPr>
          <p:cNvPr id="99" name="Google Shape;99;p18"/>
          <p:cNvSpPr txBox="1"/>
          <p:nvPr/>
        </p:nvSpPr>
        <p:spPr>
          <a:xfrm>
            <a:off x="311700" y="1012350"/>
            <a:ext cx="8316000" cy="32008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US" sz="1600" dirty="0">
                <a:latin typeface="Open Sans"/>
                <a:ea typeface="Open Sans"/>
                <a:cs typeface="Open Sans"/>
                <a:sym typeface="Open Sans"/>
              </a:rPr>
              <a:t>Skill post &amp; price</a:t>
            </a:r>
            <a:endParaRPr sz="1600" dirty="0">
              <a:latin typeface="Open Sans"/>
              <a:ea typeface="Open Sans"/>
              <a:cs typeface="Open Sans"/>
              <a:sym typeface="Open Sans"/>
            </a:endParaRPr>
          </a:p>
          <a:p>
            <a:pPr marL="457200" lvl="0" indent="0" algn="l" rtl="0">
              <a:lnSpc>
                <a:spcPct val="75000"/>
              </a:lnSpc>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US" sz="1600" dirty="0">
                <a:latin typeface="Open Sans"/>
                <a:ea typeface="Open Sans"/>
                <a:cs typeface="Open Sans"/>
                <a:sym typeface="Open Sans"/>
              </a:rPr>
              <a:t>Skill Showcase</a:t>
            </a:r>
            <a:endParaRPr sz="1600" dirty="0">
              <a:latin typeface="Open Sans"/>
              <a:ea typeface="Open Sans"/>
              <a:cs typeface="Open Sans"/>
              <a:sym typeface="Open Sans"/>
            </a:endParaRPr>
          </a:p>
          <a:p>
            <a:pPr marL="457200" lvl="0" indent="0" algn="l" rtl="0">
              <a:lnSpc>
                <a:spcPct val="75000"/>
              </a:lnSpc>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600" dirty="0">
                <a:latin typeface="Open Sans"/>
                <a:ea typeface="Open Sans"/>
                <a:cs typeface="Open Sans"/>
                <a:sym typeface="Open Sans"/>
              </a:rPr>
              <a:t>Search</a:t>
            </a:r>
            <a:endParaRPr sz="1600" dirty="0">
              <a:latin typeface="Open Sans"/>
              <a:ea typeface="Open Sans"/>
              <a:cs typeface="Open Sans"/>
              <a:sym typeface="Open Sans"/>
            </a:endParaRPr>
          </a:p>
          <a:p>
            <a:pPr marL="457200" lvl="0" indent="0" algn="l" rtl="0">
              <a:lnSpc>
                <a:spcPct val="75000"/>
              </a:lnSpc>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US" sz="1600" dirty="0">
                <a:latin typeface="Open Sans"/>
                <a:ea typeface="Open Sans"/>
                <a:cs typeface="Open Sans"/>
                <a:sym typeface="Open Sans"/>
              </a:rPr>
              <a:t>Subscription for profile boosting </a:t>
            </a:r>
            <a:endParaRPr sz="1600" dirty="0">
              <a:latin typeface="Open Sans"/>
              <a:ea typeface="Open Sans"/>
              <a:cs typeface="Open Sans"/>
              <a:sym typeface="Open Sans"/>
            </a:endParaRPr>
          </a:p>
          <a:p>
            <a:pPr marL="457200" lvl="0" indent="0" algn="l" rtl="0">
              <a:lnSpc>
                <a:spcPct val="75000"/>
              </a:lnSpc>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US" sz="1600" dirty="0">
                <a:latin typeface="Open Sans"/>
                <a:ea typeface="Open Sans"/>
                <a:cs typeface="Open Sans"/>
                <a:sym typeface="Open Sans"/>
              </a:rPr>
              <a:t>Introduction session for teaching capability  </a:t>
            </a:r>
            <a:endParaRPr sz="1600" dirty="0">
              <a:latin typeface="Open Sans"/>
              <a:ea typeface="Open Sans"/>
              <a:cs typeface="Open Sans"/>
              <a:sym typeface="Open Sans"/>
            </a:endParaRPr>
          </a:p>
          <a:p>
            <a:pPr marL="457200" lvl="0" indent="0" algn="l" rtl="0">
              <a:lnSpc>
                <a:spcPct val="75000"/>
              </a:lnSpc>
              <a:spcBef>
                <a:spcPts val="0"/>
              </a:spcBef>
              <a:spcAft>
                <a:spcPts val="0"/>
              </a:spcAft>
              <a:buNone/>
            </a:pPr>
            <a:endParaRPr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600" dirty="0">
                <a:latin typeface="Open Sans"/>
                <a:ea typeface="Open Sans"/>
                <a:cs typeface="Open Sans"/>
                <a:sym typeface="Open Sans"/>
              </a:rPr>
              <a:t>CV make &amp; upload</a:t>
            </a:r>
          </a:p>
          <a:p>
            <a:pPr marL="457200" lvl="0" indent="-311150" algn="l" rtl="0">
              <a:lnSpc>
                <a:spcPct val="75000"/>
              </a:lnSpc>
              <a:spcBef>
                <a:spcPts val="0"/>
              </a:spcBef>
              <a:spcAft>
                <a:spcPts val="0"/>
              </a:spcAft>
              <a:buSzPts val="1300"/>
              <a:buFont typeface="Open Sans"/>
              <a:buChar char="●"/>
            </a:pPr>
            <a:endParaRPr lang="en" sz="1600" dirty="0">
              <a:latin typeface="Open Sans"/>
              <a:ea typeface="Open Sans"/>
              <a:cs typeface="Open Sans"/>
              <a:sym typeface="Open Sans"/>
            </a:endParaRPr>
          </a:p>
          <a:p>
            <a:pPr marL="457200" lvl="0" indent="-311150" algn="l" rtl="0">
              <a:lnSpc>
                <a:spcPct val="75000"/>
              </a:lnSpc>
              <a:spcBef>
                <a:spcPts val="0"/>
              </a:spcBef>
              <a:spcAft>
                <a:spcPts val="0"/>
              </a:spcAft>
              <a:buSzPts val="1300"/>
              <a:buFont typeface="Open Sans"/>
              <a:buChar char="●"/>
            </a:pPr>
            <a:r>
              <a:rPr lang="en" sz="1600" dirty="0">
                <a:latin typeface="Open Sans"/>
                <a:ea typeface="Open Sans"/>
                <a:cs typeface="Open Sans"/>
                <a:sym typeface="Open Sans"/>
              </a:rPr>
              <a:t>Messaging option for learners &amp; experts </a:t>
            </a:r>
          </a:p>
          <a:p>
            <a:pPr marL="457200" lvl="0" indent="-311150" algn="l" rtl="0">
              <a:lnSpc>
                <a:spcPct val="75000"/>
              </a:lnSpc>
              <a:spcBef>
                <a:spcPts val="0"/>
              </a:spcBef>
              <a:spcAft>
                <a:spcPts val="0"/>
              </a:spcAft>
              <a:buSzPts val="1300"/>
              <a:buFont typeface="Open Sans"/>
              <a:buChar char="●"/>
            </a:pPr>
            <a:endParaRPr lang="en" sz="1600" dirty="0">
              <a:latin typeface="Open Sans"/>
              <a:ea typeface="Open Sans"/>
              <a:cs typeface="Open Sans"/>
              <a:sym typeface="Open Sans"/>
            </a:endParaRPr>
          </a:p>
          <a:p>
            <a:pPr marL="457200" lvl="0" indent="-311150">
              <a:lnSpc>
                <a:spcPct val="75000"/>
              </a:lnSpc>
              <a:buSzPts val="1300"/>
              <a:buFont typeface="Open Sans"/>
              <a:buChar char="●"/>
            </a:pPr>
            <a:r>
              <a:rPr lang="en-US" sz="1600" dirty="0">
                <a:latin typeface="Open Sans" charset="0"/>
                <a:ea typeface="Open Sans" charset="0"/>
                <a:cs typeface="Open Sans" charset="0"/>
              </a:rPr>
              <a:t>Profile authentication</a:t>
            </a:r>
            <a:endParaRPr sz="1600" dirty="0">
              <a:latin typeface="Open Sans" charset="0"/>
              <a:ea typeface="Open Sans" charset="0"/>
              <a:cs typeface="Open Sans" charset="0"/>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222825" y="244375"/>
            <a:ext cx="8520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Open Sans"/>
                <a:ea typeface="Open Sans"/>
                <a:cs typeface="Open Sans"/>
                <a:sym typeface="Open Sans"/>
              </a:rPr>
              <a:t>SWOT Analysis</a:t>
            </a:r>
            <a:endParaRPr sz="1600" b="1" dirty="0">
              <a:latin typeface="Open Sans"/>
              <a:ea typeface="Open Sans"/>
              <a:cs typeface="Open Sans"/>
              <a:sym typeface="Open Sans"/>
            </a:endParaRPr>
          </a:p>
        </p:txBody>
      </p:sp>
      <p:graphicFrame>
        <p:nvGraphicFramePr>
          <p:cNvPr id="105" name="Google Shape;105;p19"/>
          <p:cNvGraphicFramePr/>
          <p:nvPr>
            <p:extLst>
              <p:ext uri="{D42A27DB-BD31-4B8C-83A1-F6EECF244321}">
                <p14:modId xmlns:p14="http://schemas.microsoft.com/office/powerpoint/2010/main" val="1236919981"/>
              </p:ext>
            </p:extLst>
          </p:nvPr>
        </p:nvGraphicFramePr>
        <p:xfrm>
          <a:off x="485775" y="638316"/>
          <a:ext cx="8191000" cy="3653260"/>
        </p:xfrm>
        <a:graphic>
          <a:graphicData uri="http://schemas.openxmlformats.org/drawingml/2006/table">
            <a:tbl>
              <a:tblPr>
                <a:noFill/>
                <a:tableStyleId>{5C8FA05C-5DE6-476E-8E81-41BF71D617F6}</a:tableStyleId>
              </a:tblPr>
              <a:tblGrid>
                <a:gridCol w="4095500">
                  <a:extLst>
                    <a:ext uri="{9D8B030D-6E8A-4147-A177-3AD203B41FA5}">
                      <a16:colId xmlns:a16="http://schemas.microsoft.com/office/drawing/2014/main" val="20000"/>
                    </a:ext>
                  </a:extLst>
                </a:gridCol>
                <a:gridCol w="4095500">
                  <a:extLst>
                    <a:ext uri="{9D8B030D-6E8A-4147-A177-3AD203B41FA5}">
                      <a16:colId xmlns:a16="http://schemas.microsoft.com/office/drawing/2014/main" val="20001"/>
                    </a:ext>
                  </a:extLst>
                </a:gridCol>
              </a:tblGrid>
              <a:tr h="356879">
                <a:tc gridSpan="2">
                  <a:txBody>
                    <a:bodyPr/>
                    <a:lstStyle/>
                    <a:p>
                      <a:pPr marL="0" lvl="0" indent="0" algn="ctr" rtl="0">
                        <a:spcBef>
                          <a:spcPts val="0"/>
                        </a:spcBef>
                        <a:spcAft>
                          <a:spcPts val="0"/>
                        </a:spcAft>
                        <a:buNone/>
                      </a:pPr>
                      <a:r>
                        <a:rPr lang="en" sz="1200" b="1" dirty="0"/>
                        <a:t>Skill Tutor Software</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1160382">
                <a:tc>
                  <a:txBody>
                    <a:bodyPr/>
                    <a:lstStyle/>
                    <a:p>
                      <a:pPr marL="0" lvl="0" indent="0" algn="l" rtl="0">
                        <a:spcBef>
                          <a:spcPts val="0"/>
                        </a:spcBef>
                        <a:spcAft>
                          <a:spcPts val="0"/>
                        </a:spcAft>
                        <a:buNone/>
                      </a:pPr>
                      <a:r>
                        <a:rPr lang="en" sz="1100" b="1" dirty="0"/>
                        <a:t>Strengths:</a:t>
                      </a:r>
                      <a:endParaRPr sz="1100" b="1" dirty="0"/>
                    </a:p>
                    <a:p>
                      <a:pPr marL="457200" lvl="0" indent="-304800" algn="l" rtl="0">
                        <a:spcBef>
                          <a:spcPts val="0"/>
                        </a:spcBef>
                        <a:spcAft>
                          <a:spcPts val="0"/>
                        </a:spcAft>
                        <a:buSzPts val="1200"/>
                        <a:buChar char="●"/>
                      </a:pPr>
                      <a:r>
                        <a:rPr lang="en" sz="1100" dirty="0"/>
                        <a:t>Expert can boost his profile by subscription.</a:t>
                      </a:r>
                      <a:endParaRPr sz="1100" dirty="0"/>
                    </a:p>
                    <a:p>
                      <a:pPr marL="457200" lvl="0" indent="-304800" algn="l" rtl="0">
                        <a:spcBef>
                          <a:spcPts val="0"/>
                        </a:spcBef>
                        <a:spcAft>
                          <a:spcPts val="0"/>
                        </a:spcAft>
                        <a:buSzPts val="1200"/>
                        <a:buChar char="●"/>
                      </a:pPr>
                      <a:r>
                        <a:rPr lang="en-US" sz="1100" dirty="0"/>
                        <a:t>Anyone can</a:t>
                      </a:r>
                      <a:r>
                        <a:rPr lang="en-US" sz="1100" baseline="0" dirty="0"/>
                        <a:t> sell any kinds of skills in an open platform.</a:t>
                      </a:r>
                      <a:endParaRPr sz="1100" dirty="0"/>
                    </a:p>
                    <a:p>
                      <a:pPr marL="457200" lvl="0" indent="-304800" algn="l" rtl="0">
                        <a:spcBef>
                          <a:spcPts val="0"/>
                        </a:spcBef>
                        <a:spcAft>
                          <a:spcPts val="0"/>
                        </a:spcAft>
                        <a:buSzPts val="1200"/>
                        <a:buChar char="●"/>
                      </a:pPr>
                      <a:r>
                        <a:rPr lang="en" sz="1100" dirty="0"/>
                        <a:t>Learners can</a:t>
                      </a:r>
                      <a:r>
                        <a:rPr lang="en" sz="1100" baseline="0" dirty="0"/>
                        <a:t> judge an experts teaching skill by short time introduction video</a:t>
                      </a:r>
                      <a:r>
                        <a:rPr lang="en" sz="1100" dirty="0"/>
                        <a:t>.</a:t>
                      </a:r>
                      <a:endParaRPr sz="1100" dirty="0"/>
                    </a:p>
                    <a:p>
                      <a:pPr marL="457200" lvl="0" indent="0" algn="l" rtl="0">
                        <a:spcBef>
                          <a:spcPts val="0"/>
                        </a:spcBef>
                        <a:spcAft>
                          <a:spcPts val="0"/>
                        </a:spcAft>
                        <a:buNone/>
                      </a:pPr>
                      <a:endParaRPr sz="1100" dirty="0"/>
                    </a:p>
                  </a:txBody>
                  <a:tcPr marL="91425" marR="91425" marT="91425" marB="91425"/>
                </a:tc>
                <a:tc>
                  <a:txBody>
                    <a:bodyPr/>
                    <a:lstStyle/>
                    <a:p>
                      <a:pPr marL="0" lvl="0" indent="0" algn="l" rtl="0">
                        <a:spcBef>
                          <a:spcPts val="0"/>
                        </a:spcBef>
                        <a:spcAft>
                          <a:spcPts val="0"/>
                        </a:spcAft>
                        <a:buNone/>
                      </a:pPr>
                      <a:r>
                        <a:rPr lang="en" sz="1100" b="1" dirty="0"/>
                        <a:t>Opportunities:</a:t>
                      </a:r>
                      <a:endParaRPr sz="1100" b="1" dirty="0"/>
                    </a:p>
                    <a:p>
                      <a:pPr marL="457200" lvl="0" indent="-304800" algn="l" rtl="0">
                        <a:spcBef>
                          <a:spcPts val="0"/>
                        </a:spcBef>
                        <a:spcAft>
                          <a:spcPts val="0"/>
                        </a:spcAft>
                        <a:buSzPts val="1200"/>
                        <a:buChar char="●"/>
                      </a:pPr>
                      <a:r>
                        <a:rPr lang="en" sz="1100" dirty="0"/>
                        <a:t>The reach of learning</a:t>
                      </a:r>
                      <a:r>
                        <a:rPr lang="en" sz="1100" baseline="0" dirty="0"/>
                        <a:t> online is going </a:t>
                      </a:r>
                      <a:r>
                        <a:rPr lang="en" sz="1100" dirty="0"/>
                        <a:t>.</a:t>
                      </a:r>
                    </a:p>
                    <a:p>
                      <a:pPr marL="457200" lvl="0" indent="-304800" algn="l" rtl="0">
                        <a:spcBef>
                          <a:spcPts val="0"/>
                        </a:spcBef>
                        <a:spcAft>
                          <a:spcPts val="0"/>
                        </a:spcAft>
                        <a:buSzPts val="1200"/>
                        <a:buChar char="●"/>
                      </a:pPr>
                      <a:r>
                        <a:rPr lang="en" sz="1100" dirty="0"/>
                        <a:t>Learners</a:t>
                      </a:r>
                      <a:r>
                        <a:rPr lang="en" sz="1100" baseline="0" dirty="0"/>
                        <a:t> can keep payment due.</a:t>
                      </a:r>
                      <a:endParaRPr sz="1100" dirty="0"/>
                    </a:p>
                    <a:p>
                      <a:pPr marL="457200" lvl="0" indent="-304800" algn="l" rtl="0">
                        <a:spcBef>
                          <a:spcPts val="0"/>
                        </a:spcBef>
                        <a:spcAft>
                          <a:spcPts val="0"/>
                        </a:spcAft>
                        <a:buSzPts val="1200"/>
                        <a:buChar char="●"/>
                      </a:pPr>
                      <a:r>
                        <a:rPr lang="en" sz="1100" dirty="0"/>
                        <a:t>Growing number of learners</a:t>
                      </a:r>
                      <a:r>
                        <a:rPr lang="en" sz="1100" baseline="0" dirty="0"/>
                        <a:t> &amp; experts.</a:t>
                      </a:r>
                      <a:endParaRPr sz="1100" dirty="0"/>
                    </a:p>
                  </a:txBody>
                  <a:tcPr marL="91425" marR="91425" marT="91425" marB="91425"/>
                </a:tc>
                <a:extLst>
                  <a:ext uri="{0D108BD9-81ED-4DB2-BD59-A6C34878D82A}">
                    <a16:rowId xmlns:a16="http://schemas.microsoft.com/office/drawing/2014/main" val="10001"/>
                  </a:ext>
                </a:extLst>
              </a:tr>
              <a:tr h="1226739">
                <a:tc>
                  <a:txBody>
                    <a:bodyPr/>
                    <a:lstStyle/>
                    <a:p>
                      <a:pPr marL="0" lvl="0" indent="0" algn="l" rtl="0">
                        <a:spcBef>
                          <a:spcPts val="0"/>
                        </a:spcBef>
                        <a:spcAft>
                          <a:spcPts val="0"/>
                        </a:spcAft>
                        <a:buNone/>
                      </a:pPr>
                      <a:r>
                        <a:rPr lang="en" sz="1100" b="1" dirty="0"/>
                        <a:t>Weaknesses:</a:t>
                      </a:r>
                      <a:endParaRPr sz="1100" b="1" dirty="0"/>
                    </a:p>
                    <a:p>
                      <a:pPr marL="457200" lvl="0" indent="-304800" algn="l" rtl="0">
                        <a:spcBef>
                          <a:spcPts val="0"/>
                        </a:spcBef>
                        <a:spcAft>
                          <a:spcPts val="0"/>
                        </a:spcAft>
                        <a:buSzPts val="1200"/>
                        <a:buChar char="●"/>
                      </a:pPr>
                      <a:r>
                        <a:rPr lang="en-US" sz="1100" dirty="0"/>
                        <a:t>Computer literacy. </a:t>
                      </a:r>
                    </a:p>
                    <a:p>
                      <a:pPr marL="457200" lvl="0" indent="-304800" algn="l" rtl="0">
                        <a:spcBef>
                          <a:spcPts val="0"/>
                        </a:spcBef>
                        <a:spcAft>
                          <a:spcPts val="0"/>
                        </a:spcAft>
                        <a:buSzPts val="1200"/>
                        <a:buChar char="●"/>
                      </a:pPr>
                      <a:endParaRPr sz="1100" dirty="0"/>
                    </a:p>
                    <a:p>
                      <a:pPr marL="457200" lvl="0" indent="-304800" algn="l" rtl="0">
                        <a:spcBef>
                          <a:spcPts val="0"/>
                        </a:spcBef>
                        <a:spcAft>
                          <a:spcPts val="0"/>
                        </a:spcAft>
                        <a:buSzPts val="1200"/>
                        <a:buChar char="●"/>
                      </a:pPr>
                      <a:r>
                        <a:rPr lang="en-US" sz="1100" dirty="0"/>
                        <a:t>Earning</a:t>
                      </a:r>
                      <a:r>
                        <a:rPr lang="en-US" sz="1100" baseline="0" dirty="0"/>
                        <a:t> money at early age is not acceptable.</a:t>
                      </a:r>
                      <a:endParaRPr sz="1100" dirty="0"/>
                    </a:p>
                    <a:p>
                      <a:pPr marL="152400" lvl="0" indent="0" algn="l" rtl="0">
                        <a:spcBef>
                          <a:spcPts val="0"/>
                        </a:spcBef>
                        <a:spcAft>
                          <a:spcPts val="0"/>
                        </a:spcAft>
                        <a:buSzPts val="1200"/>
                        <a:buNone/>
                      </a:pPr>
                      <a:endParaRPr sz="1100" dirty="0"/>
                    </a:p>
                    <a:p>
                      <a:pPr marL="0" lvl="0" indent="0" algn="l" rtl="0">
                        <a:spcBef>
                          <a:spcPts val="0"/>
                        </a:spcBef>
                        <a:spcAft>
                          <a:spcPts val="0"/>
                        </a:spcAft>
                        <a:buNone/>
                      </a:pPr>
                      <a:endParaRPr sz="1100" b="1" dirty="0"/>
                    </a:p>
                  </a:txBody>
                  <a:tcPr marL="91425" marR="91425" marT="91425" marB="91425"/>
                </a:tc>
                <a:tc>
                  <a:txBody>
                    <a:bodyPr/>
                    <a:lstStyle/>
                    <a:p>
                      <a:pPr marL="0" lvl="0" indent="0" algn="l" rtl="0">
                        <a:spcBef>
                          <a:spcPts val="0"/>
                        </a:spcBef>
                        <a:spcAft>
                          <a:spcPts val="0"/>
                        </a:spcAft>
                        <a:buNone/>
                      </a:pPr>
                      <a:r>
                        <a:rPr lang="en" sz="1100" b="1" dirty="0"/>
                        <a:t>Threats:</a:t>
                      </a:r>
                      <a:endParaRPr sz="1100" b="1" dirty="0"/>
                    </a:p>
                    <a:p>
                      <a:pPr marL="457200" lvl="0" indent="-304800" algn="l" rtl="0">
                        <a:spcBef>
                          <a:spcPts val="0"/>
                        </a:spcBef>
                        <a:spcAft>
                          <a:spcPts val="0"/>
                        </a:spcAft>
                        <a:buSzPts val="1200"/>
                        <a:buChar char="●"/>
                      </a:pPr>
                      <a:r>
                        <a:rPr lang="en-US" sz="1100" dirty="0">
                          <a:effectLst/>
                        </a:rPr>
                        <a:t>Make the expert's profile authenticated by the relief Author and make it hassle-free</a:t>
                      </a:r>
                      <a:r>
                        <a:rPr lang="en" sz="1100" dirty="0"/>
                        <a:t>.(Consumer</a:t>
                      </a:r>
                      <a:r>
                        <a:rPr lang="en" sz="1100" baseline="0" dirty="0"/>
                        <a:t> demand)</a:t>
                      </a:r>
                      <a:r>
                        <a:rPr lang="en" sz="1100" dirty="0"/>
                        <a:t> </a:t>
                      </a:r>
                    </a:p>
                    <a:p>
                      <a:pPr marL="457200" lvl="0" indent="-304800" algn="l" rtl="0">
                        <a:spcBef>
                          <a:spcPts val="0"/>
                        </a:spcBef>
                        <a:spcAft>
                          <a:spcPts val="0"/>
                        </a:spcAft>
                        <a:buSzPts val="1200"/>
                        <a:buChar char="●"/>
                      </a:pPr>
                      <a:endParaRPr sz="1100" dirty="0">
                        <a:solidFill>
                          <a:srgbClr val="303030"/>
                        </a:solidFill>
                      </a:endParaRPr>
                    </a:p>
                    <a:p>
                      <a:pPr marL="457200" lvl="0" indent="-304800" algn="l" rtl="0">
                        <a:spcBef>
                          <a:spcPts val="0"/>
                        </a:spcBef>
                        <a:spcAft>
                          <a:spcPts val="0"/>
                        </a:spcAft>
                        <a:buSzPts val="1200"/>
                        <a:buChar char="●"/>
                      </a:pPr>
                      <a:r>
                        <a:rPr lang="en" sz="1100" dirty="0"/>
                        <a:t>There are chances that even more future rivals will achieve market access.</a:t>
                      </a:r>
                      <a:endParaRPr sz="1100" dirty="0"/>
                    </a:p>
                  </a:txBody>
                  <a:tcPr marL="91425" marR="91425" marT="91425" marB="91425"/>
                </a:tc>
                <a:extLst>
                  <a:ext uri="{0D108BD9-81ED-4DB2-BD59-A6C34878D82A}">
                    <a16:rowId xmlns:a16="http://schemas.microsoft.com/office/drawing/2014/main" val="10002"/>
                  </a:ext>
                </a:extLst>
              </a:tr>
              <a:tr h="872101">
                <a:tc gridSpan="2">
                  <a:txBody>
                    <a:bodyPr/>
                    <a:lstStyle/>
                    <a:p>
                      <a:pPr marL="0" lvl="0" indent="0" algn="l" rtl="0">
                        <a:spcBef>
                          <a:spcPts val="0"/>
                        </a:spcBef>
                        <a:spcAft>
                          <a:spcPts val="0"/>
                        </a:spcAft>
                        <a:buNone/>
                      </a:pPr>
                      <a:r>
                        <a:rPr lang="en" sz="1100" b="1" dirty="0"/>
                        <a:t>Strategy: </a:t>
                      </a:r>
                      <a:endParaRPr sz="1100" b="1" dirty="0"/>
                    </a:p>
                    <a:p>
                      <a:pPr marL="457200" lvl="0" indent="-304800" algn="l" rtl="0">
                        <a:spcBef>
                          <a:spcPts val="0"/>
                        </a:spcBef>
                        <a:spcAft>
                          <a:spcPts val="0"/>
                        </a:spcAft>
                        <a:buSzPts val="1200"/>
                        <a:buChar char="●"/>
                      </a:pPr>
                      <a:r>
                        <a:rPr lang="en" sz="1100" dirty="0"/>
                        <a:t>New skill developed</a:t>
                      </a:r>
                      <a:r>
                        <a:rPr lang="en" sz="1100" baseline="0" dirty="0"/>
                        <a:t> </a:t>
                      </a:r>
                      <a:r>
                        <a:rPr lang="en" sz="1100" dirty="0"/>
                        <a:t>software has some limited at first but as it provides best services to learners and at low cost to experts so they looking for to try it for the first time. In</a:t>
                      </a:r>
                      <a:r>
                        <a:rPr lang="en" sz="1100" baseline="0" dirty="0"/>
                        <a:t> </a:t>
                      </a:r>
                      <a:r>
                        <a:rPr lang="en" sz="1100" dirty="0"/>
                        <a:t>future update we can add some more features that can be more</a:t>
                      </a:r>
                      <a:r>
                        <a:rPr lang="en" sz="1100" baseline="0" dirty="0"/>
                        <a:t> handy &amp; user friendly</a:t>
                      </a:r>
                      <a:r>
                        <a:rPr lang="en" sz="1100" dirty="0"/>
                        <a:t>.</a:t>
                      </a:r>
                      <a:endParaRPr sz="1100" dirty="0"/>
                    </a:p>
                  </a:txBody>
                  <a:tcPr marL="91425" marR="91425" marT="91425" marB="91425"/>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164</TotalTime>
  <Words>608</Words>
  <Application>Microsoft Office PowerPoint</Application>
  <PresentationFormat>On-screen Show (16:9)</PresentationFormat>
  <Paragraphs>142</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Skill Tutor</vt:lpstr>
      <vt:lpstr>PowerPoint Presentation</vt:lpstr>
      <vt:lpstr>PowerPoint Presentation</vt:lpstr>
      <vt:lpstr>PowerPoint Presentation</vt:lpstr>
      <vt:lpstr>PowerPoint Presentation</vt:lpstr>
      <vt:lpstr>Questionnaire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Seekers</dc:title>
  <cp:lastModifiedBy>Unknown User</cp:lastModifiedBy>
  <cp:revision>14</cp:revision>
  <dcterms:modified xsi:type="dcterms:W3CDTF">2022-11-12T19:32:55Z</dcterms:modified>
</cp:coreProperties>
</file>