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Tw Cen MT" panose="020B0602020104020603" pitchFamily="34" charset="0"/>
      <p:regular r:id="rId17"/>
      <p:bold r:id="rId18"/>
      <p:italic r:id="rId19"/>
      <p:boldItalic r:id="rId20"/>
    </p:embeddedFont>
    <p:embeddedFont>
      <p:font typeface="Verdana" panose="020B0604030504040204" pitchFamily="34" charset="0"/>
      <p:regular r:id="rId21"/>
      <p:bold r:id="rId22"/>
      <p:italic r:id="rId23"/>
      <p:boldItalic r:id="rId24"/>
    </p:embeddedFont>
    <p:embeddedFont>
      <p:font typeface="Wingdings 2" pitchFamily="2" charset="2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88780F-5B3F-4C35-872F-AF0DDC2C4F76}">
  <a:tblStyle styleId="{BB88780F-5B3F-4C35-872F-AF0DDC2C4F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506" y="-5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1.fntdata" /><Relationship Id="rId18" Type="http://schemas.openxmlformats.org/officeDocument/2006/relationships/font" Target="fonts/font6.fntdata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font" Target="fonts/font9.fntdata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17" Type="http://schemas.openxmlformats.org/officeDocument/2006/relationships/font" Target="fonts/font5.fntdata" /><Relationship Id="rId25" Type="http://schemas.openxmlformats.org/officeDocument/2006/relationships/font" Target="fonts/font13.fntdata" /><Relationship Id="rId2" Type="http://schemas.openxmlformats.org/officeDocument/2006/relationships/slide" Target="slides/slide1.xml" /><Relationship Id="rId16" Type="http://schemas.openxmlformats.org/officeDocument/2006/relationships/font" Target="fonts/font4.fntdata" /><Relationship Id="rId20" Type="http://schemas.openxmlformats.org/officeDocument/2006/relationships/font" Target="fonts/font8.fntdata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12.fntdata" /><Relationship Id="rId5" Type="http://schemas.openxmlformats.org/officeDocument/2006/relationships/slide" Target="slides/slide4.xml" /><Relationship Id="rId15" Type="http://schemas.openxmlformats.org/officeDocument/2006/relationships/font" Target="fonts/font3.fntdata" /><Relationship Id="rId23" Type="http://schemas.openxmlformats.org/officeDocument/2006/relationships/font" Target="fonts/font11.fntdata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font" Target="fonts/font7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font" Target="fonts/font2.fntdata" /><Relationship Id="rId22" Type="http://schemas.openxmlformats.org/officeDocument/2006/relationships/font" Target="fonts/font10.fntdata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9225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3e9011ff4c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3e9011ff4c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e9011ff4c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e9011ff4c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e9011ff4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e9011ff4c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e9011ff4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3e9011ff4c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e9011ff4c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3e9011ff4c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e9011ff4c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e9011ff4c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3e9011ff4c_1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3e9011ff4c_1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e9011ff4c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e9011ff4c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7" y="325622"/>
            <a:ext cx="8306809" cy="233172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365155"/>
            <a:ext cx="7772400" cy="13716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2763774"/>
            <a:ext cx="7772400" cy="6858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97764"/>
            <a:ext cx="8183880" cy="31409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00054"/>
            <a:ext cx="1981200" cy="3943349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400052"/>
            <a:ext cx="5943600" cy="394335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397764"/>
            <a:ext cx="8183880" cy="314096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7" y="325622"/>
            <a:ext cx="8306809" cy="3255997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3696462"/>
            <a:ext cx="8183880" cy="507492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4218363"/>
            <a:ext cx="8183880" cy="315468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397764"/>
            <a:ext cx="3931920" cy="3291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397764"/>
            <a:ext cx="3931920" cy="329184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737610"/>
            <a:ext cx="8183880" cy="78867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434578"/>
            <a:ext cx="3931920" cy="59412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434578"/>
            <a:ext cx="3931920" cy="59412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085850"/>
            <a:ext cx="3931920" cy="261747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085850"/>
            <a:ext cx="3931920" cy="261747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400050"/>
            <a:ext cx="2971800" cy="6858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085852"/>
            <a:ext cx="2971800" cy="3154584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3" y="697608"/>
            <a:ext cx="4626159" cy="35433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1" y="325622"/>
            <a:ext cx="2324605" cy="325755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9042"/>
            <a:ext cx="8229600" cy="78867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400050"/>
            <a:ext cx="2240280" cy="315861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326826"/>
            <a:ext cx="5925312" cy="325755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1" y="246889"/>
            <a:ext cx="8532055" cy="4647614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7" y="325622"/>
            <a:ext cx="8306809" cy="41148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3739193"/>
            <a:ext cx="8183880" cy="78867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397764"/>
            <a:ext cx="8183880" cy="3140964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4583907"/>
            <a:ext cx="22860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eaLnBrk="1" latinLnBrk="0" hangingPunct="1"/>
            <a:fld id="{C699CB88-5E1A-4FAC-892A-60949ACB1F6F}" type="datetimeFigureOut">
              <a:rPr lang="en-US" smtClean="0"/>
              <a:pPr eaLnBrk="1" latinLnBrk="0" hangingPunct="1"/>
              <a:t>11/6/2022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4583907"/>
            <a:ext cx="22860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45839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3.sv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782500" y="322500"/>
            <a:ext cx="5361300" cy="8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Skill Tutor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762100" y="1158401"/>
            <a:ext cx="5554500" cy="14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</a:rPr>
              <a:t>Submitted by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lvl="0" indent="457200" algn="l">
              <a:lnSpc>
                <a:spcPct val="80000"/>
              </a:lnSpc>
            </a:pPr>
            <a:r>
              <a:rPr lang="en" sz="1800" dirty="0">
                <a:solidFill>
                  <a:srgbClr val="000000"/>
                </a:solidFill>
              </a:rPr>
              <a:t>011191037 – Siful Islam Ahad</a:t>
            </a:r>
          </a:p>
          <a:p>
            <a:pPr indent="457200" algn="l"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</a:rPr>
              <a:t>011191133 – Ahmed </a:t>
            </a:r>
            <a:r>
              <a:rPr lang="en-US" sz="1800" dirty="0" err="1">
                <a:solidFill>
                  <a:srgbClr val="000000"/>
                </a:solidFill>
              </a:rPr>
              <a:t>Raihan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Alif</a:t>
            </a:r>
            <a:endParaRPr lang="en-US" sz="1800" dirty="0">
              <a:solidFill>
                <a:srgbClr val="000000"/>
              </a:solidFill>
            </a:endParaRPr>
          </a:p>
          <a:p>
            <a:pPr lvl="0" indent="457200" algn="l">
              <a:lnSpc>
                <a:spcPct val="80000"/>
              </a:lnSpc>
            </a:pPr>
            <a:r>
              <a:rPr lang="en" sz="1800" dirty="0">
                <a:solidFill>
                  <a:srgbClr val="000000"/>
                </a:solidFill>
              </a:rPr>
              <a:t>011191137 – Samia Ahmed Mim       </a:t>
            </a:r>
          </a:p>
          <a:p>
            <a:pPr indent="457200" algn="l">
              <a:lnSpc>
                <a:spcPct val="80000"/>
              </a:lnSpc>
            </a:pPr>
            <a:r>
              <a:rPr lang="en-US" sz="1800" dirty="0">
                <a:solidFill>
                  <a:srgbClr val="000000"/>
                </a:solidFill>
              </a:rPr>
              <a:t>011191173 </a:t>
            </a:r>
            <a:r>
              <a:rPr lang="en" sz="1800" dirty="0">
                <a:solidFill>
                  <a:srgbClr val="000000"/>
                </a:solidFill>
              </a:rPr>
              <a:t>–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Mahfujur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Rahman</a:t>
            </a:r>
            <a:endParaRPr lang="en" sz="1800" dirty="0">
              <a:solidFill>
                <a:srgbClr val="000000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870350" y="3186100"/>
            <a:ext cx="7338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Faculty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Md. Mohaiminul Islam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alibri"/>
                <a:ea typeface="Calibri"/>
                <a:cs typeface="Calibri"/>
                <a:sym typeface="Calibri"/>
              </a:rPr>
              <a:t>Lecturer, United International University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19150" y="3798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Demo</a:t>
            </a:r>
            <a:endParaRPr/>
          </a:p>
        </p:txBody>
      </p:sp>
      <p:pic>
        <p:nvPicPr>
          <p:cNvPr id="2050" name="Picture 2" descr="C:\Users\FAHI\Downloads\1 - Screen 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4" y="1030513"/>
            <a:ext cx="7518400" cy="330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>
            <a:spLocks noGrp="1"/>
          </p:cNvSpPr>
          <p:nvPr>
            <p:ph type="title"/>
          </p:nvPr>
        </p:nvSpPr>
        <p:spPr>
          <a:xfrm>
            <a:off x="809625" y="759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Idea</a:t>
            </a:r>
            <a:endParaRPr dirty="0"/>
          </a:p>
        </p:txBody>
      </p:sp>
      <p:sp>
        <p:nvSpPr>
          <p:cNvPr id="136" name="Google Shape;136;p14"/>
          <p:cNvSpPr txBox="1">
            <a:spLocks noGrp="1"/>
          </p:cNvSpPr>
          <p:nvPr>
            <p:ph type="body" idx="1"/>
          </p:nvPr>
        </p:nvSpPr>
        <p:spPr>
          <a:xfrm>
            <a:off x="838200" y="1647825"/>
            <a:ext cx="7505700" cy="2819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itchFamily="2" charset="2"/>
              <a:buChar char="Ø"/>
            </a:pPr>
            <a:r>
              <a:rPr lang="en-US" sz="1500" dirty="0">
                <a:solidFill>
                  <a:srgbClr val="000000"/>
                </a:solidFill>
              </a:rPr>
              <a:t>Learner can learn skill from experts  </a:t>
            </a:r>
            <a:endParaRPr sz="1500" dirty="0">
              <a:solidFill>
                <a:srgbClr val="000000"/>
              </a:solidFill>
            </a:endParaRPr>
          </a:p>
          <a:p>
            <a:pPr marL="47625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itchFamily="2" charset="2"/>
              <a:buChar char="Ø"/>
            </a:pPr>
            <a:r>
              <a:rPr lang="en-US" sz="1500" dirty="0">
                <a:solidFill>
                  <a:srgbClr val="000000"/>
                </a:solidFill>
              </a:rPr>
              <a:t>Experts can show their skill details by their personal profile </a:t>
            </a:r>
            <a:endParaRPr sz="1500" dirty="0">
              <a:solidFill>
                <a:srgbClr val="000000"/>
              </a:solidFill>
            </a:endParaRPr>
          </a:p>
          <a:p>
            <a:pPr marL="47625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itchFamily="2" charset="2"/>
              <a:buChar char="Ø"/>
            </a:pPr>
            <a:r>
              <a:rPr lang="en" sz="1500" dirty="0">
                <a:solidFill>
                  <a:srgbClr val="000000"/>
                </a:solidFill>
              </a:rPr>
              <a:t>Learner can choose their expert for their prefarable skills and will have to pay </a:t>
            </a:r>
          </a:p>
          <a:p>
            <a:pPr marL="47625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itchFamily="2" charset="2"/>
              <a:buChar char="Ø"/>
            </a:pPr>
            <a:r>
              <a:rPr lang="en" sz="1500" dirty="0">
                <a:solidFill>
                  <a:srgbClr val="000000"/>
                </a:solidFill>
              </a:rPr>
              <a:t>Experts will teach learners by their chosen skill and earn money </a:t>
            </a:r>
          </a:p>
          <a:p>
            <a:pPr marL="476250" lvl="0" indent="-3429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Wingdings" pitchFamily="2" charset="2"/>
              <a:buChar char="Ø"/>
            </a:pPr>
            <a:r>
              <a:rPr lang="en-US" sz="1500" dirty="0">
                <a:solidFill>
                  <a:srgbClr val="000000"/>
                </a:solidFill>
              </a:rPr>
              <a:t>Admin can get payment from learners for each experts they hire  </a:t>
            </a:r>
            <a:endParaRPr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28675" y="740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Motivation Behind This Project</a:t>
            </a:r>
            <a:endParaRPr dirty="0"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8764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" sz="1400" dirty="0">
                <a:solidFill>
                  <a:srgbClr val="000000"/>
                </a:solidFill>
              </a:rPr>
              <a:t>To make easy to earn money for skilled people</a:t>
            </a:r>
            <a:endParaRPr sz="1400" dirty="0">
              <a:solidFill>
                <a:srgbClr val="000000"/>
              </a:solidFill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" sz="1400" dirty="0">
                <a:solidFill>
                  <a:srgbClr val="000000"/>
                </a:solidFill>
              </a:rPr>
              <a:t>Find the best tutor for the skill </a:t>
            </a:r>
            <a:r>
              <a:rPr lang="en-US" sz="1400" dirty="0">
                <a:solidFill>
                  <a:srgbClr val="000000"/>
                </a:solidFill>
              </a:rPr>
              <a:t>hunter</a:t>
            </a:r>
            <a:endParaRPr sz="1400" dirty="0">
              <a:solidFill>
                <a:srgbClr val="000000"/>
              </a:solidFill>
            </a:endParaRPr>
          </a:p>
          <a:p>
            <a:pPr marL="742950" lvl="0" indent="-285750" algn="l" rtl="0">
              <a:spcBef>
                <a:spcPts val="1200"/>
              </a:spcBef>
              <a:spcAft>
                <a:spcPts val="0"/>
              </a:spcAft>
              <a:buFont typeface="Wingdings" pitchFamily="2" charset="2"/>
              <a:buChar char="Ø"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itchFamily="2" charset="2"/>
              <a:buChar char="Ø"/>
            </a:pPr>
            <a:r>
              <a:rPr lang="en" sz="1400" dirty="0">
                <a:solidFill>
                  <a:srgbClr val="000000"/>
                </a:solidFill>
              </a:rPr>
              <a:t>To make comfortable to learn skill from the experts with </a:t>
            </a:r>
            <a:r>
              <a:rPr lang="en" sz="1400" b="1" dirty="0">
                <a:solidFill>
                  <a:srgbClr val="000000"/>
                </a:solidFill>
              </a:rPr>
              <a:t>flexible time</a:t>
            </a:r>
            <a:r>
              <a:rPr lang="en" sz="1400" dirty="0">
                <a:solidFill>
                  <a:srgbClr val="000000"/>
                </a:solidFill>
              </a:rPr>
              <a:t>,</a:t>
            </a:r>
            <a:r>
              <a:rPr lang="en" sz="1400" b="1" dirty="0">
                <a:solidFill>
                  <a:srgbClr val="000000"/>
                </a:solidFill>
              </a:rPr>
              <a:t>proper personal guideline,heavy resource</a:t>
            </a:r>
            <a:r>
              <a:rPr lang="en" sz="1400" dirty="0">
                <a:solidFill>
                  <a:srgbClr val="000000"/>
                </a:solidFill>
              </a:rPr>
              <a:t> with daily or weekly task  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400050" y="225825"/>
            <a:ext cx="8315324" cy="6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Benchmark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FEDB1C-19C0-5205-5F8F-5A3D14671EAB}"/>
              </a:ext>
            </a:extLst>
          </p:cNvPr>
          <p:cNvGrpSpPr/>
          <p:nvPr/>
        </p:nvGrpSpPr>
        <p:grpSpPr>
          <a:xfrm>
            <a:off x="297198" y="825692"/>
            <a:ext cx="8405040" cy="4000661"/>
            <a:chOff x="736956" y="564605"/>
            <a:chExt cx="9804289" cy="6104316"/>
          </a:xfrm>
        </p:grpSpPr>
        <p:sp>
          <p:nvSpPr>
            <p:cNvPr id="5" name="Rectangle: Rounded Corners 70">
              <a:extLst>
                <a:ext uri="{FF2B5EF4-FFF2-40B4-BE49-F238E27FC236}">
                  <a16:creationId xmlns:a16="http://schemas.microsoft.com/office/drawing/2014/main" id="{BFB29548-E072-7ED5-026F-36C41EA3352A}"/>
                </a:ext>
              </a:extLst>
            </p:cNvPr>
            <p:cNvSpPr/>
            <p:nvPr/>
          </p:nvSpPr>
          <p:spPr>
            <a:xfrm>
              <a:off x="1979629" y="622170"/>
              <a:ext cx="1263192" cy="499621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: Rounded Corners 71">
              <a:extLst>
                <a:ext uri="{FF2B5EF4-FFF2-40B4-BE49-F238E27FC236}">
                  <a16:creationId xmlns:a16="http://schemas.microsoft.com/office/drawing/2014/main" id="{B3CE1B42-0DD8-AC99-9C60-022A86BE2AF5}"/>
                </a:ext>
              </a:extLst>
            </p:cNvPr>
            <p:cNvSpPr/>
            <p:nvPr/>
          </p:nvSpPr>
          <p:spPr>
            <a:xfrm>
              <a:off x="3417214" y="615755"/>
              <a:ext cx="1263192" cy="499621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: Rounded Corners 72">
              <a:extLst>
                <a:ext uri="{FF2B5EF4-FFF2-40B4-BE49-F238E27FC236}">
                  <a16:creationId xmlns:a16="http://schemas.microsoft.com/office/drawing/2014/main" id="{92328A9E-47B1-5FDC-DB06-F4812F5AF6CE}"/>
                </a:ext>
              </a:extLst>
            </p:cNvPr>
            <p:cNvSpPr/>
            <p:nvPr/>
          </p:nvSpPr>
          <p:spPr>
            <a:xfrm>
              <a:off x="4832808" y="622169"/>
              <a:ext cx="1263192" cy="499621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: Rounded Corners 73">
              <a:extLst>
                <a:ext uri="{FF2B5EF4-FFF2-40B4-BE49-F238E27FC236}">
                  <a16:creationId xmlns:a16="http://schemas.microsoft.com/office/drawing/2014/main" id="{8C67DF21-CCCE-DAAC-20DC-F6DFA28A48C0}"/>
                </a:ext>
              </a:extLst>
            </p:cNvPr>
            <p:cNvSpPr/>
            <p:nvPr/>
          </p:nvSpPr>
          <p:spPr>
            <a:xfrm>
              <a:off x="6248400" y="622169"/>
              <a:ext cx="1263192" cy="499621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ctangle: Rounded Corners 74">
              <a:extLst>
                <a:ext uri="{FF2B5EF4-FFF2-40B4-BE49-F238E27FC236}">
                  <a16:creationId xmlns:a16="http://schemas.microsoft.com/office/drawing/2014/main" id="{9059E844-90C7-EEEA-BBAC-A4F42130171B}"/>
                </a:ext>
              </a:extLst>
            </p:cNvPr>
            <p:cNvSpPr/>
            <p:nvPr/>
          </p:nvSpPr>
          <p:spPr>
            <a:xfrm>
              <a:off x="7628758" y="622169"/>
              <a:ext cx="1494817" cy="499621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: Rounded Corners 75">
              <a:extLst>
                <a:ext uri="{FF2B5EF4-FFF2-40B4-BE49-F238E27FC236}">
                  <a16:creationId xmlns:a16="http://schemas.microsoft.com/office/drawing/2014/main" id="{047CE1AB-EED8-7772-4DE5-0817AE5A2813}"/>
                </a:ext>
              </a:extLst>
            </p:cNvPr>
            <p:cNvSpPr/>
            <p:nvPr/>
          </p:nvSpPr>
          <p:spPr>
            <a:xfrm>
              <a:off x="9198208" y="622169"/>
              <a:ext cx="1263192" cy="499621"/>
            </a:xfrm>
            <a:prstGeom prst="roundRect">
              <a:avLst/>
            </a:prstGeom>
            <a:solidFill>
              <a:sysClr val="windowText" lastClr="000000">
                <a:lumMod val="50000"/>
                <a:lumOff val="5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34BDED-77D2-F5A1-6AA0-60800BCB91C2}"/>
                </a:ext>
              </a:extLst>
            </p:cNvPr>
            <p:cNvSpPr/>
            <p:nvPr/>
          </p:nvSpPr>
          <p:spPr>
            <a:xfrm>
              <a:off x="942680" y="1253763"/>
              <a:ext cx="2300141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F40C0A-DDA9-933F-1F1C-A55BA6E62327}"/>
                </a:ext>
              </a:extLst>
            </p:cNvPr>
            <p:cNvSpPr/>
            <p:nvPr/>
          </p:nvSpPr>
          <p:spPr>
            <a:xfrm>
              <a:off x="942680" y="1753381"/>
              <a:ext cx="2300141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02AD0B-D278-447D-B967-A37E80816C32}"/>
                </a:ext>
              </a:extLst>
            </p:cNvPr>
            <p:cNvSpPr/>
            <p:nvPr/>
          </p:nvSpPr>
          <p:spPr>
            <a:xfrm>
              <a:off x="942680" y="2243569"/>
              <a:ext cx="2300141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BE2AE7-ADEE-1D55-B0AB-62F1D55344AE}"/>
                </a:ext>
              </a:extLst>
            </p:cNvPr>
            <p:cNvSpPr/>
            <p:nvPr/>
          </p:nvSpPr>
          <p:spPr>
            <a:xfrm>
              <a:off x="942680" y="2743187"/>
              <a:ext cx="2300141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CE9BC7-5DAE-6664-B307-19345D913BA3}"/>
                </a:ext>
              </a:extLst>
            </p:cNvPr>
            <p:cNvSpPr/>
            <p:nvPr/>
          </p:nvSpPr>
          <p:spPr>
            <a:xfrm>
              <a:off x="942680" y="3242805"/>
              <a:ext cx="2300141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5C3B15-E955-2DB2-9B0E-80C3569612FE}"/>
                </a:ext>
              </a:extLst>
            </p:cNvPr>
            <p:cNvSpPr/>
            <p:nvPr/>
          </p:nvSpPr>
          <p:spPr>
            <a:xfrm>
              <a:off x="942680" y="3742423"/>
              <a:ext cx="2300141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0D90B1-86BE-24B5-A4F4-C5D960346278}"/>
                </a:ext>
              </a:extLst>
            </p:cNvPr>
            <p:cNvSpPr/>
            <p:nvPr/>
          </p:nvSpPr>
          <p:spPr>
            <a:xfrm>
              <a:off x="942680" y="4232611"/>
              <a:ext cx="2300141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9D84FF-E70C-8594-D357-B3635166B75A}"/>
                </a:ext>
              </a:extLst>
            </p:cNvPr>
            <p:cNvSpPr/>
            <p:nvPr/>
          </p:nvSpPr>
          <p:spPr>
            <a:xfrm>
              <a:off x="942680" y="4732229"/>
              <a:ext cx="2300141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9FE9CE3-EFA9-9652-8A2F-07AFE54E2664}"/>
                </a:ext>
              </a:extLst>
            </p:cNvPr>
            <p:cNvSpPr/>
            <p:nvPr/>
          </p:nvSpPr>
          <p:spPr>
            <a:xfrm>
              <a:off x="942680" y="5231847"/>
              <a:ext cx="2300141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21EBE2C-90B1-2051-5B5E-E453837D0761}"/>
                </a:ext>
              </a:extLst>
            </p:cNvPr>
            <p:cNvSpPr/>
            <p:nvPr/>
          </p:nvSpPr>
          <p:spPr>
            <a:xfrm>
              <a:off x="942680" y="5722035"/>
              <a:ext cx="2300141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AB4135-E5FF-8BED-E066-072103663D5B}"/>
                </a:ext>
              </a:extLst>
            </p:cNvPr>
            <p:cNvSpPr/>
            <p:nvPr/>
          </p:nvSpPr>
          <p:spPr>
            <a:xfrm>
              <a:off x="942680" y="6221653"/>
              <a:ext cx="2300141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7F05BC-7F26-6A89-D03D-EADE04E14C1A}"/>
                </a:ext>
              </a:extLst>
            </p:cNvPr>
            <p:cNvSpPr/>
            <p:nvPr/>
          </p:nvSpPr>
          <p:spPr>
            <a:xfrm>
              <a:off x="3417216" y="1253763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98AAE1-9D05-82F3-AE2F-AF2662C905B7}"/>
                </a:ext>
              </a:extLst>
            </p:cNvPr>
            <p:cNvSpPr/>
            <p:nvPr/>
          </p:nvSpPr>
          <p:spPr>
            <a:xfrm>
              <a:off x="3417216" y="1762808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883AA99-6705-0FC9-9217-B22971CCB6B3}"/>
                </a:ext>
              </a:extLst>
            </p:cNvPr>
            <p:cNvSpPr/>
            <p:nvPr/>
          </p:nvSpPr>
          <p:spPr>
            <a:xfrm>
              <a:off x="3417216" y="2243569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DE13C1-A4DE-E72D-07F1-96DEC738EC22}"/>
                </a:ext>
              </a:extLst>
            </p:cNvPr>
            <p:cNvSpPr/>
            <p:nvPr/>
          </p:nvSpPr>
          <p:spPr>
            <a:xfrm>
              <a:off x="3417216" y="2743187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22EF06-ED9F-25B1-752A-E17DD6661E71}"/>
                </a:ext>
              </a:extLst>
            </p:cNvPr>
            <p:cNvSpPr/>
            <p:nvPr/>
          </p:nvSpPr>
          <p:spPr>
            <a:xfrm>
              <a:off x="3417216" y="3242805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B0581B0-6107-25A7-1286-F9E98349899A}"/>
                </a:ext>
              </a:extLst>
            </p:cNvPr>
            <p:cNvSpPr/>
            <p:nvPr/>
          </p:nvSpPr>
          <p:spPr>
            <a:xfrm>
              <a:off x="3417216" y="3742423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D68E7A7-2496-029C-EBE6-2B90D908D7AD}"/>
                </a:ext>
              </a:extLst>
            </p:cNvPr>
            <p:cNvSpPr/>
            <p:nvPr/>
          </p:nvSpPr>
          <p:spPr>
            <a:xfrm>
              <a:off x="3417216" y="4251452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0FCF8F6-1108-D5C7-1926-5E1F149730EB}"/>
                </a:ext>
              </a:extLst>
            </p:cNvPr>
            <p:cNvSpPr/>
            <p:nvPr/>
          </p:nvSpPr>
          <p:spPr>
            <a:xfrm>
              <a:off x="3417216" y="5722035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BBACCC8-6809-3E1B-2FDF-CCF67581D2D9}"/>
                </a:ext>
              </a:extLst>
            </p:cNvPr>
            <p:cNvSpPr/>
            <p:nvPr/>
          </p:nvSpPr>
          <p:spPr>
            <a:xfrm>
              <a:off x="3417216" y="6221653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F4303D-83E9-523B-D7C6-F455ECF7AA14}"/>
                </a:ext>
              </a:extLst>
            </p:cNvPr>
            <p:cNvSpPr/>
            <p:nvPr/>
          </p:nvSpPr>
          <p:spPr>
            <a:xfrm>
              <a:off x="3417216" y="4760497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92B633-45D9-81C2-19BA-0C7B9AB4310B}"/>
                </a:ext>
              </a:extLst>
            </p:cNvPr>
            <p:cNvSpPr/>
            <p:nvPr/>
          </p:nvSpPr>
          <p:spPr>
            <a:xfrm>
              <a:off x="3417216" y="5250688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6F763B-E988-DE45-5F70-2DA684B96BBD}"/>
                </a:ext>
              </a:extLst>
            </p:cNvPr>
            <p:cNvSpPr/>
            <p:nvPr/>
          </p:nvSpPr>
          <p:spPr>
            <a:xfrm>
              <a:off x="4854803" y="1253763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E9E34D8-B448-487B-3521-140AB45B26CD}"/>
                </a:ext>
              </a:extLst>
            </p:cNvPr>
            <p:cNvSpPr/>
            <p:nvPr/>
          </p:nvSpPr>
          <p:spPr>
            <a:xfrm>
              <a:off x="4854803" y="1762808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2F1C1B-101D-2038-73C0-C32F55DAB27A}"/>
                </a:ext>
              </a:extLst>
            </p:cNvPr>
            <p:cNvSpPr/>
            <p:nvPr/>
          </p:nvSpPr>
          <p:spPr>
            <a:xfrm>
              <a:off x="4854803" y="2243569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AEFE60A-53F0-F317-AD8B-2BB911747FBC}"/>
                </a:ext>
              </a:extLst>
            </p:cNvPr>
            <p:cNvSpPr/>
            <p:nvPr/>
          </p:nvSpPr>
          <p:spPr>
            <a:xfrm>
              <a:off x="4854803" y="2743187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65E8528-04DB-2392-8DC1-BE0DBC2C5F19}"/>
                </a:ext>
              </a:extLst>
            </p:cNvPr>
            <p:cNvSpPr/>
            <p:nvPr/>
          </p:nvSpPr>
          <p:spPr>
            <a:xfrm>
              <a:off x="4854803" y="3242805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ACE0C2-E86D-0C5E-3A4A-B460500CC5F7}"/>
                </a:ext>
              </a:extLst>
            </p:cNvPr>
            <p:cNvSpPr/>
            <p:nvPr/>
          </p:nvSpPr>
          <p:spPr>
            <a:xfrm>
              <a:off x="4854803" y="3742423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5CD8914-4A12-0B8B-1A11-FABBD3B8ECFC}"/>
                </a:ext>
              </a:extLst>
            </p:cNvPr>
            <p:cNvSpPr/>
            <p:nvPr/>
          </p:nvSpPr>
          <p:spPr>
            <a:xfrm>
              <a:off x="4854803" y="4251452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5FCB16D-C4F4-34C0-122F-EBF3E39E16AE}"/>
                </a:ext>
              </a:extLst>
            </p:cNvPr>
            <p:cNvSpPr/>
            <p:nvPr/>
          </p:nvSpPr>
          <p:spPr>
            <a:xfrm>
              <a:off x="4854803" y="5722035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2C010B2-4414-8120-A5F4-FE0D8E83FD16}"/>
                </a:ext>
              </a:extLst>
            </p:cNvPr>
            <p:cNvSpPr/>
            <p:nvPr/>
          </p:nvSpPr>
          <p:spPr>
            <a:xfrm>
              <a:off x="4854803" y="6221653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2C11AED-39AD-AA18-1827-210C2951DF79}"/>
                </a:ext>
              </a:extLst>
            </p:cNvPr>
            <p:cNvSpPr/>
            <p:nvPr/>
          </p:nvSpPr>
          <p:spPr>
            <a:xfrm>
              <a:off x="4854803" y="4760497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1088BB5-F050-9E06-6F9E-D57AF1D708FD}"/>
                </a:ext>
              </a:extLst>
            </p:cNvPr>
            <p:cNvSpPr/>
            <p:nvPr/>
          </p:nvSpPr>
          <p:spPr>
            <a:xfrm>
              <a:off x="4854803" y="5250688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8A54CED-9FDC-31F6-DAD4-073CE53CD9BA}"/>
                </a:ext>
              </a:extLst>
            </p:cNvPr>
            <p:cNvSpPr/>
            <p:nvPr/>
          </p:nvSpPr>
          <p:spPr>
            <a:xfrm>
              <a:off x="6248400" y="1253763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A51E42-37A8-F292-6A83-67D4D34456F7}"/>
                </a:ext>
              </a:extLst>
            </p:cNvPr>
            <p:cNvSpPr/>
            <p:nvPr/>
          </p:nvSpPr>
          <p:spPr>
            <a:xfrm>
              <a:off x="6248400" y="1762808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60C0586-C6D3-E0CC-2FC8-4AB2DAD1EC91}"/>
                </a:ext>
              </a:extLst>
            </p:cNvPr>
            <p:cNvSpPr/>
            <p:nvPr/>
          </p:nvSpPr>
          <p:spPr>
            <a:xfrm>
              <a:off x="6248400" y="2243569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C855B9E-F750-5408-D1A8-D8A4239F0842}"/>
                </a:ext>
              </a:extLst>
            </p:cNvPr>
            <p:cNvSpPr/>
            <p:nvPr/>
          </p:nvSpPr>
          <p:spPr>
            <a:xfrm>
              <a:off x="6248400" y="2743187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BC724E5-751B-2166-BD68-48260E9B2CBD}"/>
                </a:ext>
              </a:extLst>
            </p:cNvPr>
            <p:cNvSpPr/>
            <p:nvPr/>
          </p:nvSpPr>
          <p:spPr>
            <a:xfrm>
              <a:off x="6248400" y="3242805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8211D6-ABF6-C69E-DA67-E9E00BA949A5}"/>
                </a:ext>
              </a:extLst>
            </p:cNvPr>
            <p:cNvSpPr/>
            <p:nvPr/>
          </p:nvSpPr>
          <p:spPr>
            <a:xfrm>
              <a:off x="6248400" y="3742423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8B6C171-BA55-8A42-B2FC-A661A08FC453}"/>
                </a:ext>
              </a:extLst>
            </p:cNvPr>
            <p:cNvSpPr/>
            <p:nvPr/>
          </p:nvSpPr>
          <p:spPr>
            <a:xfrm>
              <a:off x="6248400" y="4251452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D9908BF-3BCE-0A38-63D3-6343FD8E1AA6}"/>
                </a:ext>
              </a:extLst>
            </p:cNvPr>
            <p:cNvSpPr/>
            <p:nvPr/>
          </p:nvSpPr>
          <p:spPr>
            <a:xfrm>
              <a:off x="6248400" y="5722035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B062639-DEF4-252D-59BB-E543F5CE632C}"/>
                </a:ext>
              </a:extLst>
            </p:cNvPr>
            <p:cNvSpPr/>
            <p:nvPr/>
          </p:nvSpPr>
          <p:spPr>
            <a:xfrm>
              <a:off x="6248400" y="6221653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D296DC6-8786-E382-3476-EECF3F12D416}"/>
                </a:ext>
              </a:extLst>
            </p:cNvPr>
            <p:cNvSpPr/>
            <p:nvPr/>
          </p:nvSpPr>
          <p:spPr>
            <a:xfrm>
              <a:off x="6248400" y="4760497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8DBE64D-9E97-662F-225A-EE8DA6E9125E}"/>
                </a:ext>
              </a:extLst>
            </p:cNvPr>
            <p:cNvSpPr/>
            <p:nvPr/>
          </p:nvSpPr>
          <p:spPr>
            <a:xfrm>
              <a:off x="6248400" y="5250688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FA0884F-3D30-AD67-28A3-9D63DC1E8F99}"/>
                </a:ext>
              </a:extLst>
            </p:cNvPr>
            <p:cNvSpPr/>
            <p:nvPr/>
          </p:nvSpPr>
          <p:spPr>
            <a:xfrm>
              <a:off x="7685987" y="1253763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8BEF074-B26D-5B44-F4B4-B102312C0896}"/>
                </a:ext>
              </a:extLst>
            </p:cNvPr>
            <p:cNvSpPr/>
            <p:nvPr/>
          </p:nvSpPr>
          <p:spPr>
            <a:xfrm>
              <a:off x="7685987" y="1762808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44FA63F-2416-BAA0-0E00-8B990534764E}"/>
                </a:ext>
              </a:extLst>
            </p:cNvPr>
            <p:cNvSpPr/>
            <p:nvPr/>
          </p:nvSpPr>
          <p:spPr>
            <a:xfrm>
              <a:off x="7685987" y="2243569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BF1409B-2482-D5D8-EC13-34B6A2EA515C}"/>
                </a:ext>
              </a:extLst>
            </p:cNvPr>
            <p:cNvSpPr/>
            <p:nvPr/>
          </p:nvSpPr>
          <p:spPr>
            <a:xfrm>
              <a:off x="7685987" y="2743187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F23DD04-DB85-B933-9234-9095F0711F57}"/>
                </a:ext>
              </a:extLst>
            </p:cNvPr>
            <p:cNvSpPr/>
            <p:nvPr/>
          </p:nvSpPr>
          <p:spPr>
            <a:xfrm>
              <a:off x="7685987" y="3242805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1CED44B-888D-802F-0283-F682368DDBCD}"/>
                </a:ext>
              </a:extLst>
            </p:cNvPr>
            <p:cNvSpPr/>
            <p:nvPr/>
          </p:nvSpPr>
          <p:spPr>
            <a:xfrm>
              <a:off x="7685987" y="3742423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C5C4CA1-C546-2E01-B6C7-96DDD67AAAF7}"/>
                </a:ext>
              </a:extLst>
            </p:cNvPr>
            <p:cNvSpPr/>
            <p:nvPr/>
          </p:nvSpPr>
          <p:spPr>
            <a:xfrm>
              <a:off x="7685987" y="4251452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441FE9A-68D8-2C3F-F326-54A3316C6FC7}"/>
                </a:ext>
              </a:extLst>
            </p:cNvPr>
            <p:cNvSpPr/>
            <p:nvPr/>
          </p:nvSpPr>
          <p:spPr>
            <a:xfrm>
              <a:off x="7685987" y="5722035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8DA1CF2-909E-83EB-66E6-4421C8C21132}"/>
                </a:ext>
              </a:extLst>
            </p:cNvPr>
            <p:cNvSpPr/>
            <p:nvPr/>
          </p:nvSpPr>
          <p:spPr>
            <a:xfrm>
              <a:off x="7685987" y="6221653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611BC3A-E532-E52A-9BFE-7DD8BE3B71A4}"/>
                </a:ext>
              </a:extLst>
            </p:cNvPr>
            <p:cNvSpPr/>
            <p:nvPr/>
          </p:nvSpPr>
          <p:spPr>
            <a:xfrm>
              <a:off x="7685987" y="4760497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F78676-59BB-EF85-0482-342FDD8794B3}"/>
                </a:ext>
              </a:extLst>
            </p:cNvPr>
            <p:cNvSpPr/>
            <p:nvPr/>
          </p:nvSpPr>
          <p:spPr>
            <a:xfrm>
              <a:off x="7685987" y="5250688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BB56D6A-B832-CC1A-1DED-889DBDAE177B}"/>
                </a:ext>
              </a:extLst>
            </p:cNvPr>
            <p:cNvSpPr/>
            <p:nvPr/>
          </p:nvSpPr>
          <p:spPr>
            <a:xfrm>
              <a:off x="9123574" y="1253763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E380E2F-7310-DDD4-FC31-EDEB10DE4B96}"/>
                </a:ext>
              </a:extLst>
            </p:cNvPr>
            <p:cNvSpPr/>
            <p:nvPr/>
          </p:nvSpPr>
          <p:spPr>
            <a:xfrm>
              <a:off x="9123574" y="1762808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6026AB5-3602-DB87-FB3D-B6C154EB6BB5}"/>
                </a:ext>
              </a:extLst>
            </p:cNvPr>
            <p:cNvSpPr/>
            <p:nvPr/>
          </p:nvSpPr>
          <p:spPr>
            <a:xfrm>
              <a:off x="9123574" y="2243569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5FB9C04-725B-A73A-4B8E-99FD52F2F6A8}"/>
                </a:ext>
              </a:extLst>
            </p:cNvPr>
            <p:cNvSpPr/>
            <p:nvPr/>
          </p:nvSpPr>
          <p:spPr>
            <a:xfrm>
              <a:off x="9123574" y="2743187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BDB2217-B9BE-3706-BC5B-FC21F3217348}"/>
                </a:ext>
              </a:extLst>
            </p:cNvPr>
            <p:cNvSpPr/>
            <p:nvPr/>
          </p:nvSpPr>
          <p:spPr>
            <a:xfrm>
              <a:off x="9123574" y="3242805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F7072A4-A988-55C3-B464-DA6CD793BB88}"/>
                </a:ext>
              </a:extLst>
            </p:cNvPr>
            <p:cNvSpPr/>
            <p:nvPr/>
          </p:nvSpPr>
          <p:spPr>
            <a:xfrm>
              <a:off x="9123574" y="3742423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F525694-8C62-F9B7-358C-AAF3938E6DDA}"/>
                </a:ext>
              </a:extLst>
            </p:cNvPr>
            <p:cNvSpPr/>
            <p:nvPr/>
          </p:nvSpPr>
          <p:spPr>
            <a:xfrm>
              <a:off x="9123574" y="4251452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ECE2104-3D4E-50E3-69DF-E813E7DBB423}"/>
                </a:ext>
              </a:extLst>
            </p:cNvPr>
            <p:cNvSpPr/>
            <p:nvPr/>
          </p:nvSpPr>
          <p:spPr>
            <a:xfrm>
              <a:off x="9123574" y="5722035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BCE085D-54E4-1E09-7A15-F947F960B180}"/>
                </a:ext>
              </a:extLst>
            </p:cNvPr>
            <p:cNvSpPr/>
            <p:nvPr/>
          </p:nvSpPr>
          <p:spPr>
            <a:xfrm>
              <a:off x="9123574" y="6221653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235EFE8-B760-4C36-CD83-1B60F6E2393E}"/>
                </a:ext>
              </a:extLst>
            </p:cNvPr>
            <p:cNvSpPr/>
            <p:nvPr/>
          </p:nvSpPr>
          <p:spPr>
            <a:xfrm>
              <a:off x="9123574" y="4760497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79FE9F5-16D9-56D6-3028-B2DD160C2897}"/>
                </a:ext>
              </a:extLst>
            </p:cNvPr>
            <p:cNvSpPr/>
            <p:nvPr/>
          </p:nvSpPr>
          <p:spPr>
            <a:xfrm>
              <a:off x="9123574" y="5250688"/>
              <a:ext cx="1263192" cy="386499"/>
            </a:xfrm>
            <a:prstGeom prst="rect">
              <a:avLst/>
            </a:prstGeom>
            <a:solidFill>
              <a:srgbClr val="E7E6E6">
                <a:lumMod val="9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646D672-FEE6-7180-93EC-6E62A80D64A3}"/>
                </a:ext>
              </a:extLst>
            </p:cNvPr>
            <p:cNvSpPr txBox="1"/>
            <p:nvPr/>
          </p:nvSpPr>
          <p:spPr>
            <a:xfrm>
              <a:off x="2073896" y="601065"/>
              <a:ext cx="1101365" cy="516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Features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B27787-22E6-E3FF-6914-4DC40828FD9F}"/>
                </a:ext>
              </a:extLst>
            </p:cNvPr>
            <p:cNvSpPr txBox="1"/>
            <p:nvPr/>
          </p:nvSpPr>
          <p:spPr>
            <a:xfrm>
              <a:off x="3456837" y="632452"/>
              <a:ext cx="1300354" cy="516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TuitionBD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918724A-BBB9-A450-198E-A1709C63C71E}"/>
                </a:ext>
              </a:extLst>
            </p:cNvPr>
            <p:cNvSpPr txBox="1"/>
            <p:nvPr/>
          </p:nvSpPr>
          <p:spPr>
            <a:xfrm>
              <a:off x="4769293" y="605523"/>
              <a:ext cx="1567992" cy="516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Tutor</a:t>
              </a:r>
              <a:r>
                <a:rPr kumimoji="0" lang="en-US" sz="1600" b="1" i="0" u="none" strike="noStrike" kern="0" cap="none" spc="0" normalizeH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 Sheba</a:t>
              </a: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29C48AA-35FB-91D0-0161-CF2302A8B74A}"/>
                </a:ext>
              </a:extLst>
            </p:cNvPr>
            <p:cNvSpPr txBox="1"/>
            <p:nvPr/>
          </p:nvSpPr>
          <p:spPr>
            <a:xfrm>
              <a:off x="6095999" y="564605"/>
              <a:ext cx="1443873" cy="563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dirty="0">
                  <a:solidFill>
                    <a:sysClr val="window" lastClr="FFFFFF"/>
                  </a:solidFill>
                  <a:latin typeface="Tw Cen MT" panose="020B0602020104020603" pitchFamily="34" charset="0"/>
                </a:rPr>
                <a:t>    Up </a:t>
              </a:r>
              <a:r>
                <a:rPr lang="en-US" sz="1600" b="1" dirty="0">
                  <a:solidFill>
                    <a:sysClr val="window" lastClr="FFFFFF"/>
                  </a:solidFill>
                  <a:latin typeface="Tw Cen MT" panose="020B0602020104020603" pitchFamily="34" charset="0"/>
                </a:rPr>
                <a:t>work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31C8433-3BD9-F5FE-6F63-62E857FA8A5A}"/>
                </a:ext>
              </a:extLst>
            </p:cNvPr>
            <p:cNvSpPr txBox="1"/>
            <p:nvPr/>
          </p:nvSpPr>
          <p:spPr>
            <a:xfrm>
              <a:off x="7547375" y="588253"/>
              <a:ext cx="1805630" cy="516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Freelancer.com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4E30C52-6068-DF25-B322-09E667F47419}"/>
                </a:ext>
              </a:extLst>
            </p:cNvPr>
            <p:cNvSpPr txBox="1"/>
            <p:nvPr/>
          </p:nvSpPr>
          <p:spPr>
            <a:xfrm>
              <a:off x="9198208" y="643465"/>
              <a:ext cx="1343037" cy="516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Skill Tutor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0C35090-729D-A213-1846-5161BD8E7630}"/>
                </a:ext>
              </a:extLst>
            </p:cNvPr>
            <p:cNvSpPr txBox="1"/>
            <p:nvPr/>
          </p:nvSpPr>
          <p:spPr>
            <a:xfrm>
              <a:off x="1036948" y="1140883"/>
              <a:ext cx="2073896" cy="563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Login &amp; Sign-up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0DD49E1-AD29-EA41-E8DC-2B1AB3BBF4E8}"/>
                </a:ext>
              </a:extLst>
            </p:cNvPr>
            <p:cNvSpPr txBox="1"/>
            <p:nvPr/>
          </p:nvSpPr>
          <p:spPr>
            <a:xfrm>
              <a:off x="1036948" y="1649689"/>
              <a:ext cx="207389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Search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6715F0B-28F1-4174-DB25-EF058EE3308D}"/>
                </a:ext>
              </a:extLst>
            </p:cNvPr>
            <p:cNvSpPr txBox="1"/>
            <p:nvPr/>
          </p:nvSpPr>
          <p:spPr>
            <a:xfrm>
              <a:off x="942680" y="2141834"/>
              <a:ext cx="2168164" cy="563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Skill post &amp; price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125B21C-4CA3-A400-D1D4-072D8E38920A}"/>
                </a:ext>
              </a:extLst>
            </p:cNvPr>
            <p:cNvSpPr txBox="1"/>
            <p:nvPr/>
          </p:nvSpPr>
          <p:spPr>
            <a:xfrm>
              <a:off x="1036948" y="2646557"/>
              <a:ext cx="2073896" cy="563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dirty="0">
                  <a:solidFill>
                    <a:sysClr val="windowText" lastClr="000000"/>
                  </a:solidFill>
                  <a:latin typeface="Tw Cen MT" panose="020B0602020104020603" pitchFamily="34" charset="0"/>
                </a:rPr>
                <a:t>Filter 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CB0587D-4456-5DEA-55C3-D7B44AA7A195}"/>
                </a:ext>
              </a:extLst>
            </p:cNvPr>
            <p:cNvSpPr txBox="1"/>
            <p:nvPr/>
          </p:nvSpPr>
          <p:spPr>
            <a:xfrm>
              <a:off x="1036948" y="3141070"/>
              <a:ext cx="2073896" cy="563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b="1" dirty="0">
                  <a:solidFill>
                    <a:sysClr val="windowText" lastClr="000000"/>
                  </a:solidFill>
                  <a:latin typeface="Tw Cen MT" panose="020B0602020104020603" pitchFamily="34" charset="0"/>
                </a:rPr>
                <a:t>Learning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 Fees 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4F187F8-D9C7-4678-82B9-D8FE6C385B36}"/>
                </a:ext>
              </a:extLst>
            </p:cNvPr>
            <p:cNvSpPr txBox="1"/>
            <p:nvPr/>
          </p:nvSpPr>
          <p:spPr>
            <a:xfrm>
              <a:off x="1036948" y="3645793"/>
              <a:ext cx="2073897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Subscription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47529AC-3DD7-5AE8-A705-3CE12CEEF912}"/>
                </a:ext>
              </a:extLst>
            </p:cNvPr>
            <p:cNvSpPr txBox="1"/>
            <p:nvPr/>
          </p:nvSpPr>
          <p:spPr>
            <a:xfrm>
              <a:off x="892507" y="4136184"/>
              <a:ext cx="2419890" cy="563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CV</a:t>
              </a:r>
              <a:r>
                <a:rPr kumimoji="0" lang="en-US" sz="1800" b="1" i="0" u="none" strike="noStrike" kern="0" cap="none" spc="0" normalizeH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 maker &amp; upload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 panose="020B06020201040206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B1FAAEC-9400-2932-43B3-AC0119C7CAE2}"/>
                </a:ext>
              </a:extLst>
            </p:cNvPr>
            <p:cNvSpPr txBox="1"/>
            <p:nvPr/>
          </p:nvSpPr>
          <p:spPr>
            <a:xfrm>
              <a:off x="892510" y="4611838"/>
              <a:ext cx="2419889" cy="563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Project show case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22C794A-6059-F909-E620-5B0C55237DF2}"/>
                </a:ext>
              </a:extLst>
            </p:cNvPr>
            <p:cNvSpPr txBox="1"/>
            <p:nvPr/>
          </p:nvSpPr>
          <p:spPr>
            <a:xfrm>
              <a:off x="736956" y="5101045"/>
              <a:ext cx="2719878" cy="563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Privacy &amp; Security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B2CF1A9-E45E-DE19-83BB-E95276333DA2}"/>
                </a:ext>
              </a:extLst>
            </p:cNvPr>
            <p:cNvSpPr txBox="1"/>
            <p:nvPr/>
          </p:nvSpPr>
          <p:spPr>
            <a:xfrm>
              <a:off x="1036948" y="5600664"/>
              <a:ext cx="2073896" cy="563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Quick Response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92E3339-D4D6-8844-8787-6E26764A3FB5}"/>
                </a:ext>
              </a:extLst>
            </p:cNvPr>
            <p:cNvSpPr txBox="1"/>
            <p:nvPr/>
          </p:nvSpPr>
          <p:spPr>
            <a:xfrm>
              <a:off x="1036948" y="6105384"/>
              <a:ext cx="2073896" cy="563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w Cen MT" panose="020B0602020104020603" pitchFamily="34" charset="0"/>
                </a:rPr>
                <a:t>Maintenance</a:t>
              </a:r>
            </a:p>
          </p:txBody>
        </p:sp>
        <p:pic>
          <p:nvPicPr>
            <p:cNvPr id="94" name="Graphic 193" descr="Checkmark">
              <a:extLst>
                <a:ext uri="{FF2B5EF4-FFF2-40B4-BE49-F238E27FC236}">
                  <a16:creationId xmlns:a16="http://schemas.microsoft.com/office/drawing/2014/main" id="{8BEE7005-F748-233F-F8A7-BCEB6AA97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46920" y="1245908"/>
              <a:ext cx="403781" cy="403781"/>
            </a:xfrm>
            <a:prstGeom prst="rect">
              <a:avLst/>
            </a:prstGeom>
          </p:spPr>
        </p:pic>
        <p:pic>
          <p:nvPicPr>
            <p:cNvPr id="95" name="Graphic 194" descr="Checkmark">
              <a:extLst>
                <a:ext uri="{FF2B5EF4-FFF2-40B4-BE49-F238E27FC236}">
                  <a16:creationId xmlns:a16="http://schemas.microsoft.com/office/drawing/2014/main" id="{D474A5C5-8F89-06AE-AC0B-5021D3AE8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46920" y="1745526"/>
              <a:ext cx="403781" cy="403781"/>
            </a:xfrm>
            <a:prstGeom prst="rect">
              <a:avLst/>
            </a:prstGeom>
          </p:spPr>
        </p:pic>
        <p:pic>
          <p:nvPicPr>
            <p:cNvPr id="96" name="Graphic 195" descr="Checkmark">
              <a:extLst>
                <a:ext uri="{FF2B5EF4-FFF2-40B4-BE49-F238E27FC236}">
                  <a16:creationId xmlns:a16="http://schemas.microsoft.com/office/drawing/2014/main" id="{8F2CEEB5-43AE-B403-6711-23570A50A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46920" y="3216096"/>
              <a:ext cx="403781" cy="403781"/>
            </a:xfrm>
            <a:prstGeom prst="rect">
              <a:avLst/>
            </a:prstGeom>
          </p:spPr>
        </p:pic>
        <p:pic>
          <p:nvPicPr>
            <p:cNvPr id="97" name="Graphic 196" descr="Checkmark">
              <a:extLst>
                <a:ext uri="{FF2B5EF4-FFF2-40B4-BE49-F238E27FC236}">
                  <a16:creationId xmlns:a16="http://schemas.microsoft.com/office/drawing/2014/main" id="{C98E1304-ACAD-EE29-358E-E36F4419C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77561" y="4767864"/>
              <a:ext cx="403781" cy="403781"/>
            </a:xfrm>
            <a:prstGeom prst="rect">
              <a:avLst/>
            </a:prstGeom>
          </p:spPr>
        </p:pic>
        <p:pic>
          <p:nvPicPr>
            <p:cNvPr id="98" name="Graphic 197" descr="Checkmark">
              <a:extLst>
                <a:ext uri="{FF2B5EF4-FFF2-40B4-BE49-F238E27FC236}">
                  <a16:creationId xmlns:a16="http://schemas.microsoft.com/office/drawing/2014/main" id="{807556E6-2F14-456C-5184-730983BBA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84507" y="1245908"/>
              <a:ext cx="403781" cy="403781"/>
            </a:xfrm>
            <a:prstGeom prst="rect">
              <a:avLst/>
            </a:prstGeom>
          </p:spPr>
        </p:pic>
        <p:pic>
          <p:nvPicPr>
            <p:cNvPr id="99" name="Graphic 198" descr="Checkmark">
              <a:extLst>
                <a:ext uri="{FF2B5EF4-FFF2-40B4-BE49-F238E27FC236}">
                  <a16:creationId xmlns:a16="http://schemas.microsoft.com/office/drawing/2014/main" id="{109BD526-7F3D-490D-096A-DE9890CC8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84507" y="1736096"/>
              <a:ext cx="403781" cy="403781"/>
            </a:xfrm>
            <a:prstGeom prst="rect">
              <a:avLst/>
            </a:prstGeom>
          </p:spPr>
        </p:pic>
        <p:pic>
          <p:nvPicPr>
            <p:cNvPr id="100" name="Graphic 199" descr="Checkmark">
              <a:extLst>
                <a:ext uri="{FF2B5EF4-FFF2-40B4-BE49-F238E27FC236}">
                  <a16:creationId xmlns:a16="http://schemas.microsoft.com/office/drawing/2014/main" id="{887F99D6-DCB0-3C10-3302-EA4876DA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84507" y="3225523"/>
              <a:ext cx="403781" cy="403781"/>
            </a:xfrm>
            <a:prstGeom prst="rect">
              <a:avLst/>
            </a:prstGeom>
          </p:spPr>
        </p:pic>
        <p:pic>
          <p:nvPicPr>
            <p:cNvPr id="101" name="Graphic 200" descr="Checkmark">
              <a:extLst>
                <a:ext uri="{FF2B5EF4-FFF2-40B4-BE49-F238E27FC236}">
                  <a16:creationId xmlns:a16="http://schemas.microsoft.com/office/drawing/2014/main" id="{DB5582F3-2F82-3EEF-BA48-5567D5F97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78105" y="5725727"/>
              <a:ext cx="403781" cy="403781"/>
            </a:xfrm>
            <a:prstGeom prst="rect">
              <a:avLst/>
            </a:prstGeom>
          </p:spPr>
        </p:pic>
        <p:pic>
          <p:nvPicPr>
            <p:cNvPr id="102" name="Graphic 201" descr="Checkmark">
              <a:extLst>
                <a:ext uri="{FF2B5EF4-FFF2-40B4-BE49-F238E27FC236}">
                  <a16:creationId xmlns:a16="http://schemas.microsoft.com/office/drawing/2014/main" id="{78D78C4D-A775-8AE7-C3FF-9D0449D1B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78105" y="1245908"/>
              <a:ext cx="403781" cy="403781"/>
            </a:xfrm>
            <a:prstGeom prst="rect">
              <a:avLst/>
            </a:prstGeom>
          </p:spPr>
        </p:pic>
        <p:pic>
          <p:nvPicPr>
            <p:cNvPr id="103" name="Graphic 202" descr="Checkmark">
              <a:extLst>
                <a:ext uri="{FF2B5EF4-FFF2-40B4-BE49-F238E27FC236}">
                  <a16:creationId xmlns:a16="http://schemas.microsoft.com/office/drawing/2014/main" id="{C82FEFD1-2E6F-4336-D35B-16CEF2193D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78105" y="1745526"/>
              <a:ext cx="403781" cy="403781"/>
            </a:xfrm>
            <a:prstGeom prst="rect">
              <a:avLst/>
            </a:prstGeom>
          </p:spPr>
        </p:pic>
        <p:pic>
          <p:nvPicPr>
            <p:cNvPr id="104" name="Graphic 203" descr="Checkmark">
              <a:extLst>
                <a:ext uri="{FF2B5EF4-FFF2-40B4-BE49-F238E27FC236}">
                  <a16:creationId xmlns:a16="http://schemas.microsoft.com/office/drawing/2014/main" id="{DA20D7B0-DE8A-3DD1-0911-8C03853F3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78105" y="3208356"/>
              <a:ext cx="403781" cy="403781"/>
            </a:xfrm>
            <a:prstGeom prst="rect">
              <a:avLst/>
            </a:prstGeom>
          </p:spPr>
        </p:pic>
        <p:pic>
          <p:nvPicPr>
            <p:cNvPr id="107" name="Graphic 206" descr="Checkmark">
              <a:extLst>
                <a:ext uri="{FF2B5EF4-FFF2-40B4-BE49-F238E27FC236}">
                  <a16:creationId xmlns:a16="http://schemas.microsoft.com/office/drawing/2014/main" id="{94AEBD89-2442-744E-AE33-E7FAFF3CD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15692" y="1245908"/>
              <a:ext cx="403781" cy="403781"/>
            </a:xfrm>
            <a:prstGeom prst="rect">
              <a:avLst/>
            </a:prstGeom>
          </p:spPr>
        </p:pic>
        <p:pic>
          <p:nvPicPr>
            <p:cNvPr id="108" name="Graphic 207" descr="Checkmark">
              <a:extLst>
                <a:ext uri="{FF2B5EF4-FFF2-40B4-BE49-F238E27FC236}">
                  <a16:creationId xmlns:a16="http://schemas.microsoft.com/office/drawing/2014/main" id="{B1D86E82-835D-3669-9338-F1A841D83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40043" y="1745526"/>
              <a:ext cx="403781" cy="403781"/>
            </a:xfrm>
            <a:prstGeom prst="rect">
              <a:avLst/>
            </a:prstGeom>
          </p:spPr>
        </p:pic>
        <p:pic>
          <p:nvPicPr>
            <p:cNvPr id="109" name="Graphic 208" descr="Checkmark">
              <a:extLst>
                <a:ext uri="{FF2B5EF4-FFF2-40B4-BE49-F238E27FC236}">
                  <a16:creationId xmlns:a16="http://schemas.microsoft.com/office/drawing/2014/main" id="{CC8491EC-80C6-80A8-2AF2-C6C79CD25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40043" y="3225523"/>
              <a:ext cx="403781" cy="403781"/>
            </a:xfrm>
            <a:prstGeom prst="rect">
              <a:avLst/>
            </a:prstGeom>
          </p:spPr>
        </p:pic>
        <p:pic>
          <p:nvPicPr>
            <p:cNvPr id="111" name="Graphic 210" descr="Checkmark">
              <a:extLst>
                <a:ext uri="{FF2B5EF4-FFF2-40B4-BE49-F238E27FC236}">
                  <a16:creationId xmlns:a16="http://schemas.microsoft.com/office/drawing/2014/main" id="{8D323D93-FD0C-D636-603F-DD4894708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3279" y="1245908"/>
              <a:ext cx="403781" cy="403781"/>
            </a:xfrm>
            <a:prstGeom prst="rect">
              <a:avLst/>
            </a:prstGeom>
          </p:spPr>
        </p:pic>
        <p:pic>
          <p:nvPicPr>
            <p:cNvPr id="112" name="Graphic 211" descr="Checkmark">
              <a:extLst>
                <a:ext uri="{FF2B5EF4-FFF2-40B4-BE49-F238E27FC236}">
                  <a16:creationId xmlns:a16="http://schemas.microsoft.com/office/drawing/2014/main" id="{9DBCDA71-6CA9-B757-DD05-DD81EB62A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3279" y="1736096"/>
              <a:ext cx="403781" cy="403781"/>
            </a:xfrm>
            <a:prstGeom prst="rect">
              <a:avLst/>
            </a:prstGeom>
          </p:spPr>
        </p:pic>
        <p:pic>
          <p:nvPicPr>
            <p:cNvPr id="113" name="Graphic 212" descr="Checkmark">
              <a:extLst>
                <a:ext uri="{FF2B5EF4-FFF2-40B4-BE49-F238E27FC236}">
                  <a16:creationId xmlns:a16="http://schemas.microsoft.com/office/drawing/2014/main" id="{127BD5C8-882F-6C54-F92F-D84FA2894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3279" y="2226287"/>
              <a:ext cx="403781" cy="403781"/>
            </a:xfrm>
            <a:prstGeom prst="rect">
              <a:avLst/>
            </a:prstGeom>
          </p:spPr>
        </p:pic>
        <p:pic>
          <p:nvPicPr>
            <p:cNvPr id="114" name="Graphic 213" descr="Checkmark">
              <a:extLst>
                <a:ext uri="{FF2B5EF4-FFF2-40B4-BE49-F238E27FC236}">
                  <a16:creationId xmlns:a16="http://schemas.microsoft.com/office/drawing/2014/main" id="{815C1CD1-48F0-D41B-A6F8-026ED990A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3279" y="2765951"/>
              <a:ext cx="403781" cy="403781"/>
            </a:xfrm>
            <a:prstGeom prst="rect">
              <a:avLst/>
            </a:prstGeom>
          </p:spPr>
        </p:pic>
        <p:pic>
          <p:nvPicPr>
            <p:cNvPr id="115" name="Graphic 214" descr="Checkmark">
              <a:extLst>
                <a:ext uri="{FF2B5EF4-FFF2-40B4-BE49-F238E27FC236}">
                  <a16:creationId xmlns:a16="http://schemas.microsoft.com/office/drawing/2014/main" id="{76311513-BA07-8687-7A3D-A2A5F977F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3279" y="3728495"/>
              <a:ext cx="403781" cy="403781"/>
            </a:xfrm>
            <a:prstGeom prst="rect">
              <a:avLst/>
            </a:prstGeom>
          </p:spPr>
        </p:pic>
        <p:pic>
          <p:nvPicPr>
            <p:cNvPr id="116" name="Graphic 215" descr="Checkmark">
              <a:extLst>
                <a:ext uri="{FF2B5EF4-FFF2-40B4-BE49-F238E27FC236}">
                  <a16:creationId xmlns:a16="http://schemas.microsoft.com/office/drawing/2014/main" id="{DE820F79-AD79-B98E-0777-8BDFF2B5A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3279" y="4253024"/>
              <a:ext cx="403781" cy="403781"/>
            </a:xfrm>
            <a:prstGeom prst="rect">
              <a:avLst/>
            </a:prstGeom>
          </p:spPr>
        </p:pic>
        <p:pic>
          <p:nvPicPr>
            <p:cNvPr id="117" name="Graphic 216" descr="Checkmark">
              <a:extLst>
                <a:ext uri="{FF2B5EF4-FFF2-40B4-BE49-F238E27FC236}">
                  <a16:creationId xmlns:a16="http://schemas.microsoft.com/office/drawing/2014/main" id="{6F801339-883F-9937-FB5B-E34599453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3279" y="5233406"/>
              <a:ext cx="403781" cy="403781"/>
            </a:xfrm>
            <a:prstGeom prst="rect">
              <a:avLst/>
            </a:prstGeom>
          </p:spPr>
        </p:pic>
        <p:pic>
          <p:nvPicPr>
            <p:cNvPr id="118" name="Graphic 217" descr="Checkmark">
              <a:extLst>
                <a:ext uri="{FF2B5EF4-FFF2-40B4-BE49-F238E27FC236}">
                  <a16:creationId xmlns:a16="http://schemas.microsoft.com/office/drawing/2014/main" id="{1B17A207-F87C-8043-56D9-668664E26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3279" y="5697016"/>
              <a:ext cx="403781" cy="403781"/>
            </a:xfrm>
            <a:prstGeom prst="rect">
              <a:avLst/>
            </a:prstGeom>
          </p:spPr>
        </p:pic>
        <p:pic>
          <p:nvPicPr>
            <p:cNvPr id="119" name="Graphic 218" descr="Checkmark">
              <a:extLst>
                <a:ext uri="{FF2B5EF4-FFF2-40B4-BE49-F238E27FC236}">
                  <a16:creationId xmlns:a16="http://schemas.microsoft.com/office/drawing/2014/main" id="{AC47801F-0E32-C9F7-A257-94AA17CAA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53279" y="6184296"/>
              <a:ext cx="403781" cy="403781"/>
            </a:xfrm>
            <a:prstGeom prst="rect">
              <a:avLst/>
            </a:prstGeom>
          </p:spPr>
        </p:pic>
      </p:grpSp>
      <p:pic>
        <p:nvPicPr>
          <p:cNvPr id="121" name="Graphic 198" descr="Checkmark">
            <a:extLst>
              <a:ext uri="{FF2B5EF4-FFF2-40B4-BE49-F238E27FC236}">
                <a16:creationId xmlns:a16="http://schemas.microsoft.com/office/drawing/2014/main" id="{109BD526-7F3D-490D-096A-DE9890CC8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3310" y="1944795"/>
            <a:ext cx="346154" cy="264631"/>
          </a:xfrm>
          <a:prstGeom prst="rect">
            <a:avLst/>
          </a:prstGeom>
        </p:spPr>
      </p:pic>
      <p:pic>
        <p:nvPicPr>
          <p:cNvPr id="122" name="Graphic 198" descr="Checkmark">
            <a:extLst>
              <a:ext uri="{FF2B5EF4-FFF2-40B4-BE49-F238E27FC236}">
                <a16:creationId xmlns:a16="http://schemas.microsoft.com/office/drawing/2014/main" id="{109BD526-7F3D-490D-096A-DE9890CC8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1153" y="2599676"/>
            <a:ext cx="346154" cy="264631"/>
          </a:xfrm>
          <a:prstGeom prst="rect">
            <a:avLst/>
          </a:prstGeom>
        </p:spPr>
      </p:pic>
      <p:pic>
        <p:nvPicPr>
          <p:cNvPr id="123" name="Graphic 196" descr="Checkmark">
            <a:extLst>
              <a:ext uri="{FF2B5EF4-FFF2-40B4-BE49-F238E27FC236}">
                <a16:creationId xmlns:a16="http://schemas.microsoft.com/office/drawing/2014/main" id="{C98E1304-ACAD-EE29-358E-E36F4419C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76875" y="3262067"/>
            <a:ext cx="346154" cy="264631"/>
          </a:xfrm>
          <a:prstGeom prst="rect">
            <a:avLst/>
          </a:prstGeom>
        </p:spPr>
      </p:pic>
      <p:pic>
        <p:nvPicPr>
          <p:cNvPr id="124" name="Graphic 196" descr="Checkmark">
            <a:extLst>
              <a:ext uri="{FF2B5EF4-FFF2-40B4-BE49-F238E27FC236}">
                <a16:creationId xmlns:a16="http://schemas.microsoft.com/office/drawing/2014/main" id="{C98E1304-ACAD-EE29-358E-E36F4419C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2151" y="3236322"/>
            <a:ext cx="346154" cy="264631"/>
          </a:xfrm>
          <a:prstGeom prst="rect">
            <a:avLst/>
          </a:prstGeom>
        </p:spPr>
      </p:pic>
      <p:pic>
        <p:nvPicPr>
          <p:cNvPr id="125" name="Graphic 196" descr="Checkmark">
            <a:extLst>
              <a:ext uri="{FF2B5EF4-FFF2-40B4-BE49-F238E27FC236}">
                <a16:creationId xmlns:a16="http://schemas.microsoft.com/office/drawing/2014/main" id="{C98E1304-ACAD-EE29-358E-E36F4419C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3229" y="3252542"/>
            <a:ext cx="346154" cy="264631"/>
          </a:xfrm>
          <a:prstGeom prst="rect">
            <a:avLst/>
          </a:prstGeom>
        </p:spPr>
      </p:pic>
      <p:pic>
        <p:nvPicPr>
          <p:cNvPr id="126" name="Graphic 196" descr="Checkmark">
            <a:extLst>
              <a:ext uri="{FF2B5EF4-FFF2-40B4-BE49-F238E27FC236}">
                <a16:creationId xmlns:a16="http://schemas.microsoft.com/office/drawing/2014/main" id="{C98E1304-ACAD-EE29-358E-E36F4419C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5976" y="3255372"/>
            <a:ext cx="346154" cy="264631"/>
          </a:xfrm>
          <a:prstGeom prst="rect">
            <a:avLst/>
          </a:prstGeom>
        </p:spPr>
      </p:pic>
      <p:pic>
        <p:nvPicPr>
          <p:cNvPr id="127" name="Graphic 196" descr="Checkmark">
            <a:extLst>
              <a:ext uri="{FF2B5EF4-FFF2-40B4-BE49-F238E27FC236}">
                <a16:creationId xmlns:a16="http://schemas.microsoft.com/office/drawing/2014/main" id="{C98E1304-ACAD-EE29-358E-E36F4419C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2151" y="3893079"/>
            <a:ext cx="346154" cy="264631"/>
          </a:xfrm>
          <a:prstGeom prst="rect">
            <a:avLst/>
          </a:prstGeom>
        </p:spPr>
      </p:pic>
      <p:pic>
        <p:nvPicPr>
          <p:cNvPr id="128" name="Graphic 196" descr="Checkmark">
            <a:extLst>
              <a:ext uri="{FF2B5EF4-FFF2-40B4-BE49-F238E27FC236}">
                <a16:creationId xmlns:a16="http://schemas.microsoft.com/office/drawing/2014/main" id="{C98E1304-ACAD-EE29-358E-E36F4419C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8557" y="3913021"/>
            <a:ext cx="346154" cy="264631"/>
          </a:xfrm>
          <a:prstGeom prst="rect">
            <a:avLst/>
          </a:prstGeom>
        </p:spPr>
      </p:pic>
      <p:pic>
        <p:nvPicPr>
          <p:cNvPr id="129" name="Graphic 196" descr="Checkmark">
            <a:extLst>
              <a:ext uri="{FF2B5EF4-FFF2-40B4-BE49-F238E27FC236}">
                <a16:creationId xmlns:a16="http://schemas.microsoft.com/office/drawing/2014/main" id="{C98E1304-ACAD-EE29-358E-E36F4419C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3410" y="4533221"/>
            <a:ext cx="346154" cy="264631"/>
          </a:xfrm>
          <a:prstGeom prst="rect">
            <a:avLst/>
          </a:prstGeom>
        </p:spPr>
      </p:pic>
      <p:pic>
        <p:nvPicPr>
          <p:cNvPr id="130" name="Graphic 196" descr="Checkmark">
            <a:extLst>
              <a:ext uri="{FF2B5EF4-FFF2-40B4-BE49-F238E27FC236}">
                <a16:creationId xmlns:a16="http://schemas.microsoft.com/office/drawing/2014/main" id="{C98E1304-ACAD-EE29-358E-E36F4419C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12151" y="4522142"/>
            <a:ext cx="346154" cy="264631"/>
          </a:xfrm>
          <a:prstGeom prst="rect">
            <a:avLst/>
          </a:prstGeom>
        </p:spPr>
      </p:pic>
      <p:pic>
        <p:nvPicPr>
          <p:cNvPr id="131" name="Graphic 196" descr="Checkmark">
            <a:extLst>
              <a:ext uri="{FF2B5EF4-FFF2-40B4-BE49-F238E27FC236}">
                <a16:creationId xmlns:a16="http://schemas.microsoft.com/office/drawing/2014/main" id="{C98E1304-ACAD-EE29-358E-E36F4419C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2856" y="4192837"/>
            <a:ext cx="346154" cy="2646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5572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Strength &amp; Weakness</a:t>
            </a:r>
            <a:endParaRPr dirty="0"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19150" y="17485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Users can easily see all the jobs and applied for the jobs. But in our system there is no e learning system which is a weakness point from our side.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Interview scheduling is our unique feature as we can see in other systems there is not present this feature so this can be unique feature for our project.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Scope</a:t>
            </a:r>
            <a:endParaRPr dirty="0"/>
          </a:p>
        </p:txBody>
      </p:sp>
      <p:sp>
        <p:nvSpPr>
          <p:cNvPr id="160" name="Google Shape;160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As we know everyone need jobs also company want best employee so everyday thousand of job post is posted in job sites and many got jobs from this sites.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From our existing system we can see 2000+ company  and 4000+ jobs are available.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So system owner can earn huge amount of money from employer’s post which is brought by them.</a:t>
            </a: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/>
          </p:nvPr>
        </p:nvSpPr>
        <p:spPr>
          <a:xfrm>
            <a:off x="507775" y="308650"/>
            <a:ext cx="8207600" cy="7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List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1"/>
          </p:nvPr>
        </p:nvSpPr>
        <p:spPr>
          <a:xfrm>
            <a:off x="576649" y="865600"/>
            <a:ext cx="7986325" cy="35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17" b="1" dirty="0">
                <a:solidFill>
                  <a:schemeClr val="accent2"/>
                </a:solidFill>
              </a:rPr>
              <a:t>Skill post and price</a:t>
            </a:r>
            <a:r>
              <a:rPr lang="en" sz="1417" b="1" dirty="0">
                <a:solidFill>
                  <a:srgbClr val="000000"/>
                </a:solidFill>
              </a:rPr>
              <a:t>				</a:t>
            </a:r>
            <a:endParaRPr sz="1417" b="1" dirty="0">
              <a:solidFill>
                <a:srgbClr val="000000"/>
              </a:solidFill>
            </a:endParaRPr>
          </a:p>
          <a:p>
            <a:pPr marL="424339" lvl="0" indent="-2857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Wingdings" pitchFamily="2" charset="2"/>
              <a:buChar char="q"/>
            </a:pPr>
            <a:r>
              <a:rPr lang="en" sz="1417" dirty="0">
                <a:solidFill>
                  <a:srgbClr val="000000"/>
                </a:solidFill>
              </a:rPr>
              <a:t>Admin can set price for post</a:t>
            </a:r>
            <a:endParaRPr sz="1417" dirty="0">
              <a:solidFill>
                <a:srgbClr val="000000"/>
              </a:solidFill>
            </a:endParaRPr>
          </a:p>
          <a:p>
            <a:pPr marL="424339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Wingdings" pitchFamily="2" charset="2"/>
              <a:buChar char="q"/>
            </a:pPr>
            <a:r>
              <a:rPr lang="en" sz="1417" dirty="0">
                <a:solidFill>
                  <a:srgbClr val="000000"/>
                </a:solidFill>
              </a:rPr>
              <a:t>Employers can post</a:t>
            </a:r>
            <a:endParaRPr sz="1417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17" b="1" dirty="0">
                <a:solidFill>
                  <a:schemeClr val="accent2"/>
                </a:solidFill>
              </a:rPr>
              <a:t>Job apply</a:t>
            </a:r>
            <a:endParaRPr sz="1417" b="1" dirty="0">
              <a:solidFill>
                <a:schemeClr val="accent2"/>
              </a:solidFill>
            </a:endParaRPr>
          </a:p>
          <a:p>
            <a:pPr marL="424339" lvl="0" indent="-2857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Wingdings" pitchFamily="2" charset="2"/>
              <a:buChar char="q"/>
            </a:pPr>
            <a:r>
              <a:rPr lang="en" sz="1417" dirty="0">
                <a:solidFill>
                  <a:srgbClr val="000000"/>
                </a:solidFill>
              </a:rPr>
              <a:t>Job seekers can apply for job</a:t>
            </a:r>
            <a:endParaRPr sz="1417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17" b="1" dirty="0">
                <a:solidFill>
                  <a:schemeClr val="accent2"/>
                </a:solidFill>
              </a:rPr>
              <a:t>Category</a:t>
            </a:r>
            <a:endParaRPr sz="1417" b="1" dirty="0">
              <a:solidFill>
                <a:schemeClr val="accent2"/>
              </a:solidFill>
            </a:endParaRPr>
          </a:p>
          <a:p>
            <a:pPr marL="424339" lvl="0" indent="-2857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Wingdings" pitchFamily="2" charset="2"/>
              <a:buChar char="q"/>
            </a:pPr>
            <a:r>
              <a:rPr lang="en" sz="1417" dirty="0">
                <a:solidFill>
                  <a:srgbClr val="000000"/>
                </a:solidFill>
              </a:rPr>
              <a:t>Different types of categories for job search</a:t>
            </a:r>
            <a:endParaRPr sz="1417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417" b="1" dirty="0">
                <a:solidFill>
                  <a:schemeClr val="accent2"/>
                </a:solidFill>
              </a:rPr>
              <a:t>CV</a:t>
            </a:r>
            <a:endParaRPr sz="1417" b="1" dirty="0">
              <a:solidFill>
                <a:schemeClr val="accent2"/>
              </a:solidFill>
            </a:endParaRPr>
          </a:p>
          <a:p>
            <a:pPr marL="424339" lvl="0" indent="-2857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Wingdings" pitchFamily="2" charset="2"/>
              <a:buChar char="q"/>
            </a:pPr>
            <a:r>
              <a:rPr lang="en" sz="1417" dirty="0">
                <a:solidFill>
                  <a:srgbClr val="000000"/>
                </a:solidFill>
              </a:rPr>
              <a:t>Cv make</a:t>
            </a:r>
            <a:endParaRPr sz="1417" dirty="0">
              <a:solidFill>
                <a:srgbClr val="000000"/>
              </a:solidFill>
            </a:endParaRPr>
          </a:p>
          <a:p>
            <a:pPr marL="424339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Wingdings" pitchFamily="2" charset="2"/>
              <a:buChar char="q"/>
            </a:pPr>
            <a:r>
              <a:rPr lang="en" sz="1417" dirty="0">
                <a:solidFill>
                  <a:srgbClr val="000000"/>
                </a:solidFill>
              </a:rPr>
              <a:t>Cv upload</a:t>
            </a:r>
            <a:endParaRPr sz="1417" dirty="0">
              <a:solidFill>
                <a:srgbClr val="000000"/>
              </a:solidFill>
            </a:endParaRPr>
          </a:p>
          <a:p>
            <a:pPr marL="424339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8"/>
              <a:buFont typeface="Wingdings" pitchFamily="2" charset="2"/>
              <a:buChar char="q"/>
            </a:pPr>
            <a:r>
              <a:rPr lang="en" sz="1417" dirty="0">
                <a:solidFill>
                  <a:srgbClr val="000000"/>
                </a:solidFill>
              </a:rPr>
              <a:t>Cv download</a:t>
            </a:r>
            <a:endParaRPr sz="1417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" y="397925"/>
            <a:ext cx="7505700" cy="773650"/>
          </a:xfrm>
        </p:spPr>
        <p:txBody>
          <a:bodyPr/>
          <a:lstStyle/>
          <a:p>
            <a:pPr algn="ctr"/>
            <a:r>
              <a:rPr lang="en" dirty="0"/>
              <a:t>Feature List</a:t>
            </a:r>
            <a:endParaRPr lang="en-US" dirty="0"/>
          </a:p>
        </p:txBody>
      </p:sp>
      <p:sp>
        <p:nvSpPr>
          <p:cNvPr id="4" name="Google Shape;167;p19"/>
          <p:cNvSpPr txBox="1"/>
          <p:nvPr/>
        </p:nvSpPr>
        <p:spPr>
          <a:xfrm>
            <a:off x="1028700" y="989425"/>
            <a:ext cx="7229475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Search</a:t>
            </a:r>
            <a:r>
              <a:rPr lang="en" b="1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q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Can search for different types jobs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q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Can apply through email if there is option for email apply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Payment</a:t>
            </a:r>
            <a:endParaRPr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q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Admin can get payment for post that is brought by employers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Interview schedule</a:t>
            </a:r>
            <a:endParaRPr b="1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Calibri"/>
              <a:ea typeface="Calibri"/>
              <a:cs typeface="Calibri"/>
              <a:sym typeface="Calibri"/>
            </a:endParaRPr>
          </a:p>
          <a:p>
            <a:pPr marL="425450" lvl="0" indent="-285750" algn="l" rtl="0">
              <a:spcBef>
                <a:spcPts val="0"/>
              </a:spcBef>
              <a:spcAft>
                <a:spcPts val="0"/>
              </a:spcAft>
              <a:buSzPts val="1400"/>
              <a:buFont typeface="Wingdings" pitchFamily="2" charset="2"/>
              <a:buChar char="q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Employers can set a time date  schedule for interview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1422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916911" y="359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pic>
        <p:nvPicPr>
          <p:cNvPr id="1026" name="Picture 2" descr="F:\System Analysis and Design Laboratory(C)\313283436_2966618223647290_2080113611420796626_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1143001"/>
            <a:ext cx="5457826" cy="307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141</TotalTime>
  <Words>348</Words>
  <Application>Microsoft Office PowerPoint</Application>
  <PresentationFormat>On-screen Show (16:9)</PresentationFormat>
  <Paragraphs>78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Aspect</vt:lpstr>
      <vt:lpstr>Skill Tutor</vt:lpstr>
      <vt:lpstr>Project Idea</vt:lpstr>
      <vt:lpstr>Motivation Behind This Project</vt:lpstr>
      <vt:lpstr>Benchmark</vt:lpstr>
      <vt:lpstr>Strength &amp; Weakness</vt:lpstr>
      <vt:lpstr>Project Scope</vt:lpstr>
      <vt:lpstr>Feature List</vt:lpstr>
      <vt:lpstr>Feature List</vt:lpstr>
      <vt:lpstr>Tools</vt:lpstr>
      <vt:lpstr>Project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 Tutor</dc:title>
  <dc:creator>MAHFUJUR RAHMAN</dc:creator>
  <cp:lastModifiedBy>Unknown User</cp:lastModifiedBy>
  <cp:revision>13</cp:revision>
  <dcterms:modified xsi:type="dcterms:W3CDTF">2022-11-06T07:19:14Z</dcterms:modified>
</cp:coreProperties>
</file>