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4001" y="348742"/>
            <a:ext cx="8070596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5316" cy="1145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403" y="469900"/>
            <a:ext cx="773379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001" y="1470404"/>
            <a:ext cx="8070596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7202" y="6276394"/>
            <a:ext cx="27305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" y="292100"/>
            <a:ext cx="914965" cy="8130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100" y="2124201"/>
            <a:ext cx="8826500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7010" marR="5080" indent="-2734945">
              <a:lnSpc>
                <a:spcPct val="100000"/>
              </a:lnSpc>
              <a:spcBef>
                <a:spcPts val="95"/>
              </a:spcBef>
            </a:pPr>
            <a:r>
              <a:rPr lang="en-US" sz="3800" b="0" spc="-5" dirty="0">
                <a:latin typeface="Arial"/>
                <a:cs typeface="Arial"/>
              </a:rPr>
              <a:t>Hardware Descriptive Language (HDL)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6913" y="4048605"/>
            <a:ext cx="5355590" cy="48667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lang="en-US" sz="2800" dirty="0">
                <a:latin typeface="Arial"/>
                <a:cs typeface="Arial"/>
              </a:rPr>
              <a:t>Lecture # 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0900" y="6259576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01" y="513787"/>
            <a:ext cx="7904480" cy="5283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Verilog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HDL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Basics</a:t>
            </a:r>
            <a:endParaRPr sz="2800">
              <a:latin typeface="Arial"/>
              <a:cs typeface="Arial"/>
            </a:endParaRPr>
          </a:p>
          <a:p>
            <a:pPr marL="755015" marR="175895" lvl="1" indent="-285750" algn="just">
              <a:lnSpc>
                <a:spcPct val="899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Verilog was introduced in 1984 by </a:t>
            </a:r>
            <a:r>
              <a:rPr sz="2400" dirty="0">
                <a:latin typeface="Arial"/>
                <a:cs typeface="Arial"/>
              </a:rPr>
              <a:t>Gateway </a:t>
            </a:r>
            <a:r>
              <a:rPr sz="2400" spc="-5" dirty="0">
                <a:latin typeface="Arial"/>
                <a:cs typeface="Arial"/>
              </a:rPr>
              <a:t>Design </a:t>
            </a:r>
            <a:r>
              <a:rPr sz="2400" dirty="0">
                <a:latin typeface="Arial"/>
                <a:cs typeface="Arial"/>
              </a:rPr>
              <a:t> System </a:t>
            </a:r>
            <a:r>
              <a:rPr sz="2400" spc="-5" dirty="0">
                <a:latin typeface="Arial"/>
                <a:cs typeface="Arial"/>
              </a:rPr>
              <a:t>Corporation, now a </a:t>
            </a:r>
            <a:r>
              <a:rPr sz="2400" dirty="0">
                <a:latin typeface="Arial"/>
                <a:cs typeface="Arial"/>
              </a:rPr>
              <a:t>part of </a:t>
            </a:r>
            <a:r>
              <a:rPr sz="2400" spc="-5" dirty="0">
                <a:latin typeface="Arial"/>
                <a:cs typeface="Arial"/>
              </a:rPr>
              <a:t>Cadence Design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755650" marR="5080" lvl="1" indent="-285750" algn="just">
              <a:lnSpc>
                <a:spcPts val="2590"/>
              </a:lnSpc>
              <a:spcBef>
                <a:spcPts val="61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Verilog-based synthesis tool introduced by Synopsys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1987</a:t>
            </a:r>
            <a:endParaRPr sz="2400">
              <a:latin typeface="Arial"/>
              <a:cs typeface="Arial"/>
            </a:endParaRPr>
          </a:p>
          <a:p>
            <a:pPr marL="755015" lvl="1" indent="-285750" algn="just">
              <a:lnSpc>
                <a:spcPct val="100000"/>
              </a:lnSpc>
              <a:spcBef>
                <a:spcPts val="24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Verilog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HDL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Hardware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Description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 marL="755650" marR="146050" lvl="1" indent="-285750" algn="just">
              <a:lnSpc>
                <a:spcPts val="2590"/>
              </a:lnSpc>
              <a:spcBef>
                <a:spcPts val="61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It describes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hardware.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a programming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procedural language.</a:t>
            </a:r>
            <a:endParaRPr sz="2400">
              <a:latin typeface="Arial"/>
              <a:cs typeface="Arial"/>
            </a:endParaRPr>
          </a:p>
          <a:p>
            <a:pPr marL="755015" lvl="1" indent="-285750" algn="just">
              <a:lnSpc>
                <a:spcPct val="100000"/>
              </a:lnSpc>
              <a:spcBef>
                <a:spcPts val="24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Verilog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HDL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concurrent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755650" marR="76200" lvl="1" indent="-285750" algn="just">
              <a:lnSpc>
                <a:spcPts val="2590"/>
              </a:lnSpc>
              <a:spcBef>
                <a:spcPts val="61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It enables specification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digital </a:t>
            </a:r>
            <a:r>
              <a:rPr sz="2400" dirty="0">
                <a:latin typeface="Arial"/>
                <a:cs typeface="Arial"/>
              </a:rPr>
              <a:t>system at </a:t>
            </a:r>
            <a:r>
              <a:rPr sz="2400" spc="-5" dirty="0">
                <a:latin typeface="Arial"/>
                <a:cs typeface="Arial"/>
              </a:rPr>
              <a:t>a range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abstraction:</a:t>
            </a:r>
            <a:endParaRPr sz="24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1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Switches,</a:t>
            </a:r>
            <a:r>
              <a:rPr sz="2000" spc="-10" dirty="0">
                <a:latin typeface="Arial"/>
                <a:cs typeface="Arial"/>
              </a:rPr>
              <a:t> Gates, </a:t>
            </a:r>
            <a:r>
              <a:rPr sz="2000" spc="-5" dirty="0">
                <a:latin typeface="Arial"/>
                <a:cs typeface="Arial"/>
              </a:rPr>
              <a:t>RTL, and</a:t>
            </a:r>
            <a:r>
              <a:rPr sz="2000" spc="-10" dirty="0">
                <a:latin typeface="Arial"/>
                <a:cs typeface="Arial"/>
              </a:rPr>
              <a:t> higher</a:t>
            </a:r>
            <a:endParaRPr sz="2000">
              <a:latin typeface="Arial"/>
              <a:cs typeface="Arial"/>
            </a:endParaRPr>
          </a:p>
          <a:p>
            <a:pPr marL="755015" lvl="1" indent="-285750" algn="just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Standard: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IEEE</a:t>
            </a:r>
            <a:r>
              <a:rPr sz="2400" spc="-5" dirty="0">
                <a:latin typeface="Arial"/>
                <a:cs typeface="Arial"/>
              </a:rPr>
              <a:t> 1364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1995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667258"/>
            <a:ext cx="352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Event</a:t>
            </a:r>
            <a:r>
              <a:rPr sz="2400" spc="-45" dirty="0"/>
              <a:t> </a:t>
            </a:r>
            <a:r>
              <a:rPr sz="2400" spc="-5" dirty="0"/>
              <a:t>Driven</a:t>
            </a:r>
            <a:r>
              <a:rPr sz="2400" spc="-45" dirty="0"/>
              <a:t> </a:t>
            </a:r>
            <a:r>
              <a:rPr sz="2400" spc="-5" dirty="0"/>
              <a:t>Simulation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470404"/>
            <a:ext cx="7739380" cy="33191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05104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Verilog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event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–	Event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change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state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Simulation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starts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Processing</a:t>
            </a:r>
            <a:r>
              <a:rPr sz="2400" dirty="0">
                <a:latin typeface="Arial"/>
                <a:cs typeface="Arial"/>
              </a:rPr>
              <a:t> events </a:t>
            </a:r>
            <a:r>
              <a:rPr sz="2400" spc="-5" dirty="0">
                <a:latin typeface="Arial"/>
                <a:cs typeface="Arial"/>
              </a:rPr>
              <a:t>generates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dirty="0">
                <a:latin typeface="Arial"/>
                <a:cs typeface="Arial"/>
              </a:rPr>
              <a:t> events</a:t>
            </a:r>
            <a:endParaRPr sz="2400">
              <a:latin typeface="Arial"/>
              <a:cs typeface="Arial"/>
            </a:endParaRPr>
          </a:p>
          <a:p>
            <a:pPr marL="355600" marR="1039494" indent="-342900">
              <a:lnSpc>
                <a:spcPts val="2590"/>
              </a:lnSpc>
              <a:spcBef>
                <a:spcPts val="61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dirty="0">
                <a:latin typeface="Arial"/>
                <a:cs typeface="Arial"/>
              </a:rPr>
              <a:t> events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 time 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have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processed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advances</a:t>
            </a:r>
            <a:r>
              <a:rPr sz="2400" dirty="0">
                <a:latin typeface="Arial"/>
                <a:cs typeface="Arial"/>
              </a:rPr>
              <a:t> to t+1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Simulation</a:t>
            </a:r>
            <a:r>
              <a:rPr sz="2400" dirty="0">
                <a:latin typeface="Arial"/>
                <a:cs typeface="Arial"/>
              </a:rPr>
              <a:t> stops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01" y="348742"/>
            <a:ext cx="6434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Basic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Limitation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of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Verilog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104" y="1571751"/>
            <a:ext cx="67443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Arial"/>
                <a:cs typeface="Arial"/>
              </a:rPr>
              <a:t>Description</a:t>
            </a:r>
            <a:r>
              <a:rPr sz="3200" b="1" spc="-5" dirty="0">
                <a:latin typeface="Arial"/>
                <a:cs typeface="Arial"/>
              </a:rPr>
              <a:t> of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digital </a:t>
            </a:r>
            <a:r>
              <a:rPr sz="3200" b="1" spc="-10" dirty="0">
                <a:latin typeface="Arial"/>
                <a:cs typeface="Arial"/>
              </a:rPr>
              <a:t>systems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only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666" y="2639821"/>
            <a:ext cx="5753305" cy="25557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Abstraction</a:t>
            </a:r>
            <a:r>
              <a:rPr dirty="0"/>
              <a:t> </a:t>
            </a:r>
            <a:r>
              <a:rPr spc="-5" dirty="0"/>
              <a:t>Levels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5" dirty="0"/>
              <a:t>Verilog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8005" y="1968500"/>
            <a:ext cx="5660694" cy="37193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01" y="427228"/>
            <a:ext cx="7997825" cy="551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Switch-Level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marL="355600" marR="54610">
              <a:lnSpc>
                <a:spcPct val="799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This is the lowest level of abstraction provided by Verilog.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module can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implemented in terms of switches and the interconnections between them.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Design at this level requires knowledge of switch-level </a:t>
            </a:r>
            <a:r>
              <a:rPr sz="1800" spc="-10" dirty="0">
                <a:latin typeface="Arial"/>
                <a:cs typeface="Arial"/>
              </a:rPr>
              <a:t>implementation </a:t>
            </a:r>
            <a:r>
              <a:rPr sz="1800" spc="-5" dirty="0">
                <a:latin typeface="Arial"/>
                <a:cs typeface="Arial"/>
              </a:rPr>
              <a:t> details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(It’s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rarely used). 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 feasible for small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circuits.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Gate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Level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marL="355600" marR="5080">
              <a:lnSpc>
                <a:spcPct val="799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The module is implemented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terms of logic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gates and </a:t>
            </a:r>
            <a:r>
              <a:rPr sz="1800" spc="-10" dirty="0">
                <a:latin typeface="Arial"/>
                <a:cs typeface="Arial"/>
              </a:rPr>
              <a:t>interconnections </a:t>
            </a:r>
            <a:r>
              <a:rPr sz="1800" spc="-5" dirty="0">
                <a:latin typeface="Arial"/>
                <a:cs typeface="Arial"/>
              </a:rPr>
              <a:t> between these gates. Design at this level is similar to describing a design </a:t>
            </a:r>
            <a:r>
              <a:rPr sz="1800" spc="-10" dirty="0">
                <a:latin typeface="Arial"/>
                <a:cs typeface="Arial"/>
              </a:rPr>
              <a:t>in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terms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gate-level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logic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feasible</a:t>
            </a:r>
            <a:r>
              <a:rPr sz="1800" dirty="0">
                <a:latin typeface="Arial"/>
                <a:cs typeface="Arial"/>
              </a:rPr>
              <a:t> 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small</a:t>
            </a:r>
            <a:r>
              <a:rPr sz="1800" dirty="0">
                <a:latin typeface="Arial"/>
                <a:cs typeface="Arial"/>
              </a:rPr>
              <a:t> circuits.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Verilog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supports basic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logic gates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 predefined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primitives.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Dataflow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marL="355600" marR="205740">
              <a:lnSpc>
                <a:spcPct val="80700"/>
              </a:lnSpc>
              <a:spcBef>
                <a:spcPts val="620"/>
              </a:spcBef>
            </a:pPr>
            <a:r>
              <a:rPr sz="1800" spc="-5" dirty="0">
                <a:latin typeface="Arial"/>
                <a:cs typeface="Arial"/>
              </a:rPr>
              <a:t>At this level, the module is designed by specifying the data flow. The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designer is aware of how data flows between hardware registers and </a:t>
            </a:r>
            <a:r>
              <a:rPr sz="1800" spc="-10" dirty="0">
                <a:latin typeface="Arial"/>
                <a:cs typeface="Arial"/>
              </a:rPr>
              <a:t>how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 is processed in the </a:t>
            </a:r>
            <a:r>
              <a:rPr sz="1800" spc="-10" dirty="0">
                <a:latin typeface="Arial"/>
                <a:cs typeface="Arial"/>
              </a:rPr>
              <a:t>design.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Behavioral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Modeling</a:t>
            </a:r>
            <a:endParaRPr sz="1800">
              <a:latin typeface="Arial"/>
              <a:cs typeface="Arial"/>
            </a:endParaRPr>
          </a:p>
          <a:p>
            <a:pPr marL="355600" marR="180340">
              <a:lnSpc>
                <a:spcPct val="80500"/>
              </a:lnSpc>
              <a:spcBef>
                <a:spcPts val="625"/>
              </a:spcBef>
            </a:pPr>
            <a:r>
              <a:rPr sz="1800" spc="-5" dirty="0">
                <a:latin typeface="Arial"/>
                <a:cs typeface="Arial"/>
              </a:rPr>
              <a:t>This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highest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abstraction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Verilog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HDL.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module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 be implemented in terms of the desired design algorithm </a:t>
            </a:r>
            <a:r>
              <a:rPr sz="1800" spc="-10" dirty="0">
                <a:latin typeface="Arial"/>
                <a:cs typeface="Arial"/>
              </a:rPr>
              <a:t>without </a:t>
            </a:r>
            <a:r>
              <a:rPr sz="1800" spc="-5" dirty="0">
                <a:latin typeface="Arial"/>
                <a:cs typeface="Arial"/>
              </a:rPr>
              <a:t> concern for the hardware implementation details. Designing at this level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very similar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C programming.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955" y="501142"/>
            <a:ext cx="42354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Arial"/>
                <a:cs typeface="Arial"/>
              </a:rPr>
              <a:t>Motivation</a:t>
            </a:r>
            <a:r>
              <a:rPr sz="4000" b="0" spc="-45" dirty="0">
                <a:latin typeface="Arial"/>
                <a:cs typeface="Arial"/>
              </a:rPr>
              <a:t> </a:t>
            </a:r>
            <a:r>
              <a:rPr sz="4000" b="0" dirty="0">
                <a:latin typeface="Arial"/>
                <a:cs typeface="Arial"/>
              </a:rPr>
              <a:t>for</a:t>
            </a:r>
            <a:r>
              <a:rPr sz="4000" b="0" spc="-40" dirty="0">
                <a:latin typeface="Arial"/>
                <a:cs typeface="Arial"/>
              </a:rPr>
              <a:t> </a:t>
            </a:r>
            <a:r>
              <a:rPr sz="4000" b="0" dirty="0">
                <a:latin typeface="Arial"/>
                <a:cs typeface="Arial"/>
              </a:rPr>
              <a:t>HDL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5500" y="6276394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01" y="1526327"/>
            <a:ext cx="7921625" cy="36817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Classical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relied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Schematics</a:t>
            </a:r>
            <a:r>
              <a:rPr sz="2400" dirty="0">
                <a:latin typeface="Arial"/>
                <a:cs typeface="Arial"/>
              </a:rPr>
              <a:t> &amp;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But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today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Computer</a:t>
            </a:r>
            <a:r>
              <a:rPr sz="2400" spc="-5" dirty="0">
                <a:latin typeface="Arial"/>
                <a:cs typeface="Arial"/>
              </a:rPr>
              <a:t> Based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(HDL)</a:t>
            </a:r>
            <a:endParaRPr sz="24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  <a:tab pos="5189855" algn="l"/>
              </a:tabLst>
            </a:pPr>
            <a:r>
              <a:rPr sz="2000" spc="-5" dirty="0">
                <a:latin typeface="Arial"/>
                <a:cs typeface="Arial"/>
              </a:rPr>
              <a:t>Because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design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circuits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size	&amp;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complexity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Language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Independent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Avoids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laborious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steps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involved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manual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4450" y="469900"/>
            <a:ext cx="2200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Cont’d…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5500" y="6276394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01" y="1522039"/>
            <a:ext cx="7947659" cy="32137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HDL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Synthesis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tool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focus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engr’s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attention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endParaRPr sz="2800">
              <a:latin typeface="Arial"/>
              <a:cs typeface="Arial"/>
            </a:endParaRPr>
          </a:p>
          <a:p>
            <a:pPr marL="115506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Arial"/>
                <a:cs typeface="Arial"/>
              </a:rPr>
              <a:t>Functionality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rather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than </a:t>
            </a:r>
            <a:r>
              <a:rPr sz="2000" spc="-10" dirty="0">
                <a:latin typeface="Arial"/>
                <a:cs typeface="Arial"/>
              </a:rPr>
              <a:t>gates</a:t>
            </a:r>
            <a:endParaRPr sz="20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Synthesized ckt </a:t>
            </a:r>
            <a:r>
              <a:rPr sz="2800" spc="-5" dirty="0">
                <a:latin typeface="Arial"/>
                <a:cs typeface="Arial"/>
              </a:rPr>
              <a:t>realize </a:t>
            </a:r>
            <a:r>
              <a:rPr sz="2800" dirty="0">
                <a:latin typeface="Arial"/>
                <a:cs typeface="Arial"/>
              </a:rPr>
              <a:t>the desired functionality,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area,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performance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  <a:p>
            <a:pPr marL="354965" marR="25781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Alternative architecture can be generated from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 same HDL model &amp; evaluated quickly to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perform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 tradeoffs.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325" y="223774"/>
            <a:ext cx="66954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1869" marR="5080" indent="-97980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Building </a:t>
            </a:r>
            <a:r>
              <a:rPr sz="3200" spc="-10" dirty="0"/>
              <a:t>binary </a:t>
            </a:r>
            <a:r>
              <a:rPr sz="3200" spc="-5" dirty="0"/>
              <a:t>digital </a:t>
            </a:r>
            <a:r>
              <a:rPr sz="3200" spc="-10" dirty="0"/>
              <a:t>solutions to </a:t>
            </a:r>
            <a:r>
              <a:rPr sz="3200" spc="-875" dirty="0"/>
              <a:t> </a:t>
            </a:r>
            <a:r>
              <a:rPr sz="3200" spc="-10" dirty="0"/>
              <a:t>computational problems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00" y="1358900"/>
            <a:ext cx="7848599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602" y="163576"/>
            <a:ext cx="747712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Logic synthesis using a Hardware Description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Language (HDL) automates the most tedious and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error-prone aspects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design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" y="1435100"/>
            <a:ext cx="8000999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641" y="469900"/>
            <a:ext cx="62109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Why do we need HDLs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5500" y="6276394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01" y="1576324"/>
            <a:ext cx="7197725" cy="390397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HDL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describe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both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circuit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structure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behavior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Schematics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describe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only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circuit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8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describes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only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behaviors</a:t>
            </a:r>
            <a:endParaRPr sz="2400">
              <a:latin typeface="Arial"/>
              <a:cs typeface="Arial"/>
            </a:endParaRPr>
          </a:p>
          <a:p>
            <a:pPr marL="354965" marR="220979" indent="-342900">
              <a:lnSpc>
                <a:spcPts val="302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Provide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high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level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abstraction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up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High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portability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readability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Enable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rapid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prototyping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Support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hardware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styles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883" y="469900"/>
            <a:ext cx="76714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What</a:t>
            </a:r>
            <a:r>
              <a:rPr b="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do</a:t>
            </a:r>
            <a:r>
              <a:rPr b="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we</a:t>
            </a:r>
            <a:r>
              <a:rPr b="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need</a:t>
            </a:r>
            <a:r>
              <a:rPr b="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from</a:t>
            </a:r>
            <a:r>
              <a:rPr b="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HDLs 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5500" y="6276394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01" y="1545044"/>
            <a:ext cx="4979035" cy="1892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Describe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Combinational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Level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sensitive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storage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Edge-triggered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storage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Support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hardware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concurrency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45" y="469900"/>
            <a:ext cx="14230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Arial"/>
                <a:cs typeface="Arial"/>
              </a:rPr>
              <a:t>HDLs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45500" y="6276394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001" y="1317242"/>
            <a:ext cx="7887970" cy="45053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28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Verilog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3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Language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style</a:t>
            </a:r>
            <a:r>
              <a:rPr sz="2000" spc="-10" dirty="0">
                <a:latin typeface="Arial"/>
                <a:cs typeface="Arial"/>
              </a:rPr>
              <a:t> close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C/C++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Pre-defined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easy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use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VHDL</a:t>
            </a:r>
          </a:p>
          <a:p>
            <a:pPr marL="755015" lvl="1" indent="-285750">
              <a:lnSpc>
                <a:spcPct val="100000"/>
              </a:lnSpc>
              <a:spcBef>
                <a:spcPts val="244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Language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style close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 Ada</a:t>
            </a:r>
            <a:endParaRPr sz="20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229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User-defined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flexible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Equally</a:t>
            </a:r>
            <a:r>
              <a:rPr sz="2400" dirty="0">
                <a:latin typeface="Arial"/>
                <a:cs typeface="Arial"/>
              </a:rPr>
              <a:t> effective,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personal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preference</a:t>
            </a:r>
            <a:endParaRPr sz="24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Both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supported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synthesis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tool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ASIC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FPGAs</a:t>
            </a:r>
            <a:endParaRPr sz="24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Both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IEEE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Standards</a:t>
            </a:r>
            <a:endParaRPr sz="2400" dirty="0">
              <a:latin typeface="Arial"/>
              <a:cs typeface="Arial"/>
            </a:endParaRPr>
          </a:p>
          <a:p>
            <a:pPr marL="355600" marR="760730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Verilog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60%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world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digital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design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market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(larger share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US)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626" y="2672841"/>
            <a:ext cx="4483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Arial Black"/>
                <a:cs typeface="Arial Black"/>
              </a:rPr>
              <a:t>Verilog</a:t>
            </a:r>
            <a:r>
              <a:rPr sz="5400" b="0" spc="-100" dirty="0">
                <a:latin typeface="Arial Black"/>
                <a:cs typeface="Arial Black"/>
              </a:rPr>
              <a:t> </a:t>
            </a:r>
            <a:r>
              <a:rPr sz="5400" b="0" dirty="0">
                <a:latin typeface="Arial Black"/>
                <a:cs typeface="Arial Black"/>
              </a:rPr>
              <a:t>HDL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603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Office Theme</vt:lpstr>
      <vt:lpstr>Hardware Descriptive Language (HDL)</vt:lpstr>
      <vt:lpstr>Motivation for HDL</vt:lpstr>
      <vt:lpstr>Cont’d…</vt:lpstr>
      <vt:lpstr>Building binary digital solutions to  computational problems</vt:lpstr>
      <vt:lpstr>PowerPoint Presentation</vt:lpstr>
      <vt:lpstr>Why do we need HDLs ?</vt:lpstr>
      <vt:lpstr>What do we need from HDLs ?</vt:lpstr>
      <vt:lpstr>HDLs</vt:lpstr>
      <vt:lpstr>Verilog HDL</vt:lpstr>
      <vt:lpstr>PowerPoint Presentation</vt:lpstr>
      <vt:lpstr>Event Driven Simulation</vt:lpstr>
      <vt:lpstr>PowerPoint Presentation</vt:lpstr>
      <vt:lpstr>Abstraction Levels in Verilog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amaad khalil</cp:lastModifiedBy>
  <cp:revision>2</cp:revision>
  <dcterms:created xsi:type="dcterms:W3CDTF">2021-02-21T16:18:03Z</dcterms:created>
  <dcterms:modified xsi:type="dcterms:W3CDTF">2021-02-21T16:42:44Z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2008-08-29T00:00:00Z</vt:filetime>
  </property>
  <property fmtid="{D5CDD505-2E9C-101B-9397-08002B2CF9AE}" pid="3" name="Creator">
    <vt:lpwstr>Acrobat PDFMaker 6.0 for PowerPoint</vt:lpwstr>
  </property>
  <property fmtid="{D5CDD505-2E9C-101B-9397-08002B2CF9AE}" pid="4" name="LastSaved">
    <vt:filetime>2021-02-21T00:00:00Z</vt:filetime>
  </property>
</Properties>
</file>