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424" y="1766061"/>
            <a:ext cx="3705860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8801" y="1694890"/>
            <a:ext cx="3622040" cy="436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5316" cy="114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001" y="1189227"/>
            <a:ext cx="79248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001" y="1675688"/>
            <a:ext cx="7907020" cy="3732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7202" y="6276394"/>
            <a:ext cx="2736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292100"/>
            <a:ext cx="914965" cy="813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124201"/>
            <a:ext cx="8252586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7010" marR="5080" indent="-2734945" algn="ctr">
              <a:lnSpc>
                <a:spcPct val="100000"/>
              </a:lnSpc>
              <a:spcBef>
                <a:spcPts val="95"/>
              </a:spcBef>
            </a:pPr>
            <a:r>
              <a:rPr lang="en-US" b="0" u="none" spc="-5" dirty="0">
                <a:latin typeface="Arial"/>
                <a:cs typeface="Arial"/>
              </a:rPr>
              <a:t>Hardware Descriptive Language(HDL) </a:t>
            </a:r>
            <a:br>
              <a:rPr lang="en-US" sz="4000" b="0" u="none" spc="-5" dirty="0">
                <a:latin typeface="Arial"/>
                <a:cs typeface="Arial"/>
              </a:rPr>
            </a:b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500" y="5092700"/>
            <a:ext cx="5355590" cy="48667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lang="en-US" sz="2800" dirty="0">
                <a:latin typeface="Arial"/>
                <a:cs typeface="Arial"/>
              </a:rPr>
              <a:t>Lecture # 3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01" y="866901"/>
            <a:ext cx="7976870" cy="462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Width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6489065" algn="l"/>
              </a:tabLst>
            </a:pPr>
            <a:r>
              <a:rPr sz="2400" spc="-5" dirty="0">
                <a:latin typeface="Arial"/>
                <a:cs typeface="Arial"/>
              </a:rPr>
              <a:t>It is legal </a:t>
            </a:r>
            <a:r>
              <a:rPr sz="2400" dirty="0">
                <a:latin typeface="Arial"/>
                <a:cs typeface="Arial"/>
              </a:rPr>
              <a:t>to connect </a:t>
            </a:r>
            <a:r>
              <a:rPr sz="2400" spc="-5" dirty="0">
                <a:latin typeface="Arial"/>
                <a:cs typeface="Arial"/>
              </a:rPr>
              <a:t>internal and external items of  </a:t>
            </a:r>
            <a:r>
              <a:rPr sz="2400" dirty="0">
                <a:latin typeface="Arial"/>
                <a:cs typeface="Arial"/>
              </a:rPr>
              <a:t>different sizes </a:t>
            </a: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making </a:t>
            </a:r>
            <a:r>
              <a:rPr sz="2400" spc="-5" dirty="0">
                <a:latin typeface="Arial"/>
                <a:cs typeface="Arial"/>
              </a:rPr>
              <a:t>inter-module </a:t>
            </a:r>
            <a:r>
              <a:rPr sz="2400" dirty="0">
                <a:latin typeface="Arial"/>
                <a:cs typeface="Arial"/>
              </a:rPr>
              <a:t>port  connections. </a:t>
            </a:r>
            <a:r>
              <a:rPr sz="2400" spc="-5" dirty="0">
                <a:latin typeface="Arial"/>
                <a:cs typeface="Arial"/>
              </a:rPr>
              <a:t>However,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warning is</a:t>
            </a:r>
            <a:r>
              <a:rPr sz="2400" dirty="0">
                <a:latin typeface="Arial"/>
                <a:cs typeface="Arial"/>
              </a:rPr>
              <a:t> typically	</a:t>
            </a:r>
            <a:r>
              <a:rPr sz="2400" spc="-5" dirty="0">
                <a:latin typeface="Arial"/>
                <a:cs typeface="Arial"/>
              </a:rPr>
              <a:t>issued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 the </a:t>
            </a:r>
            <a:r>
              <a:rPr sz="2400" spc="-5" dirty="0">
                <a:latin typeface="Arial"/>
                <a:cs typeface="Arial"/>
              </a:rPr>
              <a:t>widths do not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match.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Unconnected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ports</a:t>
            </a:r>
            <a:endParaRPr sz="2400">
              <a:latin typeface="Arial"/>
              <a:cs typeface="Arial"/>
            </a:endParaRPr>
          </a:p>
          <a:p>
            <a:pPr marL="355600" marR="1039494" indent="-342900">
              <a:lnSpc>
                <a:spcPct val="799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Verilog allows ports to remain unconnected. For  </a:t>
            </a:r>
            <a:r>
              <a:rPr sz="2400" spc="-5" dirty="0">
                <a:latin typeface="Arial"/>
                <a:cs typeface="Arial"/>
              </a:rPr>
              <a:t>example, </a:t>
            </a:r>
            <a:r>
              <a:rPr sz="2400" dirty="0">
                <a:latin typeface="Arial"/>
                <a:cs typeface="Arial"/>
              </a:rPr>
              <a:t>certain </a:t>
            </a:r>
            <a:r>
              <a:rPr sz="2400" spc="-5" dirty="0">
                <a:latin typeface="Arial"/>
                <a:cs typeface="Arial"/>
              </a:rPr>
              <a:t>output ports </a:t>
            </a:r>
            <a:r>
              <a:rPr sz="2400" dirty="0">
                <a:latin typeface="Arial"/>
                <a:cs typeface="Arial"/>
              </a:rPr>
              <a:t>might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simply for  </a:t>
            </a:r>
            <a:r>
              <a:rPr sz="2400" spc="-5" dirty="0">
                <a:latin typeface="Arial"/>
                <a:cs typeface="Arial"/>
              </a:rPr>
              <a:t>debugging, and </a:t>
            </a:r>
            <a:r>
              <a:rPr sz="2400" dirty="0">
                <a:latin typeface="Arial"/>
                <a:cs typeface="Arial"/>
              </a:rPr>
              <a:t>you might </a:t>
            </a:r>
            <a:r>
              <a:rPr sz="2400" spc="-5" dirty="0">
                <a:latin typeface="Arial"/>
                <a:cs typeface="Arial"/>
              </a:rPr>
              <a:t>not be interested in  </a:t>
            </a:r>
            <a:r>
              <a:rPr sz="2400" dirty="0">
                <a:latin typeface="Arial"/>
                <a:cs typeface="Arial"/>
              </a:rPr>
              <a:t>connecting them to the </a:t>
            </a:r>
            <a:r>
              <a:rPr sz="2400" spc="-5" dirty="0">
                <a:latin typeface="Arial"/>
                <a:cs typeface="Arial"/>
              </a:rPr>
              <a:t>external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signals.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5600" marR="554355">
              <a:lnSpc>
                <a:spcPct val="79800"/>
              </a:lnSpc>
            </a:pPr>
            <a:r>
              <a:rPr sz="2400" spc="-5" dirty="0">
                <a:latin typeface="Arial"/>
                <a:cs typeface="Arial"/>
              </a:rPr>
              <a:t>fulladd </a:t>
            </a:r>
            <a:r>
              <a:rPr sz="2400" dirty="0">
                <a:latin typeface="Arial"/>
                <a:cs typeface="Arial"/>
              </a:rPr>
              <a:t>fa0(SUM, , </a:t>
            </a:r>
            <a:r>
              <a:rPr sz="2400" spc="-5" dirty="0">
                <a:latin typeface="Arial"/>
                <a:cs typeface="Arial"/>
              </a:rPr>
              <a:t>A, B, C_IN); </a:t>
            </a:r>
            <a:r>
              <a:rPr sz="2400" dirty="0">
                <a:latin typeface="Arial"/>
                <a:cs typeface="Arial"/>
              </a:rPr>
              <a:t>//Output </a:t>
            </a:r>
            <a:r>
              <a:rPr sz="2400" spc="-5" dirty="0">
                <a:latin typeface="Arial"/>
                <a:cs typeface="Arial"/>
              </a:rPr>
              <a:t>port c_out </a:t>
            </a:r>
            <a:r>
              <a:rPr sz="2400" dirty="0">
                <a:latin typeface="Arial"/>
                <a:cs typeface="Arial"/>
              </a:rPr>
              <a:t>is  unconnected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792" y="653542"/>
            <a:ext cx="746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latin typeface="Arial"/>
                <a:cs typeface="Arial"/>
              </a:rPr>
              <a:t>Connecting Ports </a:t>
            </a:r>
            <a:r>
              <a:rPr sz="3600" b="0" u="none" dirty="0">
                <a:latin typeface="Arial"/>
                <a:cs typeface="Arial"/>
              </a:rPr>
              <a:t>to </a:t>
            </a:r>
            <a:r>
              <a:rPr sz="3600" b="0" u="none" spc="-5" dirty="0">
                <a:latin typeface="Arial"/>
                <a:cs typeface="Arial"/>
              </a:rPr>
              <a:t>External</a:t>
            </a:r>
            <a:r>
              <a:rPr sz="3600" b="0" u="none" spc="-95" dirty="0">
                <a:latin typeface="Arial"/>
                <a:cs typeface="Arial"/>
              </a:rPr>
              <a:t> </a:t>
            </a:r>
            <a:r>
              <a:rPr sz="3600" b="0" u="none" spc="-5" dirty="0">
                <a:latin typeface="Arial"/>
                <a:cs typeface="Arial"/>
              </a:rPr>
              <a:t>Signals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22047"/>
            <a:ext cx="7875905" cy="43408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Connecting by </a:t>
            </a:r>
            <a:r>
              <a:rPr sz="3200" spc="-10" dirty="0">
                <a:latin typeface="Arial"/>
                <a:cs typeface="Arial"/>
              </a:rPr>
              <a:t>ordered list</a:t>
            </a:r>
            <a:endParaRPr sz="3200">
              <a:latin typeface="Arial"/>
              <a:cs typeface="Arial"/>
            </a:endParaRPr>
          </a:p>
          <a:p>
            <a:pPr marL="755015" marR="5080" lvl="1" indent="-285750">
              <a:lnSpc>
                <a:spcPct val="901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signals to be connected must appear in  the module instantiation in the same order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  the ports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port </a:t>
            </a:r>
            <a:r>
              <a:rPr sz="2800" spc="-5" dirty="0">
                <a:latin typeface="Arial"/>
                <a:cs typeface="Arial"/>
              </a:rPr>
              <a:t>list in </a:t>
            </a:r>
            <a:r>
              <a:rPr sz="2800" dirty="0">
                <a:latin typeface="Arial"/>
                <a:cs typeface="Arial"/>
              </a:rPr>
              <a:t>the module  definition.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Connecting ports by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  <a:p>
            <a:pPr marL="755015" marR="24765" lvl="1" indent="-285750">
              <a:lnSpc>
                <a:spcPct val="901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can specify the port connections in any  order as long as the port name in 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  definition correctly matches the external  signal.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361" y="469900"/>
            <a:ext cx="4594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Ports</a:t>
            </a:r>
            <a:r>
              <a:rPr sz="4400" b="0" u="none" spc="-30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Connections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12784"/>
            <a:ext cx="2442210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7995" indent="-455930">
              <a:lnSpc>
                <a:spcPct val="100000"/>
              </a:lnSpc>
              <a:spcBef>
                <a:spcPts val="860"/>
              </a:spcBef>
              <a:buChar char="•"/>
              <a:tabLst>
                <a:tab pos="467995" algn="l"/>
                <a:tab pos="468630" algn="l"/>
              </a:tabLst>
            </a:pPr>
            <a:r>
              <a:rPr sz="3200" spc="-5" dirty="0">
                <a:latin typeface="Arial"/>
                <a:cs typeface="Arial"/>
              </a:rPr>
              <a:t>By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order</a:t>
            </a:r>
            <a:endParaRPr sz="320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spcBef>
                <a:spcPts val="765"/>
              </a:spcBef>
              <a:buChar char="•"/>
              <a:tabLst>
                <a:tab pos="467995" algn="l"/>
                <a:tab pos="468630" algn="l"/>
              </a:tabLst>
            </a:pPr>
            <a:r>
              <a:rPr sz="3200" spc="-5" dirty="0">
                <a:latin typeface="Arial"/>
                <a:cs typeface="Arial"/>
              </a:rPr>
              <a:t>By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spcBef>
                <a:spcPts val="755"/>
              </a:spcBef>
              <a:buChar char="•"/>
              <a:tabLst>
                <a:tab pos="467995" algn="l"/>
                <a:tab pos="468630" algn="l"/>
              </a:tabLst>
            </a:pPr>
            <a:r>
              <a:rPr sz="3200" spc="-5" dirty="0">
                <a:latin typeface="Arial"/>
                <a:cs typeface="Arial"/>
              </a:rPr>
              <a:t>Empty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b="1" spc="-5" dirty="0">
                <a:latin typeface="Tahoma"/>
                <a:cs typeface="Tahoma"/>
              </a:rPr>
              <a:t>module </a:t>
            </a:r>
            <a:r>
              <a:rPr spc="-5" dirty="0"/>
              <a:t>child( a, b, c</a:t>
            </a:r>
            <a:r>
              <a:rPr spc="30" dirty="0"/>
              <a:t> </a:t>
            </a:r>
            <a:r>
              <a:rPr spc="-5" dirty="0"/>
              <a:t>);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…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Tahoma"/>
                <a:cs typeface="Tahoma"/>
              </a:rPr>
              <a:t>Endmodule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00" b="1" spc="-5" dirty="0">
                <a:latin typeface="Tahoma"/>
                <a:cs typeface="Tahoma"/>
              </a:rPr>
              <a:t>/////////////////////////////////////////////////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ahoma"/>
                <a:cs typeface="Tahoma"/>
              </a:rPr>
              <a:t>module</a:t>
            </a:r>
            <a:r>
              <a:rPr b="1" spc="35" dirty="0">
                <a:latin typeface="Tahoma"/>
                <a:cs typeface="Tahoma"/>
              </a:rPr>
              <a:t> </a:t>
            </a:r>
            <a:r>
              <a:rPr spc="-5" dirty="0"/>
              <a:t>parent;</a:t>
            </a:r>
          </a:p>
          <a:p>
            <a:pPr marL="25019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Tahoma"/>
                <a:cs typeface="Tahoma"/>
              </a:rPr>
              <a:t>wire </a:t>
            </a:r>
            <a:r>
              <a:rPr spc="-5" dirty="0"/>
              <a:t>u, v,</a:t>
            </a:r>
            <a:r>
              <a:rPr spc="35" dirty="0"/>
              <a:t> </a:t>
            </a:r>
            <a:r>
              <a:rPr spc="-5" dirty="0"/>
              <a:t>w;</a:t>
            </a:r>
          </a:p>
          <a:p>
            <a:pPr marL="25019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child m1( u, v, w</a:t>
            </a:r>
            <a:r>
              <a:rPr spc="-15" dirty="0"/>
              <a:t> </a:t>
            </a:r>
            <a:r>
              <a:rPr spc="-5" dirty="0"/>
              <a:t>);</a:t>
            </a:r>
          </a:p>
          <a:p>
            <a:pPr marL="250190" marR="5080">
              <a:lnSpc>
                <a:spcPct val="150000"/>
              </a:lnSpc>
            </a:pPr>
            <a:r>
              <a:rPr spc="-5" dirty="0"/>
              <a:t>child m2( </a:t>
            </a:r>
            <a:r>
              <a:rPr spc="-10" dirty="0"/>
              <a:t>.c(w), </a:t>
            </a:r>
            <a:r>
              <a:rPr spc="-5" dirty="0"/>
              <a:t>.a(u), .b(v) </a:t>
            </a:r>
            <a:r>
              <a:rPr spc="-10" dirty="0"/>
              <a:t>);  </a:t>
            </a:r>
            <a:r>
              <a:rPr spc="-5" dirty="0"/>
              <a:t>child m3( u, , w</a:t>
            </a:r>
            <a:r>
              <a:rPr spc="-20" dirty="0"/>
              <a:t> </a:t>
            </a:r>
            <a:r>
              <a:rPr spc="-5" dirty="0"/>
              <a:t>);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Tahoma"/>
                <a:cs typeface="Tahoma"/>
              </a:rPr>
              <a:t>endmodule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01" y="1512784"/>
            <a:ext cx="7832090" cy="23628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b="1" spc="-5" dirty="0">
                <a:latin typeface="Arial"/>
                <a:cs typeface="Arial"/>
              </a:rPr>
              <a:t>Comments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spc="-5" dirty="0">
                <a:latin typeface="Arial"/>
                <a:cs typeface="Arial"/>
              </a:rPr>
              <a:t>// The rest of the line is 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comment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b="1" spc="-5" dirty="0">
                <a:latin typeface="Arial"/>
                <a:cs typeface="Arial"/>
              </a:rPr>
              <a:t>/* </a:t>
            </a:r>
            <a:r>
              <a:rPr sz="3200" b="1" spc="-10" dirty="0">
                <a:latin typeface="Arial"/>
                <a:cs typeface="Arial"/>
              </a:rPr>
              <a:t>Multiple </a:t>
            </a:r>
            <a:r>
              <a:rPr sz="3200" b="1" spc="-5" dirty="0">
                <a:latin typeface="Arial"/>
                <a:cs typeface="Arial"/>
              </a:rPr>
              <a:t>line </a:t>
            </a:r>
            <a:r>
              <a:rPr sz="3200" b="1" spc="-10" dirty="0">
                <a:latin typeface="Arial"/>
                <a:cs typeface="Arial"/>
              </a:rPr>
              <a:t>comment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*/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b="1" spc="-5" dirty="0">
                <a:latin typeface="Arial"/>
                <a:cs typeface="Arial"/>
              </a:rPr>
              <a:t>/* </a:t>
            </a:r>
            <a:r>
              <a:rPr sz="3200" b="1" spc="-10" dirty="0">
                <a:latin typeface="Arial"/>
                <a:cs typeface="Arial"/>
              </a:rPr>
              <a:t>Nesting </a:t>
            </a:r>
            <a:r>
              <a:rPr sz="3200" b="1" spc="-5" dirty="0">
                <a:latin typeface="Arial"/>
                <a:cs typeface="Arial"/>
              </a:rPr>
              <a:t>/* </a:t>
            </a:r>
            <a:r>
              <a:rPr sz="3200" b="1" spc="-10" dirty="0">
                <a:latin typeface="Arial"/>
                <a:cs typeface="Arial"/>
              </a:rPr>
              <a:t>comments </a:t>
            </a:r>
            <a:r>
              <a:rPr sz="3200" b="1" spc="-5" dirty="0">
                <a:latin typeface="Arial"/>
                <a:cs typeface="Arial"/>
              </a:rPr>
              <a:t>*/ do NOT work </a:t>
            </a:r>
            <a:r>
              <a:rPr sz="3200" b="1" spc="-10" dirty="0">
                <a:latin typeface="Arial"/>
                <a:cs typeface="Arial"/>
              </a:rPr>
              <a:t>*/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853" y="469900"/>
            <a:ext cx="4342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Verilog</a:t>
            </a:r>
            <a:r>
              <a:rPr sz="4400" b="0" u="none" spc="-25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Primitives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70227"/>
            <a:ext cx="7743190" cy="406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ts val="3645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Basic </a:t>
            </a:r>
            <a:r>
              <a:rPr sz="3200" spc="-10" dirty="0">
                <a:latin typeface="Arial"/>
                <a:cs typeface="Arial"/>
              </a:rPr>
              <a:t>element </a:t>
            </a:r>
            <a:r>
              <a:rPr sz="3200" spc="-5" dirty="0">
                <a:latin typeface="Arial"/>
                <a:cs typeface="Arial"/>
              </a:rPr>
              <a:t>to build a </a:t>
            </a:r>
            <a:r>
              <a:rPr sz="3200" spc="-10" dirty="0">
                <a:latin typeface="Arial"/>
                <a:cs typeface="Arial"/>
              </a:rPr>
              <a:t>module, </a:t>
            </a:r>
            <a:r>
              <a:rPr sz="3200" spc="-5" dirty="0">
                <a:latin typeface="Arial"/>
                <a:cs typeface="Arial"/>
              </a:rPr>
              <a:t>such</a:t>
            </a:r>
            <a:r>
              <a:rPr sz="3200" spc="-10" dirty="0">
                <a:latin typeface="Arial"/>
                <a:cs typeface="Arial"/>
              </a:rPr>
              <a:t> as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645"/>
              </a:lnSpc>
            </a:pPr>
            <a:r>
              <a:rPr sz="3200" b="1" spc="-5" dirty="0">
                <a:latin typeface="Arial"/>
                <a:cs typeface="Arial"/>
              </a:rPr>
              <a:t>nand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b="1" spc="-10" dirty="0">
                <a:latin typeface="Arial"/>
                <a:cs typeface="Arial"/>
              </a:rPr>
              <a:t>and</a:t>
            </a:r>
            <a:r>
              <a:rPr sz="3200" spc="-10" dirty="0">
                <a:latin typeface="Arial"/>
                <a:cs typeface="Arial"/>
              </a:rPr>
              <a:t>, </a:t>
            </a:r>
            <a:r>
              <a:rPr sz="3200" b="1" spc="-5" dirty="0">
                <a:latin typeface="Arial"/>
                <a:cs typeface="Arial"/>
              </a:rPr>
              <a:t>nor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b="1" spc="-5" dirty="0">
                <a:latin typeface="Arial"/>
                <a:cs typeface="Arial"/>
              </a:rPr>
              <a:t>buf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gates</a:t>
            </a:r>
            <a:endParaRPr sz="3200">
              <a:latin typeface="Arial"/>
              <a:cs typeface="Arial"/>
            </a:endParaRPr>
          </a:p>
          <a:p>
            <a:pPr marL="355600" marR="231775" indent="-343535">
              <a:lnSpc>
                <a:spcPts val="345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Never used </a:t>
            </a:r>
            <a:r>
              <a:rPr sz="3200" spc="-10" dirty="0">
                <a:latin typeface="Arial"/>
                <a:cs typeface="Arial"/>
              </a:rPr>
              <a:t>stand-alone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design, must  </a:t>
            </a:r>
            <a:r>
              <a:rPr sz="3200" spc="-5" dirty="0">
                <a:latin typeface="Arial"/>
                <a:cs typeface="Arial"/>
              </a:rPr>
              <a:t>be within 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module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Pre-defined or</a:t>
            </a:r>
            <a:r>
              <a:rPr sz="3200" spc="-10" dirty="0">
                <a:latin typeface="Arial"/>
                <a:cs typeface="Arial"/>
              </a:rPr>
              <a:t> user-defined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Identifier (instance name)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optional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Output is at </a:t>
            </a:r>
            <a:r>
              <a:rPr sz="3200" spc="-10" dirty="0">
                <a:latin typeface="Arial"/>
                <a:cs typeface="Arial"/>
              </a:rPr>
              <a:t>left-most </a:t>
            </a:r>
            <a:r>
              <a:rPr sz="3200" spc="-5" dirty="0">
                <a:latin typeface="Arial"/>
                <a:cs typeface="Arial"/>
              </a:rPr>
              <a:t>in port</a:t>
            </a:r>
            <a:r>
              <a:rPr sz="3200" spc="-10" dirty="0">
                <a:latin typeface="Arial"/>
                <a:cs typeface="Arial"/>
              </a:rPr>
              <a:t> list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Default delay 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782" y="469900"/>
            <a:ext cx="2447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Primitives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34867"/>
            <a:ext cx="6000115" cy="29724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Gate </a:t>
            </a:r>
            <a:r>
              <a:rPr sz="2800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and,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nand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or, </a:t>
            </a:r>
            <a:r>
              <a:rPr sz="2400" dirty="0">
                <a:latin typeface="Arial"/>
                <a:cs typeface="Arial"/>
              </a:rPr>
              <a:t>nor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xor,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xnor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4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buf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bufif0, bufif1, notif0, notif1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(three-state)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Switch </a:t>
            </a:r>
            <a:r>
              <a:rPr sz="2800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060" y="408177"/>
            <a:ext cx="4093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Smart</a:t>
            </a:r>
            <a:r>
              <a:rPr sz="4400" b="0" u="none" spc="-40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Primitives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1700" y="1587500"/>
            <a:ext cx="5638800" cy="3200400"/>
          </a:xfrm>
          <a:custGeom>
            <a:avLst/>
            <a:gdLst/>
            <a:ahLst/>
            <a:cxnLst/>
            <a:rect l="l" t="t" r="r" b="b"/>
            <a:pathLst>
              <a:path w="5638800" h="3200400">
                <a:moveTo>
                  <a:pt x="5638800" y="3200399"/>
                </a:moveTo>
                <a:lnTo>
                  <a:pt x="5638800" y="0"/>
                </a:lnTo>
                <a:lnTo>
                  <a:pt x="0" y="0"/>
                </a:lnTo>
                <a:lnTo>
                  <a:pt x="0" y="3200400"/>
                </a:lnTo>
                <a:lnTo>
                  <a:pt x="5638800" y="32003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6301" y="1763776"/>
            <a:ext cx="5172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module </a:t>
            </a:r>
            <a:r>
              <a:rPr sz="2800" spc="-5" dirty="0">
                <a:latin typeface="Arial"/>
                <a:cs typeface="Arial"/>
              </a:rPr>
              <a:t>nand3 </a:t>
            </a:r>
            <a:r>
              <a:rPr sz="2800" dirty="0">
                <a:latin typeface="Arial"/>
                <a:cs typeface="Arial"/>
              </a:rPr>
              <a:t>( O, A1, A2, A3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89200" y="2190800"/>
            <a:ext cx="112077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2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input  </a:t>
            </a:r>
            <a:r>
              <a:rPr sz="2800" b="1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5103" y="2190800"/>
            <a:ext cx="180975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2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A1, A2,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A3;  O;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001" y="3546392"/>
            <a:ext cx="7493000" cy="2581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83565"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Arial"/>
                <a:cs typeface="Arial"/>
              </a:rPr>
              <a:t>nand </a:t>
            </a:r>
            <a:r>
              <a:rPr sz="2800" dirty="0">
                <a:latin typeface="Arial"/>
                <a:cs typeface="Arial"/>
              </a:rPr>
              <a:t>( O, </a:t>
            </a:r>
            <a:r>
              <a:rPr sz="2800" spc="-5" dirty="0">
                <a:latin typeface="Arial"/>
                <a:cs typeface="Arial"/>
              </a:rPr>
              <a:t>A1, A2, A3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Arial"/>
                <a:cs typeface="Arial"/>
              </a:rPr>
              <a:t>endmodule</a:t>
            </a:r>
            <a:endParaRPr sz="2800">
              <a:latin typeface="Arial"/>
              <a:cs typeface="Arial"/>
            </a:endParaRPr>
          </a:p>
          <a:p>
            <a:pPr marL="12700" marR="5080" indent="-635">
              <a:lnSpc>
                <a:spcPts val="2870"/>
              </a:lnSpc>
              <a:spcBef>
                <a:spcPts val="2055"/>
              </a:spcBef>
            </a:pPr>
            <a:r>
              <a:rPr sz="2500" i="1" spc="-65" dirty="0">
                <a:latin typeface="Tahoma"/>
                <a:cs typeface="Tahoma"/>
              </a:rPr>
              <a:t>Same </a:t>
            </a:r>
            <a:r>
              <a:rPr sz="2500" i="1" spc="-45" dirty="0">
                <a:latin typeface="Tahoma"/>
                <a:cs typeface="Tahoma"/>
              </a:rPr>
              <a:t>primitive </a:t>
            </a:r>
            <a:r>
              <a:rPr sz="2500" i="1" spc="-55" dirty="0">
                <a:latin typeface="Tahoma"/>
                <a:cs typeface="Tahoma"/>
              </a:rPr>
              <a:t>can be used </a:t>
            </a:r>
            <a:r>
              <a:rPr sz="2500" i="1" spc="-45" dirty="0">
                <a:latin typeface="Tahoma"/>
                <a:cs typeface="Tahoma"/>
              </a:rPr>
              <a:t>to </a:t>
            </a:r>
            <a:r>
              <a:rPr sz="2500" i="1" spc="-50" dirty="0">
                <a:latin typeface="Tahoma"/>
                <a:cs typeface="Tahoma"/>
              </a:rPr>
              <a:t>describe </a:t>
            </a:r>
            <a:r>
              <a:rPr sz="2500" i="1" spc="-45" dirty="0">
                <a:latin typeface="Tahoma"/>
                <a:cs typeface="Tahoma"/>
              </a:rPr>
              <a:t>for </a:t>
            </a:r>
            <a:r>
              <a:rPr sz="2500" i="1" spc="-55" dirty="0">
                <a:latin typeface="Tahoma"/>
                <a:cs typeface="Tahoma"/>
              </a:rPr>
              <a:t>any </a:t>
            </a:r>
            <a:r>
              <a:rPr sz="2500" i="1" spc="-60" dirty="0">
                <a:latin typeface="Tahoma"/>
                <a:cs typeface="Tahoma"/>
              </a:rPr>
              <a:t>number  </a:t>
            </a:r>
            <a:r>
              <a:rPr sz="2500" i="1" spc="-50" dirty="0">
                <a:latin typeface="Tahoma"/>
                <a:cs typeface="Tahoma"/>
              </a:rPr>
              <a:t>of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45" dirty="0">
                <a:latin typeface="Tahoma"/>
                <a:cs typeface="Tahoma"/>
              </a:rPr>
              <a:t>inputs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500" i="1" spc="-50" dirty="0">
                <a:latin typeface="Tahoma"/>
                <a:cs typeface="Tahoma"/>
              </a:rPr>
              <a:t>This </a:t>
            </a:r>
            <a:r>
              <a:rPr sz="2500" i="1" spc="-60" dirty="0">
                <a:latin typeface="Tahoma"/>
                <a:cs typeface="Tahoma"/>
              </a:rPr>
              <a:t>works </a:t>
            </a:r>
            <a:r>
              <a:rPr sz="2500" i="1" spc="-45" dirty="0">
                <a:latin typeface="Tahoma"/>
                <a:cs typeface="Tahoma"/>
              </a:rPr>
              <a:t>for </a:t>
            </a:r>
            <a:r>
              <a:rPr sz="2500" i="1" spc="-50" dirty="0">
                <a:latin typeface="Tahoma"/>
                <a:cs typeface="Tahoma"/>
              </a:rPr>
              <a:t>only pre-defined </a:t>
            </a:r>
            <a:r>
              <a:rPr sz="2500" i="1" spc="-45" dirty="0">
                <a:latin typeface="Tahoma"/>
                <a:cs typeface="Tahoma"/>
              </a:rPr>
              <a:t>primitives, </a:t>
            </a:r>
            <a:r>
              <a:rPr sz="2500" i="1" spc="-50" dirty="0">
                <a:latin typeface="Tahoma"/>
                <a:cs typeface="Tahoma"/>
              </a:rPr>
              <a:t>not</a:t>
            </a:r>
            <a:r>
              <a:rPr sz="2500" i="1" spc="95" dirty="0">
                <a:latin typeface="Tahoma"/>
                <a:cs typeface="Tahoma"/>
              </a:rPr>
              <a:t> </a:t>
            </a:r>
            <a:r>
              <a:rPr sz="2500" i="1" spc="-65" dirty="0">
                <a:latin typeface="Tahoma"/>
                <a:cs typeface="Tahoma"/>
              </a:rPr>
              <a:t>UDP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0"/>
            <a:ext cx="8445499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294" y="469900"/>
            <a:ext cx="5681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Simulation</a:t>
            </a:r>
            <a:r>
              <a:rPr sz="4400" b="0" u="none" spc="-15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Component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1700" y="1892300"/>
            <a:ext cx="7315200" cy="4648200"/>
            <a:chOff x="901700" y="1892300"/>
            <a:chExt cx="7315200" cy="4648200"/>
          </a:xfrm>
        </p:grpSpPr>
        <p:sp>
          <p:nvSpPr>
            <p:cNvPr id="4" name="object 4"/>
            <p:cNvSpPr/>
            <p:nvPr/>
          </p:nvSpPr>
          <p:spPr>
            <a:xfrm>
              <a:off x="977900" y="1968499"/>
              <a:ext cx="7239000" cy="4572000"/>
            </a:xfrm>
            <a:custGeom>
              <a:avLst/>
              <a:gdLst/>
              <a:ahLst/>
              <a:cxnLst/>
              <a:rect l="l" t="t" r="r" b="b"/>
              <a:pathLst>
                <a:path w="7239000" h="4572000">
                  <a:moveTo>
                    <a:pt x="7239000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0" y="4572000"/>
                  </a:lnTo>
                  <a:lnTo>
                    <a:pt x="7239000" y="4572000"/>
                  </a:lnTo>
                  <a:lnTo>
                    <a:pt x="7239000" y="44958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700" y="1892300"/>
              <a:ext cx="7239000" cy="4572000"/>
            </a:xfrm>
            <a:custGeom>
              <a:avLst/>
              <a:gdLst/>
              <a:ahLst/>
              <a:cxnLst/>
              <a:rect l="l" t="t" r="r" b="b"/>
              <a:pathLst>
                <a:path w="7239000" h="4572000">
                  <a:moveTo>
                    <a:pt x="7239000" y="4572000"/>
                  </a:moveTo>
                  <a:lnTo>
                    <a:pt x="7239000" y="0"/>
                  </a:lnTo>
                  <a:lnTo>
                    <a:pt x="0" y="0"/>
                  </a:lnTo>
                  <a:lnTo>
                    <a:pt x="0" y="4572000"/>
                  </a:lnTo>
                  <a:lnTo>
                    <a:pt x="7239000" y="457200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2700" y="51689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276600" y="571500"/>
                  </a:moveTo>
                  <a:lnTo>
                    <a:pt x="3270886" y="523461"/>
                  </a:lnTo>
                  <a:lnTo>
                    <a:pt x="3254049" y="476520"/>
                  </a:lnTo>
                  <a:lnTo>
                    <a:pt x="3226545" y="430835"/>
                  </a:lnTo>
                  <a:lnTo>
                    <a:pt x="3188830" y="386565"/>
                  </a:lnTo>
                  <a:lnTo>
                    <a:pt x="3141358" y="343869"/>
                  </a:lnTo>
                  <a:lnTo>
                    <a:pt x="3084585" y="302906"/>
                  </a:lnTo>
                  <a:lnTo>
                    <a:pt x="3018968" y="263836"/>
                  </a:lnTo>
                  <a:lnTo>
                    <a:pt x="2982985" y="245060"/>
                  </a:lnTo>
                  <a:lnTo>
                    <a:pt x="2944962" y="226817"/>
                  </a:lnTo>
                  <a:lnTo>
                    <a:pt x="2904955" y="209127"/>
                  </a:lnTo>
                  <a:lnTo>
                    <a:pt x="2863022" y="192009"/>
                  </a:lnTo>
                  <a:lnTo>
                    <a:pt x="2819219" y="175483"/>
                  </a:lnTo>
                  <a:lnTo>
                    <a:pt x="2773604" y="159570"/>
                  </a:lnTo>
                  <a:lnTo>
                    <a:pt x="2726234" y="144289"/>
                  </a:lnTo>
                  <a:lnTo>
                    <a:pt x="2677164" y="129660"/>
                  </a:lnTo>
                  <a:lnTo>
                    <a:pt x="2626454" y="115703"/>
                  </a:lnTo>
                  <a:lnTo>
                    <a:pt x="2574158" y="102438"/>
                  </a:lnTo>
                  <a:lnTo>
                    <a:pt x="2520335" y="89884"/>
                  </a:lnTo>
                  <a:lnTo>
                    <a:pt x="2465041" y="78062"/>
                  </a:lnTo>
                  <a:lnTo>
                    <a:pt x="2408334" y="66992"/>
                  </a:lnTo>
                  <a:lnTo>
                    <a:pt x="2350269" y="56693"/>
                  </a:lnTo>
                  <a:lnTo>
                    <a:pt x="2290905" y="47185"/>
                  </a:lnTo>
                  <a:lnTo>
                    <a:pt x="2230298" y="38488"/>
                  </a:lnTo>
                  <a:lnTo>
                    <a:pt x="2168504" y="30622"/>
                  </a:lnTo>
                  <a:lnTo>
                    <a:pt x="2105582" y="23607"/>
                  </a:lnTo>
                  <a:lnTo>
                    <a:pt x="2041588" y="17463"/>
                  </a:lnTo>
                  <a:lnTo>
                    <a:pt x="1976579" y="12210"/>
                  </a:lnTo>
                  <a:lnTo>
                    <a:pt x="1910611" y="7867"/>
                  </a:lnTo>
                  <a:lnTo>
                    <a:pt x="1843743" y="4455"/>
                  </a:lnTo>
                  <a:lnTo>
                    <a:pt x="1776030" y="1993"/>
                  </a:lnTo>
                  <a:lnTo>
                    <a:pt x="1707530" y="501"/>
                  </a:lnTo>
                  <a:lnTo>
                    <a:pt x="1638299" y="0"/>
                  </a:lnTo>
                  <a:lnTo>
                    <a:pt x="1569014" y="501"/>
                  </a:lnTo>
                  <a:lnTo>
                    <a:pt x="1500464" y="1993"/>
                  </a:lnTo>
                  <a:lnTo>
                    <a:pt x="1432707" y="4455"/>
                  </a:lnTo>
                  <a:lnTo>
                    <a:pt x="1365799" y="7867"/>
                  </a:lnTo>
                  <a:lnTo>
                    <a:pt x="1299798" y="12210"/>
                  </a:lnTo>
                  <a:lnTo>
                    <a:pt x="1234759" y="17463"/>
                  </a:lnTo>
                  <a:lnTo>
                    <a:pt x="1170741" y="23607"/>
                  </a:lnTo>
                  <a:lnTo>
                    <a:pt x="1107798" y="30622"/>
                  </a:lnTo>
                  <a:lnTo>
                    <a:pt x="1045989" y="38488"/>
                  </a:lnTo>
                  <a:lnTo>
                    <a:pt x="985370" y="47185"/>
                  </a:lnTo>
                  <a:lnTo>
                    <a:pt x="925998" y="56693"/>
                  </a:lnTo>
                  <a:lnTo>
                    <a:pt x="867928" y="66992"/>
                  </a:lnTo>
                  <a:lnTo>
                    <a:pt x="811219" y="78062"/>
                  </a:lnTo>
                  <a:lnTo>
                    <a:pt x="755927" y="89884"/>
                  </a:lnTo>
                  <a:lnTo>
                    <a:pt x="702108" y="102438"/>
                  </a:lnTo>
                  <a:lnTo>
                    <a:pt x="649819" y="115703"/>
                  </a:lnTo>
                  <a:lnTo>
                    <a:pt x="599117" y="129660"/>
                  </a:lnTo>
                  <a:lnTo>
                    <a:pt x="550059" y="144289"/>
                  </a:lnTo>
                  <a:lnTo>
                    <a:pt x="502702" y="159570"/>
                  </a:lnTo>
                  <a:lnTo>
                    <a:pt x="457101" y="175483"/>
                  </a:lnTo>
                  <a:lnTo>
                    <a:pt x="413315" y="192009"/>
                  </a:lnTo>
                  <a:lnTo>
                    <a:pt x="371399" y="209127"/>
                  </a:lnTo>
                  <a:lnTo>
                    <a:pt x="331410" y="226817"/>
                  </a:lnTo>
                  <a:lnTo>
                    <a:pt x="293406" y="245060"/>
                  </a:lnTo>
                  <a:lnTo>
                    <a:pt x="257442" y="263836"/>
                  </a:lnTo>
                  <a:lnTo>
                    <a:pt x="223576" y="283125"/>
                  </a:lnTo>
                  <a:lnTo>
                    <a:pt x="162363" y="323161"/>
                  </a:lnTo>
                  <a:lnTo>
                    <a:pt x="110221" y="365010"/>
                  </a:lnTo>
                  <a:lnTo>
                    <a:pt x="67603" y="408513"/>
                  </a:lnTo>
                  <a:lnTo>
                    <a:pt x="34964" y="453511"/>
                  </a:lnTo>
                  <a:lnTo>
                    <a:pt x="12757" y="499844"/>
                  </a:lnTo>
                  <a:lnTo>
                    <a:pt x="1436" y="547353"/>
                  </a:lnTo>
                  <a:lnTo>
                    <a:pt x="0" y="571500"/>
                  </a:lnTo>
                  <a:lnTo>
                    <a:pt x="1436" y="595646"/>
                  </a:lnTo>
                  <a:lnTo>
                    <a:pt x="12757" y="643155"/>
                  </a:lnTo>
                  <a:lnTo>
                    <a:pt x="34964" y="689488"/>
                  </a:lnTo>
                  <a:lnTo>
                    <a:pt x="67603" y="734486"/>
                  </a:lnTo>
                  <a:lnTo>
                    <a:pt x="110221" y="777989"/>
                  </a:lnTo>
                  <a:lnTo>
                    <a:pt x="162363" y="819838"/>
                  </a:lnTo>
                  <a:lnTo>
                    <a:pt x="223576" y="859874"/>
                  </a:lnTo>
                  <a:lnTo>
                    <a:pt x="257442" y="879163"/>
                  </a:lnTo>
                  <a:lnTo>
                    <a:pt x="293406" y="897938"/>
                  </a:lnTo>
                  <a:lnTo>
                    <a:pt x="331410" y="916182"/>
                  </a:lnTo>
                  <a:lnTo>
                    <a:pt x="371399" y="933872"/>
                  </a:lnTo>
                  <a:lnTo>
                    <a:pt x="413315" y="950990"/>
                  </a:lnTo>
                  <a:lnTo>
                    <a:pt x="457101" y="967515"/>
                  </a:lnTo>
                  <a:lnTo>
                    <a:pt x="502702" y="983429"/>
                  </a:lnTo>
                  <a:lnTo>
                    <a:pt x="550059" y="998710"/>
                  </a:lnTo>
                  <a:lnTo>
                    <a:pt x="599117" y="1013339"/>
                  </a:lnTo>
                  <a:lnTo>
                    <a:pt x="649819" y="1027296"/>
                  </a:lnTo>
                  <a:lnTo>
                    <a:pt x="702108" y="1040561"/>
                  </a:lnTo>
                  <a:lnTo>
                    <a:pt x="755927" y="1053115"/>
                  </a:lnTo>
                  <a:lnTo>
                    <a:pt x="811219" y="1064937"/>
                  </a:lnTo>
                  <a:lnTo>
                    <a:pt x="867928" y="1076007"/>
                  </a:lnTo>
                  <a:lnTo>
                    <a:pt x="925998" y="1086306"/>
                  </a:lnTo>
                  <a:lnTo>
                    <a:pt x="985370" y="1095814"/>
                  </a:lnTo>
                  <a:lnTo>
                    <a:pt x="1045989" y="1104511"/>
                  </a:lnTo>
                  <a:lnTo>
                    <a:pt x="1107798" y="1112377"/>
                  </a:lnTo>
                  <a:lnTo>
                    <a:pt x="1170741" y="1119392"/>
                  </a:lnTo>
                  <a:lnTo>
                    <a:pt x="1234759" y="1125536"/>
                  </a:lnTo>
                  <a:lnTo>
                    <a:pt x="1299798" y="1130789"/>
                  </a:lnTo>
                  <a:lnTo>
                    <a:pt x="1365799" y="1135132"/>
                  </a:lnTo>
                  <a:lnTo>
                    <a:pt x="1432707" y="1138544"/>
                  </a:lnTo>
                  <a:lnTo>
                    <a:pt x="1500464" y="1141006"/>
                  </a:lnTo>
                  <a:lnTo>
                    <a:pt x="1569014" y="1142498"/>
                  </a:lnTo>
                  <a:lnTo>
                    <a:pt x="1638300" y="1143000"/>
                  </a:lnTo>
                  <a:lnTo>
                    <a:pt x="1707530" y="1142498"/>
                  </a:lnTo>
                  <a:lnTo>
                    <a:pt x="1776030" y="1141006"/>
                  </a:lnTo>
                  <a:lnTo>
                    <a:pt x="1843743" y="1138544"/>
                  </a:lnTo>
                  <a:lnTo>
                    <a:pt x="1910611" y="1135132"/>
                  </a:lnTo>
                  <a:lnTo>
                    <a:pt x="1976579" y="1130789"/>
                  </a:lnTo>
                  <a:lnTo>
                    <a:pt x="2041588" y="1125536"/>
                  </a:lnTo>
                  <a:lnTo>
                    <a:pt x="2105582" y="1119392"/>
                  </a:lnTo>
                  <a:lnTo>
                    <a:pt x="2168504" y="1112377"/>
                  </a:lnTo>
                  <a:lnTo>
                    <a:pt x="2230298" y="1104511"/>
                  </a:lnTo>
                  <a:lnTo>
                    <a:pt x="2290905" y="1095814"/>
                  </a:lnTo>
                  <a:lnTo>
                    <a:pt x="2350269" y="1086306"/>
                  </a:lnTo>
                  <a:lnTo>
                    <a:pt x="2408334" y="1076007"/>
                  </a:lnTo>
                  <a:lnTo>
                    <a:pt x="2465041" y="1064937"/>
                  </a:lnTo>
                  <a:lnTo>
                    <a:pt x="2520335" y="1053115"/>
                  </a:lnTo>
                  <a:lnTo>
                    <a:pt x="2574158" y="1040561"/>
                  </a:lnTo>
                  <a:lnTo>
                    <a:pt x="2626454" y="1027296"/>
                  </a:lnTo>
                  <a:lnTo>
                    <a:pt x="2677164" y="1013339"/>
                  </a:lnTo>
                  <a:lnTo>
                    <a:pt x="2726234" y="998710"/>
                  </a:lnTo>
                  <a:lnTo>
                    <a:pt x="2773604" y="983429"/>
                  </a:lnTo>
                  <a:lnTo>
                    <a:pt x="2819219" y="967515"/>
                  </a:lnTo>
                  <a:lnTo>
                    <a:pt x="2863022" y="950990"/>
                  </a:lnTo>
                  <a:lnTo>
                    <a:pt x="2904955" y="933872"/>
                  </a:lnTo>
                  <a:lnTo>
                    <a:pt x="2944962" y="916182"/>
                  </a:lnTo>
                  <a:lnTo>
                    <a:pt x="2982985" y="897938"/>
                  </a:lnTo>
                  <a:lnTo>
                    <a:pt x="3018968" y="879163"/>
                  </a:lnTo>
                  <a:lnTo>
                    <a:pt x="3052854" y="859874"/>
                  </a:lnTo>
                  <a:lnTo>
                    <a:pt x="3114106" y="819838"/>
                  </a:lnTo>
                  <a:lnTo>
                    <a:pt x="3166285" y="777989"/>
                  </a:lnTo>
                  <a:lnTo>
                    <a:pt x="3208936" y="734486"/>
                  </a:lnTo>
                  <a:lnTo>
                    <a:pt x="3241602" y="689488"/>
                  </a:lnTo>
                  <a:lnTo>
                    <a:pt x="3263830" y="643155"/>
                  </a:lnTo>
                  <a:lnTo>
                    <a:pt x="3275162" y="595646"/>
                  </a:lnTo>
                  <a:lnTo>
                    <a:pt x="3276600" y="5715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6500" y="50927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276600" y="571500"/>
                  </a:moveTo>
                  <a:lnTo>
                    <a:pt x="3270886" y="523461"/>
                  </a:lnTo>
                  <a:lnTo>
                    <a:pt x="3254049" y="476520"/>
                  </a:lnTo>
                  <a:lnTo>
                    <a:pt x="3226545" y="430835"/>
                  </a:lnTo>
                  <a:lnTo>
                    <a:pt x="3188830" y="386565"/>
                  </a:lnTo>
                  <a:lnTo>
                    <a:pt x="3141358" y="343869"/>
                  </a:lnTo>
                  <a:lnTo>
                    <a:pt x="3084585" y="302906"/>
                  </a:lnTo>
                  <a:lnTo>
                    <a:pt x="3018968" y="263836"/>
                  </a:lnTo>
                  <a:lnTo>
                    <a:pt x="2982985" y="245060"/>
                  </a:lnTo>
                  <a:lnTo>
                    <a:pt x="2944962" y="226817"/>
                  </a:lnTo>
                  <a:lnTo>
                    <a:pt x="2904955" y="209127"/>
                  </a:lnTo>
                  <a:lnTo>
                    <a:pt x="2863022" y="192009"/>
                  </a:lnTo>
                  <a:lnTo>
                    <a:pt x="2819219" y="175483"/>
                  </a:lnTo>
                  <a:lnTo>
                    <a:pt x="2773604" y="159570"/>
                  </a:lnTo>
                  <a:lnTo>
                    <a:pt x="2726234" y="144289"/>
                  </a:lnTo>
                  <a:lnTo>
                    <a:pt x="2677164" y="129660"/>
                  </a:lnTo>
                  <a:lnTo>
                    <a:pt x="2626454" y="115703"/>
                  </a:lnTo>
                  <a:lnTo>
                    <a:pt x="2574158" y="102438"/>
                  </a:lnTo>
                  <a:lnTo>
                    <a:pt x="2520335" y="89884"/>
                  </a:lnTo>
                  <a:lnTo>
                    <a:pt x="2465041" y="78062"/>
                  </a:lnTo>
                  <a:lnTo>
                    <a:pt x="2408334" y="66992"/>
                  </a:lnTo>
                  <a:lnTo>
                    <a:pt x="2350269" y="56693"/>
                  </a:lnTo>
                  <a:lnTo>
                    <a:pt x="2290905" y="47185"/>
                  </a:lnTo>
                  <a:lnTo>
                    <a:pt x="2230298" y="38488"/>
                  </a:lnTo>
                  <a:lnTo>
                    <a:pt x="2168504" y="30622"/>
                  </a:lnTo>
                  <a:lnTo>
                    <a:pt x="2105582" y="23607"/>
                  </a:lnTo>
                  <a:lnTo>
                    <a:pt x="2041588" y="17463"/>
                  </a:lnTo>
                  <a:lnTo>
                    <a:pt x="1976579" y="12210"/>
                  </a:lnTo>
                  <a:lnTo>
                    <a:pt x="1910611" y="7867"/>
                  </a:lnTo>
                  <a:lnTo>
                    <a:pt x="1843743" y="4455"/>
                  </a:lnTo>
                  <a:lnTo>
                    <a:pt x="1776030" y="1993"/>
                  </a:lnTo>
                  <a:lnTo>
                    <a:pt x="1707530" y="501"/>
                  </a:lnTo>
                  <a:lnTo>
                    <a:pt x="1638299" y="0"/>
                  </a:lnTo>
                  <a:lnTo>
                    <a:pt x="1569014" y="501"/>
                  </a:lnTo>
                  <a:lnTo>
                    <a:pt x="1500464" y="1993"/>
                  </a:lnTo>
                  <a:lnTo>
                    <a:pt x="1432707" y="4455"/>
                  </a:lnTo>
                  <a:lnTo>
                    <a:pt x="1365799" y="7867"/>
                  </a:lnTo>
                  <a:lnTo>
                    <a:pt x="1299798" y="12210"/>
                  </a:lnTo>
                  <a:lnTo>
                    <a:pt x="1234759" y="17463"/>
                  </a:lnTo>
                  <a:lnTo>
                    <a:pt x="1170741" y="23607"/>
                  </a:lnTo>
                  <a:lnTo>
                    <a:pt x="1107798" y="30622"/>
                  </a:lnTo>
                  <a:lnTo>
                    <a:pt x="1045989" y="38488"/>
                  </a:lnTo>
                  <a:lnTo>
                    <a:pt x="985370" y="47185"/>
                  </a:lnTo>
                  <a:lnTo>
                    <a:pt x="925998" y="56693"/>
                  </a:lnTo>
                  <a:lnTo>
                    <a:pt x="867928" y="66992"/>
                  </a:lnTo>
                  <a:lnTo>
                    <a:pt x="811219" y="78062"/>
                  </a:lnTo>
                  <a:lnTo>
                    <a:pt x="755927" y="89884"/>
                  </a:lnTo>
                  <a:lnTo>
                    <a:pt x="702108" y="102438"/>
                  </a:lnTo>
                  <a:lnTo>
                    <a:pt x="649819" y="115703"/>
                  </a:lnTo>
                  <a:lnTo>
                    <a:pt x="599117" y="129660"/>
                  </a:lnTo>
                  <a:lnTo>
                    <a:pt x="550059" y="144289"/>
                  </a:lnTo>
                  <a:lnTo>
                    <a:pt x="502702" y="159570"/>
                  </a:lnTo>
                  <a:lnTo>
                    <a:pt x="457101" y="175483"/>
                  </a:lnTo>
                  <a:lnTo>
                    <a:pt x="413315" y="192009"/>
                  </a:lnTo>
                  <a:lnTo>
                    <a:pt x="371399" y="209127"/>
                  </a:lnTo>
                  <a:lnTo>
                    <a:pt x="331410" y="226817"/>
                  </a:lnTo>
                  <a:lnTo>
                    <a:pt x="293406" y="245060"/>
                  </a:lnTo>
                  <a:lnTo>
                    <a:pt x="257442" y="263836"/>
                  </a:lnTo>
                  <a:lnTo>
                    <a:pt x="223576" y="283125"/>
                  </a:lnTo>
                  <a:lnTo>
                    <a:pt x="162363" y="323161"/>
                  </a:lnTo>
                  <a:lnTo>
                    <a:pt x="110221" y="365010"/>
                  </a:lnTo>
                  <a:lnTo>
                    <a:pt x="67603" y="408513"/>
                  </a:lnTo>
                  <a:lnTo>
                    <a:pt x="34964" y="453511"/>
                  </a:lnTo>
                  <a:lnTo>
                    <a:pt x="12757" y="499844"/>
                  </a:lnTo>
                  <a:lnTo>
                    <a:pt x="1436" y="547353"/>
                  </a:lnTo>
                  <a:lnTo>
                    <a:pt x="0" y="571500"/>
                  </a:lnTo>
                  <a:lnTo>
                    <a:pt x="1436" y="595646"/>
                  </a:lnTo>
                  <a:lnTo>
                    <a:pt x="12757" y="643155"/>
                  </a:lnTo>
                  <a:lnTo>
                    <a:pt x="34964" y="689488"/>
                  </a:lnTo>
                  <a:lnTo>
                    <a:pt x="67603" y="734486"/>
                  </a:lnTo>
                  <a:lnTo>
                    <a:pt x="110221" y="777989"/>
                  </a:lnTo>
                  <a:lnTo>
                    <a:pt x="162363" y="819838"/>
                  </a:lnTo>
                  <a:lnTo>
                    <a:pt x="223576" y="859874"/>
                  </a:lnTo>
                  <a:lnTo>
                    <a:pt x="257442" y="879163"/>
                  </a:lnTo>
                  <a:lnTo>
                    <a:pt x="293406" y="897939"/>
                  </a:lnTo>
                  <a:lnTo>
                    <a:pt x="331410" y="916182"/>
                  </a:lnTo>
                  <a:lnTo>
                    <a:pt x="371399" y="933872"/>
                  </a:lnTo>
                  <a:lnTo>
                    <a:pt x="413315" y="950990"/>
                  </a:lnTo>
                  <a:lnTo>
                    <a:pt x="457101" y="967516"/>
                  </a:lnTo>
                  <a:lnTo>
                    <a:pt x="502702" y="983429"/>
                  </a:lnTo>
                  <a:lnTo>
                    <a:pt x="550059" y="998710"/>
                  </a:lnTo>
                  <a:lnTo>
                    <a:pt x="599117" y="1013339"/>
                  </a:lnTo>
                  <a:lnTo>
                    <a:pt x="649819" y="1027296"/>
                  </a:lnTo>
                  <a:lnTo>
                    <a:pt x="702108" y="1040561"/>
                  </a:lnTo>
                  <a:lnTo>
                    <a:pt x="755927" y="1053115"/>
                  </a:lnTo>
                  <a:lnTo>
                    <a:pt x="811219" y="1064937"/>
                  </a:lnTo>
                  <a:lnTo>
                    <a:pt x="867928" y="1076007"/>
                  </a:lnTo>
                  <a:lnTo>
                    <a:pt x="925998" y="1086306"/>
                  </a:lnTo>
                  <a:lnTo>
                    <a:pt x="985370" y="1095814"/>
                  </a:lnTo>
                  <a:lnTo>
                    <a:pt x="1045989" y="1104511"/>
                  </a:lnTo>
                  <a:lnTo>
                    <a:pt x="1107798" y="1112377"/>
                  </a:lnTo>
                  <a:lnTo>
                    <a:pt x="1170741" y="1119392"/>
                  </a:lnTo>
                  <a:lnTo>
                    <a:pt x="1234759" y="1125536"/>
                  </a:lnTo>
                  <a:lnTo>
                    <a:pt x="1299798" y="1130789"/>
                  </a:lnTo>
                  <a:lnTo>
                    <a:pt x="1365799" y="1135132"/>
                  </a:lnTo>
                  <a:lnTo>
                    <a:pt x="1432707" y="1138544"/>
                  </a:lnTo>
                  <a:lnTo>
                    <a:pt x="1500464" y="1141006"/>
                  </a:lnTo>
                  <a:lnTo>
                    <a:pt x="1569014" y="1142498"/>
                  </a:lnTo>
                  <a:lnTo>
                    <a:pt x="1638300" y="1143000"/>
                  </a:lnTo>
                  <a:lnTo>
                    <a:pt x="1707530" y="1142498"/>
                  </a:lnTo>
                  <a:lnTo>
                    <a:pt x="1776030" y="1141006"/>
                  </a:lnTo>
                  <a:lnTo>
                    <a:pt x="1843743" y="1138544"/>
                  </a:lnTo>
                  <a:lnTo>
                    <a:pt x="1910611" y="1135132"/>
                  </a:lnTo>
                  <a:lnTo>
                    <a:pt x="1976579" y="1130789"/>
                  </a:lnTo>
                  <a:lnTo>
                    <a:pt x="2041588" y="1125536"/>
                  </a:lnTo>
                  <a:lnTo>
                    <a:pt x="2105582" y="1119392"/>
                  </a:lnTo>
                  <a:lnTo>
                    <a:pt x="2168504" y="1112377"/>
                  </a:lnTo>
                  <a:lnTo>
                    <a:pt x="2230298" y="1104511"/>
                  </a:lnTo>
                  <a:lnTo>
                    <a:pt x="2290905" y="1095814"/>
                  </a:lnTo>
                  <a:lnTo>
                    <a:pt x="2350269" y="1086306"/>
                  </a:lnTo>
                  <a:lnTo>
                    <a:pt x="2408334" y="1076007"/>
                  </a:lnTo>
                  <a:lnTo>
                    <a:pt x="2465041" y="1064937"/>
                  </a:lnTo>
                  <a:lnTo>
                    <a:pt x="2520335" y="1053115"/>
                  </a:lnTo>
                  <a:lnTo>
                    <a:pt x="2574158" y="1040561"/>
                  </a:lnTo>
                  <a:lnTo>
                    <a:pt x="2626454" y="1027296"/>
                  </a:lnTo>
                  <a:lnTo>
                    <a:pt x="2677164" y="1013339"/>
                  </a:lnTo>
                  <a:lnTo>
                    <a:pt x="2726234" y="998710"/>
                  </a:lnTo>
                  <a:lnTo>
                    <a:pt x="2773604" y="983429"/>
                  </a:lnTo>
                  <a:lnTo>
                    <a:pt x="2819219" y="967516"/>
                  </a:lnTo>
                  <a:lnTo>
                    <a:pt x="2863022" y="950990"/>
                  </a:lnTo>
                  <a:lnTo>
                    <a:pt x="2904955" y="933872"/>
                  </a:lnTo>
                  <a:lnTo>
                    <a:pt x="2944962" y="916182"/>
                  </a:lnTo>
                  <a:lnTo>
                    <a:pt x="2982985" y="897939"/>
                  </a:lnTo>
                  <a:lnTo>
                    <a:pt x="3018968" y="879163"/>
                  </a:lnTo>
                  <a:lnTo>
                    <a:pt x="3052854" y="859874"/>
                  </a:lnTo>
                  <a:lnTo>
                    <a:pt x="3114106" y="819838"/>
                  </a:lnTo>
                  <a:lnTo>
                    <a:pt x="3166285" y="777989"/>
                  </a:lnTo>
                  <a:lnTo>
                    <a:pt x="3208936" y="734486"/>
                  </a:lnTo>
                  <a:lnTo>
                    <a:pt x="3241602" y="689488"/>
                  </a:lnTo>
                  <a:lnTo>
                    <a:pt x="3263830" y="643155"/>
                  </a:lnTo>
                  <a:lnTo>
                    <a:pt x="3275162" y="595646"/>
                  </a:lnTo>
                  <a:lnTo>
                    <a:pt x="3276600" y="57150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2700" y="21971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276600" y="571499"/>
                  </a:moveTo>
                  <a:lnTo>
                    <a:pt x="3270886" y="523461"/>
                  </a:lnTo>
                  <a:lnTo>
                    <a:pt x="3254049" y="476520"/>
                  </a:lnTo>
                  <a:lnTo>
                    <a:pt x="3226545" y="430835"/>
                  </a:lnTo>
                  <a:lnTo>
                    <a:pt x="3188830" y="386565"/>
                  </a:lnTo>
                  <a:lnTo>
                    <a:pt x="3141358" y="343869"/>
                  </a:lnTo>
                  <a:lnTo>
                    <a:pt x="3084585" y="302906"/>
                  </a:lnTo>
                  <a:lnTo>
                    <a:pt x="3018968" y="263836"/>
                  </a:lnTo>
                  <a:lnTo>
                    <a:pt x="2982985" y="245060"/>
                  </a:lnTo>
                  <a:lnTo>
                    <a:pt x="2944962" y="226817"/>
                  </a:lnTo>
                  <a:lnTo>
                    <a:pt x="2904955" y="209127"/>
                  </a:lnTo>
                  <a:lnTo>
                    <a:pt x="2863022" y="192009"/>
                  </a:lnTo>
                  <a:lnTo>
                    <a:pt x="2819219" y="175483"/>
                  </a:lnTo>
                  <a:lnTo>
                    <a:pt x="2773604" y="159570"/>
                  </a:lnTo>
                  <a:lnTo>
                    <a:pt x="2726234" y="144289"/>
                  </a:lnTo>
                  <a:lnTo>
                    <a:pt x="2677164" y="129660"/>
                  </a:lnTo>
                  <a:lnTo>
                    <a:pt x="2626454" y="115703"/>
                  </a:lnTo>
                  <a:lnTo>
                    <a:pt x="2574158" y="102438"/>
                  </a:lnTo>
                  <a:lnTo>
                    <a:pt x="2520335" y="89884"/>
                  </a:lnTo>
                  <a:lnTo>
                    <a:pt x="2465041" y="78062"/>
                  </a:lnTo>
                  <a:lnTo>
                    <a:pt x="2408334" y="66992"/>
                  </a:lnTo>
                  <a:lnTo>
                    <a:pt x="2350269" y="56693"/>
                  </a:lnTo>
                  <a:lnTo>
                    <a:pt x="2290905" y="47185"/>
                  </a:lnTo>
                  <a:lnTo>
                    <a:pt x="2230298" y="38488"/>
                  </a:lnTo>
                  <a:lnTo>
                    <a:pt x="2168504" y="30622"/>
                  </a:lnTo>
                  <a:lnTo>
                    <a:pt x="2105582" y="23607"/>
                  </a:lnTo>
                  <a:lnTo>
                    <a:pt x="2041588" y="17463"/>
                  </a:lnTo>
                  <a:lnTo>
                    <a:pt x="1976579" y="12210"/>
                  </a:lnTo>
                  <a:lnTo>
                    <a:pt x="1910611" y="7867"/>
                  </a:lnTo>
                  <a:lnTo>
                    <a:pt x="1843743" y="4455"/>
                  </a:lnTo>
                  <a:lnTo>
                    <a:pt x="1776030" y="1993"/>
                  </a:lnTo>
                  <a:lnTo>
                    <a:pt x="1707530" y="501"/>
                  </a:lnTo>
                  <a:lnTo>
                    <a:pt x="1638299" y="0"/>
                  </a:lnTo>
                  <a:lnTo>
                    <a:pt x="1569014" y="501"/>
                  </a:lnTo>
                  <a:lnTo>
                    <a:pt x="1500464" y="1993"/>
                  </a:lnTo>
                  <a:lnTo>
                    <a:pt x="1432707" y="4455"/>
                  </a:lnTo>
                  <a:lnTo>
                    <a:pt x="1365799" y="7867"/>
                  </a:lnTo>
                  <a:lnTo>
                    <a:pt x="1299798" y="12210"/>
                  </a:lnTo>
                  <a:lnTo>
                    <a:pt x="1234759" y="17463"/>
                  </a:lnTo>
                  <a:lnTo>
                    <a:pt x="1170741" y="23607"/>
                  </a:lnTo>
                  <a:lnTo>
                    <a:pt x="1107798" y="30622"/>
                  </a:lnTo>
                  <a:lnTo>
                    <a:pt x="1045989" y="38488"/>
                  </a:lnTo>
                  <a:lnTo>
                    <a:pt x="985370" y="47185"/>
                  </a:lnTo>
                  <a:lnTo>
                    <a:pt x="925998" y="56693"/>
                  </a:lnTo>
                  <a:lnTo>
                    <a:pt x="867928" y="66992"/>
                  </a:lnTo>
                  <a:lnTo>
                    <a:pt x="811219" y="78062"/>
                  </a:lnTo>
                  <a:lnTo>
                    <a:pt x="755927" y="89884"/>
                  </a:lnTo>
                  <a:lnTo>
                    <a:pt x="702108" y="102438"/>
                  </a:lnTo>
                  <a:lnTo>
                    <a:pt x="649819" y="115703"/>
                  </a:lnTo>
                  <a:lnTo>
                    <a:pt x="599117" y="129660"/>
                  </a:lnTo>
                  <a:lnTo>
                    <a:pt x="550059" y="144289"/>
                  </a:lnTo>
                  <a:lnTo>
                    <a:pt x="502702" y="159570"/>
                  </a:lnTo>
                  <a:lnTo>
                    <a:pt x="457101" y="175483"/>
                  </a:lnTo>
                  <a:lnTo>
                    <a:pt x="413315" y="192009"/>
                  </a:lnTo>
                  <a:lnTo>
                    <a:pt x="371399" y="209127"/>
                  </a:lnTo>
                  <a:lnTo>
                    <a:pt x="331410" y="226817"/>
                  </a:lnTo>
                  <a:lnTo>
                    <a:pt x="293406" y="245060"/>
                  </a:lnTo>
                  <a:lnTo>
                    <a:pt x="257442" y="263836"/>
                  </a:lnTo>
                  <a:lnTo>
                    <a:pt x="223576" y="283125"/>
                  </a:lnTo>
                  <a:lnTo>
                    <a:pt x="162363" y="323161"/>
                  </a:lnTo>
                  <a:lnTo>
                    <a:pt x="110221" y="365010"/>
                  </a:lnTo>
                  <a:lnTo>
                    <a:pt x="67603" y="408513"/>
                  </a:lnTo>
                  <a:lnTo>
                    <a:pt x="34964" y="453511"/>
                  </a:lnTo>
                  <a:lnTo>
                    <a:pt x="12757" y="499844"/>
                  </a:lnTo>
                  <a:lnTo>
                    <a:pt x="1436" y="547353"/>
                  </a:lnTo>
                  <a:lnTo>
                    <a:pt x="0" y="571500"/>
                  </a:lnTo>
                  <a:lnTo>
                    <a:pt x="1436" y="595646"/>
                  </a:lnTo>
                  <a:lnTo>
                    <a:pt x="12757" y="643155"/>
                  </a:lnTo>
                  <a:lnTo>
                    <a:pt x="34964" y="689488"/>
                  </a:lnTo>
                  <a:lnTo>
                    <a:pt x="67603" y="734486"/>
                  </a:lnTo>
                  <a:lnTo>
                    <a:pt x="110221" y="777989"/>
                  </a:lnTo>
                  <a:lnTo>
                    <a:pt x="162363" y="819838"/>
                  </a:lnTo>
                  <a:lnTo>
                    <a:pt x="223576" y="859874"/>
                  </a:lnTo>
                  <a:lnTo>
                    <a:pt x="257442" y="879163"/>
                  </a:lnTo>
                  <a:lnTo>
                    <a:pt x="293406" y="897939"/>
                  </a:lnTo>
                  <a:lnTo>
                    <a:pt x="331410" y="916182"/>
                  </a:lnTo>
                  <a:lnTo>
                    <a:pt x="371399" y="933872"/>
                  </a:lnTo>
                  <a:lnTo>
                    <a:pt x="413315" y="950990"/>
                  </a:lnTo>
                  <a:lnTo>
                    <a:pt x="457101" y="967516"/>
                  </a:lnTo>
                  <a:lnTo>
                    <a:pt x="502702" y="983429"/>
                  </a:lnTo>
                  <a:lnTo>
                    <a:pt x="550059" y="998710"/>
                  </a:lnTo>
                  <a:lnTo>
                    <a:pt x="599117" y="1013339"/>
                  </a:lnTo>
                  <a:lnTo>
                    <a:pt x="649819" y="1027296"/>
                  </a:lnTo>
                  <a:lnTo>
                    <a:pt x="702108" y="1040561"/>
                  </a:lnTo>
                  <a:lnTo>
                    <a:pt x="755927" y="1053115"/>
                  </a:lnTo>
                  <a:lnTo>
                    <a:pt x="811219" y="1064937"/>
                  </a:lnTo>
                  <a:lnTo>
                    <a:pt x="867928" y="1076007"/>
                  </a:lnTo>
                  <a:lnTo>
                    <a:pt x="925998" y="1086306"/>
                  </a:lnTo>
                  <a:lnTo>
                    <a:pt x="985370" y="1095814"/>
                  </a:lnTo>
                  <a:lnTo>
                    <a:pt x="1045989" y="1104511"/>
                  </a:lnTo>
                  <a:lnTo>
                    <a:pt x="1107798" y="1112377"/>
                  </a:lnTo>
                  <a:lnTo>
                    <a:pt x="1170741" y="1119392"/>
                  </a:lnTo>
                  <a:lnTo>
                    <a:pt x="1234759" y="1125536"/>
                  </a:lnTo>
                  <a:lnTo>
                    <a:pt x="1299798" y="1130789"/>
                  </a:lnTo>
                  <a:lnTo>
                    <a:pt x="1365799" y="1135132"/>
                  </a:lnTo>
                  <a:lnTo>
                    <a:pt x="1432707" y="1138544"/>
                  </a:lnTo>
                  <a:lnTo>
                    <a:pt x="1500464" y="1141006"/>
                  </a:lnTo>
                  <a:lnTo>
                    <a:pt x="1569014" y="1142498"/>
                  </a:lnTo>
                  <a:lnTo>
                    <a:pt x="1638299" y="1143000"/>
                  </a:lnTo>
                  <a:lnTo>
                    <a:pt x="1707530" y="1142498"/>
                  </a:lnTo>
                  <a:lnTo>
                    <a:pt x="1776030" y="1141006"/>
                  </a:lnTo>
                  <a:lnTo>
                    <a:pt x="1843743" y="1138544"/>
                  </a:lnTo>
                  <a:lnTo>
                    <a:pt x="1910611" y="1135132"/>
                  </a:lnTo>
                  <a:lnTo>
                    <a:pt x="1976579" y="1130789"/>
                  </a:lnTo>
                  <a:lnTo>
                    <a:pt x="2041588" y="1125536"/>
                  </a:lnTo>
                  <a:lnTo>
                    <a:pt x="2105582" y="1119392"/>
                  </a:lnTo>
                  <a:lnTo>
                    <a:pt x="2168504" y="1112377"/>
                  </a:lnTo>
                  <a:lnTo>
                    <a:pt x="2230298" y="1104511"/>
                  </a:lnTo>
                  <a:lnTo>
                    <a:pt x="2290905" y="1095814"/>
                  </a:lnTo>
                  <a:lnTo>
                    <a:pt x="2350269" y="1086306"/>
                  </a:lnTo>
                  <a:lnTo>
                    <a:pt x="2408334" y="1076007"/>
                  </a:lnTo>
                  <a:lnTo>
                    <a:pt x="2465041" y="1064937"/>
                  </a:lnTo>
                  <a:lnTo>
                    <a:pt x="2520335" y="1053115"/>
                  </a:lnTo>
                  <a:lnTo>
                    <a:pt x="2574158" y="1040561"/>
                  </a:lnTo>
                  <a:lnTo>
                    <a:pt x="2626454" y="1027296"/>
                  </a:lnTo>
                  <a:lnTo>
                    <a:pt x="2677164" y="1013339"/>
                  </a:lnTo>
                  <a:lnTo>
                    <a:pt x="2726234" y="998710"/>
                  </a:lnTo>
                  <a:lnTo>
                    <a:pt x="2773604" y="983429"/>
                  </a:lnTo>
                  <a:lnTo>
                    <a:pt x="2819219" y="967516"/>
                  </a:lnTo>
                  <a:lnTo>
                    <a:pt x="2863022" y="950990"/>
                  </a:lnTo>
                  <a:lnTo>
                    <a:pt x="2904955" y="933872"/>
                  </a:lnTo>
                  <a:lnTo>
                    <a:pt x="2944962" y="916182"/>
                  </a:lnTo>
                  <a:lnTo>
                    <a:pt x="2982985" y="897939"/>
                  </a:lnTo>
                  <a:lnTo>
                    <a:pt x="3018968" y="879163"/>
                  </a:lnTo>
                  <a:lnTo>
                    <a:pt x="3052854" y="859874"/>
                  </a:lnTo>
                  <a:lnTo>
                    <a:pt x="3114106" y="819838"/>
                  </a:lnTo>
                  <a:lnTo>
                    <a:pt x="3166285" y="777989"/>
                  </a:lnTo>
                  <a:lnTo>
                    <a:pt x="3208936" y="734486"/>
                  </a:lnTo>
                  <a:lnTo>
                    <a:pt x="3241602" y="689488"/>
                  </a:lnTo>
                  <a:lnTo>
                    <a:pt x="3263830" y="643155"/>
                  </a:lnTo>
                  <a:lnTo>
                    <a:pt x="3275162" y="595646"/>
                  </a:lnTo>
                  <a:lnTo>
                    <a:pt x="3276600" y="57149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500" y="2120900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276600" y="571499"/>
                  </a:moveTo>
                  <a:lnTo>
                    <a:pt x="3270886" y="523461"/>
                  </a:lnTo>
                  <a:lnTo>
                    <a:pt x="3254049" y="476520"/>
                  </a:lnTo>
                  <a:lnTo>
                    <a:pt x="3226545" y="430835"/>
                  </a:lnTo>
                  <a:lnTo>
                    <a:pt x="3188830" y="386565"/>
                  </a:lnTo>
                  <a:lnTo>
                    <a:pt x="3141358" y="343869"/>
                  </a:lnTo>
                  <a:lnTo>
                    <a:pt x="3084585" y="302906"/>
                  </a:lnTo>
                  <a:lnTo>
                    <a:pt x="3018968" y="263836"/>
                  </a:lnTo>
                  <a:lnTo>
                    <a:pt x="2982985" y="245060"/>
                  </a:lnTo>
                  <a:lnTo>
                    <a:pt x="2944962" y="226817"/>
                  </a:lnTo>
                  <a:lnTo>
                    <a:pt x="2904955" y="209127"/>
                  </a:lnTo>
                  <a:lnTo>
                    <a:pt x="2863022" y="192009"/>
                  </a:lnTo>
                  <a:lnTo>
                    <a:pt x="2819219" y="175483"/>
                  </a:lnTo>
                  <a:lnTo>
                    <a:pt x="2773604" y="159570"/>
                  </a:lnTo>
                  <a:lnTo>
                    <a:pt x="2726234" y="144289"/>
                  </a:lnTo>
                  <a:lnTo>
                    <a:pt x="2677164" y="129660"/>
                  </a:lnTo>
                  <a:lnTo>
                    <a:pt x="2626454" y="115703"/>
                  </a:lnTo>
                  <a:lnTo>
                    <a:pt x="2574158" y="102438"/>
                  </a:lnTo>
                  <a:lnTo>
                    <a:pt x="2520335" y="89884"/>
                  </a:lnTo>
                  <a:lnTo>
                    <a:pt x="2465041" y="78062"/>
                  </a:lnTo>
                  <a:lnTo>
                    <a:pt x="2408334" y="66992"/>
                  </a:lnTo>
                  <a:lnTo>
                    <a:pt x="2350269" y="56693"/>
                  </a:lnTo>
                  <a:lnTo>
                    <a:pt x="2290905" y="47185"/>
                  </a:lnTo>
                  <a:lnTo>
                    <a:pt x="2230298" y="38488"/>
                  </a:lnTo>
                  <a:lnTo>
                    <a:pt x="2168504" y="30622"/>
                  </a:lnTo>
                  <a:lnTo>
                    <a:pt x="2105582" y="23607"/>
                  </a:lnTo>
                  <a:lnTo>
                    <a:pt x="2041588" y="17463"/>
                  </a:lnTo>
                  <a:lnTo>
                    <a:pt x="1976579" y="12210"/>
                  </a:lnTo>
                  <a:lnTo>
                    <a:pt x="1910611" y="7867"/>
                  </a:lnTo>
                  <a:lnTo>
                    <a:pt x="1843743" y="4455"/>
                  </a:lnTo>
                  <a:lnTo>
                    <a:pt x="1776030" y="1993"/>
                  </a:lnTo>
                  <a:lnTo>
                    <a:pt x="1707530" y="501"/>
                  </a:lnTo>
                  <a:lnTo>
                    <a:pt x="1638299" y="0"/>
                  </a:lnTo>
                  <a:lnTo>
                    <a:pt x="1569014" y="501"/>
                  </a:lnTo>
                  <a:lnTo>
                    <a:pt x="1500464" y="1993"/>
                  </a:lnTo>
                  <a:lnTo>
                    <a:pt x="1432707" y="4455"/>
                  </a:lnTo>
                  <a:lnTo>
                    <a:pt x="1365799" y="7867"/>
                  </a:lnTo>
                  <a:lnTo>
                    <a:pt x="1299798" y="12210"/>
                  </a:lnTo>
                  <a:lnTo>
                    <a:pt x="1234759" y="17463"/>
                  </a:lnTo>
                  <a:lnTo>
                    <a:pt x="1170741" y="23607"/>
                  </a:lnTo>
                  <a:lnTo>
                    <a:pt x="1107798" y="30622"/>
                  </a:lnTo>
                  <a:lnTo>
                    <a:pt x="1045989" y="38488"/>
                  </a:lnTo>
                  <a:lnTo>
                    <a:pt x="985370" y="47185"/>
                  </a:lnTo>
                  <a:lnTo>
                    <a:pt x="925998" y="56693"/>
                  </a:lnTo>
                  <a:lnTo>
                    <a:pt x="867928" y="66992"/>
                  </a:lnTo>
                  <a:lnTo>
                    <a:pt x="811219" y="78062"/>
                  </a:lnTo>
                  <a:lnTo>
                    <a:pt x="755927" y="89884"/>
                  </a:lnTo>
                  <a:lnTo>
                    <a:pt x="702108" y="102438"/>
                  </a:lnTo>
                  <a:lnTo>
                    <a:pt x="649819" y="115703"/>
                  </a:lnTo>
                  <a:lnTo>
                    <a:pt x="599117" y="129660"/>
                  </a:lnTo>
                  <a:lnTo>
                    <a:pt x="550059" y="144289"/>
                  </a:lnTo>
                  <a:lnTo>
                    <a:pt x="502702" y="159570"/>
                  </a:lnTo>
                  <a:lnTo>
                    <a:pt x="457101" y="175483"/>
                  </a:lnTo>
                  <a:lnTo>
                    <a:pt x="413315" y="192009"/>
                  </a:lnTo>
                  <a:lnTo>
                    <a:pt x="371399" y="209127"/>
                  </a:lnTo>
                  <a:lnTo>
                    <a:pt x="331410" y="226817"/>
                  </a:lnTo>
                  <a:lnTo>
                    <a:pt x="293406" y="245060"/>
                  </a:lnTo>
                  <a:lnTo>
                    <a:pt x="257442" y="263836"/>
                  </a:lnTo>
                  <a:lnTo>
                    <a:pt x="223576" y="283125"/>
                  </a:lnTo>
                  <a:lnTo>
                    <a:pt x="162363" y="323161"/>
                  </a:lnTo>
                  <a:lnTo>
                    <a:pt x="110221" y="365010"/>
                  </a:lnTo>
                  <a:lnTo>
                    <a:pt x="67603" y="408513"/>
                  </a:lnTo>
                  <a:lnTo>
                    <a:pt x="34964" y="453511"/>
                  </a:lnTo>
                  <a:lnTo>
                    <a:pt x="12757" y="499844"/>
                  </a:lnTo>
                  <a:lnTo>
                    <a:pt x="1436" y="547353"/>
                  </a:lnTo>
                  <a:lnTo>
                    <a:pt x="0" y="571500"/>
                  </a:lnTo>
                  <a:lnTo>
                    <a:pt x="1436" y="595646"/>
                  </a:lnTo>
                  <a:lnTo>
                    <a:pt x="12757" y="643155"/>
                  </a:lnTo>
                  <a:lnTo>
                    <a:pt x="34964" y="689488"/>
                  </a:lnTo>
                  <a:lnTo>
                    <a:pt x="67603" y="734486"/>
                  </a:lnTo>
                  <a:lnTo>
                    <a:pt x="110221" y="777989"/>
                  </a:lnTo>
                  <a:lnTo>
                    <a:pt x="162363" y="819838"/>
                  </a:lnTo>
                  <a:lnTo>
                    <a:pt x="223576" y="859874"/>
                  </a:lnTo>
                  <a:lnTo>
                    <a:pt x="257442" y="879163"/>
                  </a:lnTo>
                  <a:lnTo>
                    <a:pt x="293406" y="897939"/>
                  </a:lnTo>
                  <a:lnTo>
                    <a:pt x="331410" y="916182"/>
                  </a:lnTo>
                  <a:lnTo>
                    <a:pt x="371399" y="933872"/>
                  </a:lnTo>
                  <a:lnTo>
                    <a:pt x="413315" y="950990"/>
                  </a:lnTo>
                  <a:lnTo>
                    <a:pt x="457101" y="967516"/>
                  </a:lnTo>
                  <a:lnTo>
                    <a:pt x="502702" y="983429"/>
                  </a:lnTo>
                  <a:lnTo>
                    <a:pt x="550059" y="998710"/>
                  </a:lnTo>
                  <a:lnTo>
                    <a:pt x="599117" y="1013339"/>
                  </a:lnTo>
                  <a:lnTo>
                    <a:pt x="649819" y="1027296"/>
                  </a:lnTo>
                  <a:lnTo>
                    <a:pt x="702108" y="1040561"/>
                  </a:lnTo>
                  <a:lnTo>
                    <a:pt x="755927" y="1053115"/>
                  </a:lnTo>
                  <a:lnTo>
                    <a:pt x="811219" y="1064937"/>
                  </a:lnTo>
                  <a:lnTo>
                    <a:pt x="867928" y="1076007"/>
                  </a:lnTo>
                  <a:lnTo>
                    <a:pt x="925998" y="1086306"/>
                  </a:lnTo>
                  <a:lnTo>
                    <a:pt x="985370" y="1095814"/>
                  </a:lnTo>
                  <a:lnTo>
                    <a:pt x="1045989" y="1104511"/>
                  </a:lnTo>
                  <a:lnTo>
                    <a:pt x="1107798" y="1112377"/>
                  </a:lnTo>
                  <a:lnTo>
                    <a:pt x="1170741" y="1119392"/>
                  </a:lnTo>
                  <a:lnTo>
                    <a:pt x="1234759" y="1125536"/>
                  </a:lnTo>
                  <a:lnTo>
                    <a:pt x="1299798" y="1130789"/>
                  </a:lnTo>
                  <a:lnTo>
                    <a:pt x="1365799" y="1135132"/>
                  </a:lnTo>
                  <a:lnTo>
                    <a:pt x="1432707" y="1138544"/>
                  </a:lnTo>
                  <a:lnTo>
                    <a:pt x="1500464" y="1141006"/>
                  </a:lnTo>
                  <a:lnTo>
                    <a:pt x="1569014" y="1142498"/>
                  </a:lnTo>
                  <a:lnTo>
                    <a:pt x="1638299" y="1143000"/>
                  </a:lnTo>
                  <a:lnTo>
                    <a:pt x="1707530" y="1142498"/>
                  </a:lnTo>
                  <a:lnTo>
                    <a:pt x="1776030" y="1141006"/>
                  </a:lnTo>
                  <a:lnTo>
                    <a:pt x="1843743" y="1138544"/>
                  </a:lnTo>
                  <a:lnTo>
                    <a:pt x="1910611" y="1135132"/>
                  </a:lnTo>
                  <a:lnTo>
                    <a:pt x="1976579" y="1130789"/>
                  </a:lnTo>
                  <a:lnTo>
                    <a:pt x="2041588" y="1125536"/>
                  </a:lnTo>
                  <a:lnTo>
                    <a:pt x="2105582" y="1119392"/>
                  </a:lnTo>
                  <a:lnTo>
                    <a:pt x="2168504" y="1112377"/>
                  </a:lnTo>
                  <a:lnTo>
                    <a:pt x="2230298" y="1104511"/>
                  </a:lnTo>
                  <a:lnTo>
                    <a:pt x="2290905" y="1095814"/>
                  </a:lnTo>
                  <a:lnTo>
                    <a:pt x="2350269" y="1086306"/>
                  </a:lnTo>
                  <a:lnTo>
                    <a:pt x="2408334" y="1076007"/>
                  </a:lnTo>
                  <a:lnTo>
                    <a:pt x="2465041" y="1064937"/>
                  </a:lnTo>
                  <a:lnTo>
                    <a:pt x="2520335" y="1053115"/>
                  </a:lnTo>
                  <a:lnTo>
                    <a:pt x="2574158" y="1040561"/>
                  </a:lnTo>
                  <a:lnTo>
                    <a:pt x="2626454" y="1027296"/>
                  </a:lnTo>
                  <a:lnTo>
                    <a:pt x="2677164" y="1013339"/>
                  </a:lnTo>
                  <a:lnTo>
                    <a:pt x="2726234" y="998710"/>
                  </a:lnTo>
                  <a:lnTo>
                    <a:pt x="2773604" y="983429"/>
                  </a:lnTo>
                  <a:lnTo>
                    <a:pt x="2819219" y="967516"/>
                  </a:lnTo>
                  <a:lnTo>
                    <a:pt x="2863022" y="950990"/>
                  </a:lnTo>
                  <a:lnTo>
                    <a:pt x="2904955" y="933872"/>
                  </a:lnTo>
                  <a:lnTo>
                    <a:pt x="2944962" y="916182"/>
                  </a:lnTo>
                  <a:lnTo>
                    <a:pt x="2982985" y="897939"/>
                  </a:lnTo>
                  <a:lnTo>
                    <a:pt x="3018968" y="879163"/>
                  </a:lnTo>
                  <a:lnTo>
                    <a:pt x="3052854" y="859874"/>
                  </a:lnTo>
                  <a:lnTo>
                    <a:pt x="3114106" y="819838"/>
                  </a:lnTo>
                  <a:lnTo>
                    <a:pt x="3166285" y="777989"/>
                  </a:lnTo>
                  <a:lnTo>
                    <a:pt x="3208936" y="734486"/>
                  </a:lnTo>
                  <a:lnTo>
                    <a:pt x="3241602" y="689488"/>
                  </a:lnTo>
                  <a:lnTo>
                    <a:pt x="3263830" y="643155"/>
                  </a:lnTo>
                  <a:lnTo>
                    <a:pt x="3275162" y="595646"/>
                  </a:lnTo>
                  <a:lnTo>
                    <a:pt x="3276600" y="571499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5901" y="4069184"/>
            <a:ext cx="211645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7F7F7F"/>
                </a:solidFill>
                <a:latin typeface="Tahoma"/>
                <a:cs typeface="Tahoma"/>
              </a:rPr>
              <a:t>Unit Under</a:t>
            </a:r>
            <a:r>
              <a:rPr sz="2400" spc="-3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7F7F7F"/>
                </a:solidFill>
                <a:latin typeface="Tahoma"/>
                <a:cs typeface="Tahoma"/>
              </a:rPr>
              <a:t>Test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3700" y="4025900"/>
            <a:ext cx="2514600" cy="457200"/>
          </a:xfrm>
          <a:custGeom>
            <a:avLst/>
            <a:gdLst/>
            <a:ahLst/>
            <a:cxnLst/>
            <a:rect l="l" t="t" r="r" b="b"/>
            <a:pathLst>
              <a:path w="2514600" h="457200">
                <a:moveTo>
                  <a:pt x="25146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457200"/>
                </a:lnTo>
                <a:lnTo>
                  <a:pt x="2514600" y="457200"/>
                </a:lnTo>
                <a:lnTo>
                  <a:pt x="2514600" y="381000"/>
                </a:lnTo>
                <a:lnTo>
                  <a:pt x="25146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7500" y="3949700"/>
            <a:ext cx="25146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Unit Under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1892300"/>
            <a:ext cx="7239000" cy="457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Stimulus generator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3673475">
              <a:lnSpc>
                <a:spcPct val="100000"/>
              </a:lnSpc>
              <a:spcBef>
                <a:spcPts val="2120"/>
              </a:spcBef>
            </a:pPr>
            <a:r>
              <a:rPr sz="2400" spc="-5" dirty="0">
                <a:latin typeface="Tahoma"/>
                <a:cs typeface="Tahoma"/>
              </a:rPr>
              <a:t>Design Unit Test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Bench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Tahoma"/>
              <a:cs typeface="Tahoma"/>
            </a:endParaRPr>
          </a:p>
          <a:p>
            <a:pPr marL="77787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Response</a:t>
            </a:r>
            <a:r>
              <a:rPr sz="2400" spc="-10" dirty="0">
                <a:latin typeface="Tahoma"/>
                <a:cs typeface="Tahoma"/>
              </a:rPr>
              <a:t> monitor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1900" y="3263900"/>
            <a:ext cx="609600" cy="1828800"/>
          </a:xfrm>
          <a:custGeom>
            <a:avLst/>
            <a:gdLst/>
            <a:ahLst/>
            <a:cxnLst/>
            <a:rect l="l" t="t" r="r" b="b"/>
            <a:pathLst>
              <a:path w="609600" h="1828800">
                <a:moveTo>
                  <a:pt x="609600" y="1657350"/>
                </a:moveTo>
                <a:lnTo>
                  <a:pt x="457200" y="1657350"/>
                </a:lnTo>
                <a:lnTo>
                  <a:pt x="457200" y="1143000"/>
                </a:lnTo>
                <a:lnTo>
                  <a:pt x="152400" y="1143000"/>
                </a:lnTo>
                <a:lnTo>
                  <a:pt x="152400" y="1657350"/>
                </a:lnTo>
                <a:lnTo>
                  <a:pt x="0" y="1657350"/>
                </a:lnTo>
                <a:lnTo>
                  <a:pt x="304800" y="1828800"/>
                </a:lnTo>
                <a:lnTo>
                  <a:pt x="609600" y="1657350"/>
                </a:lnTo>
                <a:close/>
              </a:path>
              <a:path w="609600" h="1828800">
                <a:moveTo>
                  <a:pt x="609600" y="514350"/>
                </a:moveTo>
                <a:lnTo>
                  <a:pt x="457200" y="514350"/>
                </a:lnTo>
                <a:lnTo>
                  <a:pt x="457200" y="0"/>
                </a:lnTo>
                <a:lnTo>
                  <a:pt x="152400" y="0"/>
                </a:lnTo>
                <a:lnTo>
                  <a:pt x="152400" y="514350"/>
                </a:lnTo>
                <a:lnTo>
                  <a:pt x="0" y="514350"/>
                </a:lnTo>
                <a:lnTo>
                  <a:pt x="304800" y="685800"/>
                </a:lnTo>
                <a:lnTo>
                  <a:pt x="609600" y="5143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536" y="501142"/>
            <a:ext cx="7143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u="none" dirty="0">
                <a:latin typeface="Arial"/>
                <a:cs typeface="Arial"/>
              </a:rPr>
              <a:t>Structured </a:t>
            </a:r>
            <a:r>
              <a:rPr sz="4000" b="0" u="none" spc="-5" dirty="0">
                <a:latin typeface="Arial"/>
                <a:cs typeface="Arial"/>
              </a:rPr>
              <a:t>Design</a:t>
            </a:r>
            <a:r>
              <a:rPr sz="4000" b="0" u="none" spc="-75" dirty="0">
                <a:latin typeface="Arial"/>
                <a:cs typeface="Arial"/>
              </a:rPr>
              <a:t> </a:t>
            </a:r>
            <a:r>
              <a:rPr sz="4000" b="0" u="none" dirty="0">
                <a:latin typeface="Arial"/>
                <a:cs typeface="Arial"/>
              </a:rPr>
              <a:t>Methodology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12784"/>
            <a:ext cx="4427220" cy="11944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Design: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top-down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Verification: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bottom-up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260" y="347980"/>
            <a:ext cx="3942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Taste of</a:t>
            </a:r>
            <a:r>
              <a:rPr sz="4400" b="0" u="none" spc="-30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Verilog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2500" y="1619503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286000" y="685799"/>
                </a:moveTo>
                <a:lnTo>
                  <a:pt x="2286000" y="0"/>
                </a:lnTo>
                <a:lnTo>
                  <a:pt x="0" y="0"/>
                </a:lnTo>
                <a:lnTo>
                  <a:pt x="0" y="685799"/>
                </a:lnTo>
                <a:lnTo>
                  <a:pt x="2286000" y="6857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9300" y="1619503"/>
            <a:ext cx="2590800" cy="4464050"/>
            <a:chOff x="749300" y="1619503"/>
            <a:chExt cx="2590800" cy="4464050"/>
          </a:xfrm>
        </p:grpSpPr>
        <p:sp>
          <p:nvSpPr>
            <p:cNvPr id="5" name="object 5"/>
            <p:cNvSpPr/>
            <p:nvPr/>
          </p:nvSpPr>
          <p:spPr>
            <a:xfrm>
              <a:off x="2044700" y="1619503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685799"/>
                  </a:moveTo>
                  <a:lnTo>
                    <a:pt x="12954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1295400" y="685799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300" y="1816099"/>
              <a:ext cx="1905000" cy="4267200"/>
            </a:xfrm>
            <a:custGeom>
              <a:avLst/>
              <a:gdLst/>
              <a:ahLst/>
              <a:cxnLst/>
              <a:rect l="l" t="t" r="r" b="b"/>
              <a:pathLst>
                <a:path w="1905000" h="4267200">
                  <a:moveTo>
                    <a:pt x="1905000" y="3581400"/>
                  </a:moveTo>
                  <a:lnTo>
                    <a:pt x="1524000" y="3581400"/>
                  </a:lnTo>
                  <a:lnTo>
                    <a:pt x="1295400" y="3581400"/>
                  </a:lnTo>
                  <a:lnTo>
                    <a:pt x="1219200" y="3581400"/>
                  </a:lnTo>
                  <a:lnTo>
                    <a:pt x="990600" y="3581400"/>
                  </a:lnTo>
                  <a:lnTo>
                    <a:pt x="990600" y="3124200"/>
                  </a:lnTo>
                  <a:lnTo>
                    <a:pt x="1219200" y="3124200"/>
                  </a:lnTo>
                  <a:lnTo>
                    <a:pt x="1219200" y="2743200"/>
                  </a:lnTo>
                  <a:lnTo>
                    <a:pt x="990600" y="2743200"/>
                  </a:lnTo>
                  <a:lnTo>
                    <a:pt x="990600" y="1828800"/>
                  </a:lnTo>
                  <a:lnTo>
                    <a:pt x="1219200" y="1828800"/>
                  </a:lnTo>
                  <a:lnTo>
                    <a:pt x="1295400" y="1828800"/>
                  </a:lnTo>
                  <a:lnTo>
                    <a:pt x="1524000" y="1828800"/>
                  </a:lnTo>
                  <a:lnTo>
                    <a:pt x="1524000" y="914400"/>
                  </a:lnTo>
                  <a:lnTo>
                    <a:pt x="1295400" y="914400"/>
                  </a:lnTo>
                  <a:lnTo>
                    <a:pt x="1295400" y="0"/>
                  </a:lnTo>
                  <a:lnTo>
                    <a:pt x="1219200" y="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4267200"/>
                  </a:lnTo>
                  <a:lnTo>
                    <a:pt x="1905000" y="4267200"/>
                  </a:lnTo>
                  <a:lnTo>
                    <a:pt x="1905000" y="35814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5001" y="5755753"/>
            <a:ext cx="155321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Tahoma"/>
                <a:cs typeface="Tahoma"/>
              </a:rPr>
              <a:t>Verilog</a:t>
            </a:r>
            <a:r>
              <a:rPr sz="1700" i="1" spc="-80" dirty="0">
                <a:latin typeface="Tahoma"/>
                <a:cs typeface="Tahoma"/>
              </a:rPr>
              <a:t> </a:t>
            </a:r>
            <a:r>
              <a:rPr sz="1700" i="1" spc="-55" dirty="0">
                <a:latin typeface="Tahoma"/>
                <a:cs typeface="Tahoma"/>
              </a:rPr>
              <a:t>keywords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801" y="1608949"/>
            <a:ext cx="5103495" cy="65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algn="ctr">
              <a:lnSpc>
                <a:spcPct val="100000"/>
              </a:lnSpc>
              <a:spcBef>
                <a:spcPts val="90"/>
              </a:spcBef>
              <a:tabLst>
                <a:tab pos="2182495" algn="l"/>
              </a:tabLst>
            </a:pPr>
            <a:r>
              <a:rPr sz="1700" i="1" spc="-55" dirty="0">
                <a:latin typeface="Tahoma"/>
                <a:cs typeface="Tahoma"/>
              </a:rPr>
              <a:t>Module</a:t>
            </a:r>
            <a:r>
              <a:rPr sz="1700" i="1" spc="-35" dirty="0">
                <a:latin typeface="Tahoma"/>
                <a:cs typeface="Tahoma"/>
              </a:rPr>
              <a:t> </a:t>
            </a:r>
            <a:r>
              <a:rPr sz="1700" i="1" spc="-65" dirty="0">
                <a:latin typeface="Tahoma"/>
                <a:cs typeface="Tahoma"/>
              </a:rPr>
              <a:t>name	</a:t>
            </a:r>
            <a:r>
              <a:rPr sz="1700" i="1" spc="-55" dirty="0">
                <a:latin typeface="Tahoma"/>
                <a:cs typeface="Tahoma"/>
              </a:rPr>
              <a:t>Module</a:t>
            </a:r>
            <a:r>
              <a:rPr sz="1700" i="1" spc="-45" dirty="0">
                <a:latin typeface="Tahoma"/>
                <a:cs typeface="Tahoma"/>
              </a:rPr>
              <a:t> ports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b="1" spc="-5" dirty="0">
                <a:latin typeface="Arial"/>
                <a:cs typeface="Arial"/>
              </a:rPr>
              <a:t>module </a:t>
            </a:r>
            <a:r>
              <a:rPr sz="2400" spc="-5" dirty="0">
                <a:latin typeface="Arial"/>
                <a:cs typeface="Arial"/>
              </a:rPr>
              <a:t>Add_half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sum, c_out, a,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701" y="2309367"/>
            <a:ext cx="210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7965" algn="l"/>
              </a:tabLst>
            </a:pPr>
            <a:r>
              <a:rPr sz="2400" b="1" spc="-5" dirty="0">
                <a:latin typeface="Arial"/>
                <a:cs typeface="Arial"/>
              </a:rPr>
              <a:t>input	</a:t>
            </a:r>
            <a:r>
              <a:rPr sz="2400" spc="-5" dirty="0">
                <a:latin typeface="Arial"/>
                <a:cs typeface="Arial"/>
              </a:rPr>
              <a:t>a,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701" y="2747517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1701" y="318566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wire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7601" y="2675127"/>
            <a:ext cx="160083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sum,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c_out;  </a:t>
            </a:r>
            <a:r>
              <a:rPr sz="2400" dirty="0">
                <a:latin typeface="Arial"/>
                <a:cs typeface="Arial"/>
              </a:rPr>
              <a:t>c_out_bar;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701" y="4061967"/>
            <a:ext cx="212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xor </a:t>
            </a:r>
            <a:r>
              <a:rPr sz="2400" spc="-5" dirty="0">
                <a:latin typeface="Arial"/>
                <a:cs typeface="Arial"/>
              </a:rPr>
              <a:t>(sum, a,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1701" y="4500117"/>
            <a:ext cx="315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nand </a:t>
            </a:r>
            <a:r>
              <a:rPr sz="2400" dirty="0">
                <a:latin typeface="Arial"/>
                <a:cs typeface="Arial"/>
              </a:rPr>
              <a:t>(c_out_bar, </a:t>
            </a:r>
            <a:r>
              <a:rPr sz="2400" spc="-5" dirty="0">
                <a:latin typeface="Arial"/>
                <a:cs typeface="Arial"/>
              </a:rPr>
              <a:t>a,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1701" y="4938267"/>
            <a:ext cx="314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(c_out,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c_out_bar);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801" y="5376417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endmodule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7401" y="2555353"/>
            <a:ext cx="235902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Tahoma"/>
                <a:cs typeface="Tahoma"/>
              </a:rPr>
              <a:t>Declaration </a:t>
            </a:r>
            <a:r>
              <a:rPr sz="1700" i="1" spc="-45" dirty="0">
                <a:latin typeface="Tahoma"/>
                <a:cs typeface="Tahoma"/>
              </a:rPr>
              <a:t>of port</a:t>
            </a:r>
            <a:r>
              <a:rPr sz="1700" i="1" spc="-80" dirty="0">
                <a:latin typeface="Tahoma"/>
                <a:cs typeface="Tahoma"/>
              </a:rPr>
              <a:t> </a:t>
            </a:r>
            <a:r>
              <a:rPr sz="1700" i="1" spc="-60" dirty="0">
                <a:latin typeface="Tahoma"/>
                <a:cs typeface="Tahoma"/>
              </a:rPr>
              <a:t>modes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0100" y="2503423"/>
            <a:ext cx="1527175" cy="496570"/>
          </a:xfrm>
          <a:custGeom>
            <a:avLst/>
            <a:gdLst/>
            <a:ahLst/>
            <a:cxnLst/>
            <a:rect l="l" t="t" r="r" b="b"/>
            <a:pathLst>
              <a:path w="1527175" h="496569">
                <a:moveTo>
                  <a:pt x="1524762" y="172974"/>
                </a:moveTo>
                <a:lnTo>
                  <a:pt x="76415" y="27914"/>
                </a:lnTo>
                <a:lnTo>
                  <a:pt x="79235" y="0"/>
                </a:lnTo>
                <a:lnTo>
                  <a:pt x="0" y="30480"/>
                </a:lnTo>
                <a:lnTo>
                  <a:pt x="62471" y="69710"/>
                </a:lnTo>
                <a:lnTo>
                  <a:pt x="71615" y="75438"/>
                </a:lnTo>
                <a:lnTo>
                  <a:pt x="74498" y="46926"/>
                </a:lnTo>
                <a:lnTo>
                  <a:pt x="1523238" y="192024"/>
                </a:lnTo>
                <a:lnTo>
                  <a:pt x="1524762" y="172974"/>
                </a:lnTo>
                <a:close/>
              </a:path>
              <a:path w="1527175" h="496569">
                <a:moveTo>
                  <a:pt x="1527035" y="267462"/>
                </a:moveTo>
                <a:lnTo>
                  <a:pt x="1520939" y="249936"/>
                </a:lnTo>
                <a:lnTo>
                  <a:pt x="982421" y="452081"/>
                </a:lnTo>
                <a:lnTo>
                  <a:pt x="972312" y="425208"/>
                </a:lnTo>
                <a:lnTo>
                  <a:pt x="914400" y="487680"/>
                </a:lnTo>
                <a:lnTo>
                  <a:pt x="970788" y="493268"/>
                </a:lnTo>
                <a:lnTo>
                  <a:pt x="998982" y="496062"/>
                </a:lnTo>
                <a:lnTo>
                  <a:pt x="988949" y="469442"/>
                </a:lnTo>
                <a:lnTo>
                  <a:pt x="1527035" y="267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7401" y="3241153"/>
            <a:ext cx="258699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Tahoma"/>
                <a:cs typeface="Tahoma"/>
              </a:rPr>
              <a:t>Declaration </a:t>
            </a:r>
            <a:r>
              <a:rPr sz="1700" i="1" spc="-45" dirty="0">
                <a:latin typeface="Tahoma"/>
                <a:cs typeface="Tahoma"/>
              </a:rPr>
              <a:t>of </a:t>
            </a:r>
            <a:r>
              <a:rPr sz="1700" i="1" spc="-50" dirty="0">
                <a:latin typeface="Tahoma"/>
                <a:cs typeface="Tahoma"/>
              </a:rPr>
              <a:t>internal</a:t>
            </a:r>
            <a:r>
              <a:rPr sz="1700" i="1" spc="-40" dirty="0">
                <a:latin typeface="Tahoma"/>
                <a:cs typeface="Tahoma"/>
              </a:rPr>
              <a:t> </a:t>
            </a:r>
            <a:r>
              <a:rPr sz="1700" i="1" spc="-50" dirty="0">
                <a:latin typeface="Tahoma"/>
                <a:cs typeface="Tahoma"/>
              </a:rPr>
              <a:t>signal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78300" y="3334003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28193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3"/>
                </a:lnTo>
                <a:lnTo>
                  <a:pt x="76200" y="28193"/>
                </a:lnTo>
                <a:close/>
              </a:path>
              <a:path w="685800" h="76200">
                <a:moveTo>
                  <a:pt x="685800" y="47243"/>
                </a:moveTo>
                <a:lnTo>
                  <a:pt x="685800" y="28193"/>
                </a:lnTo>
                <a:lnTo>
                  <a:pt x="63246" y="28193"/>
                </a:lnTo>
                <a:lnTo>
                  <a:pt x="63246" y="47243"/>
                </a:lnTo>
                <a:lnTo>
                  <a:pt x="685800" y="47243"/>
                </a:lnTo>
                <a:close/>
              </a:path>
              <a:path w="685800" h="76200">
                <a:moveTo>
                  <a:pt x="76200" y="76200"/>
                </a:moveTo>
                <a:lnTo>
                  <a:pt x="76200" y="47243"/>
                </a:lnTo>
                <a:lnTo>
                  <a:pt x="63246" y="4724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67401" y="3850753"/>
            <a:ext cx="277495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Tahoma"/>
                <a:cs typeface="Tahoma"/>
              </a:rPr>
              <a:t>Instantiation </a:t>
            </a:r>
            <a:r>
              <a:rPr sz="1700" i="1" spc="-45" dirty="0">
                <a:latin typeface="Tahoma"/>
                <a:cs typeface="Tahoma"/>
              </a:rPr>
              <a:t>of </a:t>
            </a:r>
            <a:r>
              <a:rPr sz="1700" i="1" spc="-50" dirty="0">
                <a:latin typeface="Tahoma"/>
                <a:cs typeface="Tahoma"/>
              </a:rPr>
              <a:t>primitive</a:t>
            </a:r>
            <a:r>
              <a:rPr sz="1700" i="1" spc="-15" dirty="0">
                <a:latin typeface="Tahoma"/>
                <a:cs typeface="Tahoma"/>
              </a:rPr>
              <a:t> </a:t>
            </a:r>
            <a:r>
              <a:rPr sz="1700" i="1" spc="-55" dirty="0">
                <a:latin typeface="Tahoma"/>
                <a:cs typeface="Tahoma"/>
              </a:rPr>
              <a:t>gates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16300" y="3971797"/>
            <a:ext cx="1609090" cy="1229360"/>
          </a:xfrm>
          <a:custGeom>
            <a:avLst/>
            <a:gdLst/>
            <a:ahLst/>
            <a:cxnLst/>
            <a:rect l="l" t="t" r="r" b="b"/>
            <a:pathLst>
              <a:path w="1609089" h="1229360">
                <a:moveTo>
                  <a:pt x="1450073" y="19050"/>
                </a:moveTo>
                <a:lnTo>
                  <a:pt x="1445501" y="0"/>
                </a:lnTo>
                <a:lnTo>
                  <a:pt x="72732" y="289204"/>
                </a:lnTo>
                <a:lnTo>
                  <a:pt x="67056" y="261366"/>
                </a:lnTo>
                <a:lnTo>
                  <a:pt x="0" y="314706"/>
                </a:lnTo>
                <a:lnTo>
                  <a:pt x="60185" y="330314"/>
                </a:lnTo>
                <a:lnTo>
                  <a:pt x="82283" y="336054"/>
                </a:lnTo>
                <a:lnTo>
                  <a:pt x="76619" y="308241"/>
                </a:lnTo>
                <a:lnTo>
                  <a:pt x="1450073" y="19050"/>
                </a:lnTo>
                <a:close/>
              </a:path>
              <a:path w="1609089" h="1229360">
                <a:moveTo>
                  <a:pt x="1454645" y="92202"/>
                </a:moveTo>
                <a:lnTo>
                  <a:pt x="1440929" y="79248"/>
                </a:lnTo>
                <a:lnTo>
                  <a:pt x="961402" y="558787"/>
                </a:lnTo>
                <a:lnTo>
                  <a:pt x="941070" y="538734"/>
                </a:lnTo>
                <a:lnTo>
                  <a:pt x="914400" y="619506"/>
                </a:lnTo>
                <a:lnTo>
                  <a:pt x="952500" y="606577"/>
                </a:lnTo>
                <a:lnTo>
                  <a:pt x="995159" y="592074"/>
                </a:lnTo>
                <a:lnTo>
                  <a:pt x="975207" y="572401"/>
                </a:lnTo>
                <a:lnTo>
                  <a:pt x="1454645" y="92202"/>
                </a:lnTo>
                <a:close/>
              </a:path>
              <a:path w="1609089" h="1229360">
                <a:moveTo>
                  <a:pt x="1608582" y="166878"/>
                </a:moveTo>
                <a:lnTo>
                  <a:pt x="1591818" y="156984"/>
                </a:lnTo>
                <a:lnTo>
                  <a:pt x="1019746" y="1157897"/>
                </a:lnTo>
                <a:lnTo>
                  <a:pt x="995159" y="1143774"/>
                </a:lnTo>
                <a:lnTo>
                  <a:pt x="990600" y="1229106"/>
                </a:lnTo>
                <a:lnTo>
                  <a:pt x="1013460" y="1213866"/>
                </a:lnTo>
                <a:lnTo>
                  <a:pt x="1061453" y="1181874"/>
                </a:lnTo>
                <a:lnTo>
                  <a:pt x="1036307" y="1167409"/>
                </a:lnTo>
                <a:lnTo>
                  <a:pt x="1608582" y="16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8900" y="4527295"/>
            <a:ext cx="3276600" cy="1600200"/>
          </a:xfrm>
          <a:custGeom>
            <a:avLst/>
            <a:gdLst/>
            <a:ahLst/>
            <a:cxnLst/>
            <a:rect l="l" t="t" r="r" b="b"/>
            <a:pathLst>
              <a:path w="3276600" h="1600200">
                <a:moveTo>
                  <a:pt x="3276600" y="1600200"/>
                </a:moveTo>
                <a:lnTo>
                  <a:pt x="3276600" y="0"/>
                </a:lnTo>
                <a:lnTo>
                  <a:pt x="0" y="0"/>
                </a:lnTo>
                <a:lnTo>
                  <a:pt x="0" y="1600200"/>
                </a:lnTo>
                <a:lnTo>
                  <a:pt x="3276600" y="16002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5702" y="5824472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c_out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83390" y="4714557"/>
            <a:ext cx="2865755" cy="1254760"/>
            <a:chOff x="5283390" y="4714557"/>
            <a:chExt cx="2865755" cy="1254760"/>
          </a:xfrm>
        </p:grpSpPr>
        <p:sp>
          <p:nvSpPr>
            <p:cNvPr id="26" name="object 26"/>
            <p:cNvSpPr/>
            <p:nvPr/>
          </p:nvSpPr>
          <p:spPr>
            <a:xfrm>
              <a:off x="6329426" y="4719320"/>
              <a:ext cx="64769" cy="340360"/>
            </a:xfrm>
            <a:custGeom>
              <a:avLst/>
              <a:gdLst/>
              <a:ahLst/>
              <a:cxnLst/>
              <a:rect l="l" t="t" r="r" b="b"/>
              <a:pathLst>
                <a:path w="64770" h="340360">
                  <a:moveTo>
                    <a:pt x="0" y="0"/>
                  </a:moveTo>
                  <a:lnTo>
                    <a:pt x="23943" y="42731"/>
                  </a:lnTo>
                  <a:lnTo>
                    <a:pt x="44671" y="85248"/>
                  </a:lnTo>
                  <a:lnTo>
                    <a:pt x="59257" y="127622"/>
                  </a:lnTo>
                  <a:lnTo>
                    <a:pt x="64769" y="169925"/>
                  </a:lnTo>
                  <a:lnTo>
                    <a:pt x="59257" y="212657"/>
                  </a:lnTo>
                  <a:lnTo>
                    <a:pt x="44671" y="255174"/>
                  </a:lnTo>
                  <a:lnTo>
                    <a:pt x="23943" y="297548"/>
                  </a:lnTo>
                  <a:lnTo>
                    <a:pt x="0" y="3398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0647" y="4832095"/>
              <a:ext cx="257810" cy="114300"/>
            </a:xfrm>
            <a:custGeom>
              <a:avLst/>
              <a:gdLst/>
              <a:ahLst/>
              <a:cxnLst/>
              <a:rect l="l" t="t" r="r" b="b"/>
              <a:pathLst>
                <a:path w="257810" h="114300">
                  <a:moveTo>
                    <a:pt x="257555" y="0"/>
                  </a:moveTo>
                  <a:lnTo>
                    <a:pt x="0" y="0"/>
                  </a:lnTo>
                </a:path>
                <a:path w="257810" h="114300">
                  <a:moveTo>
                    <a:pt x="257555" y="114300"/>
                  </a:moveTo>
                  <a:lnTo>
                    <a:pt x="0" y="1143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9426" y="56245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387095" y="169926"/>
                  </a:moveTo>
                  <a:lnTo>
                    <a:pt x="380167" y="124795"/>
                  </a:lnTo>
                  <a:lnTo>
                    <a:pt x="360623" y="84215"/>
                  </a:lnTo>
                  <a:lnTo>
                    <a:pt x="330326" y="49815"/>
                  </a:lnTo>
                  <a:lnTo>
                    <a:pt x="291140" y="23226"/>
                  </a:lnTo>
                  <a:lnTo>
                    <a:pt x="244926" y="6078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339852"/>
                  </a:lnTo>
                  <a:lnTo>
                    <a:pt x="193548" y="339852"/>
                  </a:lnTo>
                  <a:lnTo>
                    <a:pt x="244926" y="333773"/>
                  </a:lnTo>
                  <a:lnTo>
                    <a:pt x="291140" y="316625"/>
                  </a:lnTo>
                  <a:lnTo>
                    <a:pt x="330326" y="290036"/>
                  </a:lnTo>
                  <a:lnTo>
                    <a:pt x="360623" y="255637"/>
                  </a:lnTo>
                  <a:lnTo>
                    <a:pt x="380167" y="215056"/>
                  </a:lnTo>
                  <a:lnTo>
                    <a:pt x="387095" y="169926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29426" y="56245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193548" y="0"/>
                  </a:moveTo>
                  <a:lnTo>
                    <a:pt x="244926" y="6078"/>
                  </a:lnTo>
                  <a:lnTo>
                    <a:pt x="291140" y="23226"/>
                  </a:lnTo>
                  <a:lnTo>
                    <a:pt x="330326" y="49815"/>
                  </a:lnTo>
                  <a:lnTo>
                    <a:pt x="360623" y="84215"/>
                  </a:lnTo>
                  <a:lnTo>
                    <a:pt x="380167" y="124795"/>
                  </a:lnTo>
                  <a:lnTo>
                    <a:pt x="387095" y="169926"/>
                  </a:lnTo>
                  <a:lnTo>
                    <a:pt x="380167" y="215056"/>
                  </a:lnTo>
                  <a:lnTo>
                    <a:pt x="360623" y="255637"/>
                  </a:lnTo>
                  <a:lnTo>
                    <a:pt x="330326" y="290036"/>
                  </a:lnTo>
                  <a:lnTo>
                    <a:pt x="291140" y="316625"/>
                  </a:lnTo>
                  <a:lnTo>
                    <a:pt x="244926" y="333773"/>
                  </a:lnTo>
                  <a:lnTo>
                    <a:pt x="193548" y="339852"/>
                  </a:lnTo>
                  <a:lnTo>
                    <a:pt x="0" y="339852"/>
                  </a:lnTo>
                  <a:lnTo>
                    <a:pt x="0" y="0"/>
                  </a:lnTo>
                  <a:lnTo>
                    <a:pt x="19354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11759" y="5732589"/>
              <a:ext cx="262318" cy="123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00647" y="5737351"/>
              <a:ext cx="128905" cy="114300"/>
            </a:xfrm>
            <a:custGeom>
              <a:avLst/>
              <a:gdLst/>
              <a:ahLst/>
              <a:cxnLst/>
              <a:rect l="l" t="t" r="r" b="b"/>
              <a:pathLst>
                <a:path w="128904" h="114300">
                  <a:moveTo>
                    <a:pt x="128778" y="0"/>
                  </a:moveTo>
                  <a:lnTo>
                    <a:pt x="0" y="0"/>
                  </a:lnTo>
                </a:path>
                <a:path w="128904" h="114300">
                  <a:moveTo>
                    <a:pt x="128778" y="114300"/>
                  </a:moveTo>
                  <a:lnTo>
                    <a:pt x="0" y="1143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89952" y="56245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387095" y="169926"/>
                  </a:moveTo>
                  <a:lnTo>
                    <a:pt x="0" y="0"/>
                  </a:lnTo>
                  <a:lnTo>
                    <a:pt x="0" y="339852"/>
                  </a:lnTo>
                  <a:lnTo>
                    <a:pt x="387095" y="169926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89952" y="56245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0" y="0"/>
                  </a:moveTo>
                  <a:lnTo>
                    <a:pt x="0" y="339852"/>
                  </a:lnTo>
                  <a:lnTo>
                    <a:pt x="387095" y="169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77047" y="5737351"/>
              <a:ext cx="128905" cy="114300"/>
            </a:xfrm>
            <a:custGeom>
              <a:avLst/>
              <a:gdLst/>
              <a:ahLst/>
              <a:cxnLst/>
              <a:rect l="l" t="t" r="r" b="b"/>
              <a:pathLst>
                <a:path w="128904" h="114300">
                  <a:moveTo>
                    <a:pt x="128778" y="57150"/>
                  </a:moveTo>
                  <a:lnTo>
                    <a:pt x="123706" y="34718"/>
                  </a:lnTo>
                  <a:lnTo>
                    <a:pt x="109918" y="16573"/>
                  </a:lnTo>
                  <a:lnTo>
                    <a:pt x="89558" y="4429"/>
                  </a:lnTo>
                  <a:lnTo>
                    <a:pt x="64769" y="0"/>
                  </a:lnTo>
                  <a:lnTo>
                    <a:pt x="39540" y="4429"/>
                  </a:lnTo>
                  <a:lnTo>
                    <a:pt x="18954" y="16573"/>
                  </a:lnTo>
                  <a:lnTo>
                    <a:pt x="5083" y="34718"/>
                  </a:lnTo>
                  <a:lnTo>
                    <a:pt x="0" y="57150"/>
                  </a:lnTo>
                  <a:lnTo>
                    <a:pt x="5083" y="79260"/>
                  </a:lnTo>
                  <a:lnTo>
                    <a:pt x="18954" y="97440"/>
                  </a:lnTo>
                  <a:lnTo>
                    <a:pt x="39540" y="109763"/>
                  </a:lnTo>
                  <a:lnTo>
                    <a:pt x="64769" y="114300"/>
                  </a:lnTo>
                  <a:lnTo>
                    <a:pt x="89558" y="109763"/>
                  </a:lnTo>
                  <a:lnTo>
                    <a:pt x="109918" y="97440"/>
                  </a:lnTo>
                  <a:lnTo>
                    <a:pt x="123706" y="79260"/>
                  </a:lnTo>
                  <a:lnTo>
                    <a:pt x="128778" y="5715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77047" y="5737351"/>
              <a:ext cx="128905" cy="114300"/>
            </a:xfrm>
            <a:custGeom>
              <a:avLst/>
              <a:gdLst/>
              <a:ahLst/>
              <a:cxnLst/>
              <a:rect l="l" t="t" r="r" b="b"/>
              <a:pathLst>
                <a:path w="128904" h="114300">
                  <a:moveTo>
                    <a:pt x="64769" y="0"/>
                  </a:moveTo>
                  <a:lnTo>
                    <a:pt x="39540" y="4429"/>
                  </a:lnTo>
                  <a:lnTo>
                    <a:pt x="18954" y="16573"/>
                  </a:lnTo>
                  <a:lnTo>
                    <a:pt x="5083" y="34718"/>
                  </a:lnTo>
                  <a:lnTo>
                    <a:pt x="0" y="57150"/>
                  </a:lnTo>
                  <a:lnTo>
                    <a:pt x="5083" y="79260"/>
                  </a:lnTo>
                  <a:lnTo>
                    <a:pt x="18954" y="97440"/>
                  </a:lnTo>
                  <a:lnTo>
                    <a:pt x="39540" y="109763"/>
                  </a:lnTo>
                  <a:lnTo>
                    <a:pt x="64769" y="114300"/>
                  </a:lnTo>
                  <a:lnTo>
                    <a:pt x="89558" y="109763"/>
                  </a:lnTo>
                  <a:lnTo>
                    <a:pt x="109918" y="97440"/>
                  </a:lnTo>
                  <a:lnTo>
                    <a:pt x="123706" y="79260"/>
                  </a:lnTo>
                  <a:lnTo>
                    <a:pt x="128778" y="57150"/>
                  </a:lnTo>
                  <a:lnTo>
                    <a:pt x="123706" y="34718"/>
                  </a:lnTo>
                  <a:lnTo>
                    <a:pt x="109918" y="16573"/>
                  </a:lnTo>
                  <a:lnTo>
                    <a:pt x="89558" y="4429"/>
                  </a:lnTo>
                  <a:lnTo>
                    <a:pt x="6476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97677" y="4832095"/>
              <a:ext cx="2837180" cy="1019810"/>
            </a:xfrm>
            <a:custGeom>
              <a:avLst/>
              <a:gdLst/>
              <a:ahLst/>
              <a:cxnLst/>
              <a:rect l="l" t="t" r="r" b="b"/>
              <a:pathLst>
                <a:path w="2837179" h="1019810">
                  <a:moveTo>
                    <a:pt x="2192274" y="962405"/>
                  </a:moveTo>
                  <a:lnTo>
                    <a:pt x="2063496" y="962405"/>
                  </a:lnTo>
                </a:path>
                <a:path w="2837179" h="1019810">
                  <a:moveTo>
                    <a:pt x="2836925" y="962405"/>
                  </a:moveTo>
                  <a:lnTo>
                    <a:pt x="2708148" y="962405"/>
                  </a:lnTo>
                </a:path>
                <a:path w="2837179" h="1019810">
                  <a:moveTo>
                    <a:pt x="902970" y="0"/>
                  </a:moveTo>
                  <a:lnTo>
                    <a:pt x="0" y="0"/>
                  </a:lnTo>
                </a:path>
                <a:path w="2837179" h="1019810">
                  <a:moveTo>
                    <a:pt x="902970" y="112776"/>
                  </a:moveTo>
                  <a:lnTo>
                    <a:pt x="0" y="112776"/>
                  </a:lnTo>
                </a:path>
                <a:path w="2837179" h="1019810">
                  <a:moveTo>
                    <a:pt x="902970" y="905255"/>
                  </a:moveTo>
                  <a:lnTo>
                    <a:pt x="644652" y="905255"/>
                  </a:lnTo>
                  <a:lnTo>
                    <a:pt x="644652" y="0"/>
                  </a:lnTo>
                </a:path>
                <a:path w="2837179" h="1019810">
                  <a:moveTo>
                    <a:pt x="902970" y="1019555"/>
                  </a:moveTo>
                  <a:lnTo>
                    <a:pt x="387096" y="1019555"/>
                  </a:lnTo>
                  <a:lnTo>
                    <a:pt x="387096" y="1127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05563" y="4792281"/>
              <a:ext cx="7429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48007" y="4913439"/>
              <a:ext cx="73532" cy="65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74078" y="5794501"/>
              <a:ext cx="387350" cy="0"/>
            </a:xfrm>
            <a:custGeom>
              <a:avLst/>
              <a:gdLst/>
              <a:ahLst/>
              <a:cxnLst/>
              <a:rect l="l" t="t" r="r" b="b"/>
              <a:pathLst>
                <a:path w="387350">
                  <a:moveTo>
                    <a:pt x="0" y="0"/>
                  </a:moveTo>
                  <a:lnTo>
                    <a:pt x="38709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261101" y="4515351"/>
            <a:ext cx="139065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39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46933" y="4863598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sum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50405" y="5428994"/>
            <a:ext cx="1024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c_out_bar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01887" y="4707699"/>
            <a:ext cx="1739264" cy="370205"/>
            <a:chOff x="6401887" y="4707699"/>
            <a:chExt cx="1739264" cy="370205"/>
          </a:xfrm>
        </p:grpSpPr>
        <p:sp>
          <p:nvSpPr>
            <p:cNvPr id="44" name="object 44"/>
            <p:cNvSpPr/>
            <p:nvPr/>
          </p:nvSpPr>
          <p:spPr>
            <a:xfrm>
              <a:off x="6406650" y="4712461"/>
              <a:ext cx="286385" cy="360680"/>
            </a:xfrm>
            <a:custGeom>
              <a:avLst/>
              <a:gdLst/>
              <a:ahLst/>
              <a:cxnLst/>
              <a:rect l="l" t="t" r="r" b="b"/>
              <a:pathLst>
                <a:path w="286384" h="360679">
                  <a:moveTo>
                    <a:pt x="286250" y="179832"/>
                  </a:moveTo>
                  <a:lnTo>
                    <a:pt x="246816" y="116300"/>
                  </a:lnTo>
                  <a:lnTo>
                    <a:pt x="209740" y="85855"/>
                  </a:lnTo>
                  <a:lnTo>
                    <a:pt x="171950" y="60198"/>
                  </a:lnTo>
                  <a:lnTo>
                    <a:pt x="127587" y="36433"/>
                  </a:lnTo>
                  <a:lnTo>
                    <a:pt x="75366" y="14668"/>
                  </a:lnTo>
                  <a:lnTo>
                    <a:pt x="28575" y="619"/>
                  </a:lnTo>
                  <a:lnTo>
                    <a:pt x="500" y="0"/>
                  </a:lnTo>
                  <a:lnTo>
                    <a:pt x="0" y="17311"/>
                  </a:lnTo>
                  <a:lnTo>
                    <a:pt x="18216" y="48767"/>
                  </a:lnTo>
                  <a:lnTo>
                    <a:pt x="41862" y="85939"/>
                  </a:lnTo>
                  <a:lnTo>
                    <a:pt x="57650" y="120395"/>
                  </a:lnTo>
                  <a:lnTo>
                    <a:pt x="62793" y="150232"/>
                  </a:lnTo>
                  <a:lnTo>
                    <a:pt x="64507" y="180212"/>
                  </a:lnTo>
                  <a:lnTo>
                    <a:pt x="62793" y="210192"/>
                  </a:lnTo>
                  <a:lnTo>
                    <a:pt x="57650" y="240029"/>
                  </a:lnTo>
                  <a:lnTo>
                    <a:pt x="41862" y="274486"/>
                  </a:lnTo>
                  <a:lnTo>
                    <a:pt x="18216" y="311657"/>
                  </a:lnTo>
                  <a:lnTo>
                    <a:pt x="0" y="343114"/>
                  </a:lnTo>
                  <a:lnTo>
                    <a:pt x="500" y="360425"/>
                  </a:lnTo>
                  <a:lnTo>
                    <a:pt x="28575" y="359485"/>
                  </a:lnTo>
                  <a:lnTo>
                    <a:pt x="75366" y="345471"/>
                  </a:lnTo>
                  <a:lnTo>
                    <a:pt x="127587" y="323885"/>
                  </a:lnTo>
                  <a:lnTo>
                    <a:pt x="171950" y="300228"/>
                  </a:lnTo>
                  <a:lnTo>
                    <a:pt x="209740" y="274558"/>
                  </a:lnTo>
                  <a:lnTo>
                    <a:pt x="246816" y="244030"/>
                  </a:lnTo>
                  <a:lnTo>
                    <a:pt x="275034" y="211502"/>
                  </a:lnTo>
                  <a:lnTo>
                    <a:pt x="286250" y="179832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6650" y="4712461"/>
              <a:ext cx="286385" cy="360680"/>
            </a:xfrm>
            <a:custGeom>
              <a:avLst/>
              <a:gdLst/>
              <a:ahLst/>
              <a:cxnLst/>
              <a:rect l="l" t="t" r="r" b="b"/>
              <a:pathLst>
                <a:path w="286384" h="360679">
                  <a:moveTo>
                    <a:pt x="500" y="0"/>
                  </a:moveTo>
                  <a:lnTo>
                    <a:pt x="75366" y="14668"/>
                  </a:lnTo>
                  <a:lnTo>
                    <a:pt x="127587" y="36433"/>
                  </a:lnTo>
                  <a:lnTo>
                    <a:pt x="171950" y="60198"/>
                  </a:lnTo>
                  <a:lnTo>
                    <a:pt x="209740" y="85855"/>
                  </a:lnTo>
                  <a:lnTo>
                    <a:pt x="246816" y="116300"/>
                  </a:lnTo>
                  <a:lnTo>
                    <a:pt x="275034" y="148601"/>
                  </a:lnTo>
                  <a:lnTo>
                    <a:pt x="286250" y="179832"/>
                  </a:lnTo>
                  <a:lnTo>
                    <a:pt x="275034" y="211502"/>
                  </a:lnTo>
                  <a:lnTo>
                    <a:pt x="246816" y="244030"/>
                  </a:lnTo>
                  <a:lnTo>
                    <a:pt x="209740" y="274558"/>
                  </a:lnTo>
                  <a:lnTo>
                    <a:pt x="171950" y="300228"/>
                  </a:lnTo>
                  <a:lnTo>
                    <a:pt x="127587" y="323885"/>
                  </a:lnTo>
                  <a:lnTo>
                    <a:pt x="75366" y="345471"/>
                  </a:lnTo>
                  <a:lnTo>
                    <a:pt x="28575" y="359485"/>
                  </a:lnTo>
                  <a:lnTo>
                    <a:pt x="500" y="360425"/>
                  </a:lnTo>
                  <a:lnTo>
                    <a:pt x="0" y="343114"/>
                  </a:lnTo>
                  <a:lnTo>
                    <a:pt x="18216" y="311657"/>
                  </a:lnTo>
                  <a:lnTo>
                    <a:pt x="41862" y="274486"/>
                  </a:lnTo>
                  <a:lnTo>
                    <a:pt x="57650" y="240029"/>
                  </a:lnTo>
                  <a:lnTo>
                    <a:pt x="62793" y="210192"/>
                  </a:lnTo>
                  <a:lnTo>
                    <a:pt x="64507" y="180212"/>
                  </a:lnTo>
                  <a:lnTo>
                    <a:pt x="62793" y="150232"/>
                  </a:lnTo>
                  <a:lnTo>
                    <a:pt x="57650" y="120395"/>
                  </a:lnTo>
                  <a:lnTo>
                    <a:pt x="41862" y="85939"/>
                  </a:lnTo>
                  <a:lnTo>
                    <a:pt x="18216" y="48767"/>
                  </a:lnTo>
                  <a:lnTo>
                    <a:pt x="0" y="17311"/>
                  </a:lnTo>
                  <a:lnTo>
                    <a:pt x="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92900" y="4892293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469900"/>
            <a:ext cx="59245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10" dirty="0">
                <a:latin typeface="Arial"/>
                <a:cs typeface="Arial"/>
              </a:rPr>
              <a:t>Hierarchical</a:t>
            </a:r>
            <a:r>
              <a:rPr sz="4400" b="0" u="none" spc="-5" dirty="0">
                <a:latin typeface="Arial"/>
                <a:cs typeface="Arial"/>
              </a:rPr>
              <a:t> Description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78021" y="1903730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20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01950" y="2398458"/>
            <a:ext cx="1008380" cy="30480"/>
            <a:chOff x="2901950" y="2398458"/>
            <a:chExt cx="1008380" cy="30480"/>
          </a:xfrm>
        </p:grpSpPr>
        <p:sp>
          <p:nvSpPr>
            <p:cNvPr id="5" name="object 5"/>
            <p:cNvSpPr/>
            <p:nvPr/>
          </p:nvSpPr>
          <p:spPr>
            <a:xfrm>
              <a:off x="2901950" y="2412745"/>
              <a:ext cx="1008380" cy="1905"/>
            </a:xfrm>
            <a:custGeom>
              <a:avLst/>
              <a:gdLst/>
              <a:ahLst/>
              <a:cxnLst/>
              <a:rect l="l" t="t" r="r" b="b"/>
              <a:pathLst>
                <a:path w="1008379" h="1905">
                  <a:moveTo>
                    <a:pt x="576071" y="0"/>
                  </a:moveTo>
                  <a:lnTo>
                    <a:pt x="1008126" y="0"/>
                  </a:lnTo>
                </a:path>
                <a:path w="1008379" h="1905">
                  <a:moveTo>
                    <a:pt x="0" y="1524"/>
                  </a:moveTo>
                  <a:lnTo>
                    <a:pt x="433577" y="15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5527" y="2414270"/>
              <a:ext cx="142875" cy="0"/>
            </a:xfrm>
            <a:custGeom>
              <a:avLst/>
              <a:gdLst/>
              <a:ahLst/>
              <a:cxnLst/>
              <a:rect l="l" t="t" r="r" b="b"/>
              <a:pathLst>
                <a:path w="142875">
                  <a:moveTo>
                    <a:pt x="142494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40577" y="1889442"/>
            <a:ext cx="2449195" cy="30480"/>
            <a:chOff x="5640577" y="1889442"/>
            <a:chExt cx="2449195" cy="30480"/>
          </a:xfrm>
        </p:grpSpPr>
        <p:sp>
          <p:nvSpPr>
            <p:cNvPr id="8" name="object 8"/>
            <p:cNvSpPr/>
            <p:nvPr/>
          </p:nvSpPr>
          <p:spPr>
            <a:xfrm>
              <a:off x="5640577" y="190373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29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71870" y="1905253"/>
              <a:ext cx="2018030" cy="0"/>
            </a:xfrm>
            <a:custGeom>
              <a:avLst/>
              <a:gdLst/>
              <a:ahLst/>
              <a:cxnLst/>
              <a:rect l="l" t="t" r="r" b="b"/>
              <a:pathLst>
                <a:path w="2018029">
                  <a:moveTo>
                    <a:pt x="0" y="0"/>
                  </a:moveTo>
                  <a:lnTo>
                    <a:pt x="20177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87662" y="2398458"/>
            <a:ext cx="4640580" cy="540385"/>
            <a:chOff x="2887662" y="2398458"/>
            <a:chExt cx="4640580" cy="540385"/>
          </a:xfrm>
        </p:grpSpPr>
        <p:sp>
          <p:nvSpPr>
            <p:cNvPr id="11" name="object 11"/>
            <p:cNvSpPr/>
            <p:nvPr/>
          </p:nvSpPr>
          <p:spPr>
            <a:xfrm>
              <a:off x="5640577" y="2412745"/>
              <a:ext cx="1873250" cy="384175"/>
            </a:xfrm>
            <a:custGeom>
              <a:avLst/>
              <a:gdLst/>
              <a:ahLst/>
              <a:cxnLst/>
              <a:rect l="l" t="t" r="r" b="b"/>
              <a:pathLst>
                <a:path w="1873250" h="384175">
                  <a:moveTo>
                    <a:pt x="0" y="0"/>
                  </a:moveTo>
                  <a:lnTo>
                    <a:pt x="431292" y="0"/>
                  </a:lnTo>
                </a:path>
                <a:path w="1873250" h="384175">
                  <a:moveTo>
                    <a:pt x="1872996" y="384048"/>
                  </a:moveTo>
                  <a:lnTo>
                    <a:pt x="1584198" y="384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1870" y="2414270"/>
              <a:ext cx="1153160" cy="382905"/>
            </a:xfrm>
            <a:custGeom>
              <a:avLst/>
              <a:gdLst/>
              <a:ahLst/>
              <a:cxnLst/>
              <a:rect l="l" t="t" r="r" b="b"/>
              <a:pathLst>
                <a:path w="1153159" h="382905">
                  <a:moveTo>
                    <a:pt x="0" y="0"/>
                  </a:moveTo>
                  <a:lnTo>
                    <a:pt x="1152905" y="0"/>
                  </a:lnTo>
                  <a:lnTo>
                    <a:pt x="1152905" y="38252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1950" y="2924047"/>
              <a:ext cx="433705" cy="0"/>
            </a:xfrm>
            <a:custGeom>
              <a:avLst/>
              <a:gdLst/>
              <a:ahLst/>
              <a:cxnLst/>
              <a:rect l="l" t="t" r="r" b="b"/>
              <a:pathLst>
                <a:path w="433704">
                  <a:moveTo>
                    <a:pt x="0" y="0"/>
                  </a:moveTo>
                  <a:lnTo>
                    <a:pt x="4335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5527" y="2924047"/>
              <a:ext cx="3313429" cy="0"/>
            </a:xfrm>
            <a:custGeom>
              <a:avLst/>
              <a:gdLst/>
              <a:ahLst/>
              <a:cxnLst/>
              <a:rect l="l" t="t" r="r" b="b"/>
              <a:pathLst>
                <a:path w="3313429">
                  <a:moveTo>
                    <a:pt x="0" y="0"/>
                  </a:moveTo>
                  <a:lnTo>
                    <a:pt x="33131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4776" y="2924047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288798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8703" y="292404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0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6405" y="2317760"/>
            <a:ext cx="158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405" y="2893838"/>
            <a:ext cx="165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1680" y="241427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1680" y="292404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6401" y="1873504"/>
            <a:ext cx="480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c_in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1680" y="1905253"/>
            <a:ext cx="2736850" cy="0"/>
          </a:xfrm>
          <a:custGeom>
            <a:avLst/>
            <a:gdLst/>
            <a:ahLst/>
            <a:cxnLst/>
            <a:rect l="l" t="t" r="r" b="b"/>
            <a:pathLst>
              <a:path w="2736850">
                <a:moveTo>
                  <a:pt x="2736341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72972" y="2160523"/>
            <a:ext cx="1729105" cy="1017269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R="153035" algn="ctr">
              <a:lnSpc>
                <a:spcPts val="2365"/>
              </a:lnSpc>
              <a:spcBef>
                <a:spcPts val="509"/>
              </a:spcBef>
            </a:pPr>
            <a:r>
              <a:rPr sz="2000" spc="-5" dirty="0">
                <a:latin typeface="Tahoma"/>
                <a:cs typeface="Tahoma"/>
              </a:rPr>
              <a:t>M1</a:t>
            </a:r>
            <a:endParaRPr sz="2000">
              <a:latin typeface="Tahoma"/>
              <a:cs typeface="Tahoma"/>
            </a:endParaRPr>
          </a:p>
          <a:p>
            <a:pPr marR="123189" algn="ctr">
              <a:lnSpc>
                <a:spcPts val="2365"/>
              </a:lnSpc>
            </a:pPr>
            <a:r>
              <a:rPr sz="2000" spc="-10" dirty="0">
                <a:latin typeface="Tahoma"/>
                <a:cs typeface="Tahoma"/>
              </a:rPr>
              <a:t>Add_half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076" y="1647697"/>
            <a:ext cx="1731010" cy="101981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R="209550" algn="ctr">
              <a:lnSpc>
                <a:spcPts val="2395"/>
              </a:lnSpc>
              <a:spcBef>
                <a:spcPts val="470"/>
              </a:spcBef>
            </a:pPr>
            <a:r>
              <a:rPr sz="2000" spc="-5" dirty="0">
                <a:latin typeface="Tahoma"/>
                <a:cs typeface="Tahoma"/>
              </a:rPr>
              <a:t>M2</a:t>
            </a:r>
            <a:endParaRPr sz="2000">
              <a:latin typeface="Tahoma"/>
              <a:cs typeface="Tahoma"/>
            </a:endParaRPr>
          </a:p>
          <a:p>
            <a:pPr marL="309245">
              <a:lnSpc>
                <a:spcPts val="2395"/>
              </a:lnSpc>
            </a:pPr>
            <a:r>
              <a:rPr sz="2000" spc="-10" dirty="0">
                <a:latin typeface="Tahoma"/>
                <a:cs typeface="Tahoma"/>
              </a:rPr>
              <a:t>Add_half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4699" y="1619006"/>
            <a:ext cx="493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sum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5570" y="2557792"/>
            <a:ext cx="646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_o</a:t>
            </a:r>
            <a:r>
              <a:rPr sz="2000" spc="-5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17716" y="2632828"/>
            <a:ext cx="391160" cy="468630"/>
            <a:chOff x="7417716" y="2632828"/>
            <a:chExt cx="391160" cy="468630"/>
          </a:xfrm>
        </p:grpSpPr>
        <p:sp>
          <p:nvSpPr>
            <p:cNvPr id="28" name="object 28"/>
            <p:cNvSpPr/>
            <p:nvPr/>
          </p:nvSpPr>
          <p:spPr>
            <a:xfrm>
              <a:off x="7422478" y="2637590"/>
              <a:ext cx="381635" cy="459105"/>
            </a:xfrm>
            <a:custGeom>
              <a:avLst/>
              <a:gdLst/>
              <a:ahLst/>
              <a:cxnLst/>
              <a:rect l="l" t="t" r="r" b="b"/>
              <a:pathLst>
                <a:path w="381634" h="459105">
                  <a:moveTo>
                    <a:pt x="381416" y="229307"/>
                  </a:moveTo>
                  <a:lnTo>
                    <a:pt x="346206" y="164579"/>
                  </a:lnTo>
                  <a:lnTo>
                    <a:pt x="310312" y="132307"/>
                  </a:lnTo>
                  <a:lnTo>
                    <a:pt x="269445" y="102485"/>
                  </a:lnTo>
                  <a:lnTo>
                    <a:pt x="229016" y="76907"/>
                  </a:lnTo>
                  <a:lnTo>
                    <a:pt x="183443" y="53108"/>
                  </a:lnTo>
                  <a:lnTo>
                    <a:pt x="128688" y="29894"/>
                  </a:lnTo>
                  <a:lnTo>
                    <a:pt x="73861" y="10960"/>
                  </a:lnTo>
                  <a:lnTo>
                    <a:pt x="28068" y="0"/>
                  </a:lnTo>
                  <a:lnTo>
                    <a:pt x="416" y="707"/>
                  </a:lnTo>
                  <a:lnTo>
                    <a:pt x="0" y="22805"/>
                  </a:lnTo>
                  <a:lnTo>
                    <a:pt x="24514" y="62619"/>
                  </a:lnTo>
                  <a:lnTo>
                    <a:pt x="56030" y="109577"/>
                  </a:lnTo>
                  <a:lnTo>
                    <a:pt x="76616" y="153107"/>
                  </a:lnTo>
                  <a:lnTo>
                    <a:pt x="83903" y="191278"/>
                  </a:lnTo>
                  <a:lnTo>
                    <a:pt x="86332" y="229307"/>
                  </a:lnTo>
                  <a:lnTo>
                    <a:pt x="83903" y="267335"/>
                  </a:lnTo>
                  <a:lnTo>
                    <a:pt x="76616" y="305507"/>
                  </a:lnTo>
                  <a:lnTo>
                    <a:pt x="56030" y="349036"/>
                  </a:lnTo>
                  <a:lnTo>
                    <a:pt x="24514" y="395994"/>
                  </a:lnTo>
                  <a:lnTo>
                    <a:pt x="0" y="435809"/>
                  </a:lnTo>
                  <a:lnTo>
                    <a:pt x="416" y="457907"/>
                  </a:lnTo>
                  <a:lnTo>
                    <a:pt x="28068" y="458614"/>
                  </a:lnTo>
                  <a:lnTo>
                    <a:pt x="73861" y="447653"/>
                  </a:lnTo>
                  <a:lnTo>
                    <a:pt x="128688" y="428719"/>
                  </a:lnTo>
                  <a:lnTo>
                    <a:pt x="183443" y="405505"/>
                  </a:lnTo>
                  <a:lnTo>
                    <a:pt x="229016" y="381707"/>
                  </a:lnTo>
                  <a:lnTo>
                    <a:pt x="269445" y="356128"/>
                  </a:lnTo>
                  <a:lnTo>
                    <a:pt x="310312" y="326306"/>
                  </a:lnTo>
                  <a:lnTo>
                    <a:pt x="346206" y="294034"/>
                  </a:lnTo>
                  <a:lnTo>
                    <a:pt x="371711" y="261103"/>
                  </a:lnTo>
                  <a:lnTo>
                    <a:pt x="381416" y="229307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22478" y="2637590"/>
              <a:ext cx="381635" cy="459105"/>
            </a:xfrm>
            <a:custGeom>
              <a:avLst/>
              <a:gdLst/>
              <a:ahLst/>
              <a:cxnLst/>
              <a:rect l="l" t="t" r="r" b="b"/>
              <a:pathLst>
                <a:path w="381634" h="459105">
                  <a:moveTo>
                    <a:pt x="416" y="707"/>
                  </a:moveTo>
                  <a:lnTo>
                    <a:pt x="73861" y="10960"/>
                  </a:lnTo>
                  <a:lnTo>
                    <a:pt x="128688" y="29894"/>
                  </a:lnTo>
                  <a:lnTo>
                    <a:pt x="183443" y="53108"/>
                  </a:lnTo>
                  <a:lnTo>
                    <a:pt x="229016" y="76907"/>
                  </a:lnTo>
                  <a:lnTo>
                    <a:pt x="269445" y="102485"/>
                  </a:lnTo>
                  <a:lnTo>
                    <a:pt x="310312" y="132307"/>
                  </a:lnTo>
                  <a:lnTo>
                    <a:pt x="346206" y="164579"/>
                  </a:lnTo>
                  <a:lnTo>
                    <a:pt x="371711" y="197510"/>
                  </a:lnTo>
                  <a:lnTo>
                    <a:pt x="381416" y="229307"/>
                  </a:lnTo>
                  <a:lnTo>
                    <a:pt x="371711" y="261103"/>
                  </a:lnTo>
                  <a:lnTo>
                    <a:pt x="346206" y="294034"/>
                  </a:lnTo>
                  <a:lnTo>
                    <a:pt x="310312" y="326306"/>
                  </a:lnTo>
                  <a:lnTo>
                    <a:pt x="269445" y="356128"/>
                  </a:lnTo>
                  <a:lnTo>
                    <a:pt x="229016" y="381707"/>
                  </a:lnTo>
                  <a:lnTo>
                    <a:pt x="183443" y="405505"/>
                  </a:lnTo>
                  <a:lnTo>
                    <a:pt x="128688" y="428719"/>
                  </a:lnTo>
                  <a:lnTo>
                    <a:pt x="73861" y="447653"/>
                  </a:lnTo>
                  <a:lnTo>
                    <a:pt x="28068" y="458614"/>
                  </a:lnTo>
                  <a:lnTo>
                    <a:pt x="416" y="457907"/>
                  </a:lnTo>
                  <a:lnTo>
                    <a:pt x="0" y="435809"/>
                  </a:lnTo>
                  <a:lnTo>
                    <a:pt x="24514" y="395994"/>
                  </a:lnTo>
                  <a:lnTo>
                    <a:pt x="56030" y="349036"/>
                  </a:lnTo>
                  <a:lnTo>
                    <a:pt x="76616" y="305507"/>
                  </a:lnTo>
                  <a:lnTo>
                    <a:pt x="83903" y="267335"/>
                  </a:lnTo>
                  <a:lnTo>
                    <a:pt x="86332" y="229307"/>
                  </a:lnTo>
                  <a:lnTo>
                    <a:pt x="83903" y="191278"/>
                  </a:lnTo>
                  <a:lnTo>
                    <a:pt x="76616" y="153107"/>
                  </a:lnTo>
                  <a:lnTo>
                    <a:pt x="56030" y="109577"/>
                  </a:lnTo>
                  <a:lnTo>
                    <a:pt x="24514" y="62619"/>
                  </a:lnTo>
                  <a:lnTo>
                    <a:pt x="0" y="22805"/>
                  </a:lnTo>
                  <a:lnTo>
                    <a:pt x="416" y="7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71801" y="3434794"/>
            <a:ext cx="46964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55" dirty="0">
                <a:latin typeface="Tahoma"/>
                <a:cs typeface="Tahoma"/>
              </a:rPr>
              <a:t>Nested module </a:t>
            </a:r>
            <a:r>
              <a:rPr sz="1900" i="1" spc="-45" dirty="0">
                <a:latin typeface="Tahoma"/>
                <a:cs typeface="Tahoma"/>
              </a:rPr>
              <a:t>instantiation to arbitrary</a:t>
            </a:r>
            <a:r>
              <a:rPr sz="1900" i="1" spc="65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depth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900" y="5626100"/>
            <a:ext cx="6096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xor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1300" y="5626100"/>
            <a:ext cx="9144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Tahoma"/>
                <a:cs typeface="Tahoma"/>
              </a:rPr>
              <a:t>nand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30500" y="5626100"/>
            <a:ext cx="6858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not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2700" y="4864100"/>
            <a:ext cx="14478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Add_half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1700" y="53213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0" y="152400"/>
                </a:lnTo>
                <a:lnTo>
                  <a:pt x="2133600" y="152400"/>
                </a:lnTo>
                <a:lnTo>
                  <a:pt x="2133600" y="304800"/>
                </a:lnTo>
              </a:path>
              <a:path w="2133600" h="304800">
                <a:moveTo>
                  <a:pt x="1066800" y="0"/>
                </a:moveTo>
                <a:lnTo>
                  <a:pt x="10668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5626100"/>
            <a:ext cx="6096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xor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4100" y="5626100"/>
            <a:ext cx="9144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Tahoma"/>
                <a:cs typeface="Tahoma"/>
              </a:rPr>
              <a:t>nand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83300" y="5626100"/>
            <a:ext cx="6858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not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35500" y="4864100"/>
            <a:ext cx="14478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Add_half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54500" y="53213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0" y="152400"/>
                </a:lnTo>
                <a:lnTo>
                  <a:pt x="2133599" y="152399"/>
                </a:lnTo>
                <a:lnTo>
                  <a:pt x="2133599" y="304799"/>
                </a:lnTo>
              </a:path>
              <a:path w="2133600" h="304800">
                <a:moveTo>
                  <a:pt x="1066799" y="0"/>
                </a:moveTo>
                <a:lnTo>
                  <a:pt x="10668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97700" y="4864100"/>
            <a:ext cx="5334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40100" y="3949700"/>
            <a:ext cx="1371600" cy="457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latin typeface="Tahoma"/>
                <a:cs typeface="Tahoma"/>
              </a:rPr>
              <a:t>Add_full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68500" y="4406900"/>
            <a:ext cx="5334000" cy="457200"/>
          </a:xfrm>
          <a:custGeom>
            <a:avLst/>
            <a:gdLst/>
            <a:ahLst/>
            <a:cxnLst/>
            <a:rect l="l" t="t" r="r" b="b"/>
            <a:pathLst>
              <a:path w="5334000" h="457200">
                <a:moveTo>
                  <a:pt x="0" y="457200"/>
                </a:moveTo>
                <a:lnTo>
                  <a:pt x="0" y="228600"/>
                </a:lnTo>
                <a:lnTo>
                  <a:pt x="5334000" y="228599"/>
                </a:lnTo>
                <a:lnTo>
                  <a:pt x="5334000" y="457199"/>
                </a:lnTo>
              </a:path>
              <a:path w="5334000" h="457200">
                <a:moveTo>
                  <a:pt x="3352800" y="228600"/>
                </a:moveTo>
                <a:lnTo>
                  <a:pt x="3352800" y="457200"/>
                </a:lnTo>
              </a:path>
              <a:path w="5334000" h="457200">
                <a:moveTo>
                  <a:pt x="2057399" y="0"/>
                </a:moveTo>
                <a:lnTo>
                  <a:pt x="2057399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05001" y="4727955"/>
            <a:ext cx="360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M1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4291319" y="4743206"/>
            <a:ext cx="360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M2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467" y="469900"/>
            <a:ext cx="5186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Two main data</a:t>
            </a:r>
            <a:r>
              <a:rPr sz="4400" b="0" u="none" spc="-15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3997" y="1534867"/>
            <a:ext cx="7930515" cy="38487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Nets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Net represent connections between hardware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755015" marR="99060" lvl="1" indent="-285750">
              <a:lnSpc>
                <a:spcPts val="217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Just as in real </a:t>
            </a:r>
            <a:r>
              <a:rPr sz="2000" spc="-10" dirty="0">
                <a:latin typeface="Arial"/>
                <a:cs typeface="Arial"/>
              </a:rPr>
              <a:t>circuits, </a:t>
            </a:r>
            <a:r>
              <a:rPr sz="2000" spc="-5" dirty="0">
                <a:latin typeface="Arial"/>
                <a:cs typeface="Arial"/>
              </a:rPr>
              <a:t>nets have values continuously driven on  them by the </a:t>
            </a:r>
            <a:r>
              <a:rPr sz="2000" spc="-10" dirty="0">
                <a:latin typeface="Arial"/>
                <a:cs typeface="Arial"/>
              </a:rPr>
              <a:t>outputs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devices </a:t>
            </a:r>
            <a:r>
              <a:rPr sz="2000" spc="-5" dirty="0">
                <a:latin typeface="Arial"/>
                <a:cs typeface="Arial"/>
              </a:rPr>
              <a:t>that they are </a:t>
            </a:r>
            <a:r>
              <a:rPr sz="2000" spc="-10" dirty="0">
                <a:latin typeface="Arial"/>
                <a:cs typeface="Arial"/>
              </a:rPr>
              <a:t>connected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to.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not hold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Can be thought as hardware </a:t>
            </a:r>
            <a:r>
              <a:rPr sz="2400" spc="-5" dirty="0">
                <a:latin typeface="Arial"/>
                <a:cs typeface="Arial"/>
              </a:rPr>
              <a:t>wires </a:t>
            </a:r>
            <a:r>
              <a:rPr sz="2400" dirty="0">
                <a:latin typeface="Arial"/>
                <a:cs typeface="Arial"/>
              </a:rPr>
              <a:t>driven by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Cannot be assigned </a:t>
            </a:r>
            <a:r>
              <a:rPr sz="2400" spc="-5" dirty="0">
                <a:latin typeface="Arial"/>
                <a:cs typeface="Arial"/>
              </a:rPr>
              <a:t>in initial </a:t>
            </a:r>
            <a:r>
              <a:rPr sz="2400" dirty="0">
                <a:latin typeface="Arial"/>
                <a:cs typeface="Arial"/>
              </a:rPr>
              <a:t>&amp; always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Equal </a:t>
            </a:r>
            <a:r>
              <a:rPr sz="2400" i="1" dirty="0">
                <a:latin typeface="Arial"/>
                <a:cs typeface="Arial"/>
              </a:rPr>
              <a:t>z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unconnected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Undeclared Nets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Default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Not explicitly declared </a:t>
            </a:r>
            <a:r>
              <a:rPr sz="2000" spc="-10" dirty="0">
                <a:latin typeface="Arial"/>
                <a:cs typeface="Arial"/>
              </a:rPr>
              <a:t>default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wire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Registers represent data storage</a:t>
            </a:r>
            <a:r>
              <a:rPr spc="-25" dirty="0"/>
              <a:t> </a:t>
            </a:r>
            <a:r>
              <a:rPr dirty="0"/>
              <a:t>elements.</a:t>
            </a:r>
          </a:p>
          <a:p>
            <a:pPr marL="354965" marR="730885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Registers retain value until another value is  placed onto</a:t>
            </a:r>
            <a:r>
              <a:rPr spc="-5" dirty="0"/>
              <a:t> </a:t>
            </a:r>
            <a:r>
              <a:rPr dirty="0"/>
              <a:t>them.</a:t>
            </a:r>
          </a:p>
          <a:p>
            <a:pPr marL="755650" marR="5080" indent="-285750">
              <a:lnSpc>
                <a:spcPct val="89900"/>
              </a:lnSpc>
              <a:spcBef>
                <a:spcPts val="530"/>
              </a:spcBef>
            </a:pPr>
            <a:r>
              <a:rPr sz="2400" dirty="0"/>
              <a:t>– Do </a:t>
            </a:r>
            <a:r>
              <a:rPr sz="2400" spc="-5" dirty="0"/>
              <a:t>not </a:t>
            </a:r>
            <a:r>
              <a:rPr sz="2400" dirty="0"/>
              <a:t>confuse the term registers </a:t>
            </a:r>
            <a:r>
              <a:rPr sz="2400" spc="-5" dirty="0"/>
              <a:t>in </a:t>
            </a:r>
            <a:r>
              <a:rPr sz="2400" dirty="0"/>
              <a:t>Verilog </a:t>
            </a:r>
            <a:r>
              <a:rPr sz="2400" spc="-5" dirty="0"/>
              <a:t>with  </a:t>
            </a:r>
            <a:r>
              <a:rPr sz="2400" dirty="0"/>
              <a:t>hardware registers built from edge-triggered flip</a:t>
            </a:r>
            <a:r>
              <a:rPr sz="2400" spc="-100" dirty="0"/>
              <a:t> </a:t>
            </a:r>
            <a:r>
              <a:rPr sz="2400" dirty="0"/>
              <a:t>flops  in real</a:t>
            </a:r>
            <a:r>
              <a:rPr sz="2400" spc="-10" dirty="0"/>
              <a:t> </a:t>
            </a:r>
            <a:r>
              <a:rPr sz="2400" dirty="0"/>
              <a:t>circuits.</a:t>
            </a:r>
            <a:endParaRPr sz="2400"/>
          </a:p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Variables that store</a:t>
            </a:r>
            <a:r>
              <a:rPr spc="-10" dirty="0"/>
              <a:t> </a:t>
            </a:r>
            <a:r>
              <a:rPr dirty="0"/>
              <a:t>values</a:t>
            </a:r>
          </a:p>
          <a:p>
            <a:pPr marL="354965" marR="551815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Do </a:t>
            </a:r>
            <a:r>
              <a:rPr dirty="0"/>
              <a:t>not represent real hardware but real  hardware can be implemented with</a:t>
            </a:r>
            <a:r>
              <a:rPr spc="-65" dirty="0"/>
              <a:t> </a:t>
            </a:r>
            <a:r>
              <a:rPr dirty="0"/>
              <a:t>registers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25DA-93D9-4F83-8D4F-FBD2591B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439498"/>
            <a:ext cx="5254499" cy="492443"/>
          </a:xfrm>
        </p:spPr>
        <p:txBody>
          <a:bodyPr/>
          <a:lstStyle/>
          <a:p>
            <a:r>
              <a:rPr lang="en-US" u="none" dirty="0"/>
              <a:t>Example 2x1 MUX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5CD1-81A5-4107-A681-F6E5A30A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001" y="1675688"/>
            <a:ext cx="7907020" cy="3447098"/>
          </a:xfrm>
        </p:spPr>
        <p:txBody>
          <a:bodyPr/>
          <a:lstStyle/>
          <a:p>
            <a:r>
              <a:rPr lang="en-US" dirty="0"/>
              <a:t>module mux_2to1(</a:t>
            </a:r>
            <a:r>
              <a:rPr lang="en-US" dirty="0" err="1"/>
              <a:t>a,b,sel,f</a:t>
            </a:r>
            <a:r>
              <a:rPr lang="en-US" dirty="0"/>
              <a:t>);</a:t>
            </a:r>
          </a:p>
          <a:p>
            <a:r>
              <a:rPr lang="en-US" dirty="0"/>
              <a:t>output f;</a:t>
            </a:r>
          </a:p>
          <a:p>
            <a:r>
              <a:rPr lang="en-US" dirty="0"/>
              <a:t>input </a:t>
            </a:r>
            <a:r>
              <a:rPr lang="en-US" dirty="0" err="1"/>
              <a:t>a,b,sel</a:t>
            </a:r>
            <a:r>
              <a:rPr lang="en-US" dirty="0"/>
              <a:t>;</a:t>
            </a:r>
          </a:p>
          <a:p>
            <a:r>
              <a:rPr lang="en-US" dirty="0"/>
              <a:t>and g1(f1,a,nsel);</a:t>
            </a:r>
          </a:p>
          <a:p>
            <a:r>
              <a:rPr lang="en-US" dirty="0"/>
              <a:t>and g2(f2,b,sel);</a:t>
            </a:r>
          </a:p>
          <a:p>
            <a:r>
              <a:rPr lang="en-US" dirty="0"/>
              <a:t>or g3(f,f1,f2);</a:t>
            </a:r>
          </a:p>
          <a:p>
            <a:r>
              <a:rPr lang="en-US" dirty="0"/>
              <a:t>not g4(</a:t>
            </a:r>
            <a:r>
              <a:rPr lang="en-US" dirty="0" err="1"/>
              <a:t>nsel,sel</a:t>
            </a:r>
            <a:r>
              <a:rPr lang="en-US" dirty="0"/>
              <a:t>);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5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6C53-EFC8-4BB3-8809-CBA6F6ED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" y="0"/>
            <a:ext cx="9232900" cy="11951411"/>
          </a:xfrm>
        </p:spPr>
        <p:txBody>
          <a:bodyPr/>
          <a:lstStyle/>
          <a:p>
            <a:r>
              <a:rPr lang="en-US" sz="1600" dirty="0"/>
              <a:t>module </a:t>
            </a:r>
            <a:r>
              <a:rPr lang="en-US" sz="1600" dirty="0" err="1"/>
              <a:t>stimN</a:t>
            </a:r>
            <a:r>
              <a:rPr lang="en-US" sz="1600" dirty="0"/>
              <a:t>();</a:t>
            </a:r>
          </a:p>
          <a:p>
            <a:r>
              <a:rPr lang="en-US" sz="1600" dirty="0"/>
              <a:t>reg A,B,SEL;</a:t>
            </a:r>
          </a:p>
          <a:p>
            <a:r>
              <a:rPr lang="en-US" sz="1600" dirty="0"/>
              <a:t>wire F;</a:t>
            </a:r>
          </a:p>
          <a:p>
            <a:r>
              <a:rPr lang="en-US" sz="1600" dirty="0"/>
              <a:t>mux_2to1 M(A,B,SEL,F);</a:t>
            </a:r>
          </a:p>
          <a:p>
            <a:r>
              <a:rPr lang="en-US" sz="1600" dirty="0"/>
              <a:t>initial 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$display("A		B	SEL	F"); </a:t>
            </a:r>
          </a:p>
          <a:p>
            <a:r>
              <a:rPr lang="en-US" sz="1600" dirty="0"/>
              <a:t>A=0;</a:t>
            </a:r>
          </a:p>
          <a:p>
            <a:r>
              <a:rPr lang="en-US" sz="1600" dirty="0"/>
              <a:t>B=0;</a:t>
            </a:r>
          </a:p>
          <a:p>
            <a:r>
              <a:rPr lang="en-US" sz="1600" dirty="0"/>
              <a:t>SEL=0;</a:t>
            </a:r>
          </a:p>
          <a:p>
            <a:r>
              <a:rPr lang="en-US" sz="1600" dirty="0"/>
              <a:t>#1 $display("%b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#5 A=0;</a:t>
            </a:r>
          </a:p>
          <a:p>
            <a:r>
              <a:rPr lang="en-US" sz="1600" dirty="0"/>
              <a:t>B=0;</a:t>
            </a:r>
          </a:p>
          <a:p>
            <a:r>
              <a:rPr lang="en-US" sz="1600" dirty="0"/>
              <a:t>SEL=1;</a:t>
            </a:r>
          </a:p>
          <a:p>
            <a:r>
              <a:rPr lang="en-US" sz="1600" dirty="0"/>
              <a:t>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#10 A=0;</a:t>
            </a:r>
          </a:p>
          <a:p>
            <a:r>
              <a:rPr lang="en-US" sz="1600" dirty="0"/>
              <a:t>B=1;</a:t>
            </a:r>
          </a:p>
          <a:p>
            <a:r>
              <a:rPr lang="en-US" sz="1600" dirty="0"/>
              <a:t>SEL=0;</a:t>
            </a:r>
          </a:p>
          <a:p>
            <a:r>
              <a:rPr lang="en-US" sz="1600" dirty="0"/>
              <a:t>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#15 A=0;</a:t>
            </a:r>
          </a:p>
          <a:p>
            <a:r>
              <a:rPr lang="en-US" sz="1600" dirty="0"/>
              <a:t>B=1;</a:t>
            </a:r>
          </a:p>
          <a:p>
            <a:r>
              <a:rPr lang="en-US" sz="1600" dirty="0"/>
              <a:t>SEL=1;</a:t>
            </a:r>
          </a:p>
          <a:p>
            <a:r>
              <a:rPr lang="en-US" sz="1600" dirty="0"/>
              <a:t>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#20 A=1;</a:t>
            </a:r>
          </a:p>
          <a:p>
            <a:r>
              <a:rPr lang="en-US" sz="1600" dirty="0"/>
              <a:t>B=0;</a:t>
            </a:r>
          </a:p>
          <a:p>
            <a:r>
              <a:rPr lang="en-US" sz="1600" dirty="0"/>
              <a:t>SEL=0;</a:t>
            </a:r>
          </a:p>
          <a:p>
            <a:r>
              <a:rPr lang="en-US" sz="1600" dirty="0"/>
              <a:t>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# 25 A=1;</a:t>
            </a:r>
          </a:p>
          <a:p>
            <a:r>
              <a:rPr lang="en-US" sz="1600" dirty="0"/>
              <a:t>B=0;</a:t>
            </a:r>
          </a:p>
          <a:p>
            <a:r>
              <a:rPr lang="en-US" sz="1600" dirty="0"/>
              <a:t>SEL=1;</a:t>
            </a:r>
          </a:p>
          <a:p>
            <a:r>
              <a:rPr lang="en-US" sz="1600" dirty="0"/>
              <a:t>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#30 A=1;</a:t>
            </a:r>
          </a:p>
          <a:p>
            <a:r>
              <a:rPr lang="en-US" sz="1600" dirty="0"/>
              <a:t>B=1;</a:t>
            </a:r>
          </a:p>
          <a:p>
            <a:r>
              <a:rPr lang="en-US" sz="1600" dirty="0"/>
              <a:t>SEL=0;</a:t>
            </a:r>
          </a:p>
          <a:p>
            <a:r>
              <a:rPr lang="en-US" sz="1600" dirty="0"/>
              <a:t>#35 $display("%b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A=1;</a:t>
            </a:r>
          </a:p>
          <a:p>
            <a:r>
              <a:rPr lang="en-US" sz="1600" dirty="0"/>
              <a:t>B=1;</a:t>
            </a:r>
          </a:p>
          <a:p>
            <a:r>
              <a:rPr lang="en-US" sz="1600" dirty="0"/>
              <a:t>SEL=1;</a:t>
            </a:r>
          </a:p>
          <a:p>
            <a:r>
              <a:rPr lang="en-US" sz="1600" dirty="0"/>
              <a:t>$display("%b		%b		%b			%</a:t>
            </a:r>
            <a:r>
              <a:rPr lang="en-US" sz="1600" dirty="0" err="1"/>
              <a:t>b",A,B,SEL,F</a:t>
            </a:r>
            <a:r>
              <a:rPr lang="en-US" sz="1600" dirty="0"/>
              <a:t>);</a:t>
            </a:r>
          </a:p>
          <a:p>
            <a:r>
              <a:rPr lang="en-US" sz="1600" dirty="0"/>
              <a:t>end</a:t>
            </a:r>
          </a:p>
          <a:p>
            <a:r>
              <a:rPr lang="en-US" sz="1600" dirty="0" err="1"/>
              <a:t>endmodule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88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705" y="469900"/>
            <a:ext cx="2138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Modules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820617"/>
            <a:ext cx="8258175" cy="31648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Module Concept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Basic design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Declared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Instantiated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Modules </a:t>
            </a:r>
            <a:r>
              <a:rPr sz="2400" dirty="0">
                <a:latin typeface="Arial"/>
                <a:cs typeface="Arial"/>
              </a:rPr>
              <a:t>declarations cannot be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nested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1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Everything you </a:t>
            </a:r>
            <a:r>
              <a:rPr sz="2400" spc="-5" dirty="0">
                <a:latin typeface="Arial"/>
                <a:cs typeface="Arial"/>
              </a:rPr>
              <a:t>write in </a:t>
            </a:r>
            <a:r>
              <a:rPr sz="2400" dirty="0">
                <a:latin typeface="Arial"/>
                <a:cs typeface="Arial"/>
              </a:rPr>
              <a:t>Verilog </a:t>
            </a:r>
            <a:r>
              <a:rPr sz="2400" spc="-5" dirty="0">
                <a:latin typeface="Arial"/>
                <a:cs typeface="Arial"/>
              </a:rPr>
              <a:t>must be inside </a:t>
            </a:r>
            <a:r>
              <a:rPr sz="2400" dirty="0">
                <a:latin typeface="Arial"/>
                <a:cs typeface="Arial"/>
              </a:rPr>
              <a:t>a module  exception: compiler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directives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985" y="469900"/>
            <a:ext cx="37534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Verilog</a:t>
            </a:r>
            <a:r>
              <a:rPr sz="4400" b="0" u="none" spc="-40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Module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29235" indent="-343535">
              <a:lnSpc>
                <a:spcPts val="345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Description </a:t>
            </a:r>
            <a:r>
              <a:rPr spc="-10" dirty="0"/>
              <a:t>of  internal  structure/function</a:t>
            </a:r>
          </a:p>
          <a:p>
            <a:pPr marL="755015" marR="149860" lvl="1" indent="-285750" algn="just">
              <a:lnSpc>
                <a:spcPct val="9010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Implementation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  hidden to outside  world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ts val="345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Communicate with  outside through  ports</a:t>
            </a: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Port list is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optional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500" y="1816100"/>
            <a:ext cx="3657600" cy="274320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781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latin typeface="Tahoma"/>
                <a:cs typeface="Tahoma"/>
              </a:rPr>
              <a:t>module </a:t>
            </a:r>
            <a:r>
              <a:rPr sz="1600" dirty="0">
                <a:latin typeface="Tahoma"/>
                <a:cs typeface="Tahoma"/>
              </a:rPr>
              <a:t>Add_half ( </a:t>
            </a:r>
            <a:r>
              <a:rPr sz="1600" spc="-5" dirty="0">
                <a:latin typeface="Tahoma"/>
                <a:cs typeface="Tahoma"/>
              </a:rPr>
              <a:t>sum, c_out, </a:t>
            </a:r>
            <a:r>
              <a:rPr sz="1600" dirty="0">
                <a:latin typeface="Tahoma"/>
                <a:cs typeface="Tahoma"/>
              </a:rPr>
              <a:t>a, b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);</a:t>
            </a:r>
            <a:endParaRPr sz="16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Tahoma"/>
                <a:cs typeface="Tahoma"/>
              </a:rPr>
              <a:t>input </a:t>
            </a:r>
            <a:r>
              <a:rPr sz="1600" dirty="0">
                <a:latin typeface="Tahoma"/>
                <a:cs typeface="Tahoma"/>
              </a:rPr>
              <a:t>a,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b;</a:t>
            </a:r>
            <a:endParaRPr sz="16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400"/>
              </a:spcBef>
              <a:tabLst>
                <a:tab pos="1920875" algn="l"/>
              </a:tabLst>
            </a:pPr>
            <a:r>
              <a:rPr sz="1600" b="1" dirty="0">
                <a:latin typeface="Tahoma"/>
                <a:cs typeface="Tahoma"/>
              </a:rPr>
              <a:t>output	</a:t>
            </a:r>
            <a:r>
              <a:rPr sz="1600" spc="-5" dirty="0">
                <a:latin typeface="Tahoma"/>
                <a:cs typeface="Tahoma"/>
              </a:rPr>
              <a:t>sum,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c_out;</a:t>
            </a:r>
            <a:endParaRPr sz="16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Tahoma"/>
                <a:cs typeface="Tahoma"/>
              </a:rPr>
              <a:t>wire</a:t>
            </a:r>
            <a:r>
              <a:rPr sz="1600" b="1" spc="459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c_out_bar;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</a:pPr>
            <a:r>
              <a:rPr sz="1600" b="1" spc="-5" dirty="0">
                <a:latin typeface="Tahoma"/>
                <a:cs typeface="Tahoma"/>
              </a:rPr>
              <a:t>xor </a:t>
            </a:r>
            <a:r>
              <a:rPr sz="1600" spc="-5" dirty="0">
                <a:latin typeface="Tahoma"/>
                <a:cs typeface="Tahoma"/>
              </a:rPr>
              <a:t>(sum, a,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b);</a:t>
            </a:r>
            <a:endParaRPr sz="16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Tahoma"/>
                <a:cs typeface="Tahoma"/>
              </a:rPr>
              <a:t>nand </a:t>
            </a:r>
            <a:r>
              <a:rPr sz="1600" dirty="0">
                <a:latin typeface="Tahoma"/>
                <a:cs typeface="Tahoma"/>
              </a:rPr>
              <a:t>(c_out_bar, a,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b);</a:t>
            </a:r>
            <a:endParaRPr sz="16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Tahoma"/>
                <a:cs typeface="Tahoma"/>
              </a:rPr>
              <a:t>not </a:t>
            </a:r>
            <a:r>
              <a:rPr sz="1600" spc="-5" dirty="0">
                <a:latin typeface="Tahoma"/>
                <a:cs typeface="Tahoma"/>
              </a:rPr>
              <a:t>(c_out,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c_out_bar);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Tahoma"/>
                <a:cs typeface="Tahoma"/>
              </a:rPr>
              <a:t>endmodule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5100" y="4755895"/>
            <a:ext cx="3276600" cy="1600200"/>
            <a:chOff x="5245100" y="4755895"/>
            <a:chExt cx="3276600" cy="1600200"/>
          </a:xfrm>
        </p:grpSpPr>
        <p:sp>
          <p:nvSpPr>
            <p:cNvPr id="6" name="object 6"/>
            <p:cNvSpPr/>
            <p:nvPr/>
          </p:nvSpPr>
          <p:spPr>
            <a:xfrm>
              <a:off x="5245100" y="4755895"/>
              <a:ext cx="3276600" cy="1600200"/>
            </a:xfrm>
            <a:custGeom>
              <a:avLst/>
              <a:gdLst/>
              <a:ahLst/>
              <a:cxnLst/>
              <a:rect l="l" t="t" r="r" b="b"/>
              <a:pathLst>
                <a:path w="3276600" h="1600200">
                  <a:moveTo>
                    <a:pt x="3276600" y="1600200"/>
                  </a:moveTo>
                  <a:lnTo>
                    <a:pt x="3276600" y="0"/>
                  </a:lnTo>
                  <a:lnTo>
                    <a:pt x="0" y="0"/>
                  </a:lnTo>
                  <a:lnTo>
                    <a:pt x="0" y="1600200"/>
                  </a:lnTo>
                  <a:lnTo>
                    <a:pt x="3276600" y="160020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5625" y="4947920"/>
              <a:ext cx="64769" cy="340360"/>
            </a:xfrm>
            <a:custGeom>
              <a:avLst/>
              <a:gdLst/>
              <a:ahLst/>
              <a:cxnLst/>
              <a:rect l="l" t="t" r="r" b="b"/>
              <a:pathLst>
                <a:path w="64770" h="340360">
                  <a:moveTo>
                    <a:pt x="0" y="0"/>
                  </a:moveTo>
                  <a:lnTo>
                    <a:pt x="23943" y="42731"/>
                  </a:lnTo>
                  <a:lnTo>
                    <a:pt x="44671" y="85248"/>
                  </a:lnTo>
                  <a:lnTo>
                    <a:pt x="59257" y="127622"/>
                  </a:lnTo>
                  <a:lnTo>
                    <a:pt x="64769" y="169925"/>
                  </a:lnTo>
                  <a:lnTo>
                    <a:pt x="59257" y="212657"/>
                  </a:lnTo>
                  <a:lnTo>
                    <a:pt x="44671" y="255174"/>
                  </a:lnTo>
                  <a:lnTo>
                    <a:pt x="23943" y="297548"/>
                  </a:lnTo>
                  <a:lnTo>
                    <a:pt x="0" y="3398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6847" y="5060695"/>
              <a:ext cx="749300" cy="114300"/>
            </a:xfrm>
            <a:custGeom>
              <a:avLst/>
              <a:gdLst/>
              <a:ahLst/>
              <a:cxnLst/>
              <a:rect l="l" t="t" r="r" b="b"/>
              <a:pathLst>
                <a:path w="749300" h="114300">
                  <a:moveTo>
                    <a:pt x="257555" y="0"/>
                  </a:moveTo>
                  <a:lnTo>
                    <a:pt x="0" y="0"/>
                  </a:lnTo>
                </a:path>
                <a:path w="749300" h="114300">
                  <a:moveTo>
                    <a:pt x="257555" y="114300"/>
                  </a:moveTo>
                  <a:lnTo>
                    <a:pt x="0" y="114300"/>
                  </a:lnTo>
                </a:path>
                <a:path w="749300" h="114300">
                  <a:moveTo>
                    <a:pt x="492252" y="57150"/>
                  </a:moveTo>
                  <a:lnTo>
                    <a:pt x="749045" y="57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5625" y="58531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387095" y="169926"/>
                  </a:moveTo>
                  <a:lnTo>
                    <a:pt x="380167" y="124795"/>
                  </a:lnTo>
                  <a:lnTo>
                    <a:pt x="360623" y="84215"/>
                  </a:lnTo>
                  <a:lnTo>
                    <a:pt x="330326" y="49815"/>
                  </a:lnTo>
                  <a:lnTo>
                    <a:pt x="291140" y="23226"/>
                  </a:lnTo>
                  <a:lnTo>
                    <a:pt x="244926" y="6078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339852"/>
                  </a:lnTo>
                  <a:lnTo>
                    <a:pt x="193548" y="339852"/>
                  </a:lnTo>
                  <a:lnTo>
                    <a:pt x="244926" y="333774"/>
                  </a:lnTo>
                  <a:lnTo>
                    <a:pt x="291140" y="316625"/>
                  </a:lnTo>
                  <a:lnTo>
                    <a:pt x="330326" y="290036"/>
                  </a:lnTo>
                  <a:lnTo>
                    <a:pt x="360623" y="255637"/>
                  </a:lnTo>
                  <a:lnTo>
                    <a:pt x="380167" y="215057"/>
                  </a:lnTo>
                  <a:lnTo>
                    <a:pt x="387095" y="169926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5625" y="58531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193548" y="0"/>
                  </a:moveTo>
                  <a:lnTo>
                    <a:pt x="244926" y="6078"/>
                  </a:lnTo>
                  <a:lnTo>
                    <a:pt x="291140" y="23226"/>
                  </a:lnTo>
                  <a:lnTo>
                    <a:pt x="330326" y="49815"/>
                  </a:lnTo>
                  <a:lnTo>
                    <a:pt x="360623" y="84215"/>
                  </a:lnTo>
                  <a:lnTo>
                    <a:pt x="380167" y="124795"/>
                  </a:lnTo>
                  <a:lnTo>
                    <a:pt x="387095" y="169926"/>
                  </a:lnTo>
                  <a:lnTo>
                    <a:pt x="380167" y="215057"/>
                  </a:lnTo>
                  <a:lnTo>
                    <a:pt x="360623" y="255637"/>
                  </a:lnTo>
                  <a:lnTo>
                    <a:pt x="330326" y="290036"/>
                  </a:lnTo>
                  <a:lnTo>
                    <a:pt x="291140" y="316625"/>
                  </a:lnTo>
                  <a:lnTo>
                    <a:pt x="244926" y="333774"/>
                  </a:lnTo>
                  <a:lnTo>
                    <a:pt x="193548" y="339852"/>
                  </a:lnTo>
                  <a:lnTo>
                    <a:pt x="0" y="339852"/>
                  </a:lnTo>
                  <a:lnTo>
                    <a:pt x="0" y="0"/>
                  </a:lnTo>
                  <a:lnTo>
                    <a:pt x="19354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7959" y="5961189"/>
              <a:ext cx="262318" cy="123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76847" y="5965951"/>
              <a:ext cx="128905" cy="114300"/>
            </a:xfrm>
            <a:custGeom>
              <a:avLst/>
              <a:gdLst/>
              <a:ahLst/>
              <a:cxnLst/>
              <a:rect l="l" t="t" r="r" b="b"/>
              <a:pathLst>
                <a:path w="128904" h="114300">
                  <a:moveTo>
                    <a:pt x="128778" y="0"/>
                  </a:moveTo>
                  <a:lnTo>
                    <a:pt x="0" y="0"/>
                  </a:lnTo>
                </a:path>
                <a:path w="128904" h="114300">
                  <a:moveTo>
                    <a:pt x="128778" y="114300"/>
                  </a:moveTo>
                  <a:lnTo>
                    <a:pt x="0" y="1143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66152" y="58531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387095" y="169926"/>
                  </a:moveTo>
                  <a:lnTo>
                    <a:pt x="0" y="0"/>
                  </a:lnTo>
                  <a:lnTo>
                    <a:pt x="0" y="339852"/>
                  </a:lnTo>
                  <a:lnTo>
                    <a:pt x="387095" y="169926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66152" y="5853175"/>
              <a:ext cx="387350" cy="340360"/>
            </a:xfrm>
            <a:custGeom>
              <a:avLst/>
              <a:gdLst/>
              <a:ahLst/>
              <a:cxnLst/>
              <a:rect l="l" t="t" r="r" b="b"/>
              <a:pathLst>
                <a:path w="387350" h="340360">
                  <a:moveTo>
                    <a:pt x="0" y="0"/>
                  </a:moveTo>
                  <a:lnTo>
                    <a:pt x="0" y="339852"/>
                  </a:lnTo>
                  <a:lnTo>
                    <a:pt x="387095" y="169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3247" y="5965951"/>
              <a:ext cx="128905" cy="114300"/>
            </a:xfrm>
            <a:custGeom>
              <a:avLst/>
              <a:gdLst/>
              <a:ahLst/>
              <a:cxnLst/>
              <a:rect l="l" t="t" r="r" b="b"/>
              <a:pathLst>
                <a:path w="128904" h="114300">
                  <a:moveTo>
                    <a:pt x="128778" y="57150"/>
                  </a:moveTo>
                  <a:lnTo>
                    <a:pt x="123706" y="34718"/>
                  </a:lnTo>
                  <a:lnTo>
                    <a:pt x="109918" y="16573"/>
                  </a:lnTo>
                  <a:lnTo>
                    <a:pt x="89558" y="4429"/>
                  </a:lnTo>
                  <a:lnTo>
                    <a:pt x="64769" y="0"/>
                  </a:lnTo>
                  <a:lnTo>
                    <a:pt x="39540" y="4429"/>
                  </a:lnTo>
                  <a:lnTo>
                    <a:pt x="18954" y="16573"/>
                  </a:lnTo>
                  <a:lnTo>
                    <a:pt x="5083" y="34718"/>
                  </a:lnTo>
                  <a:lnTo>
                    <a:pt x="0" y="57150"/>
                  </a:lnTo>
                  <a:lnTo>
                    <a:pt x="5083" y="79259"/>
                  </a:lnTo>
                  <a:lnTo>
                    <a:pt x="18954" y="97440"/>
                  </a:lnTo>
                  <a:lnTo>
                    <a:pt x="39540" y="109764"/>
                  </a:lnTo>
                  <a:lnTo>
                    <a:pt x="64769" y="114300"/>
                  </a:lnTo>
                  <a:lnTo>
                    <a:pt x="89558" y="109764"/>
                  </a:lnTo>
                  <a:lnTo>
                    <a:pt x="109918" y="97440"/>
                  </a:lnTo>
                  <a:lnTo>
                    <a:pt x="123706" y="79259"/>
                  </a:lnTo>
                  <a:lnTo>
                    <a:pt x="128778" y="5715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53247" y="5965951"/>
              <a:ext cx="128905" cy="114300"/>
            </a:xfrm>
            <a:custGeom>
              <a:avLst/>
              <a:gdLst/>
              <a:ahLst/>
              <a:cxnLst/>
              <a:rect l="l" t="t" r="r" b="b"/>
              <a:pathLst>
                <a:path w="128904" h="114300">
                  <a:moveTo>
                    <a:pt x="64769" y="0"/>
                  </a:moveTo>
                  <a:lnTo>
                    <a:pt x="39540" y="4429"/>
                  </a:lnTo>
                  <a:lnTo>
                    <a:pt x="18954" y="16573"/>
                  </a:lnTo>
                  <a:lnTo>
                    <a:pt x="5083" y="34718"/>
                  </a:lnTo>
                  <a:lnTo>
                    <a:pt x="0" y="57150"/>
                  </a:lnTo>
                  <a:lnTo>
                    <a:pt x="5083" y="79259"/>
                  </a:lnTo>
                  <a:lnTo>
                    <a:pt x="18954" y="97440"/>
                  </a:lnTo>
                  <a:lnTo>
                    <a:pt x="39540" y="109764"/>
                  </a:lnTo>
                  <a:lnTo>
                    <a:pt x="64769" y="114300"/>
                  </a:lnTo>
                  <a:lnTo>
                    <a:pt x="89558" y="109764"/>
                  </a:lnTo>
                  <a:lnTo>
                    <a:pt x="109918" y="97440"/>
                  </a:lnTo>
                  <a:lnTo>
                    <a:pt x="123706" y="79259"/>
                  </a:lnTo>
                  <a:lnTo>
                    <a:pt x="128778" y="57150"/>
                  </a:lnTo>
                  <a:lnTo>
                    <a:pt x="123706" y="34718"/>
                  </a:lnTo>
                  <a:lnTo>
                    <a:pt x="109918" y="16573"/>
                  </a:lnTo>
                  <a:lnTo>
                    <a:pt x="89558" y="4429"/>
                  </a:lnTo>
                  <a:lnTo>
                    <a:pt x="6476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3877" y="5060695"/>
              <a:ext cx="2837180" cy="1019810"/>
            </a:xfrm>
            <a:custGeom>
              <a:avLst/>
              <a:gdLst/>
              <a:ahLst/>
              <a:cxnLst/>
              <a:rect l="l" t="t" r="r" b="b"/>
              <a:pathLst>
                <a:path w="2837179" h="1019810">
                  <a:moveTo>
                    <a:pt x="2192274" y="962405"/>
                  </a:moveTo>
                  <a:lnTo>
                    <a:pt x="2063496" y="962405"/>
                  </a:lnTo>
                </a:path>
                <a:path w="2837179" h="1019810">
                  <a:moveTo>
                    <a:pt x="2836925" y="962405"/>
                  </a:moveTo>
                  <a:lnTo>
                    <a:pt x="2708148" y="962405"/>
                  </a:lnTo>
                </a:path>
                <a:path w="2837179" h="1019810">
                  <a:moveTo>
                    <a:pt x="902970" y="0"/>
                  </a:moveTo>
                  <a:lnTo>
                    <a:pt x="0" y="0"/>
                  </a:lnTo>
                </a:path>
                <a:path w="2837179" h="1019810">
                  <a:moveTo>
                    <a:pt x="902970" y="112776"/>
                  </a:moveTo>
                  <a:lnTo>
                    <a:pt x="0" y="112776"/>
                  </a:lnTo>
                </a:path>
                <a:path w="2837179" h="1019810">
                  <a:moveTo>
                    <a:pt x="902970" y="905255"/>
                  </a:moveTo>
                  <a:lnTo>
                    <a:pt x="644652" y="905255"/>
                  </a:lnTo>
                  <a:lnTo>
                    <a:pt x="644652" y="0"/>
                  </a:lnTo>
                </a:path>
                <a:path w="2837179" h="1019810">
                  <a:moveTo>
                    <a:pt x="902970" y="1019556"/>
                  </a:moveTo>
                  <a:lnTo>
                    <a:pt x="387096" y="1019556"/>
                  </a:lnTo>
                  <a:lnTo>
                    <a:pt x="387096" y="1127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81763" y="5020881"/>
              <a:ext cx="7429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4207" y="5142039"/>
              <a:ext cx="73532" cy="65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00" y="5117845"/>
              <a:ext cx="1160780" cy="905510"/>
            </a:xfrm>
            <a:custGeom>
              <a:avLst/>
              <a:gdLst/>
              <a:ahLst/>
              <a:cxnLst/>
              <a:rect l="l" t="t" r="r" b="b"/>
              <a:pathLst>
                <a:path w="1160779" h="905510">
                  <a:moveTo>
                    <a:pt x="0" y="0"/>
                  </a:moveTo>
                  <a:lnTo>
                    <a:pt x="1160526" y="0"/>
                  </a:lnTo>
                </a:path>
                <a:path w="1160779" h="905510">
                  <a:moveTo>
                    <a:pt x="52578" y="905255"/>
                  </a:moveTo>
                  <a:lnTo>
                    <a:pt x="439674" y="90525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37301" y="4743951"/>
            <a:ext cx="139065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39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6605" y="5092198"/>
            <a:ext cx="179578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sum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c_out_bar</a:t>
            </a:r>
            <a:endParaRPr sz="1800">
              <a:latin typeface="Tahoma"/>
              <a:cs typeface="Tahoma"/>
            </a:endParaRPr>
          </a:p>
          <a:p>
            <a:pPr marL="1224915">
              <a:lnSpc>
                <a:spcPct val="100000"/>
              </a:lnSpc>
              <a:spcBef>
                <a:spcPts val="955"/>
              </a:spcBef>
            </a:pPr>
            <a:r>
              <a:rPr sz="1800" spc="-10" dirty="0">
                <a:latin typeface="Tahoma"/>
                <a:cs typeface="Tahoma"/>
              </a:rPr>
              <a:t>c_out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78087" y="4936299"/>
            <a:ext cx="295910" cy="370205"/>
            <a:chOff x="6478087" y="4936299"/>
            <a:chExt cx="295910" cy="370205"/>
          </a:xfrm>
        </p:grpSpPr>
        <p:sp>
          <p:nvSpPr>
            <p:cNvPr id="24" name="object 24"/>
            <p:cNvSpPr/>
            <p:nvPr/>
          </p:nvSpPr>
          <p:spPr>
            <a:xfrm>
              <a:off x="6482850" y="4941061"/>
              <a:ext cx="286385" cy="360680"/>
            </a:xfrm>
            <a:custGeom>
              <a:avLst/>
              <a:gdLst/>
              <a:ahLst/>
              <a:cxnLst/>
              <a:rect l="l" t="t" r="r" b="b"/>
              <a:pathLst>
                <a:path w="286384" h="360679">
                  <a:moveTo>
                    <a:pt x="286250" y="179832"/>
                  </a:moveTo>
                  <a:lnTo>
                    <a:pt x="246816" y="116300"/>
                  </a:lnTo>
                  <a:lnTo>
                    <a:pt x="209740" y="85855"/>
                  </a:lnTo>
                  <a:lnTo>
                    <a:pt x="171950" y="60198"/>
                  </a:lnTo>
                  <a:lnTo>
                    <a:pt x="127587" y="36433"/>
                  </a:lnTo>
                  <a:lnTo>
                    <a:pt x="75366" y="14668"/>
                  </a:lnTo>
                  <a:lnTo>
                    <a:pt x="28575" y="619"/>
                  </a:lnTo>
                  <a:lnTo>
                    <a:pt x="500" y="0"/>
                  </a:lnTo>
                  <a:lnTo>
                    <a:pt x="0" y="17311"/>
                  </a:lnTo>
                  <a:lnTo>
                    <a:pt x="18216" y="48767"/>
                  </a:lnTo>
                  <a:lnTo>
                    <a:pt x="41862" y="85939"/>
                  </a:lnTo>
                  <a:lnTo>
                    <a:pt x="57650" y="120395"/>
                  </a:lnTo>
                  <a:lnTo>
                    <a:pt x="62793" y="150232"/>
                  </a:lnTo>
                  <a:lnTo>
                    <a:pt x="64507" y="180212"/>
                  </a:lnTo>
                  <a:lnTo>
                    <a:pt x="62793" y="210192"/>
                  </a:lnTo>
                  <a:lnTo>
                    <a:pt x="57650" y="240029"/>
                  </a:lnTo>
                  <a:lnTo>
                    <a:pt x="41862" y="274486"/>
                  </a:lnTo>
                  <a:lnTo>
                    <a:pt x="18216" y="311657"/>
                  </a:lnTo>
                  <a:lnTo>
                    <a:pt x="0" y="343114"/>
                  </a:lnTo>
                  <a:lnTo>
                    <a:pt x="500" y="360425"/>
                  </a:lnTo>
                  <a:lnTo>
                    <a:pt x="28575" y="359485"/>
                  </a:lnTo>
                  <a:lnTo>
                    <a:pt x="75366" y="345471"/>
                  </a:lnTo>
                  <a:lnTo>
                    <a:pt x="127587" y="323885"/>
                  </a:lnTo>
                  <a:lnTo>
                    <a:pt x="171950" y="300228"/>
                  </a:lnTo>
                  <a:lnTo>
                    <a:pt x="209740" y="274558"/>
                  </a:lnTo>
                  <a:lnTo>
                    <a:pt x="246816" y="244030"/>
                  </a:lnTo>
                  <a:lnTo>
                    <a:pt x="275034" y="211502"/>
                  </a:lnTo>
                  <a:lnTo>
                    <a:pt x="286250" y="179832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2850" y="4941061"/>
              <a:ext cx="286385" cy="360680"/>
            </a:xfrm>
            <a:custGeom>
              <a:avLst/>
              <a:gdLst/>
              <a:ahLst/>
              <a:cxnLst/>
              <a:rect l="l" t="t" r="r" b="b"/>
              <a:pathLst>
                <a:path w="286384" h="360679">
                  <a:moveTo>
                    <a:pt x="500" y="0"/>
                  </a:moveTo>
                  <a:lnTo>
                    <a:pt x="75366" y="14668"/>
                  </a:lnTo>
                  <a:lnTo>
                    <a:pt x="127587" y="36433"/>
                  </a:lnTo>
                  <a:lnTo>
                    <a:pt x="171950" y="60198"/>
                  </a:lnTo>
                  <a:lnTo>
                    <a:pt x="209740" y="85855"/>
                  </a:lnTo>
                  <a:lnTo>
                    <a:pt x="246816" y="116300"/>
                  </a:lnTo>
                  <a:lnTo>
                    <a:pt x="275034" y="148601"/>
                  </a:lnTo>
                  <a:lnTo>
                    <a:pt x="286250" y="179832"/>
                  </a:lnTo>
                  <a:lnTo>
                    <a:pt x="275034" y="211502"/>
                  </a:lnTo>
                  <a:lnTo>
                    <a:pt x="246816" y="244030"/>
                  </a:lnTo>
                  <a:lnTo>
                    <a:pt x="209740" y="274558"/>
                  </a:lnTo>
                  <a:lnTo>
                    <a:pt x="171950" y="300228"/>
                  </a:lnTo>
                  <a:lnTo>
                    <a:pt x="127587" y="323885"/>
                  </a:lnTo>
                  <a:lnTo>
                    <a:pt x="75366" y="345471"/>
                  </a:lnTo>
                  <a:lnTo>
                    <a:pt x="28575" y="359485"/>
                  </a:lnTo>
                  <a:lnTo>
                    <a:pt x="500" y="360425"/>
                  </a:lnTo>
                  <a:lnTo>
                    <a:pt x="0" y="343114"/>
                  </a:lnTo>
                  <a:lnTo>
                    <a:pt x="18216" y="311657"/>
                  </a:lnTo>
                  <a:lnTo>
                    <a:pt x="41862" y="274486"/>
                  </a:lnTo>
                  <a:lnTo>
                    <a:pt x="57650" y="240029"/>
                  </a:lnTo>
                  <a:lnTo>
                    <a:pt x="62793" y="210192"/>
                  </a:lnTo>
                  <a:lnTo>
                    <a:pt x="64507" y="180212"/>
                  </a:lnTo>
                  <a:lnTo>
                    <a:pt x="62793" y="150232"/>
                  </a:lnTo>
                  <a:lnTo>
                    <a:pt x="57650" y="120395"/>
                  </a:lnTo>
                  <a:lnTo>
                    <a:pt x="41862" y="85939"/>
                  </a:lnTo>
                  <a:lnTo>
                    <a:pt x="18216" y="48767"/>
                  </a:lnTo>
                  <a:lnTo>
                    <a:pt x="0" y="17311"/>
                  </a:lnTo>
                  <a:lnTo>
                    <a:pt x="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392" y="319023"/>
            <a:ext cx="7165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Components of </a:t>
            </a:r>
            <a:r>
              <a:rPr sz="3600" u="none" spc="-5" dirty="0"/>
              <a:t>a </a:t>
            </a:r>
            <a:r>
              <a:rPr sz="3600" u="none" dirty="0"/>
              <a:t>Verilog</a:t>
            </a:r>
            <a:r>
              <a:rPr sz="3600" u="none" spc="-90" dirty="0"/>
              <a:t> </a:t>
            </a:r>
            <a:r>
              <a:rPr sz="3600" u="none" dirty="0"/>
              <a:t>Module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25500" y="1435099"/>
            <a:ext cx="6857998" cy="4214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01" y="591294"/>
            <a:ext cx="7367905" cy="49428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915"/>
              </a:spcBef>
              <a:buChar char="•"/>
              <a:tabLst>
                <a:tab pos="301625" algn="l"/>
              </a:tabLst>
            </a:pPr>
            <a:r>
              <a:rPr sz="3200" spc="-10" dirty="0">
                <a:latin typeface="Arial"/>
                <a:cs typeface="Arial"/>
              </a:rPr>
              <a:t>Identifiers </a:t>
            </a:r>
            <a:r>
              <a:rPr sz="3200" spc="-5" dirty="0">
                <a:latin typeface="Arial"/>
                <a:cs typeface="Arial"/>
              </a:rPr>
              <a:t>- must not be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keywords!</a:t>
            </a:r>
            <a:endParaRPr sz="3200">
              <a:latin typeface="Arial"/>
              <a:cs typeface="Arial"/>
            </a:endParaRPr>
          </a:p>
          <a:p>
            <a:pPr marL="300990" marR="5080" indent="-28892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z="2000" b="1" spc="-5" dirty="0">
                <a:latin typeface="Arial"/>
                <a:cs typeface="Arial"/>
              </a:rPr>
              <a:t>Formed from </a:t>
            </a:r>
            <a:r>
              <a:rPr sz="2000" b="1" spc="-10" dirty="0">
                <a:latin typeface="Arial"/>
                <a:cs typeface="Arial"/>
              </a:rPr>
              <a:t>{[A-Z], </a:t>
            </a:r>
            <a:r>
              <a:rPr sz="2000" b="1" spc="-5" dirty="0">
                <a:latin typeface="Arial"/>
                <a:cs typeface="Arial"/>
              </a:rPr>
              <a:t>[a-z], [0-9], _, $}, but can’t begin with $  or</a:t>
            </a:r>
            <a:r>
              <a:rPr sz="2000" b="1" spc="-10" dirty="0">
                <a:latin typeface="Arial"/>
                <a:cs typeface="Arial"/>
              </a:rPr>
              <a:t> [0-9]</a:t>
            </a:r>
            <a:endParaRPr sz="2000">
              <a:latin typeface="Arial"/>
              <a:cs typeface="Arial"/>
            </a:endParaRPr>
          </a:p>
          <a:p>
            <a:pPr marL="300990" indent="-28892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z="2000" b="1" spc="-5" dirty="0">
                <a:latin typeface="Arial"/>
                <a:cs typeface="Arial"/>
              </a:rPr>
              <a:t>Case sensitivity</a:t>
            </a:r>
            <a:endParaRPr sz="2000">
              <a:latin typeface="Arial"/>
              <a:cs typeface="Arial"/>
            </a:endParaRPr>
          </a:p>
          <a:p>
            <a:pPr marL="138684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386840" algn="l"/>
                <a:tab pos="1387475" algn="l"/>
              </a:tabLst>
            </a:pPr>
            <a:r>
              <a:rPr sz="2000" b="1" spc="-5" dirty="0">
                <a:latin typeface="Arial"/>
                <a:cs typeface="Arial"/>
              </a:rPr>
              <a:t>myid </a:t>
            </a:r>
            <a:r>
              <a:rPr sz="2000" spc="-5" dirty="0">
                <a:latin typeface="Arial"/>
                <a:cs typeface="Arial"/>
              </a:rPr>
              <a:t>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Myid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00990" indent="-288925">
              <a:lnSpc>
                <a:spcPct val="100000"/>
              </a:lnSpc>
              <a:buChar char="•"/>
              <a:tabLst>
                <a:tab pos="301625" algn="l"/>
              </a:tabLst>
            </a:pPr>
            <a:r>
              <a:rPr sz="3200" spc="-5" dirty="0">
                <a:latin typeface="Arial"/>
                <a:cs typeface="Arial"/>
              </a:rPr>
              <a:t>Ports</a:t>
            </a:r>
            <a:endParaRPr sz="3200">
              <a:latin typeface="Arial"/>
              <a:cs typeface="Arial"/>
            </a:endParaRPr>
          </a:p>
          <a:p>
            <a:pPr marL="1386840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1387475" algn="l"/>
              </a:tabLst>
            </a:pPr>
            <a:r>
              <a:rPr sz="2400" dirty="0">
                <a:latin typeface="Arial"/>
                <a:cs typeface="Arial"/>
              </a:rPr>
              <a:t>Ports are </a:t>
            </a:r>
            <a:r>
              <a:rPr sz="2400" spc="-5" dirty="0">
                <a:latin typeface="Arial"/>
                <a:cs typeface="Arial"/>
              </a:rPr>
              <a:t>like </a:t>
            </a:r>
            <a:r>
              <a:rPr sz="2400" dirty="0">
                <a:latin typeface="Arial"/>
                <a:cs typeface="Arial"/>
              </a:rPr>
              <a:t>pins 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chip</a:t>
            </a:r>
            <a:endParaRPr sz="2400">
              <a:latin typeface="Arial"/>
              <a:cs typeface="Arial"/>
            </a:endParaRPr>
          </a:p>
          <a:p>
            <a:pPr marL="1386840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1387475" algn="l"/>
              </a:tabLst>
            </a:pPr>
            <a:r>
              <a:rPr sz="2400" spc="-5" dirty="0">
                <a:latin typeface="Arial"/>
                <a:cs typeface="Arial"/>
              </a:rPr>
              <a:t>Type: defined 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keywords</a:t>
            </a:r>
            <a:endParaRPr sz="2400">
              <a:latin typeface="Arial"/>
              <a:cs typeface="Arial"/>
            </a:endParaRPr>
          </a:p>
          <a:p>
            <a:pPr marL="1729739" lvl="1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729739" algn="l"/>
                <a:tab pos="1730375" algn="l"/>
              </a:tabLst>
            </a:pPr>
            <a:r>
              <a:rPr sz="2000" b="1" spc="-5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1729739" lvl="1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729739" algn="l"/>
                <a:tab pos="1730375" algn="l"/>
              </a:tabLst>
            </a:pPr>
            <a:r>
              <a:rPr sz="2000" b="1" spc="-5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729739" lvl="1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729739" algn="l"/>
                <a:tab pos="1730375" algn="l"/>
                <a:tab pos="2490470" algn="l"/>
              </a:tabLst>
            </a:pPr>
            <a:r>
              <a:rPr sz="2000" b="1" spc="-5" dirty="0">
                <a:latin typeface="Arial"/>
                <a:cs typeface="Arial"/>
              </a:rPr>
              <a:t>inout	</a:t>
            </a:r>
            <a:r>
              <a:rPr sz="2000" spc="-5" dirty="0">
                <a:latin typeface="Arial"/>
                <a:cs typeface="Arial"/>
              </a:rPr>
              <a:t>(bi-directional)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8600" cy="683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86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297" y="469900"/>
            <a:ext cx="5617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Port Connection</a:t>
            </a:r>
            <a:r>
              <a:rPr sz="4400" b="0" u="none" spc="-20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Rules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5037" y="1860088"/>
            <a:ext cx="6196001" cy="372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1330</Words>
  <Application>Microsoft Office PowerPoint</Application>
  <PresentationFormat>Custom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Office Theme</vt:lpstr>
      <vt:lpstr>Hardware Descriptive Language(HDL)  </vt:lpstr>
      <vt:lpstr>Taste of Verilog</vt:lpstr>
      <vt:lpstr>Modules</vt:lpstr>
      <vt:lpstr>Verilog Module</vt:lpstr>
      <vt:lpstr>Components of a Verilog Module</vt:lpstr>
      <vt:lpstr>PowerPoint Presentation</vt:lpstr>
      <vt:lpstr>PowerPoint Presentation</vt:lpstr>
      <vt:lpstr>PowerPoint Presentation</vt:lpstr>
      <vt:lpstr>Port Connection Rules</vt:lpstr>
      <vt:lpstr>PowerPoint Presentation</vt:lpstr>
      <vt:lpstr>Connecting Ports to External Signals</vt:lpstr>
      <vt:lpstr>Ports Connections</vt:lpstr>
      <vt:lpstr>PowerPoint Presentation</vt:lpstr>
      <vt:lpstr>Verilog Primitives</vt:lpstr>
      <vt:lpstr>Primitives</vt:lpstr>
      <vt:lpstr>Smart Primitives</vt:lpstr>
      <vt:lpstr>PowerPoint Presentation</vt:lpstr>
      <vt:lpstr>Simulation Component</vt:lpstr>
      <vt:lpstr>Structured Design Methodology</vt:lpstr>
      <vt:lpstr>Hierarchical Description</vt:lpstr>
      <vt:lpstr>Two main data types</vt:lpstr>
      <vt:lpstr>Reg</vt:lpstr>
      <vt:lpstr>Example 2x1 MUX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amaad khalil</cp:lastModifiedBy>
  <cp:revision>3</cp:revision>
  <dcterms:created xsi:type="dcterms:W3CDTF">2021-02-21T16:18:37Z</dcterms:created>
  <dcterms:modified xsi:type="dcterms:W3CDTF">2021-02-21T16:43:12Z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2008-09-02T00:00:00Z</vt:filetime>
  </property>
  <property fmtid="{D5CDD505-2E9C-101B-9397-08002B2CF9AE}" pid="3" name="Creator">
    <vt:lpwstr>Acrobat PDFMaker 6.0 for PowerPoint</vt:lpwstr>
  </property>
  <property fmtid="{D5CDD505-2E9C-101B-9397-08002B2CF9AE}" pid="4" name="LastSaved">
    <vt:filetime>2021-02-21T00:00:00Z</vt:filetime>
  </property>
</Properties>
</file>