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98" r:id="rId2"/>
    <p:sldId id="256" r:id="rId3"/>
    <p:sldId id="284" r:id="rId4"/>
    <p:sldId id="257" r:id="rId5"/>
    <p:sldId id="258" r:id="rId6"/>
    <p:sldId id="29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7" r:id="rId18"/>
    <p:sldId id="288" r:id="rId19"/>
    <p:sldId id="296" r:id="rId20"/>
    <p:sldId id="274" r:id="rId21"/>
    <p:sldId id="275" r:id="rId22"/>
    <p:sldId id="289" r:id="rId23"/>
    <p:sldId id="294" r:id="rId24"/>
    <p:sldId id="295" r:id="rId25"/>
    <p:sldId id="277" r:id="rId26"/>
    <p:sldId id="297" r:id="rId27"/>
    <p:sldId id="30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420BD-B4B7-4ED6-85FE-882DBE26EEBF}" type="datetimeFigureOut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A4BF0-AFE1-43EE-B95D-7EC073817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7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A4BF0-AFE1-43EE-B95D-7EC073817D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1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FA562-16D9-44E6-9F28-35991F2A0554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3EF66-86FC-47D4-AB84-FC36F891117C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89F6-27FA-4B14-906A-9DF04983CF8B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92E27-2C82-49B8-A484-C06B7132AB24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4263E-7AE3-43E0-9496-5A67C87ACBCF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2ACC-1FEC-4A29-864D-3FEEA82EE792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E785F-2193-4940-A413-2A3D43A38E65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E11-C9D5-43C6-847F-F65CAFD44949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F3C-8927-439E-86DB-01E10A94D596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433A-C1A9-4EE5-BB71-C99745BC24C0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9A4E-8776-4CD8-9479-4158B9D47ADF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F1EE5-2260-4BD0-AD3C-913D0926ED58}" type="datetime1">
              <a:rPr lang="en-U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Analog &amp; Digital Communication Systems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90600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>
                <a:solidFill>
                  <a:srgbClr val="C00000"/>
                </a:solidFill>
              </a:rPr>
              <a:t>Week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System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Transmission system (Comm. channel)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can be a single transmission line or complex network connecting source and destination (wire, Coaxial cable, optical fiber, or radio link)</a:t>
            </a:r>
          </a:p>
          <a:p>
            <a:pPr algn="just"/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Receiver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accepts the signal from the transmission system and converts it into a form that can be handled by the destination device like as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MODEM</a:t>
            </a:r>
          </a:p>
          <a:p>
            <a:pPr algn="just"/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takes the incoming data from the receiver.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System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algn="just">
              <a:spcBef>
                <a:spcPct val="50000"/>
              </a:spcBef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the workstation can be connected  to the server by the following communication system</a:t>
            </a:r>
          </a:p>
          <a:p>
            <a:pPr algn="just"/>
            <a:endParaRPr lang="en-US" dirty="0"/>
          </a:p>
        </p:txBody>
      </p:sp>
      <p:grpSp>
        <p:nvGrpSpPr>
          <p:cNvPr id="10" name="Group 5"/>
          <p:cNvGrpSpPr>
            <a:grpSpLocks/>
          </p:cNvGrpSpPr>
          <p:nvPr/>
        </p:nvGrpSpPr>
        <p:grpSpPr bwMode="auto">
          <a:xfrm>
            <a:off x="60325" y="2563812"/>
            <a:ext cx="8975725" cy="2563813"/>
            <a:chOff x="38" y="1180"/>
            <a:chExt cx="5654" cy="1615"/>
          </a:xfrm>
        </p:grpSpPr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204" y="1180"/>
              <a:ext cx="5398" cy="1116"/>
              <a:chOff x="158" y="1888"/>
              <a:chExt cx="5398" cy="1116"/>
            </a:xfrm>
          </p:grpSpPr>
          <p:sp>
            <p:nvSpPr>
              <p:cNvPr id="17" name="Text Box 7"/>
              <p:cNvSpPr txBox="1">
                <a:spLocks noChangeArrowheads="1"/>
              </p:cNvSpPr>
              <p:nvPr/>
            </p:nvSpPr>
            <p:spPr bwMode="auto">
              <a:xfrm>
                <a:off x="158" y="1979"/>
                <a:ext cx="726" cy="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9600">
                    <a:latin typeface="Arial" charset="0"/>
                    <a:sym typeface="Wingdings" pitchFamily="2" charset="2"/>
                  </a:rPr>
                  <a:t></a:t>
                </a:r>
                <a:endParaRPr lang="en-US" sz="9600">
                  <a:latin typeface="Arial" charset="0"/>
                  <a:sym typeface="Wingdings 2" pitchFamily="18" charset="2"/>
                </a:endParaRP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4019" y="1888"/>
                <a:ext cx="726" cy="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9600">
                    <a:latin typeface="Arial" charset="0"/>
                    <a:sym typeface="Wingdings" pitchFamily="2" charset="2"/>
                  </a:rPr>
                  <a:t></a:t>
                </a:r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5012" y="2024"/>
                <a:ext cx="544" cy="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9600">
                    <a:latin typeface="Arial" charset="0"/>
                    <a:sym typeface="Webdings" pitchFamily="18" charset="2"/>
                  </a:rPr>
                  <a:t></a:t>
                </a:r>
              </a:p>
            </p:txBody>
          </p:sp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1210" y="1888"/>
                <a:ext cx="726" cy="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9600" dirty="0">
                    <a:latin typeface="Arial" charset="0"/>
                    <a:sym typeface="Wingdings" pitchFamily="2" charset="2"/>
                  </a:rPr>
                  <a:t></a:t>
                </a:r>
              </a:p>
            </p:txBody>
          </p:sp>
          <p:grpSp>
            <p:nvGrpSpPr>
              <p:cNvPr id="21" name="Group 11"/>
              <p:cNvGrpSpPr>
                <a:grpSpLocks/>
              </p:cNvGrpSpPr>
              <p:nvPr/>
            </p:nvGrpSpPr>
            <p:grpSpPr bwMode="auto">
              <a:xfrm>
                <a:off x="2200" y="2160"/>
                <a:ext cx="1543" cy="771"/>
                <a:chOff x="2290" y="2069"/>
                <a:chExt cx="1543" cy="771"/>
              </a:xfrm>
            </p:grpSpPr>
            <p:pic>
              <p:nvPicPr>
                <p:cNvPr id="26" name="Picture 1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653" y="2205"/>
                  <a:ext cx="688" cy="426"/>
                </a:xfrm>
                <a:prstGeom prst="rect">
                  <a:avLst/>
                </a:prstGeom>
                <a:noFill/>
              </p:spPr>
            </p:pic>
            <p:sp>
              <p:nvSpPr>
                <p:cNvPr id="27" name="AutoShape 13"/>
                <p:cNvSpPr>
                  <a:spLocks noChangeArrowheads="1"/>
                </p:cNvSpPr>
                <p:nvPr/>
              </p:nvSpPr>
              <p:spPr bwMode="auto">
                <a:xfrm>
                  <a:off x="2290" y="2069"/>
                  <a:ext cx="1543" cy="771"/>
                </a:xfrm>
                <a:prstGeom prst="cloudCallout">
                  <a:avLst>
                    <a:gd name="adj1" fmla="val -1264"/>
                    <a:gd name="adj2" fmla="val 42736"/>
                  </a:avLst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/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748" y="2523"/>
                <a:ext cx="4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1837" y="2523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>
                <a:off x="4649" y="2523"/>
                <a:ext cx="4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>
                <a:off x="3742" y="2523"/>
                <a:ext cx="3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8" y="2158"/>
              <a:ext cx="9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workstation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1111" y="2148"/>
              <a:ext cx="9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MODEM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245" y="2353"/>
              <a:ext cx="149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Public telephone network</a:t>
              </a: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3923" y="2148"/>
              <a:ext cx="9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MODEM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5056" y="2148"/>
              <a:ext cx="6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Server</a:t>
              </a:r>
            </a:p>
          </p:txBody>
        </p:sp>
      </p:grp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60325" y="5487987"/>
            <a:ext cx="9090025" cy="1370013"/>
            <a:chOff x="38" y="3022"/>
            <a:chExt cx="5726" cy="863"/>
          </a:xfrm>
        </p:grpSpPr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38" y="3055"/>
              <a:ext cx="95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Information source</a:t>
              </a: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1111" y="3045"/>
              <a:ext cx="9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Transmitter</a:t>
              </a: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2221" y="3443"/>
              <a:ext cx="154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Transmission system (Comm. channel)</a:t>
              </a: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3923" y="3022"/>
              <a:ext cx="9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Receiver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4857" y="3045"/>
              <a:ext cx="9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destination</a:t>
              </a:r>
            </a:p>
          </p:txBody>
        </p:sp>
      </p:grpSp>
      <p:grpSp>
        <p:nvGrpSpPr>
          <p:cNvPr id="34" name="Group 29"/>
          <p:cNvGrpSpPr>
            <a:grpSpLocks/>
          </p:cNvGrpSpPr>
          <p:nvPr/>
        </p:nvGrpSpPr>
        <p:grpSpPr bwMode="auto">
          <a:xfrm>
            <a:off x="755650" y="4433887"/>
            <a:ext cx="7802563" cy="1773238"/>
            <a:chOff x="476" y="2358"/>
            <a:chExt cx="4915" cy="1117"/>
          </a:xfrm>
        </p:grpSpPr>
        <p:sp>
          <p:nvSpPr>
            <p:cNvPr id="35" name="AutoShape 30"/>
            <p:cNvSpPr>
              <a:spLocks noChangeArrowheads="1"/>
            </p:cNvSpPr>
            <p:nvPr/>
          </p:nvSpPr>
          <p:spPr bwMode="auto">
            <a:xfrm>
              <a:off x="5301" y="2361"/>
              <a:ext cx="90" cy="725"/>
            </a:xfrm>
            <a:prstGeom prst="upDownArrow">
              <a:avLst>
                <a:gd name="adj1" fmla="val 50000"/>
                <a:gd name="adj2" fmla="val 16111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31"/>
            <p:cNvSpPr>
              <a:spLocks noChangeArrowheads="1"/>
            </p:cNvSpPr>
            <p:nvPr/>
          </p:nvSpPr>
          <p:spPr bwMode="auto">
            <a:xfrm>
              <a:off x="4332" y="2361"/>
              <a:ext cx="90" cy="725"/>
            </a:xfrm>
            <a:prstGeom prst="upDownArrow">
              <a:avLst>
                <a:gd name="adj1" fmla="val 50000"/>
                <a:gd name="adj2" fmla="val 16111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32"/>
            <p:cNvSpPr>
              <a:spLocks noChangeArrowheads="1"/>
            </p:cNvSpPr>
            <p:nvPr/>
          </p:nvSpPr>
          <p:spPr bwMode="auto">
            <a:xfrm>
              <a:off x="1519" y="2358"/>
              <a:ext cx="90" cy="725"/>
            </a:xfrm>
            <a:prstGeom prst="upDownArrow">
              <a:avLst>
                <a:gd name="adj1" fmla="val 50000"/>
                <a:gd name="adj2" fmla="val 16111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33"/>
            <p:cNvSpPr>
              <a:spLocks noChangeArrowheads="1"/>
            </p:cNvSpPr>
            <p:nvPr/>
          </p:nvSpPr>
          <p:spPr bwMode="auto">
            <a:xfrm>
              <a:off x="476" y="2362"/>
              <a:ext cx="90" cy="725"/>
            </a:xfrm>
            <a:prstGeom prst="upDownArrow">
              <a:avLst>
                <a:gd name="adj1" fmla="val 50000"/>
                <a:gd name="adj2" fmla="val 16111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34"/>
            <p:cNvSpPr>
              <a:spLocks noChangeArrowheads="1"/>
            </p:cNvSpPr>
            <p:nvPr/>
          </p:nvSpPr>
          <p:spPr bwMode="auto">
            <a:xfrm>
              <a:off x="2947" y="2750"/>
              <a:ext cx="90" cy="725"/>
            </a:xfrm>
            <a:prstGeom prst="upDownArrow">
              <a:avLst>
                <a:gd name="adj1" fmla="val 50000"/>
                <a:gd name="adj2" fmla="val 16111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Attenuation, Distortion and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Attenuation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is the loss or reduction in the amplitude (strength) of a signal as it passes through a medium.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extent of attenuation is expressed in units called decibels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dBs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Distortion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is known as the alternation of the original signal. (If the attenuation happens in different amounts for the different parts of the signal, it is a distortion.)</a:t>
            </a:r>
          </a:p>
          <a:p>
            <a:pPr algn="just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 communication channel contains 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noise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that is classified as:</a:t>
            </a:r>
          </a:p>
          <a:p>
            <a:pPr lvl="1" algn="just"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External noise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includes interference, human-made noise generated by faulty contact switches, or natural noise from lightning. </a:t>
            </a:r>
          </a:p>
          <a:p>
            <a:pPr lvl="1" algn="just">
              <a:spcBef>
                <a:spcPct val="50000"/>
              </a:spcBef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Internal noise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results from thermal motion of electrons in conductors, random emission, diffusion or recombination of charged carriers in electronics devices.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Attenuation, Distortion and Noise</a:t>
            </a:r>
            <a:endParaRPr lang="en-US" dirty="0"/>
          </a:p>
        </p:txBody>
      </p:sp>
      <p:pic>
        <p:nvPicPr>
          <p:cNvPr id="1026" name="Picture 2" descr="C:\Users\Dell\Desktop\preview_html_5aa3ca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9995" y="1371600"/>
            <a:ext cx="7169605" cy="1828800"/>
          </a:xfrm>
          <a:prstGeom prst="rect">
            <a:avLst/>
          </a:prstGeom>
          <a:noFill/>
        </p:spPr>
      </p:pic>
      <p:pic>
        <p:nvPicPr>
          <p:cNvPr id="1027" name="Picture 3" descr="C:\Users\Dell\Desktop\distor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581400"/>
            <a:ext cx="7315200" cy="28956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Messages are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analog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Digital messages are constructed with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finite number of symbols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example, printed English consists of 26 letters, 10 numbers, a space. Thus, a text is a digital message constructed from about 50 symbols. Human speech is also a digital message, because it is made up from a finite vocabulary in a 1anguage.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Similarly, a Morse-coded telegraph message is a digital message constructed from a set of only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symbols-mark and space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It is therefore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message, implying only two symbols. </a:t>
            </a:r>
            <a:endParaRPr lang="en-US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Analog messages, on the other hand, are characterized by data whose values vary over a continuous range. For example,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temperature or the atmospheric pressure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Noise Immunity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Digital Signals are more Immune to noise than Analog Signal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Repeaters are used in Digital System, Long distance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505200"/>
            <a:ext cx="8964613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F7EEDF-4133-4CE0-B93C-B41EE31BED68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Noise Immunity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7"/>
            <a:ext cx="8534400" cy="4830763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a binary digital signal a "1" can be transmitted by an electric pulse of amplitude A/2, a "0" by a pulse of amplitude –A/2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Receiver must only decide, if the signal level is above 0 or not:</a:t>
            </a:r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sz="1700" b="1" dirty="0" smtClean="0"/>
              <a:t>Transmitted signal</a:t>
            </a:r>
          </a:p>
          <a:p>
            <a:pPr eaLnBrk="1" hangingPunct="1">
              <a:lnSpc>
                <a:spcPct val="80000"/>
              </a:lnSpc>
            </a:pPr>
            <a:endParaRPr lang="en-US" sz="1700" b="1" dirty="0" smtClean="0"/>
          </a:p>
          <a:p>
            <a:pPr eaLnBrk="1" hangingPunct="1">
              <a:lnSpc>
                <a:spcPct val="80000"/>
              </a:lnSpc>
            </a:pPr>
            <a:endParaRPr lang="en-US" sz="1700" b="1" dirty="0" smtClean="0"/>
          </a:p>
          <a:p>
            <a:pPr>
              <a:lnSpc>
                <a:spcPct val="80000"/>
              </a:lnSpc>
            </a:pPr>
            <a:r>
              <a:rPr lang="en-US" sz="1700" b="1" dirty="0" smtClean="0"/>
              <a:t>Received distorted signal without noise</a:t>
            </a:r>
          </a:p>
          <a:p>
            <a:pPr eaLnBrk="1" hangingPunct="1">
              <a:lnSpc>
                <a:spcPct val="80000"/>
              </a:lnSpc>
            </a:pPr>
            <a:endParaRPr lang="en-US" sz="1700" b="1" dirty="0" smtClean="0"/>
          </a:p>
          <a:p>
            <a:pPr eaLnBrk="1" hangingPunct="1">
              <a:lnSpc>
                <a:spcPct val="80000"/>
              </a:lnSpc>
            </a:pPr>
            <a:endParaRPr lang="en-US" sz="17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1700" b="1" dirty="0" smtClean="0"/>
              <a:t>Received distorted signal with noise</a:t>
            </a:r>
          </a:p>
          <a:p>
            <a:pPr eaLnBrk="1" hangingPunct="1">
              <a:lnSpc>
                <a:spcPct val="80000"/>
              </a:lnSpc>
            </a:pPr>
            <a:endParaRPr lang="en-US" sz="1700" b="1" dirty="0" smtClean="0"/>
          </a:p>
          <a:p>
            <a:pPr eaLnBrk="1" hangingPunct="1">
              <a:lnSpc>
                <a:spcPct val="80000"/>
              </a:lnSpc>
            </a:pPr>
            <a:endParaRPr lang="en-US" sz="17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1700" b="1" dirty="0" smtClean="0"/>
              <a:t>Regenerated signal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/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124200"/>
            <a:ext cx="4572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80F0F4-107F-477D-8793-DEB95DCEBFD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Analog to Digital conversion</a:t>
            </a:r>
          </a:p>
        </p:txBody>
      </p:sp>
      <p:pic>
        <p:nvPicPr>
          <p:cNvPr id="18436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2152650"/>
            <a:ext cx="8153400" cy="4194175"/>
          </a:xfrm>
          <a:noFill/>
        </p:spPr>
      </p:pic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533400" y="1284972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An analog signal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converted to a digital signal by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sampling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quantization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80F0F4-107F-477D-8793-DEB95DCEBFD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Analog to Digital conversion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 conversion of analog signals to digital signals is called analog-to-digital conversion, and the corresponding device is called A/D converter.</a:t>
            </a:r>
          </a:p>
          <a:p>
            <a:pPr algn="just"/>
            <a:r>
              <a:rPr lang="en-US" sz="2400" dirty="0" smtClean="0"/>
              <a:t>Conceptually, A/D conversion is a </a:t>
            </a:r>
            <a:r>
              <a:rPr lang="en-US" sz="2400" dirty="0" smtClean="0">
                <a:solidFill>
                  <a:srgbClr val="FF0000"/>
                </a:solidFill>
              </a:rPr>
              <a:t>three step process</a:t>
            </a:r>
            <a:r>
              <a:rPr lang="en-US" sz="2400" dirty="0" smtClean="0"/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Sampling:</a:t>
            </a:r>
            <a:r>
              <a:rPr lang="en-US" sz="2000" dirty="0" smtClean="0"/>
              <a:t> This is the conversion of a continuous-time signal into a discrete-time signal obtained by taking “samples” of the continuous-time signal at discrete time instants.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Quantization:</a:t>
            </a:r>
            <a:r>
              <a:rPr lang="en-US" sz="2000" dirty="0" smtClean="0"/>
              <a:t> This is the conversion of a discrete-time continuous-valued signal into a discrete-time, discrete-valued signal. The resultant signal is called </a:t>
            </a:r>
            <a:r>
              <a:rPr lang="en-US" sz="2000" dirty="0" smtClean="0">
                <a:solidFill>
                  <a:srgbClr val="FF0000"/>
                </a:solidFill>
              </a:rPr>
              <a:t>digital signal</a:t>
            </a:r>
            <a:r>
              <a:rPr lang="en-US" sz="2000" dirty="0" smtClean="0"/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</a:rPr>
              <a:t>Encoding:</a:t>
            </a:r>
            <a:r>
              <a:rPr lang="en-US" sz="2000" dirty="0" smtClean="0"/>
              <a:t> Each discrete value is represented by a binary sequence.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85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Analog &amp; Digital Communication Systems</a:t>
            </a:r>
            <a:endParaRPr lang="en-US" b="1" dirty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0"/>
            <a:ext cx="8839200" cy="3962400"/>
          </a:xfrm>
        </p:spPr>
        <p:txBody>
          <a:bodyPr>
            <a:normAutofit fontScale="92500" lnSpcReduction="10000"/>
          </a:bodyPr>
          <a:lstStyle/>
          <a:p>
            <a:endParaRPr lang="en-US" dirty="0" smtClean="0">
              <a:solidFill>
                <a:schemeClr val="tx1"/>
              </a:solidFill>
              <a:latin typeface="Arial Narrow" pitchFamily="34" charset="0"/>
            </a:endParaRPr>
          </a:p>
          <a:p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Instructor:  Dr.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Zahid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Wadud</a:t>
            </a: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Mufti</a:t>
            </a:r>
          </a:p>
          <a:p>
            <a:r>
              <a:rPr lang="en-US" sz="19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zahidmufti@nwfpuet.edu.pk</a:t>
            </a:r>
          </a:p>
          <a:p>
            <a:endParaRPr lang="en-US" i="1" dirty="0" smtClean="0">
              <a:solidFill>
                <a:schemeClr val="tx1"/>
              </a:solidFill>
              <a:latin typeface="Arial Narrow" pitchFamily="34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Arial Narrow" pitchFamily="34" charset="0"/>
              </a:rPr>
              <a:t>Assistant Professor</a:t>
            </a:r>
          </a:p>
          <a:p>
            <a:endParaRPr lang="en-US" dirty="0" smtClean="0">
              <a:solidFill>
                <a:schemeClr val="accent1"/>
              </a:solidFill>
              <a:latin typeface="Arial Narrow" pitchFamily="34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Arial Narrow" pitchFamily="34" charset="0"/>
              </a:rPr>
              <a:t>Department of Computer Systems Engineering</a:t>
            </a:r>
          </a:p>
          <a:p>
            <a:r>
              <a:rPr lang="en-US" dirty="0" smtClean="0">
                <a:solidFill>
                  <a:schemeClr val="accent1"/>
                </a:solidFill>
                <a:latin typeface="Arial Narrow" pitchFamily="34" charset="0"/>
              </a:rPr>
              <a:t>University of Engineering and Technology, Peshawar</a:t>
            </a:r>
            <a:endParaRPr lang="en-US" i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Dell\Desktop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14400" y="-180975"/>
            <a:ext cx="10972800" cy="721995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ell\Desktop\image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026" y="69113"/>
            <a:ext cx="8622174" cy="6788887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58BB13-53B6-4E5F-99DA-4DF8591BF167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Analog to Digital conversion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Nyquist theorem/sampling theorem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(details later) states that the analog signal can be reconstructed from the samples, if 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sample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&gt; 2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(where </a:t>
            </a:r>
            <a:r>
              <a:rPr lang="en-US" sz="2400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sample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sampling frequency and </a:t>
            </a:r>
            <a:r>
              <a:rPr lang="en-US" sz="2400" b="1" i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the highest signal frequency)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quantization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range of the amplitude (–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is partitioned into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intervals, each of magnitude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 2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mp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L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each sample point the amplitude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approximated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the midpoint of the interval in which the sample value falls.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unavoidable approximation error can be decreased by increasing the number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levels.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understanding a voice signal,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16 levels are sufficient; a higher quality speech signal requires at least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256 levels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F456D2-6E3D-469C-8C09-E47D4F19A966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20483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Analog to Digital conversion</a:t>
            </a:r>
          </a:p>
        </p:txBody>
      </p:sp>
      <p:sp>
        <p:nvSpPr>
          <p:cNvPr id="2048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The quantized signal can be transmitted over a channel by using a </a:t>
            </a:r>
            <a:r>
              <a:rPr lang="en-US" sz="2400" b="1" dirty="0" smtClean="0"/>
              <a:t>multiamplitude pulse-code </a:t>
            </a:r>
            <a:r>
              <a:rPr lang="en-US" sz="2400" dirty="0" smtClean="0"/>
              <a:t>with </a:t>
            </a:r>
            <a:r>
              <a:rPr lang="en-US" sz="2400" i="1" dirty="0" smtClean="0"/>
              <a:t>L </a:t>
            </a:r>
            <a:r>
              <a:rPr lang="en-US" sz="2400" dirty="0" smtClean="0"/>
              <a:t>signal levels. e.g. ± A/2, ± 3A/2, ± 5A/2... , ± (</a:t>
            </a:r>
            <a:r>
              <a:rPr lang="en-US" sz="2400" i="1" dirty="0" smtClean="0"/>
              <a:t>L</a:t>
            </a:r>
            <a:r>
              <a:rPr lang="en-US" sz="2400" dirty="0" smtClean="0"/>
              <a:t>–1)A/2</a:t>
            </a:r>
          </a:p>
          <a:p>
            <a:pPr eaLnBrk="1" hangingPunct="1"/>
            <a:r>
              <a:rPr lang="en-US" sz="2400" dirty="0" smtClean="0"/>
              <a:t>Example for </a:t>
            </a:r>
            <a:r>
              <a:rPr lang="en-US" sz="2400" i="1" dirty="0" smtClean="0"/>
              <a:t>L </a:t>
            </a:r>
            <a:r>
              <a:rPr lang="en-US" sz="2400" dirty="0" smtClean="0"/>
              <a:t>= 16:</a:t>
            </a:r>
          </a:p>
        </p:txBody>
      </p:sp>
      <p:pic>
        <p:nvPicPr>
          <p:cNvPr id="20485" name="Picture 20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4778" y="3229428"/>
            <a:ext cx="368805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95400"/>
            <a:ext cx="4495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53B426-698C-4334-9A62-C7D43AE3C14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Analog to Digital conversion</a:t>
            </a:r>
          </a:p>
        </p:txBody>
      </p:sp>
      <p:sp>
        <p:nvSpPr>
          <p:cNvPr id="7" name="Rectangle 2051"/>
          <p:cNvSpPr txBox="1">
            <a:spLocks noChangeArrowheads="1"/>
          </p:cNvSpPr>
          <p:nvPr/>
        </p:nvSpPr>
        <p:spPr>
          <a:xfrm>
            <a:off x="457200" y="1219200"/>
            <a:ext cx="38862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The idea of PCM is to represent each quantized sample by an ordered combination of two basic pulses (0, 1).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Because each of the 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possible sample values can be written as a bit string of length of log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lang="en-US" sz="2000" dirty="0" smtClean="0"/>
              <a:t>, each sample can therefore be mapped into a short pulse sequence that represents the binary sequence of bits.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example, if 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=16, then, each quantized level can be described uniquely by 4 bits.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aseline="0" dirty="0" smtClean="0"/>
              <a:t>Each quantized level is now coded into</a:t>
            </a:r>
            <a:r>
              <a:rPr lang="en-US" sz="2000" dirty="0" smtClean="0"/>
              <a:t> a sequence of 4 binary pulses.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Bandwidth is the range of frequencies that a channel can pass with reasonable fidelity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					Bandwidth =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H</a:t>
            </a:r>
            <a:r>
              <a:rPr lang="en-US" dirty="0" smtClean="0"/>
              <a:t> –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L</a:t>
            </a:r>
            <a:r>
              <a:rPr lang="en-US" dirty="0" smtClean="0"/>
              <a:t> </a:t>
            </a:r>
          </a:p>
        </p:txBody>
      </p:sp>
      <p:pic>
        <p:nvPicPr>
          <p:cNvPr id="1027" name="Picture 3" descr="C:\Users\Dell\Desktop\300px-Bandwidth_2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565400"/>
            <a:ext cx="5105400" cy="34036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2819400"/>
            <a:ext cx="350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FF0000"/>
                </a:solidFill>
              </a:rPr>
              <a:t>For example,</a:t>
            </a:r>
          </a:p>
          <a:p>
            <a:pPr algn="just"/>
            <a:r>
              <a:rPr lang="en-US" sz="2000" dirty="0" smtClean="0"/>
              <a:t>lowest frequency </a:t>
            </a:r>
            <a:r>
              <a:rPr lang="en-US" sz="2000" b="1" i="1" dirty="0" smtClean="0"/>
              <a:t>f</a:t>
            </a:r>
            <a:r>
              <a:rPr lang="en-US" sz="2000" b="1" i="1" baseline="-25000" dirty="0" smtClean="0"/>
              <a:t>1</a:t>
            </a:r>
            <a:r>
              <a:rPr lang="en-US" sz="2000" dirty="0" smtClean="0"/>
              <a:t>= 300 Hz</a:t>
            </a:r>
          </a:p>
          <a:p>
            <a:pPr algn="just"/>
            <a:r>
              <a:rPr lang="en-US" sz="2000" dirty="0" smtClean="0"/>
              <a:t>highest frequency </a:t>
            </a:r>
            <a:r>
              <a:rPr lang="en-US" sz="2000" b="1" i="1" dirty="0" smtClean="0"/>
              <a:t>f</a:t>
            </a:r>
            <a:r>
              <a:rPr lang="en-US" sz="2000" b="1" i="1" baseline="-25000" dirty="0" smtClean="0"/>
              <a:t>2</a:t>
            </a:r>
            <a:r>
              <a:rPr lang="en-US" sz="2000" dirty="0" smtClean="0"/>
              <a:t>= 4000 Hz</a:t>
            </a:r>
          </a:p>
          <a:p>
            <a:pPr algn="just"/>
            <a:r>
              <a:rPr lang="en-US" sz="2000" dirty="0" smtClean="0"/>
              <a:t>Bandwidth </a:t>
            </a:r>
            <a:r>
              <a:rPr lang="en-US" sz="2000" b="1" dirty="0" smtClean="0"/>
              <a:t>B</a:t>
            </a:r>
            <a:r>
              <a:rPr lang="en-US" sz="2000" dirty="0" smtClean="0"/>
              <a:t>= </a:t>
            </a:r>
            <a:r>
              <a:rPr lang="en-US" sz="2000" b="1" i="1" dirty="0" smtClean="0"/>
              <a:t>f</a:t>
            </a:r>
            <a:r>
              <a:rPr lang="en-US" sz="2000" dirty="0" smtClean="0"/>
              <a:t>2 - </a:t>
            </a:r>
            <a:r>
              <a:rPr lang="en-US" sz="2000" b="1" i="1" dirty="0" smtClean="0"/>
              <a:t>f</a:t>
            </a:r>
            <a:r>
              <a:rPr lang="en-US" sz="2000" dirty="0" smtClean="0"/>
              <a:t>1</a:t>
            </a:r>
          </a:p>
          <a:p>
            <a:pPr algn="just"/>
            <a:r>
              <a:rPr lang="en-US" sz="2000" dirty="0" smtClean="0"/>
              <a:t>                       = 4000-300</a:t>
            </a:r>
          </a:p>
          <a:p>
            <a:pPr algn="just"/>
            <a:r>
              <a:rPr lang="en-US" sz="2000" dirty="0" smtClean="0"/>
              <a:t>                       =</a:t>
            </a:r>
            <a:r>
              <a:rPr lang="en-US" sz="2000" b="1" dirty="0" smtClean="0"/>
              <a:t>3700 Hz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D24990-7D1A-4D65-A657-9F34C5A8DD71}" type="slidenum">
              <a:rPr lang="en-US" altLang="en-US" smtClean="0"/>
              <a:pPr eaLnBrk="1" hangingPunct="1"/>
              <a:t>26</a:t>
            </a:fld>
            <a:endParaRPr lang="en-US" alt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Channel </a:t>
            </a:r>
            <a:r>
              <a:rPr lang="en-US" altLang="en-US" dirty="0" smtClean="0"/>
              <a:t>Capacity </a:t>
            </a:r>
            <a:endParaRPr lang="en-US" altLang="en-US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The maximum rate at which data can be transmitted over a communication path is called </a:t>
            </a:r>
            <a:r>
              <a:rPr lang="en-US" altLang="en-US" sz="2400" dirty="0" smtClean="0">
                <a:solidFill>
                  <a:srgbClr val="FF0000"/>
                </a:solidFill>
              </a:rPr>
              <a:t>channel capacity</a:t>
            </a:r>
            <a:r>
              <a:rPr lang="en-US" altLang="en-US" sz="2400" dirty="0" smtClean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The rate, in </a:t>
            </a:r>
            <a:r>
              <a:rPr lang="en-US" altLang="en-US" sz="2400" dirty="0" smtClean="0">
                <a:solidFill>
                  <a:srgbClr val="FF0000"/>
                </a:solidFill>
              </a:rPr>
              <a:t>bits per second</a:t>
            </a:r>
            <a:r>
              <a:rPr lang="en-US" altLang="en-US" sz="2400" dirty="0" smtClean="0"/>
              <a:t>, at which data can be communicated is called </a:t>
            </a:r>
            <a:r>
              <a:rPr lang="en-US" altLang="en-US" sz="2400" dirty="0" smtClean="0">
                <a:solidFill>
                  <a:srgbClr val="FF0000"/>
                </a:solidFill>
              </a:rPr>
              <a:t>data rate</a:t>
            </a:r>
            <a:r>
              <a:rPr lang="en-US" altLang="en-US" sz="2400" dirty="0" smtClean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/>
              <a:t>A high </a:t>
            </a:r>
            <a:r>
              <a:rPr lang="en-US" altLang="en-US" sz="2400" b="1" dirty="0" smtClean="0">
                <a:solidFill>
                  <a:schemeClr val="hlink"/>
                </a:solidFill>
              </a:rPr>
              <a:t>signal-to-noise ratio </a:t>
            </a:r>
            <a:r>
              <a:rPr lang="en-US" altLang="en-US" sz="2400" dirty="0" smtClean="0">
                <a:solidFill>
                  <a:schemeClr val="hlink"/>
                </a:solidFill>
              </a:rPr>
              <a:t>(SNR)</a:t>
            </a:r>
            <a:r>
              <a:rPr lang="en-US" altLang="en-US" sz="2400" dirty="0" smtClean="0"/>
              <a:t> is required for a high quality communication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SNR</a:t>
            </a:r>
            <a:r>
              <a:rPr lang="en-US" altLang="en-US" sz="2400" dirty="0" smtClean="0"/>
              <a:t> = power of signal /  power of noise </a:t>
            </a:r>
          </a:p>
          <a:p>
            <a:pPr algn="just" eaLnBrk="1" hangingPunct="1"/>
            <a:r>
              <a:rPr lang="en-US" altLang="en-US" sz="2400" dirty="0" smtClean="0">
                <a:solidFill>
                  <a:srgbClr val="FF0000"/>
                </a:solidFill>
              </a:rPr>
              <a:t>Shannon capacity formula: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>
                <a:solidFill>
                  <a:schemeClr val="accent2"/>
                </a:solidFill>
              </a:rPr>
              <a:t>  </a:t>
            </a:r>
            <a:r>
              <a:rPr lang="en-US" altLang="en-US" sz="2400" dirty="0" smtClean="0">
                <a:solidFill>
                  <a:srgbClr val="0070C0"/>
                </a:solidFill>
              </a:rPr>
              <a:t>C= B log</a:t>
            </a:r>
            <a:r>
              <a:rPr lang="en-US" altLang="en-US" sz="2400" baseline="-25000" dirty="0" smtClean="0">
                <a:solidFill>
                  <a:srgbClr val="0070C0"/>
                </a:solidFill>
              </a:rPr>
              <a:t>2</a:t>
            </a:r>
            <a:r>
              <a:rPr lang="en-US" altLang="en-US" sz="2400" dirty="0" smtClean="0">
                <a:solidFill>
                  <a:srgbClr val="0070C0"/>
                </a:solidFill>
              </a:rPr>
              <a:t> (1+ SNR)  bits/s</a:t>
            </a:r>
          </a:p>
          <a:p>
            <a:pPr lvl="1" algn="just"/>
            <a:r>
              <a:rPr lang="en-US" altLang="en-US" sz="2000" dirty="0" smtClean="0">
                <a:solidFill>
                  <a:srgbClr val="FF0000"/>
                </a:solidFill>
              </a:rPr>
              <a:t>C</a:t>
            </a:r>
            <a:r>
              <a:rPr lang="en-US" altLang="en-US" sz="2000" dirty="0" smtClean="0"/>
              <a:t> is the capacity of the channel in bits per second. In other words, C is the maximum number of bits that can be transmitted per second over a communication channel.</a:t>
            </a:r>
          </a:p>
          <a:p>
            <a:pPr lvl="1" algn="just"/>
            <a:r>
              <a:rPr lang="en-US" altLang="en-US" sz="2000" dirty="0" smtClean="0">
                <a:solidFill>
                  <a:srgbClr val="FF0000"/>
                </a:solidFill>
              </a:rPr>
              <a:t>B</a:t>
            </a:r>
            <a:r>
              <a:rPr lang="en-US" altLang="en-US" sz="2000" dirty="0" smtClean="0"/>
              <a:t> is the bandwidth of channel in hertz.</a:t>
            </a:r>
          </a:p>
        </p:txBody>
      </p:sp>
    </p:spTree>
    <p:extLst>
      <p:ext uri="{BB962C8B-B14F-4D97-AF65-F5344CB8AC3E}">
        <p14:creationId xmlns:p14="http://schemas.microsoft.com/office/powerpoint/2010/main" val="252705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26162"/>
          </a:xfrm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00B050"/>
                </a:solidFill>
              </a:rPr>
              <a:t>Thank you</a:t>
            </a:r>
            <a:endParaRPr lang="en-US" sz="8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3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2BC1A9-51BF-4788-9BD8-8568098F15D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05800" cy="55626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Course Objectives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To develop the basic concepts of communication systems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Text Book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Modern Digital And Analog Communication Systems  by B. P </a:t>
            </a:r>
            <a:r>
              <a:rPr lang="en-US" sz="2000" dirty="0" err="1" smtClean="0"/>
              <a:t>Lathi</a:t>
            </a:r>
            <a:r>
              <a:rPr lang="en-US" sz="2000" dirty="0" smtClean="0"/>
              <a:t>,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or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Reference books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Communication Systems by Bruce Carlson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Communication Systems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ed. By Simon </a:t>
            </a:r>
            <a:r>
              <a:rPr lang="en-US" sz="2000" dirty="0" err="1" smtClean="0"/>
              <a:t>Haykin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Digital Communication by </a:t>
            </a:r>
            <a:r>
              <a:rPr lang="en-US" sz="2000" dirty="0" err="1" smtClean="0"/>
              <a:t>Sklar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Analog and Digital Communication by Simon </a:t>
            </a:r>
            <a:r>
              <a:rPr lang="en-US" sz="2000" dirty="0" err="1" smtClean="0"/>
              <a:t>Haykin</a:t>
            </a:r>
            <a:endParaRPr 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/>
              <a:t>Evaluation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Assignments 		10 marks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Quizzes		10 marks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Presentation                 05 marks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Mid- Term                     25 marks</a:t>
            </a:r>
          </a:p>
          <a:p>
            <a:pPr>
              <a:lnSpc>
                <a:spcPct val="90000"/>
              </a:lnSpc>
            </a:pPr>
            <a:r>
              <a:rPr lang="en-US" sz="2100" dirty="0" smtClean="0"/>
              <a:t>Final exam		50 marks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381000" y="152400"/>
            <a:ext cx="8153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Communication Systems</a:t>
            </a: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cs typeface="Arial" charset="0"/>
              </a:rPr>
              <a:t> </a:t>
            </a:r>
          </a:p>
        </p:txBody>
      </p:sp>
      <p:sp>
        <p:nvSpPr>
          <p:cNvPr id="6149" name="Line 4"/>
          <p:cNvSpPr>
            <a:spLocks noChangeShapeType="1"/>
          </p:cNvSpPr>
          <p:nvPr/>
        </p:nvSpPr>
        <p:spPr bwMode="auto">
          <a:xfrm>
            <a:off x="381000" y="838200"/>
            <a:ext cx="822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879" y="1533525"/>
            <a:ext cx="4029321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1" y="1533144"/>
            <a:ext cx="3968169" cy="524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solidFill>
                  <a:schemeClr val="accent2"/>
                </a:solidFill>
                <a:latin typeface="Arial Narrow" pitchFamily="34" charset="0"/>
              </a:rPr>
              <a:t>Chapter    1 </a:t>
            </a:r>
          </a:p>
          <a:p>
            <a:pPr algn="ctr">
              <a:buNone/>
            </a:pPr>
            <a:endParaRPr lang="en-US" b="1" dirty="0" smtClean="0">
              <a:solidFill>
                <a:schemeClr val="accent2"/>
              </a:solidFill>
              <a:latin typeface="Arial Narrow" pitchFamily="34" charset="0"/>
            </a:endParaRPr>
          </a:p>
          <a:p>
            <a:pPr algn="ctr">
              <a:buNone/>
            </a:pPr>
            <a:endParaRPr lang="en-US" b="1" dirty="0" smtClean="0">
              <a:solidFill>
                <a:schemeClr val="accent2"/>
              </a:solidFill>
              <a:latin typeface="Arial Narrow" pitchFamily="34" charset="0"/>
            </a:endParaRPr>
          </a:p>
          <a:p>
            <a:pPr algn="ctr">
              <a:buNone/>
            </a:pPr>
            <a:r>
              <a:rPr lang="en-US" sz="4800" b="1" dirty="0" smtClean="0">
                <a:solidFill>
                  <a:schemeClr val="accent2"/>
                </a:solidFill>
                <a:latin typeface="Arial Narrow" pitchFamily="34" charset="0"/>
              </a:rPr>
              <a:t>Introduction to </a:t>
            </a:r>
            <a:r>
              <a:rPr lang="en-US" sz="4800" b="1" dirty="0" smtClean="0">
                <a:solidFill>
                  <a:schemeClr val="accent2"/>
                </a:solidFill>
              </a:rPr>
              <a:t>Communication Systems</a:t>
            </a:r>
            <a:endParaRPr lang="en-US" sz="4800" b="1" dirty="0" smtClean="0">
              <a:solidFill>
                <a:schemeClr val="accent2"/>
              </a:solidFill>
              <a:latin typeface="Arial Narrow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Introduction of Communication Systems 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Communication System model 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Attenuation, Distortion and Noise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Messages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Noise immunity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Analog to Digital conversion</a:t>
            </a:r>
          </a:p>
          <a:p>
            <a:pPr marL="1009650" lvl="1" indent="-609600">
              <a:lnSpc>
                <a:spcPct val="70000"/>
              </a:lnSpc>
              <a:buFont typeface="Times New Roman" pitchFamily="18" charset="0"/>
              <a:buChar char="−"/>
            </a:pPr>
            <a:r>
              <a:rPr lang="en-US" sz="2600" dirty="0" smtClean="0">
                <a:solidFill>
                  <a:srgbClr val="0070C0"/>
                </a:solidFill>
              </a:rPr>
              <a:t>Sampling</a:t>
            </a:r>
          </a:p>
          <a:p>
            <a:pPr marL="1009650" lvl="1" indent="-609600">
              <a:lnSpc>
                <a:spcPct val="70000"/>
              </a:lnSpc>
              <a:buFont typeface="Times New Roman" pitchFamily="18" charset="0"/>
              <a:buChar char="−"/>
            </a:pPr>
            <a:r>
              <a:rPr lang="en-US" sz="2600" dirty="0" smtClean="0">
                <a:solidFill>
                  <a:srgbClr val="0070C0"/>
                </a:solidFill>
              </a:rPr>
              <a:t>Quantization</a:t>
            </a:r>
          </a:p>
          <a:p>
            <a:pPr marL="1009650" lvl="1" indent="-609600">
              <a:lnSpc>
                <a:spcPct val="70000"/>
              </a:lnSpc>
              <a:buFont typeface="Times New Roman" pitchFamily="18" charset="0"/>
              <a:buChar char="−"/>
            </a:pPr>
            <a:r>
              <a:rPr lang="en-US" sz="2600" dirty="0" smtClean="0">
                <a:solidFill>
                  <a:srgbClr val="0070C0"/>
                </a:solidFill>
              </a:rPr>
              <a:t>Encoding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Bandwidth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Channel Capacity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Modulation</a:t>
            </a:r>
          </a:p>
          <a:p>
            <a:pPr marL="609600" indent="-609600">
              <a:lnSpc>
                <a:spcPct val="70000"/>
              </a:lnSpc>
              <a:buFontTx/>
              <a:buChar char="•"/>
            </a:pPr>
            <a:r>
              <a:rPr lang="en-US" sz="3000" dirty="0" smtClean="0">
                <a:solidFill>
                  <a:srgbClr val="0070C0"/>
                </a:solidFill>
              </a:rPr>
              <a:t>Randomness, Redundancy, and Coding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of Communication Systems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communication system is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transport an information signal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a source to a user destination via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communication channel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(transmission system)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communication system is of an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analog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an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analog communication system, the information signal is continuously varying in both amplitude and 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while for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digital comm. system, the information signal is processed so that it can be represented by a sequence of discrete message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 model 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20675" y="1735137"/>
            <a:ext cx="2447925" cy="1104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0" eaLnBrk="0" hangingPunct="0">
              <a:spcBef>
                <a:spcPct val="50000"/>
              </a:spcBef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Information Source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752725" y="1758950"/>
            <a:ext cx="3082925" cy="1104900"/>
            <a:chOff x="1699" y="799"/>
            <a:chExt cx="1942" cy="696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2143" y="799"/>
              <a:ext cx="1498" cy="6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 eaLnBrk="0" hangingPunct="0">
                <a:spcBef>
                  <a:spcPct val="50000"/>
                </a:spcBef>
              </a:pPr>
              <a:r>
                <a:rPr lang="en-US" sz="3200" b="1" dirty="0">
                  <a:latin typeface="Times New Roman" pitchFamily="18" charset="0"/>
                  <a:cs typeface="Times New Roman" pitchFamily="18" charset="0"/>
                </a:rPr>
                <a:t>Source Transducer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699" y="1135"/>
              <a:ext cx="454" cy="1"/>
            </a:xfrm>
            <a:prstGeom prst="line">
              <a:avLst/>
            </a:prstGeom>
            <a:noFill/>
            <a:ln w="57150">
              <a:solidFill>
                <a:srgbClr val="990033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5805487" y="1758950"/>
            <a:ext cx="2925763" cy="1104900"/>
            <a:chOff x="3622" y="799"/>
            <a:chExt cx="1843" cy="696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049" y="799"/>
              <a:ext cx="1416" cy="6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 eaLnBrk="0" hangingPunct="0">
                <a:spcBef>
                  <a:spcPct val="50000"/>
                </a:spcBef>
              </a:pPr>
              <a:r>
                <a:rPr lang="en-US" sz="3200" b="1">
                  <a:latin typeface="Times New Roman" pitchFamily="18" charset="0"/>
                  <a:cs typeface="Times New Roman" pitchFamily="18" charset="0"/>
                </a:rPr>
                <a:t>Channel Encoder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622" y="1135"/>
              <a:ext cx="454" cy="1"/>
            </a:xfrm>
            <a:prstGeom prst="line">
              <a:avLst/>
            </a:prstGeom>
            <a:noFill/>
            <a:ln w="57150">
              <a:solidFill>
                <a:srgbClr val="990033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2536825" y="3213100"/>
            <a:ext cx="3948112" cy="1592262"/>
            <a:chOff x="1563" y="1715"/>
            <a:chExt cx="2487" cy="1003"/>
          </a:xfrm>
        </p:grpSpPr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563" y="1715"/>
              <a:ext cx="2041" cy="10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 eaLnBrk="0" hangingPunct="0">
                <a:spcBef>
                  <a:spcPct val="50000"/>
                </a:spcBef>
              </a:pPr>
              <a:r>
                <a:rPr lang="en-US" sz="3200" b="1">
                  <a:latin typeface="Times New Roman" pitchFamily="18" charset="0"/>
                  <a:cs typeface="Times New Roman" pitchFamily="18" charset="0"/>
                </a:rPr>
                <a:t>Noise, Interference and distortion</a:t>
              </a: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3596" y="2225"/>
              <a:ext cx="454" cy="0"/>
            </a:xfrm>
            <a:prstGeom prst="line">
              <a:avLst/>
            </a:prstGeom>
            <a:noFill/>
            <a:ln w="57150">
              <a:solidFill>
                <a:srgbClr val="990033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320675" y="5091112"/>
            <a:ext cx="3125787" cy="1104900"/>
            <a:chOff x="167" y="2898"/>
            <a:chExt cx="1969" cy="696"/>
          </a:xfrm>
        </p:grpSpPr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67" y="2898"/>
              <a:ext cx="1542" cy="6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 eaLnBrk="0" hangingPunct="0">
                <a:spcBef>
                  <a:spcPct val="50000"/>
                </a:spcBef>
              </a:pPr>
              <a:r>
                <a:rPr lang="en-US" sz="3200" b="1">
                  <a:latin typeface="Times New Roman" pitchFamily="18" charset="0"/>
                  <a:cs typeface="Times New Roman" pitchFamily="18" charset="0"/>
                </a:rPr>
                <a:t>Destination (User)</a:t>
              </a: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682" y="3249"/>
              <a:ext cx="454" cy="0"/>
            </a:xfrm>
            <a:prstGeom prst="line">
              <a:avLst/>
            </a:prstGeom>
            <a:noFill/>
            <a:ln w="57150">
              <a:solidFill>
                <a:srgbClr val="990033"/>
              </a:solidFill>
              <a:round/>
              <a:headEnd type="triangle" w="med" len="med"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3460750" y="5143500"/>
            <a:ext cx="3052762" cy="1104900"/>
            <a:chOff x="2145" y="2931"/>
            <a:chExt cx="1923" cy="696"/>
          </a:xfrm>
        </p:grpSpPr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2145" y="2931"/>
              <a:ext cx="1496" cy="6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 eaLnBrk="0" hangingPunct="0">
                <a:spcBef>
                  <a:spcPct val="50000"/>
                </a:spcBef>
              </a:pPr>
              <a:r>
                <a:rPr lang="en-US" sz="3200" b="1">
                  <a:latin typeface="Times New Roman" pitchFamily="18" charset="0"/>
                  <a:cs typeface="Times New Roman" pitchFamily="18" charset="0"/>
                </a:rPr>
                <a:t>User Transducer</a:t>
              </a: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3614" y="3294"/>
              <a:ext cx="454" cy="0"/>
            </a:xfrm>
            <a:prstGeom prst="line">
              <a:avLst/>
            </a:prstGeom>
            <a:noFill/>
            <a:ln w="57150">
              <a:solidFill>
                <a:srgbClr val="990033"/>
              </a:solidFill>
              <a:round/>
              <a:headEnd type="triangle" w="med" len="med"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6499225" y="2855912"/>
            <a:ext cx="2233612" cy="1711325"/>
            <a:chOff x="4059" y="1490"/>
            <a:chExt cx="1407" cy="1078"/>
          </a:xfrm>
        </p:grpSpPr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4059" y="1872"/>
              <a:ext cx="1407" cy="6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 eaLnBrk="0" hangingPunct="0">
                <a:spcBef>
                  <a:spcPct val="50000"/>
                </a:spcBef>
              </a:pPr>
              <a:r>
                <a:rPr lang="en-US" sz="3200" b="1">
                  <a:latin typeface="Times New Roman" pitchFamily="18" charset="0"/>
                  <a:cs typeface="Times New Roman" pitchFamily="18" charset="0"/>
                </a:rPr>
                <a:t>Comm. Channel</a:t>
              </a: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4758" y="1490"/>
              <a:ext cx="0" cy="408"/>
            </a:xfrm>
            <a:prstGeom prst="line">
              <a:avLst/>
            </a:prstGeom>
            <a:noFill/>
            <a:ln w="57150">
              <a:solidFill>
                <a:srgbClr val="990033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6499225" y="4538662"/>
            <a:ext cx="2232025" cy="1714500"/>
            <a:chOff x="4059" y="2550"/>
            <a:chExt cx="1406" cy="1080"/>
          </a:xfrm>
        </p:grpSpPr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4059" y="2934"/>
              <a:ext cx="1406" cy="6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 eaLnBrk="0" hangingPunct="0">
                <a:spcBef>
                  <a:spcPct val="50000"/>
                </a:spcBef>
              </a:pPr>
              <a:r>
                <a:rPr lang="en-US" sz="3200" b="1">
                  <a:latin typeface="Times New Roman" pitchFamily="18" charset="0"/>
                  <a:cs typeface="Times New Roman" pitchFamily="18" charset="0"/>
                </a:rPr>
                <a:t>Channel Decoder</a:t>
              </a: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4758" y="2550"/>
              <a:ext cx="0" cy="408"/>
            </a:xfrm>
            <a:prstGeom prst="line">
              <a:avLst/>
            </a:prstGeom>
            <a:noFill/>
            <a:ln w="57150">
              <a:solidFill>
                <a:srgbClr val="990033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6" name="Group 27"/>
          <p:cNvGrpSpPr>
            <a:grpSpLocks/>
          </p:cNvGrpSpPr>
          <p:nvPr/>
        </p:nvGrpSpPr>
        <p:grpSpPr bwMode="auto">
          <a:xfrm>
            <a:off x="3332162" y="1139825"/>
            <a:ext cx="5654675" cy="1843087"/>
            <a:chOff x="2064" y="409"/>
            <a:chExt cx="3562" cy="1161"/>
          </a:xfrm>
        </p:grpSpPr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064" y="709"/>
              <a:ext cx="3492" cy="861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Arial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4129" y="409"/>
              <a:ext cx="149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sz="3200">
                  <a:latin typeface="Times New Roman" pitchFamily="18" charset="0"/>
                  <a:cs typeface="Times New Roman" pitchFamily="18" charset="0"/>
                </a:rPr>
                <a:t>Transmitter</a:t>
              </a:r>
            </a:p>
          </p:txBody>
        </p:sp>
      </p:grpSp>
      <p:grpSp>
        <p:nvGrpSpPr>
          <p:cNvPr id="29" name="Group 30"/>
          <p:cNvGrpSpPr>
            <a:grpSpLocks/>
          </p:cNvGrpSpPr>
          <p:nvPr/>
        </p:nvGrpSpPr>
        <p:grpSpPr bwMode="auto">
          <a:xfrm>
            <a:off x="3332162" y="5013325"/>
            <a:ext cx="5659438" cy="1844675"/>
            <a:chOff x="2064" y="2849"/>
            <a:chExt cx="3565" cy="1162"/>
          </a:xfrm>
        </p:grpSpPr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064" y="2849"/>
              <a:ext cx="3492" cy="861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Arial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4132" y="3646"/>
              <a:ext cx="149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0">
                <a:spcBef>
                  <a:spcPct val="50000"/>
                </a:spcBef>
              </a:pPr>
              <a:r>
                <a:rPr lang="en-US" sz="3200">
                  <a:latin typeface="Times New Roman" pitchFamily="18" charset="0"/>
                  <a:cs typeface="Times New Roman" pitchFamily="18" charset="0"/>
                </a:rPr>
                <a:t>Receiver</a:t>
              </a:r>
            </a:p>
          </p:txBody>
        </p:sp>
      </p:grp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System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Information source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generates the data to be transmitted. Examples are telephones and computers</a:t>
            </a:r>
          </a:p>
          <a:p>
            <a:pPr algn="just">
              <a:spcBef>
                <a:spcPct val="50000"/>
              </a:spcBef>
            </a:pPr>
            <a:r>
              <a:rPr lang="en-US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Transmitter: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transforms and encodes the information in such a way to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be transmitted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across some sort of transmission system. For example, a 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takes a digital bit stream from a personal computer and convert it to analog signal that can be transmitted by the telephone networks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1137</Words>
  <Application>Microsoft Office PowerPoint</Application>
  <PresentationFormat>On-screen Show (4:3)</PresentationFormat>
  <Paragraphs>195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Narrow</vt:lpstr>
      <vt:lpstr>Calibri</vt:lpstr>
      <vt:lpstr>Garamond</vt:lpstr>
      <vt:lpstr>Times New Roman</vt:lpstr>
      <vt:lpstr>Webdings</vt:lpstr>
      <vt:lpstr>Wingdings</vt:lpstr>
      <vt:lpstr>Wingdings 2</vt:lpstr>
      <vt:lpstr>Office Theme</vt:lpstr>
      <vt:lpstr> Analog &amp; Digital Communication Systems</vt:lpstr>
      <vt:lpstr>Analog &amp; Digital Communication Systems</vt:lpstr>
      <vt:lpstr>PowerPoint Presentation</vt:lpstr>
      <vt:lpstr>Text Books</vt:lpstr>
      <vt:lpstr>PowerPoint Presentation</vt:lpstr>
      <vt:lpstr>Outline</vt:lpstr>
      <vt:lpstr>Introduction of Communication Systems  </vt:lpstr>
      <vt:lpstr>Communication System model </vt:lpstr>
      <vt:lpstr>Communication System model </vt:lpstr>
      <vt:lpstr>Communication System model </vt:lpstr>
      <vt:lpstr>Communication System model </vt:lpstr>
      <vt:lpstr>Attenuation, Distortion and Noise</vt:lpstr>
      <vt:lpstr>Attenuation, Distortion and Noise</vt:lpstr>
      <vt:lpstr>Messages</vt:lpstr>
      <vt:lpstr>Messages</vt:lpstr>
      <vt:lpstr>Noise Immunity</vt:lpstr>
      <vt:lpstr>Noise Immunity</vt:lpstr>
      <vt:lpstr>Analog to Digital conversion</vt:lpstr>
      <vt:lpstr>Analog to Digital conversion</vt:lpstr>
      <vt:lpstr>PowerPoint Presentation</vt:lpstr>
      <vt:lpstr>PowerPoint Presentation</vt:lpstr>
      <vt:lpstr>Analog to Digital conversion</vt:lpstr>
      <vt:lpstr>Analog to Digital conversion</vt:lpstr>
      <vt:lpstr>Analog to Digital conversion</vt:lpstr>
      <vt:lpstr>Bandwidth</vt:lpstr>
      <vt:lpstr>Channel Capacity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System</dc:title>
  <dc:creator>Dell</dc:creator>
  <cp:lastModifiedBy>MRT www.Win2Farsi.com</cp:lastModifiedBy>
  <cp:revision>251</cp:revision>
  <dcterms:created xsi:type="dcterms:W3CDTF">2006-08-16T00:00:00Z</dcterms:created>
  <dcterms:modified xsi:type="dcterms:W3CDTF">2020-12-10T08:02:31Z</dcterms:modified>
</cp:coreProperties>
</file>