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13" r:id="rId2"/>
    <p:sldId id="414" r:id="rId3"/>
    <p:sldId id="416" r:id="rId4"/>
    <p:sldId id="417" r:id="rId5"/>
    <p:sldId id="419" r:id="rId6"/>
    <p:sldId id="326" r:id="rId7"/>
    <p:sldId id="327" r:id="rId8"/>
    <p:sldId id="328" r:id="rId9"/>
    <p:sldId id="329" r:id="rId10"/>
    <p:sldId id="331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415" r:id="rId22"/>
    <p:sldId id="420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965E5E-EB43-4906-8C73-64795FF2873E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EDAD63E-15D4-4223-B65F-5A6291606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73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7A789C5-0546-4838-A3EC-0406EAD81ACF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EB6252-F9F6-4B2C-981F-BF168B1D3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59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2E2-D57E-49C0-8DCC-4B835B449DDC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14A7-E965-4093-8F12-D7D2DE916EE7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F96-0E37-4EE9-8A8A-AE9EB86E31DD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E39-3057-483E-84C8-4A5278EA95BE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67600" y="0"/>
            <a:ext cx="1676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Sarmad Ullah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A73A-3492-4501-940A-6A8844BA8927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346B-753C-440E-8459-84E3A223CC6B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C566-10E1-4BF3-A094-6FB903A1D134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F674-3FE0-4A99-92BF-414483E5597D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94C9-0618-4EA7-B21D-7F5EC62B6888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BA07-7FF3-43AF-8FB0-D528A16BD334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6D6-7AA7-461F-ACCC-2DA7DF522D88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453C-2013-4609-9119-EB9316F15459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Analog </a:t>
            </a:r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&amp; Digital Communication Systems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C00000"/>
                </a:solidFill>
              </a:rPr>
              <a:t>Week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Unit Impulse Signal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 Step Function u(t)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209800"/>
            <a:ext cx="3581400" cy="8382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200400"/>
            <a:ext cx="5124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48768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we want a signal to start at </a:t>
            </a:r>
            <a:r>
              <a:rPr kumimoji="0" lang="en-US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t=0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we need only multiply  signal by </a:t>
            </a:r>
            <a:r>
              <a:rPr kumimoji="0" lang="en-US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u(t)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Signal in (b)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can be described as </a:t>
            </a:r>
            <a:r>
              <a:rPr kumimoji="0" lang="en-US" sz="2600" b="0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en-US" sz="26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kumimoji="0" lang="en-US" sz="2600" b="0" i="1" u="none" strike="noStrike" kern="1200" cap="none" spc="0" normalizeH="0" baseline="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</a:t>
            </a:r>
            <a:r>
              <a:rPr kumimoji="0" lang="en-US" sz="2600" b="0" i="1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kumimoji="0" lang="en-US" sz="2600" b="0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(t)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	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be represented as a sum of its components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also be represented as a sum of its components</a:t>
            </a:r>
          </a:p>
          <a:p>
            <a:pPr algn="just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5" name="Picture 3" descr="C:\Users\Dell\Desktop\Image48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1788" y="2500313"/>
            <a:ext cx="3400425" cy="1857375"/>
          </a:xfrm>
          <a:prstGeom prst="rect">
            <a:avLst/>
          </a:prstGeom>
          <a:noFill/>
        </p:spPr>
      </p:pic>
      <p:graphicFrame>
        <p:nvGraphicFramePr>
          <p:cNvPr id="74756" name="Object 7"/>
          <p:cNvGraphicFramePr>
            <a:graphicFrameLocks noChangeAspect="1"/>
          </p:cNvGraphicFramePr>
          <p:nvPr/>
        </p:nvGraphicFramePr>
        <p:xfrm>
          <a:off x="1752600" y="5291931"/>
          <a:ext cx="1524000" cy="133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Bitmap Image" r:id="rId4" imgW="1867161" imgH="1638529" progId="PBrush">
                  <p:embed/>
                </p:oleObj>
              </mc:Choice>
              <mc:Fallback>
                <p:oleObj name="Bitmap Image" r:id="rId4" imgW="1867161" imgH="1638529" progId="PBrus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91931"/>
                        <a:ext cx="1524000" cy="133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8"/>
          <p:cNvGraphicFramePr>
            <a:graphicFrameLocks noChangeAspect="1"/>
          </p:cNvGraphicFramePr>
          <p:nvPr/>
        </p:nvGraphicFramePr>
        <p:xfrm>
          <a:off x="6096000" y="5242718"/>
          <a:ext cx="1600200" cy="138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8" name="Bitmap Image" r:id="rId6" imgW="1933333" imgH="1676634" progId="PBrush">
                  <p:embed/>
                </p:oleObj>
              </mc:Choice>
              <mc:Fallback>
                <p:oleObj name="Bitmap Image" r:id="rId6" imgW="1933333" imgH="1676634" progId="PBrush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42718"/>
                        <a:ext cx="1600200" cy="1386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defined over a finite number of time instants can be written as a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 a signal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g(t)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defined over interval [a,b]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Uniformly divide interval [a,b] in N points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Step Size</a:t>
            </a:r>
          </a:p>
          <a:p>
            <a:pPr algn="just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295400" y="3886200"/>
            <a:ext cx="617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 a, T</a:t>
            </a:r>
            <a:r>
              <a:rPr kumimoji="0" lang="en-US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 a+ϵ, T</a:t>
            </a:r>
            <a:r>
              <a:rPr kumimoji="0" lang="en-US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 a+2ϵ, …. T</a:t>
            </a:r>
            <a:r>
              <a:rPr kumimoji="0" lang="en-US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 a+(N-1)ϵ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581400" y="5181600"/>
            <a:ext cx="1219200" cy="666750"/>
            <a:chOff x="1600200" y="5353050"/>
            <a:chExt cx="1219200" cy="666750"/>
          </a:xfrm>
        </p:grpSpPr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1600200" y="5410200"/>
              <a:ext cx="838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ϵ =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5781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09800" y="5353050"/>
              <a:ext cx="609600" cy="666750"/>
            </a:xfrm>
            <a:prstGeom prst="rect">
              <a:avLst/>
            </a:prstGeom>
            <a:noFill/>
          </p:spPr>
        </p:pic>
      </p:grp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Signal vector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written 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N-dimensional vector, where a dimension refers to the sample value at a certain time instant.</a:t>
            </a:r>
          </a:p>
          <a:p>
            <a:pPr algn="just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Signal vector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grows as N increases</a:t>
            </a:r>
          </a:p>
          <a:p>
            <a:pPr algn="just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Signal transforms into continuous time signal g(t) 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2590800" y="2667000"/>
            <a:ext cx="441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[g(t</a:t>
            </a:r>
            <a:r>
              <a:rPr kumimoji="0" lang="en-US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   g(t</a:t>
            </a:r>
            <a:r>
              <a:rPr kumimoji="0" lang="en-US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   …   g(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2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)]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3962400"/>
            <a:ext cx="1066800" cy="476250"/>
          </a:xfrm>
          <a:prstGeom prst="rect">
            <a:avLst/>
          </a:prstGeom>
          <a:noFill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4438650"/>
            <a:ext cx="1019175" cy="476250"/>
          </a:xfrm>
          <a:prstGeom prst="rect">
            <a:avLst/>
          </a:prstGeom>
          <a:noFill/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4914900"/>
            <a:ext cx="866775" cy="476250"/>
          </a:xfrm>
          <a:prstGeom prst="rect">
            <a:avLst/>
          </a:prstGeom>
          <a:noFill/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626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7975" y="6019800"/>
            <a:ext cx="3629025" cy="619125"/>
          </a:xfrm>
          <a:prstGeom prst="rect">
            <a:avLst/>
          </a:prstGeom>
          <a:noFill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Signal transforms into continuous time signal g(t) </a:t>
            </a:r>
          </a:p>
          <a:p>
            <a:pPr algn="just">
              <a:spcBef>
                <a:spcPct val="5000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Continuous time signals are straightforward generalization of finite dimension vectors</a:t>
            </a:r>
          </a:p>
          <a:p>
            <a:pPr algn="just">
              <a:spcBef>
                <a:spcPct val="5000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Vector properties can be applied to signals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6265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7975" y="2352675"/>
            <a:ext cx="3629025" cy="619125"/>
          </a:xfrm>
          <a:prstGeom prst="rect">
            <a:avLst/>
          </a:prstGeom>
          <a:noFill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vector is represented by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bold-face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vector is specified by its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magnitude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its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direction</a:t>
            </a:r>
          </a:p>
          <a:p>
            <a:pPr algn="just">
              <a:lnSpc>
                <a:spcPct val="90000"/>
              </a:lnSpc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Vector </a:t>
            </a:r>
            <a:r>
              <a:rPr lang="en-US" sz="2800" b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has magnitude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|x|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has magnitude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 g |</a:t>
            </a:r>
          </a:p>
          <a:p>
            <a:pPr algn="just">
              <a:lnSpc>
                <a:spcPct val="9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Inner product (dot or scalar) of two real valued vectors ‘g’ and ‘x’ is</a:t>
            </a:r>
          </a:p>
          <a:p>
            <a:pPr algn="just">
              <a:spcBef>
                <a:spcPct val="5000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6019800"/>
            <a:ext cx="3562350" cy="476250"/>
          </a:xfrm>
          <a:prstGeom prst="rect">
            <a:avLst/>
          </a:prstGeom>
          <a:noFill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of a Vector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two vectors ‘x’ and ‘g’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‘cx’ is a component of ‘g’ along ‘x’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/>
              <a:t>One vector can be expressed in terms of other vector, such as 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 = cx + e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this is not a unique way of vector decomposition 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066800"/>
            <a:ext cx="2133600" cy="1736725"/>
          </a:xfrm>
          <a:prstGeom prst="rect">
            <a:avLst/>
          </a:prstGeom>
          <a:noFill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of a Vector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ways to express ‘g’ is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</a:rPr>
              <a:t> is represented in terms of </a:t>
            </a:r>
            <a:r>
              <a:rPr lang="en-US" b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plus another vector, which is called the error vector </a:t>
            </a:r>
            <a:r>
              <a:rPr lang="en-US" b="1" dirty="0" smtClean="0">
                <a:latin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360" y="2831235"/>
            <a:ext cx="8092440" cy="242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of a Vector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we approximate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e = g – cx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is used to minimize the magnitude of the error vector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Geometrically, component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along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/>
              <a:t>|g|cos</a:t>
            </a:r>
            <a:r>
              <a:rPr lang="en-US" sz="2400" b="1" dirty="0" smtClean="0">
                <a:sym typeface="Symbol" pitchFamily="18" charset="2"/>
              </a:rPr>
              <a:t> , which is also equal to c|x|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 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752600"/>
            <a:ext cx="2286000" cy="1889125"/>
          </a:xfrm>
          <a:prstGeom prst="rect">
            <a:avLst/>
          </a:prstGeom>
          <a:noFill/>
        </p:spPr>
      </p:pic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2819400"/>
            <a:ext cx="1047750" cy="476250"/>
          </a:xfrm>
          <a:prstGeom prst="rect">
            <a:avLst/>
          </a:prstGeom>
          <a:noFill/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9325" y="5343525"/>
            <a:ext cx="2343150" cy="476250"/>
          </a:xfrm>
          <a:prstGeom prst="rect">
            <a:avLst/>
          </a:prstGeom>
          <a:noFill/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of a Vector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definition of inner product, multiply both side by |x| 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235075"/>
            <a:ext cx="2286000" cy="1889125"/>
          </a:xfrm>
          <a:prstGeom prst="rect">
            <a:avLst/>
          </a:prstGeom>
          <a:noFill/>
        </p:spPr>
      </p:pic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2514600"/>
            <a:ext cx="2343150" cy="476250"/>
          </a:xfrm>
          <a:prstGeom prst="rect">
            <a:avLst/>
          </a:prstGeom>
          <a:noFill/>
        </p:spPr>
      </p:pic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648200"/>
            <a:ext cx="4572000" cy="485775"/>
          </a:xfrm>
          <a:prstGeom prst="rect">
            <a:avLst/>
          </a:prstGeom>
          <a:noFill/>
        </p:spPr>
      </p:pic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715000"/>
            <a:ext cx="4362450" cy="933450"/>
          </a:xfrm>
          <a:prstGeom prst="rect">
            <a:avLst/>
          </a:prstGeom>
          <a:noFill/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Power signal examples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Classification of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Continuous time and discrete time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Analog and digital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Periodic and aperiodic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Energy and power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Deterministic and probabilistic signals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Signals operations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Time shifting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Time scaling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Time inversion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Signals versus Vectors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 of a Vector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g and x are orthogonal (perpendicular), then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sz="2400" dirty="0" smtClean="0"/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vectors are said to be </a:t>
            </a:r>
            <a:r>
              <a:rPr lang="en-US" sz="2400" dirty="0" smtClean="0"/>
              <a:t>orthogonal (perpendicular),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their inner (scalar or dot) produce is zero.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971800"/>
            <a:ext cx="1924050" cy="476250"/>
          </a:xfrm>
          <a:prstGeom prst="rect">
            <a:avLst/>
          </a:prstGeom>
          <a:noFill/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Unit impulse signal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Unit step function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Signal versus vectors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Component of a vector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Vectors orthogonality</a:t>
            </a:r>
          </a:p>
          <a:p>
            <a:pPr marL="1009650" lvl="1" indent="-609600">
              <a:lnSpc>
                <a:spcPct val="70000"/>
              </a:lnSpc>
              <a:buNone/>
            </a:pPr>
            <a:endParaRPr lang="en-US" sz="2600" dirty="0" smtClean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B050"/>
                </a:solidFill>
              </a:rPr>
              <a:t>Thank you</a:t>
            </a:r>
            <a:endParaRPr lang="en-US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70000"/>
              </a:lnSpc>
            </a:pPr>
            <a:r>
              <a:rPr lang="en-US" dirty="0" smtClean="0">
                <a:solidFill>
                  <a:srgbClr val="0070C0"/>
                </a:solidFill>
              </a:rPr>
              <a:t>Signals operations Examples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785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228725"/>
            <a:ext cx="63436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85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75" y="3048000"/>
            <a:ext cx="7134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28600" y="121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3276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70000"/>
              </a:lnSpc>
            </a:pPr>
            <a:r>
              <a:rPr lang="en-US" dirty="0" smtClean="0">
                <a:solidFill>
                  <a:srgbClr val="0070C0"/>
                </a:solidFill>
              </a:rPr>
              <a:t>Signals operations Examples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21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3276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9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76325"/>
            <a:ext cx="71628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275" y="3695700"/>
            <a:ext cx="56483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70000"/>
              </a:lnSpc>
            </a:pPr>
            <a:r>
              <a:rPr lang="en-US" dirty="0" smtClean="0">
                <a:solidFill>
                  <a:srgbClr val="0070C0"/>
                </a:solidFill>
              </a:rPr>
              <a:t>Signals operations Examples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21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4659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858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48250"/>
            <a:ext cx="83153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Unit Impulse Signal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unit impulse function was first defined by P. A. M. Dirac (hence often known as the “Dirac delta”).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infinitesimally narrow, infinitely tall, yet integrates to one.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/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implest way to visualize this as a rectangular pulse from a -D/2 to a +D/2 with a height of 1/D of unit area.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impulse function is written as  </a:t>
            </a:r>
          </a:p>
        </p:txBody>
      </p:sp>
      <p:pic>
        <p:nvPicPr>
          <p:cNvPr id="77829" name="Picture 5" descr="«math xmlns=¨http://www.w3.org/1998/Math/MathML¨»«mi»§#948;«/mi»«mo»(«/mo»«mi»t«/mi»«mo»)«/mo»«/math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6925" y="5391150"/>
            <a:ext cx="523875" cy="41910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Unit Impulse Signal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87043" name="Picture 3" descr="http://iitg.vlab.co.in/userfiles/7/image/sig6/sig8/imp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97266"/>
            <a:ext cx="2819400" cy="2703534"/>
          </a:xfrm>
          <a:prstGeom prst="rect">
            <a:avLst/>
          </a:prstGeom>
          <a:noFill/>
        </p:spPr>
      </p:pic>
      <p:pic>
        <p:nvPicPr>
          <p:cNvPr id="87044" name="Picture 4" descr="http://iitg.vlab.co.in/userfiles/7/image/sig6/sig8/impl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76700"/>
            <a:ext cx="2209800" cy="1947097"/>
          </a:xfrm>
          <a:prstGeom prst="rect">
            <a:avLst/>
          </a:prstGeom>
          <a:noFill/>
        </p:spPr>
      </p:pic>
      <p:pic>
        <p:nvPicPr>
          <p:cNvPr id="87046" name="Picture 6" descr="«math xmlns=¨http://www.w3.org/1998/Math/MathML¨»«msubsup»«mo»§#8747;«/mo»«mrow»«mo»-«/mo»«mo»§#8734;«/mo»«/mrow»«mo»§#8734;«/mo»«/msubsup»«mi»§#948;«/mi»«mo»(«/mo»«mi»t«/mi»«mo»)«/mo»«mi»d«/mi»«mi»t«/mi»«mo»=«/mo»«mn»1«/mn»«/math»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7050" y="1447800"/>
            <a:ext cx="3257550" cy="1344389"/>
          </a:xfrm>
          <a:prstGeom prst="rect">
            <a:avLst/>
          </a:prstGeom>
          <a:noFill/>
        </p:spPr>
      </p:pic>
      <p:pic>
        <p:nvPicPr>
          <p:cNvPr id="12" name="Picture 5" descr="«math xmlns=¨http://www.w3.org/1998/Math/MathML¨»«mi»§#948;«/mi»«mo»(«/mo»«mi»t«/mi»«mo»)«/mo»«/math»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3276600"/>
            <a:ext cx="762000" cy="609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114800" y="3200400"/>
            <a:ext cx="270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=0    for all   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sz="2800" dirty="0" smtClean="0"/>
              <a:t> 0</a:t>
            </a:r>
            <a:endParaRPr lang="en-US" sz="28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Unit Impulse Signal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Multiplication of a Function by an Impulse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function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g(t)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multiplied by unit impulse function we get impulse value of </a:t>
            </a:r>
            <a:r>
              <a:rPr lang="en-US" sz="2400" i="1" dirty="0" smtClean="0"/>
              <a:t>g(t) </a:t>
            </a:r>
            <a:r>
              <a:rPr lang="en-US" sz="2400" dirty="0" smtClean="0"/>
              <a:t>at t = 0, which is </a:t>
            </a:r>
            <a:r>
              <a:rPr lang="en-US" sz="2400" i="1" dirty="0" smtClean="0"/>
              <a:t>g(0)</a:t>
            </a:r>
            <a:r>
              <a:rPr lang="en-US" sz="2400" dirty="0" smtClean="0"/>
              <a:t>. </a:t>
            </a:r>
          </a:p>
        </p:txBody>
      </p:sp>
      <p:pic>
        <p:nvPicPr>
          <p:cNvPr id="88066" name="Picture 2" descr="C:\Users\Dell\Desktop\fig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73508"/>
            <a:ext cx="5638800" cy="3479692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505200"/>
            <a:ext cx="426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Unit Impulse Signal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28625" y="1447800"/>
            <a:ext cx="8229600" cy="6397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Sampling (Shifting property) of the Unit impulse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162175"/>
            <a:ext cx="81915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640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</vt:lpstr>
      <vt:lpstr>Symbol</vt:lpstr>
      <vt:lpstr>Times New Roman</vt:lpstr>
      <vt:lpstr>Wingdings</vt:lpstr>
      <vt:lpstr>Office Theme</vt:lpstr>
      <vt:lpstr>Bitmap Image</vt:lpstr>
      <vt:lpstr>Analog &amp; Digital Communication Systems</vt:lpstr>
      <vt:lpstr>Recap</vt:lpstr>
      <vt:lpstr>Signals operations Examples</vt:lpstr>
      <vt:lpstr>Signals operations Examples</vt:lpstr>
      <vt:lpstr>Signals operations Examples</vt:lpstr>
      <vt:lpstr>Unit Impulse Signal</vt:lpstr>
      <vt:lpstr>Unit Impulse Signal</vt:lpstr>
      <vt:lpstr>Unit Impulse Signal</vt:lpstr>
      <vt:lpstr>Unit Impulse Signal</vt:lpstr>
      <vt:lpstr>Unit Impulse Signal</vt:lpstr>
      <vt:lpstr>Signals versus Vectors</vt:lpstr>
      <vt:lpstr>Signals versus Vectors</vt:lpstr>
      <vt:lpstr>Signals versus Vectors</vt:lpstr>
      <vt:lpstr>Signals versus Vectors</vt:lpstr>
      <vt:lpstr>Signals versus Vectors</vt:lpstr>
      <vt:lpstr>Signals versus Vectors</vt:lpstr>
      <vt:lpstr>Signals versus Vectors</vt:lpstr>
      <vt:lpstr>Signals versus Vectors</vt:lpstr>
      <vt:lpstr>Signals versus Vectors</vt:lpstr>
      <vt:lpstr>Signals versus Vectors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System</dc:title>
  <dc:creator>Dell</dc:creator>
  <cp:lastModifiedBy>MRT www.Win2Farsi.com</cp:lastModifiedBy>
  <cp:revision>819</cp:revision>
  <dcterms:created xsi:type="dcterms:W3CDTF">2006-08-16T00:00:00Z</dcterms:created>
  <dcterms:modified xsi:type="dcterms:W3CDTF">2020-12-12T04:52:40Z</dcterms:modified>
</cp:coreProperties>
</file>