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7.png" ContentType="image/png"/>
  <Override PartName="/ppt/media/image9.png" ContentType="image/png"/>
  <Override PartName="/ppt/media/image5.tif" ContentType="image/tiff"/>
  <Override PartName="/ppt/media/image13.png" ContentType="image/png"/>
  <Override PartName="/ppt/media/image8.png" ContentType="image/png"/>
  <Override PartName="/ppt/media/image4.tif" ContentType="image/tiff"/>
  <Override PartName="/ppt/media/image3.png" ContentType="image/png"/>
  <Override PartName="/ppt/media/image11.png" ContentType="image/png"/>
  <Override PartName="/ppt/media/image6.png" ContentType="image/png"/>
  <Override PartName="/ppt/media/image2.tif" ContentType="image/tiff"/>
  <Override PartName="/ppt/media/image10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.tif" ContentType="image/tiff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18573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IBM Plex Sans Tex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9E1D59-FD9B-4826-AFF7-2CDF340725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B802AC-7E6F-4E42-9022-14DE339B37F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782EC7-E028-4A55-B1B8-D1B7B5C1914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5560" cy="37872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720" cy="39744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8040" cy="56995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" name="Line 4"/>
          <p:cNvSpPr/>
          <p:nvPr/>
        </p:nvSpPr>
        <p:spPr>
          <a:xfrm>
            <a:off x="838080" y="1364040"/>
            <a:ext cx="105156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5560" cy="37872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720" cy="39744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8040" cy="569952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8" name="Line 3"/>
          <p:cNvSpPr/>
          <p:nvPr/>
        </p:nvSpPr>
        <p:spPr>
          <a:xfrm>
            <a:off x="838080" y="1296360"/>
            <a:ext cx="105156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84560" y="1871280"/>
            <a:ext cx="6293160" cy="1339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Information TechnologyTrends</a:t>
            </a:r>
            <a:endParaRPr b="0" lang="en-US" sz="36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031400" y="1825560"/>
            <a:ext cx="4794480" cy="43509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6172200" y="3560040"/>
            <a:ext cx="5181120" cy="261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Ahmed Ramadan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18/07/2022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DATABASE TRENDS - FINDINGS &amp; IMPLICATIONS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1396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Microsoft SQL server is the most popular database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There are still a lot of companies using MySql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MongoDB and postgreSQL are the most favorable NoSQL database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Open-source databases like MySQL are still preferable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Software development and Big Data technology still requires SQL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NoSQL databases will make an impact for relational databases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285080" y="3142080"/>
            <a:ext cx="7068240" cy="256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https://eu-gb.dataplatform.cloud.ibm.com/dashboards/9cf03146-a4c5-46c9-add3-4ba07ba5609b/view/7e03a5247d8a32df47deeae407ca78572e33770ce7bb8b50d2807b490c617597f0601391c87c1f5a8c165132f7ec175b9f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077480" y="1901880"/>
            <a:ext cx="3053880" cy="30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1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33" name="Picture 3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843120" y="1373400"/>
            <a:ext cx="10731960" cy="486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2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36" name="Picture 3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329400" y="1291680"/>
            <a:ext cx="11505960" cy="49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3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39" name="Picture 3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723960" y="1427400"/>
            <a:ext cx="10866240" cy="496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DISCUSSION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41" name="Content Placeholder 2" descr=""/>
          <p:cNvPicPr/>
          <p:nvPr/>
        </p:nvPicPr>
        <p:blipFill>
          <a:blip r:embed="rId1"/>
          <a:stretch/>
        </p:blipFill>
        <p:spPr>
          <a:xfrm>
            <a:off x="1253160" y="1825560"/>
            <a:ext cx="4350960" cy="435096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Technology Usage Trend Now and Future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Gender, Age and Education Discrimination in IT Industry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OVERALL FINDINGS &amp; IMPLICATIONS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1396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Technology trends changes every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There are extreme gender and age discrimination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Docker and AWS are the most popular platform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Programmers should always follow the latest technology trends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Further research and changes are required to encourage more women to enter the industry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CONCLUSION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44280" y="1825560"/>
            <a:ext cx="6809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Flexible platforms and databases can optimise systems, improve the performance and closely meet company needs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Young generation is willing to join technology industry.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However, more promotions are needed to women and people from worldwide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48" name="Content Placeholder 5" descr=""/>
          <p:cNvPicPr/>
          <p:nvPr/>
        </p:nvPicPr>
        <p:blipFill>
          <a:blip r:embed="rId1"/>
          <a:stretch/>
        </p:blipFill>
        <p:spPr>
          <a:xfrm>
            <a:off x="1126080" y="2113920"/>
            <a:ext cx="3053880" cy="30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APPENDIX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50" name="Picture 5" descr="Chart, pi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862880" y="1843920"/>
            <a:ext cx="6171840" cy="4314600"/>
          </a:xfrm>
          <a:prstGeom prst="rect">
            <a:avLst/>
          </a:prstGeom>
          <a:ln>
            <a:noFill/>
          </a:ln>
        </p:spPr>
      </p:pic>
      <p:pic>
        <p:nvPicPr>
          <p:cNvPr id="151" name="Content Placeholder 3" descr=""/>
          <p:cNvPicPr/>
          <p:nvPr/>
        </p:nvPicPr>
        <p:blipFill>
          <a:blip r:embed="rId2"/>
          <a:stretch/>
        </p:blipFill>
        <p:spPr>
          <a:xfrm>
            <a:off x="1055880" y="1849680"/>
            <a:ext cx="3194280" cy="31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38200" y="383040"/>
            <a:ext cx="5928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 </a:t>
            </a: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JOB POSTINGS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914400" y="2191320"/>
            <a:ext cx="10488960" cy="286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54" name="Picture 4" descr="A picture containing chart&#10;&#10;Description automatically generated"/>
          <p:cNvPicPr/>
          <p:nvPr/>
        </p:nvPicPr>
        <p:blipFill>
          <a:blip r:embed="rId1"/>
          <a:stretch/>
        </p:blipFill>
        <p:spPr>
          <a:xfrm>
            <a:off x="792000" y="1487880"/>
            <a:ext cx="10607760" cy="478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450800" y="202572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781920" y="263880"/>
            <a:ext cx="8508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OUTLINE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Executive Summary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Introduction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Methodology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Results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Visualization – Charts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Dashboard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Discussion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Findings &amp; Implications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Conclusion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Appendix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38200" y="383040"/>
            <a:ext cx="5928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POPULAR LANGUAGES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56" name="Picture 4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707760" y="1555920"/>
            <a:ext cx="10703160" cy="465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34040" y="304920"/>
            <a:ext cx="8564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EXECUTIVE SUMMARY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285080" y="1825560"/>
            <a:ext cx="7068240" cy="4465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IBM Plex Mono Text"/>
              </a:rPr>
              <a:t>Trends 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Docker is the most  common use platform 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The use of Python will increase 15 % next year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Top 3 used databases will all be NoSQL databases in the following year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IBM Plex Mono Text"/>
              </a:rPr>
              <a:t>Demographics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11211 respondents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  • 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93.5% men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  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6.5% women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8477 (75.6%) respondents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are at the age between 21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to 35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090440" y="2302920"/>
            <a:ext cx="3194280" cy="31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70040" y="365040"/>
            <a:ext cx="7647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994320" y="2261880"/>
            <a:ext cx="3053880" cy="30538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Analyze technology trend in software and web development among developers around the world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BM Plex Mono Text"/>
              </a:rPr>
              <a:t>Purpose of this Analysis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Identify the top programming languages, database, platform and web frame skills in demand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Identify skill requirements for future based on the top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programming languages, database, platform and web frame in the next year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Identify human resource gap in the industry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BM Plex Mono Text"/>
              </a:rPr>
              <a:t>Audience for this Presentation</a:t>
            </a:r>
            <a:endParaRPr b="0" lang="en-U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Programmers</a:t>
            </a:r>
            <a:endParaRPr b="0" lang="en-U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IT industry leaders</a:t>
            </a:r>
            <a:endParaRPr b="0" lang="en-U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Computer science students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81920" y="376560"/>
            <a:ext cx="7230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METHODOLOGY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BM Plex Mono Text"/>
              </a:rPr>
              <a:t>Data Collection (Sources)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• 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Stack overflow developer 2019 survey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GitHub job postings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Programming languages annual salary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BM Plex Mono Text"/>
              </a:rPr>
              <a:t>Data Wrangling using python 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BM Plex Mono Text"/>
              </a:rPr>
              <a:t>Data Exploration using python 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BM Plex Mono Text"/>
              </a:rPr>
              <a:t>Data Visualization using python and IBM Cogns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979560" y="1831680"/>
            <a:ext cx="3194280" cy="31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RESULTS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43280" y="1825560"/>
            <a:ext cx="7068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PROGRAMMING LANGUAGE TRENDS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13960" y="1825560"/>
            <a:ext cx="2228400" cy="50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Current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172200" y="1825560"/>
            <a:ext cx="1757880" cy="50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Next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38080" y="2506680"/>
            <a:ext cx="461448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6172200" y="2506680"/>
            <a:ext cx="461448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Picture 12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443200" y="2355480"/>
            <a:ext cx="5589720" cy="3397320"/>
          </a:xfrm>
          <a:prstGeom prst="rect">
            <a:avLst/>
          </a:prstGeom>
          <a:ln>
            <a:noFill/>
          </a:ln>
        </p:spPr>
      </p:pic>
      <p:pic>
        <p:nvPicPr>
          <p:cNvPr id="114" name="Picture 13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10680" y="2404440"/>
            <a:ext cx="4784400" cy="32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PROGRAMMING LANGUAGE TRENDS - FINDINGS &amp; IMPLICATIONS</a:t>
            </a:r>
            <a:endParaRPr b="0" lang="en-US" sz="2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1396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Bash/Shell/Power Shell and HTML/CSS are top 2 languages both this year and next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Go will be in the fifth rank instead of  java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Users of Bash/Shell/Power Shell and HTML/CSS will decrease by 30% in the following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Go is the new trending language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Bash/Shell/Power Shell and HTML/CSS still indemand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62560" y="428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DATABASE TRENDS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13960" y="1609560"/>
            <a:ext cx="2228400" cy="50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Current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172200" y="1609560"/>
            <a:ext cx="1757880" cy="50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Next Year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38080" y="2506680"/>
            <a:ext cx="461448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6172200" y="2506680"/>
            <a:ext cx="461448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5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25520" y="2489040"/>
            <a:ext cx="4899600" cy="3820680"/>
          </a:xfrm>
          <a:prstGeom prst="rect">
            <a:avLst/>
          </a:prstGeom>
          <a:ln>
            <a:noFill/>
          </a:ln>
        </p:spPr>
      </p:pic>
      <p:pic>
        <p:nvPicPr>
          <p:cNvPr id="124" name="Picture 6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5644440" y="2484360"/>
            <a:ext cx="5618160" cy="398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Application>LibreOffice/6.4.7.2$Linux_X86_64 LibreOffice_project/40$Build-2</Application>
  <Words>360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2020-10-28T18:29:43Z</dcterms:created>
  <dc:creator>Steve Hord</dc:creator>
  <dc:description/>
  <dc:language>en-US</dc:language>
  <cp:lastModifiedBy/>
  <dcterms:modified xsi:type="dcterms:W3CDTF">2022-07-22T22:08:12Z</dcterms:modified>
  <cp:revision>342</cp:revision>
  <dc:subject/>
  <dc:title>IT TRENDS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