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4DA29-03FB-48C2-AD9A-C00C7688A398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199EC-43F1-4FA4-BA56-4A5104A8AF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07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93E0B-A709-4E15-A904-576188BF0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A9D35F-4EA8-4965-B1D4-1D11B13E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A13F4A-13CD-4BBA-8A59-99CE5BE7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D2AD-27DE-454D-9363-2644F1F9338A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BD440A-8802-411F-A153-A2CCF550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9CC9F-901D-45EE-B293-E3975D0F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FAB-111C-4BD6-81A5-C3AAB28AC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92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8F5CA-57C1-4AFE-9DC6-9FC28092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18B72-5C89-4D30-B33B-BFD00BC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6B437A-DDB2-4306-BA35-0DCED99F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D2AD-27DE-454D-9363-2644F1F9338A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8EF5A7-627D-477F-BDE3-0A54D1DA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45C78C-899A-4420-ABEF-3091867A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FAB-111C-4BD6-81A5-C3AAB28AC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31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33CF13-141F-470E-A70C-721A2EBF3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A0CE51-06DA-413A-8EDC-66BBA3797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44F11-7950-467E-970F-1119B640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D2AD-27DE-454D-9363-2644F1F9338A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02A0E-F75C-4E0D-9F11-0025B3D5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3010FB-9347-4DC5-87F5-A94A1004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FAB-111C-4BD6-81A5-C3AAB28AC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9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F9896-EE7D-4594-A624-D0A3B20B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D838E1-B8CE-433E-8B6D-CA9F4D0F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FB8E7E-4AFC-4E53-A3A8-7659E74A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D2AD-27DE-454D-9363-2644F1F9338A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280C2-2FBC-4168-9DF7-0A747FE8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7451C9-858F-483B-B2F2-CFBF9121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FAB-111C-4BD6-81A5-C3AAB28AC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41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97CB4-4AE7-4505-9B80-7929DC2C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6F40E2-1FB8-460B-AD24-BF31C0CA9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74CC9E-CFB0-40B3-9F0E-032EE246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D2AD-27DE-454D-9363-2644F1F9338A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A321F3-D424-43E9-AE2F-6D498D7E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60438-C085-473B-BE67-A3114F80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FAB-111C-4BD6-81A5-C3AAB28AC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48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6BBFF-E7D2-4542-BAA7-50C46C0B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F6D03D-61EF-4718-B98D-DF24E38F1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761B10-E3F8-4A66-B6D5-2A75ABEBD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17973F-BE49-4333-B7F1-78B8410D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D2AD-27DE-454D-9363-2644F1F9338A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1CFBC2-5E5F-42D2-B718-F4C580E5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D6D5D1-D097-4368-ABB7-B606D649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FAB-111C-4BD6-81A5-C3AAB28AC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37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65E99-8AD0-4265-9E5C-F2C510FC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5CDA8F-FD92-45C9-A886-9EEBE52A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3A2474-CC0B-41F4-B341-094B8FF24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BD8CB0-254B-46EB-BFD0-561FB95BD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3EAA61-085B-47BE-9480-E680F80A8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F30A49-4955-4362-9A46-F60850DF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D2AD-27DE-454D-9363-2644F1F9338A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FE9D99-8C9B-4163-9151-01D2BBEB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93D9ED0-89A9-49D6-8B0C-7B05FBA7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FAB-111C-4BD6-81A5-C3AAB28AC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8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2561F-B387-488A-8427-EC782A46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B4DA00-C2E1-416D-8243-FB4B5049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D2AD-27DE-454D-9363-2644F1F9338A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F670AC-AAC1-4A78-BA65-C4BAD342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11D1C0-08FF-4BB5-861F-F211DAD4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FAB-111C-4BD6-81A5-C3AAB28AC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90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AA14C8-BE0F-44DE-917C-6FC606D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D2AD-27DE-454D-9363-2644F1F9338A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FF555C-2D94-4226-B9B0-43C1572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90FBC5-7427-4EC6-B49C-145C9515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FAB-111C-4BD6-81A5-C3AAB28AC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88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824B7-5D3C-46C3-BBF1-83490ED9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3DF141-631A-4DD7-BA00-3B468E2A1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792162-C03B-44F1-BD5E-E60FD1C3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31C19F-6270-4AB3-813A-EC6E046E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D2AD-27DE-454D-9363-2644F1F9338A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B455-10ED-4365-9610-6ECA5694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6A20E1-B920-4AF3-8848-57F9DD0B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FAB-111C-4BD6-81A5-C3AAB28AC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74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8727A-8417-4C63-BDC1-DBADFAA5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C3C64F-0842-4F85-AABA-D5407D32B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B1D360-81B6-4B3E-8CD8-19210BCC3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1F2C79-87BC-424C-8E88-6F1ED27E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D2AD-27DE-454D-9363-2644F1F9338A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625EAB-D0D6-4482-AF01-6D24E1BA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CDD105-1458-4FFE-98F6-850BADD2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FAB-111C-4BD6-81A5-C3AAB28AC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00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C6D5CD-8C50-4E4A-9338-E28DA623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A4350C-B931-454D-8FA4-D10A323B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10F98-73D9-4A33-815B-D8D39E18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8D2AD-27DE-454D-9363-2644F1F9338A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81E579-2C06-4999-AA3A-E8B549388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85C07C-CD01-4E3F-8669-BEEC9E1B9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FAB-111C-4BD6-81A5-C3AAB28AC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90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FB53F-7C42-4EDE-A4B0-27EA187C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77081"/>
            <a:ext cx="10515600" cy="1325563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fr-FR" sz="4800" b="1" dirty="0">
                <a:solidFill>
                  <a:schemeClr val="bg1">
                    <a:lumMod val="95000"/>
                  </a:schemeClr>
                </a:solidFill>
              </a:rPr>
              <a:t>Étude et modélisation des mouvements de                 foule</a:t>
            </a:r>
            <a:endParaRPr lang="fr-FR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1D397E-3CB0-46C5-9118-D807B0B6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7" y="5238956"/>
            <a:ext cx="5113614" cy="3693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fr-FR" sz="2000" b="0" dirty="0"/>
              <a:t>Evacuation de l'aéroport de Francfort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94A274E-15AE-4ED7-989B-62CD6446B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771" y="5257004"/>
            <a:ext cx="5113616" cy="55748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fr-FR" sz="2000" b="0" dirty="0"/>
              <a:t>Evacuation de la gare de Victoria Station à Londres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CA2B79-DEE9-4544-9211-27FF67DCF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4" y="2457692"/>
            <a:ext cx="4426226" cy="257174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E0A2E08-457C-4FE4-85D5-E894ACB30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62" y="2457691"/>
            <a:ext cx="4426226" cy="257174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4C6417E-4E21-4221-A135-F7D9BD1C4FC8}"/>
              </a:ext>
            </a:extLst>
          </p:cNvPr>
          <p:cNvSpPr txBox="1"/>
          <p:nvPr/>
        </p:nvSpPr>
        <p:spPr>
          <a:xfrm>
            <a:off x="291549" y="11927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+mj-lt"/>
              </a:rPr>
              <a:t>Thème</a:t>
            </a:r>
            <a:r>
              <a:rPr lang="fr-FR" dirty="0"/>
              <a:t> : </a:t>
            </a:r>
            <a:r>
              <a:rPr lang="fr-FR" dirty="0">
                <a:latin typeface="+mj-lt"/>
              </a:rPr>
              <a:t>Milieux : interactions, interfaces, homogénéité, ruptures</a:t>
            </a:r>
          </a:p>
        </p:txBody>
      </p:sp>
    </p:spTree>
    <p:extLst>
      <p:ext uri="{BB962C8B-B14F-4D97-AF65-F5344CB8AC3E}">
        <p14:creationId xmlns:p14="http://schemas.microsoft.com/office/powerpoint/2010/main" val="191628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08B89-9A2A-40BF-BDE5-929CB9CC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81"/>
            <a:ext cx="12220229" cy="1179443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b="1" u="sng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Plan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3CCFF-3117-4A10-8707-856F0474A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4645853" cy="694288"/>
          </a:xfrm>
        </p:spPr>
        <p:txBody>
          <a:bodyPr>
            <a:normAutofit lnSpcReduction="10000"/>
          </a:bodyPr>
          <a:lstStyle/>
          <a:p>
            <a:r>
              <a:rPr lang="fr-FR" sz="2200" dirty="0"/>
              <a:t>I ) Modélisation :</a:t>
            </a:r>
            <a:endParaRPr lang="fr-FR" sz="1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87903B-607C-464C-AEEA-C1B1B91B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8546" y="2375451"/>
            <a:ext cx="4645853" cy="799895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Présentation du modèle</a:t>
            </a:r>
          </a:p>
          <a:p>
            <a:r>
              <a:rPr lang="fr-FR" sz="2000" dirty="0"/>
              <a:t>Objectif de la modélisation  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C9E405-DE5B-471C-8697-868241049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3" y="3326296"/>
            <a:ext cx="4684643" cy="799896"/>
          </a:xfrm>
        </p:spPr>
        <p:txBody>
          <a:bodyPr>
            <a:normAutofit lnSpcReduction="10000"/>
          </a:bodyPr>
          <a:lstStyle/>
          <a:p>
            <a:r>
              <a:rPr lang="fr-FR" sz="2200" dirty="0"/>
              <a:t>II ) Etude des deux approches :</a:t>
            </a:r>
          </a:p>
          <a:p>
            <a:r>
              <a:rPr lang="fr-FR" dirty="0"/>
              <a:t>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A9B267-9B33-4B9F-8B85-BEB1F2AAB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48545" y="3726244"/>
            <a:ext cx="3766793" cy="2545315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Présentation des deux approches</a:t>
            </a:r>
          </a:p>
          <a:p>
            <a:r>
              <a:rPr lang="fr-FR" sz="2000" dirty="0"/>
              <a:t>Etablissement des modèles</a:t>
            </a:r>
          </a:p>
          <a:p>
            <a:r>
              <a:rPr lang="fr-FR" sz="2000" dirty="0"/>
              <a:t>Recherche des solutions :</a:t>
            </a:r>
          </a:p>
          <a:p>
            <a:pPr marL="0" indent="0">
              <a:buNone/>
            </a:pPr>
            <a:r>
              <a:rPr lang="fr-FR" sz="2000" dirty="0"/>
              <a:t>                  </a:t>
            </a:r>
            <a:r>
              <a:rPr lang="fr-FR" sz="1800" dirty="0"/>
              <a:t>a) Analytiquement</a:t>
            </a:r>
          </a:p>
          <a:p>
            <a:pPr marL="0" indent="0">
              <a:buNone/>
            </a:pPr>
            <a:r>
              <a:rPr lang="fr-FR" sz="1800" dirty="0"/>
              <a:t>                    b) Avec Python </a:t>
            </a:r>
          </a:p>
          <a:p>
            <a:pPr marL="0" indent="0">
              <a:buNone/>
            </a:pPr>
            <a:r>
              <a:rPr lang="fr-FR" sz="1800" dirty="0"/>
              <a:t>                    </a:t>
            </a:r>
            <a:endParaRPr lang="fr-FR" sz="200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9225AFC1-DD73-463D-A4EE-F45012DA8865}"/>
              </a:ext>
            </a:extLst>
          </p:cNvPr>
          <p:cNvSpPr txBox="1">
            <a:spLocks/>
          </p:cNvSpPr>
          <p:nvPr/>
        </p:nvSpPr>
        <p:spPr>
          <a:xfrm>
            <a:off x="836613" y="1919702"/>
            <a:ext cx="4684644" cy="4557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dirty="0"/>
              <a:t>I ) Modélisation :</a:t>
            </a:r>
            <a:endParaRPr lang="fr-FR" sz="1800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94ABB1E6-BB28-4136-B226-A690EF386937}"/>
              </a:ext>
            </a:extLst>
          </p:cNvPr>
          <p:cNvSpPr txBox="1">
            <a:spLocks/>
          </p:cNvSpPr>
          <p:nvPr/>
        </p:nvSpPr>
        <p:spPr>
          <a:xfrm>
            <a:off x="5711687" y="1752598"/>
            <a:ext cx="6188766" cy="622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III ) Comparaison avec une simulation numérique :</a:t>
            </a:r>
            <a:endParaRPr lang="fr-FR" sz="1600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FB7AF9E8-8A61-4A47-B16B-C3C124101F65}"/>
              </a:ext>
            </a:extLst>
          </p:cNvPr>
          <p:cNvSpPr txBox="1">
            <a:spLocks/>
          </p:cNvSpPr>
          <p:nvPr/>
        </p:nvSpPr>
        <p:spPr>
          <a:xfrm>
            <a:off x="5711687" y="4104454"/>
            <a:ext cx="4684644" cy="4557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dirty="0"/>
              <a:t>IV ) Conclusion 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10385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736B7-DDB1-4055-815F-D0629D2F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52938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b="1" u="sng" dirty="0">
                <a:solidFill>
                  <a:schemeClr val="bg1">
                    <a:lumMod val="95000"/>
                  </a:schemeClr>
                </a:solidFill>
              </a:rPr>
              <a:t>Modélisation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62048A-5D04-4564-8A18-BE0C35590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43427"/>
            <a:ext cx="4963905" cy="437736"/>
          </a:xfrm>
        </p:spPr>
        <p:txBody>
          <a:bodyPr/>
          <a:lstStyle/>
          <a:p>
            <a:r>
              <a:rPr lang="fr-FR" u="sng" dirty="0">
                <a:solidFill>
                  <a:schemeClr val="accent1"/>
                </a:solidFill>
              </a:rPr>
              <a:t>Présentation du modèle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9965CC5-28AB-43DF-95E3-51642B8A3A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093119"/>
            <a:ext cx="3023251" cy="2452377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E257E31-391A-4AA0-B608-CDFBCAE839D3}"/>
              </a:ext>
            </a:extLst>
          </p:cNvPr>
          <p:cNvSpPr txBox="1"/>
          <p:nvPr/>
        </p:nvSpPr>
        <p:spPr>
          <a:xfrm>
            <a:off x="1221802" y="4545496"/>
            <a:ext cx="225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Mouvement de la foule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8424940-314A-4332-8F95-1372225AE5B2}"/>
              </a:ext>
            </a:extLst>
          </p:cNvPr>
          <p:cNvSpPr txBox="1"/>
          <p:nvPr/>
        </p:nvSpPr>
        <p:spPr>
          <a:xfrm>
            <a:off x="697240" y="5866497"/>
            <a:ext cx="33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Déplacement des disques rigides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C2CE8F8E-7FB8-430A-9B1B-6ABB8CF0CAA5}"/>
              </a:ext>
            </a:extLst>
          </p:cNvPr>
          <p:cNvSpPr/>
          <p:nvPr/>
        </p:nvSpPr>
        <p:spPr>
          <a:xfrm>
            <a:off x="2226365" y="5191827"/>
            <a:ext cx="225287" cy="422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1F38582-DA8E-472B-B122-E6D733298575}"/>
              </a:ext>
            </a:extLst>
          </p:cNvPr>
          <p:cNvSpPr txBox="1"/>
          <p:nvPr/>
        </p:nvSpPr>
        <p:spPr>
          <a:xfrm>
            <a:off x="5168348" y="1692552"/>
            <a:ext cx="706879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>
                <a:solidFill>
                  <a:srgbClr val="FF0000"/>
                </a:solidFill>
              </a:rPr>
              <a:t>Définition d’un milieu granulaire </a:t>
            </a:r>
            <a:r>
              <a:rPr lang="fr-FR" sz="2000" dirty="0"/>
              <a:t>: </a:t>
            </a:r>
            <a:r>
              <a:rPr lang="fr-FR" sz="2400" dirty="0">
                <a:latin typeface="+mj-lt"/>
              </a:rPr>
              <a:t>Ensemble de particules </a:t>
            </a:r>
          </a:p>
          <a:p>
            <a:r>
              <a:rPr lang="fr-FR" sz="2400" dirty="0">
                <a:latin typeface="+mj-lt"/>
              </a:rPr>
              <a:t>soumises à la gravité , qui interagissent les unes avec les</a:t>
            </a:r>
          </a:p>
          <a:p>
            <a:r>
              <a:rPr lang="fr-FR" sz="2400" dirty="0">
                <a:latin typeface="+mj-lt"/>
              </a:rPr>
              <a:t>autres par des contacts avec ou sans friction et avec ou </a:t>
            </a:r>
          </a:p>
          <a:p>
            <a:r>
              <a:rPr lang="fr-FR" sz="2400" dirty="0">
                <a:latin typeface="+mj-lt"/>
              </a:rPr>
              <a:t>sans cohésion.</a:t>
            </a:r>
          </a:p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B0F6B76-461A-4F8E-B21C-13D68ED5DD24}"/>
              </a:ext>
            </a:extLst>
          </p:cNvPr>
          <p:cNvSpPr txBox="1"/>
          <p:nvPr/>
        </p:nvSpPr>
        <p:spPr>
          <a:xfrm>
            <a:off x="6096000" y="5343277"/>
            <a:ext cx="4483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Rotation  </a:t>
            </a:r>
            <a:r>
              <a:rPr lang="fr-FR" dirty="0"/>
              <a:t>                            </a:t>
            </a:r>
            <a:r>
              <a:rPr lang="fr-FR" sz="2800" b="1" dirty="0"/>
              <a:t>Cohésion</a:t>
            </a:r>
            <a:endParaRPr lang="fr-FR" b="1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71F2E46-E27E-4504-8464-D432FFEFDD33}"/>
              </a:ext>
            </a:extLst>
          </p:cNvPr>
          <p:cNvCxnSpPr/>
          <p:nvPr/>
        </p:nvCxnSpPr>
        <p:spPr>
          <a:xfrm>
            <a:off x="6373279" y="5191827"/>
            <a:ext cx="795130" cy="9041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22E7371-8BBD-47F9-9342-FE9D5D9E8781}"/>
              </a:ext>
            </a:extLst>
          </p:cNvPr>
          <p:cNvCxnSpPr>
            <a:cxnSpLocks/>
          </p:cNvCxnSpPr>
          <p:nvPr/>
        </p:nvCxnSpPr>
        <p:spPr>
          <a:xfrm flipV="1">
            <a:off x="6516813" y="5165448"/>
            <a:ext cx="602207" cy="9305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AA2B967-DF2D-4A7A-938B-E3F19C24D99A}"/>
              </a:ext>
            </a:extLst>
          </p:cNvPr>
          <p:cNvCxnSpPr/>
          <p:nvPr/>
        </p:nvCxnSpPr>
        <p:spPr>
          <a:xfrm>
            <a:off x="9527296" y="5165448"/>
            <a:ext cx="622853" cy="9305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31AC9BA-3F04-49D6-845C-8C3235354E7E}"/>
              </a:ext>
            </a:extLst>
          </p:cNvPr>
          <p:cNvCxnSpPr>
            <a:cxnSpLocks/>
          </p:cNvCxnSpPr>
          <p:nvPr/>
        </p:nvCxnSpPr>
        <p:spPr>
          <a:xfrm flipV="1">
            <a:off x="9576685" y="5165448"/>
            <a:ext cx="493951" cy="9390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F4BD8F7D-C913-4DCA-A65C-B4F3D71FF588}"/>
              </a:ext>
            </a:extLst>
          </p:cNvPr>
          <p:cNvSpPr txBox="1"/>
          <p:nvPr/>
        </p:nvSpPr>
        <p:spPr>
          <a:xfrm>
            <a:off x="6096000" y="3690661"/>
            <a:ext cx="574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/>
              <a:t>Etudier les interactions particule – particule</a:t>
            </a:r>
          </a:p>
          <a:p>
            <a:pPr algn="ctr"/>
            <a:r>
              <a:rPr lang="fr-FR" sz="2400" b="1" dirty="0"/>
              <a:t> dans un milieu plan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AF42C327-D5DF-46DD-98B2-D7E7EF6A22C0}"/>
              </a:ext>
            </a:extLst>
          </p:cNvPr>
          <p:cNvSpPr/>
          <p:nvPr/>
        </p:nvSpPr>
        <p:spPr>
          <a:xfrm>
            <a:off x="5456830" y="3833548"/>
            <a:ext cx="477672" cy="272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98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6729A5E3-891E-4249-8B2A-CF1A9124A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516" y="530148"/>
            <a:ext cx="3689692" cy="53644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37B6F02-D538-4422-B4E5-8EC1230C3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03" y="139333"/>
            <a:ext cx="5916962" cy="283596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F371F06-4704-4A59-88CA-F9A1E6C2D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441" y="1928115"/>
            <a:ext cx="2531165" cy="480424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D0358A72-1495-477E-BFD2-E8A4EEE0A397}"/>
              </a:ext>
            </a:extLst>
          </p:cNvPr>
          <p:cNvSpPr txBox="1"/>
          <p:nvPr/>
        </p:nvSpPr>
        <p:spPr>
          <a:xfrm>
            <a:off x="8887180" y="1946169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latin typeface="Book Antiqua" panose="02040602050305030304" pitchFamily="18" charset="0"/>
              </a:rPr>
              <a:t>U = U (</a:t>
            </a:r>
            <a:r>
              <a:rPr lang="fr-FR" sz="2800" b="1" dirty="0" err="1">
                <a:latin typeface="Book Antiqua" panose="02040602050305030304" pitchFamily="18" charset="0"/>
              </a:rPr>
              <a:t>q,t</a:t>
            </a:r>
            <a:r>
              <a:rPr lang="fr-FR" sz="2800" b="1" dirty="0"/>
              <a:t>)</a:t>
            </a:r>
            <a:endParaRPr lang="fr-FR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059EC8B-CBCF-4A56-85F0-83EF345612A6}"/>
              </a:ext>
            </a:extLst>
          </p:cNvPr>
          <p:cNvSpPr txBox="1"/>
          <p:nvPr/>
        </p:nvSpPr>
        <p:spPr>
          <a:xfrm>
            <a:off x="81873" y="2967335"/>
            <a:ext cx="3748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solidFill>
                  <a:schemeClr val="accent1"/>
                </a:solidFill>
              </a:rPr>
              <a:t>Objectifs de la modélisation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B5851B3-4D50-4132-9467-25457EFB7635}"/>
              </a:ext>
            </a:extLst>
          </p:cNvPr>
          <p:cNvSpPr txBox="1"/>
          <p:nvPr/>
        </p:nvSpPr>
        <p:spPr>
          <a:xfrm>
            <a:off x="306840" y="3519391"/>
            <a:ext cx="11441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Les écoulements granulaires se traitent selon les forces de contact et le type de collision </a:t>
            </a:r>
          </a:p>
          <a:p>
            <a:pPr algn="ctr"/>
            <a:r>
              <a:rPr lang="fr-FR" sz="2400" b="1" dirty="0">
                <a:solidFill>
                  <a:srgbClr val="FF0000"/>
                </a:solidFill>
              </a:rPr>
              <a:t>soit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63B627B-2C6E-4122-B591-1B83DFCEA22A}"/>
              </a:ext>
            </a:extLst>
          </p:cNvPr>
          <p:cNvSpPr txBox="1"/>
          <p:nvPr/>
        </p:nvSpPr>
        <p:spPr>
          <a:xfrm>
            <a:off x="2358887" y="4839020"/>
            <a:ext cx="2343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Approches Lisses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86D0EB2-5530-4A03-B4E6-44D30FDFC4C3}"/>
              </a:ext>
            </a:extLst>
          </p:cNvPr>
          <p:cNvSpPr txBox="1"/>
          <p:nvPr/>
        </p:nvSpPr>
        <p:spPr>
          <a:xfrm>
            <a:off x="6980024" y="4871182"/>
            <a:ext cx="2853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Approches non lisses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9DBF51B-C3C5-4B32-8BF5-390C6D7DCC1D}"/>
              </a:ext>
            </a:extLst>
          </p:cNvPr>
          <p:cNvSpPr txBox="1"/>
          <p:nvPr/>
        </p:nvSpPr>
        <p:spPr>
          <a:xfrm>
            <a:off x="1294828" y="5466151"/>
            <a:ext cx="461055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contacts sont traités par des forces de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répulsion à courte portée pour gérer 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collisions  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Continue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605BEBB-03F3-4762-B7AD-DC038A38BD9E}"/>
              </a:ext>
            </a:extLst>
          </p:cNvPr>
          <p:cNvSpPr txBox="1"/>
          <p:nvPr/>
        </p:nvSpPr>
        <p:spPr>
          <a:xfrm>
            <a:off x="5683888" y="5491574"/>
            <a:ext cx="5724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contacts sont traités comme des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collisions purement inélastiques 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discontinue 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253876-82A4-47DE-9031-14E1BF9D5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9" y="1156983"/>
            <a:ext cx="5916962" cy="6124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C9D823-3F01-4B8E-ADC0-F62EBC4C7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26" y="2505761"/>
            <a:ext cx="1981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5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6DEAF5-8FA7-4D93-9C77-56C6E0005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1510748"/>
            <a:ext cx="2491409" cy="490744"/>
          </a:xfrm>
        </p:spPr>
        <p:txBody>
          <a:bodyPr/>
          <a:lstStyle/>
          <a:p>
            <a:r>
              <a:rPr lang="fr-FR" u="sng" dirty="0">
                <a:solidFill>
                  <a:schemeClr val="accent1"/>
                </a:solidFill>
              </a:rPr>
              <a:t>Approche Lisse :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AF7495E-C154-4535-A0D7-A5A54F67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200393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b="1" u="sng" dirty="0">
                <a:solidFill>
                  <a:schemeClr val="bg1">
                    <a:lumMod val="95000"/>
                  </a:schemeClr>
                </a:solidFill>
              </a:rPr>
              <a:t>Etude des deux approches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3DB5993-C9C6-470B-B9B9-AD3C6D987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19" y="1311966"/>
            <a:ext cx="5916962" cy="283596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5608B57-2AB6-45CB-AC7E-AF429D6DD868}"/>
              </a:ext>
            </a:extLst>
          </p:cNvPr>
          <p:cNvSpPr txBox="1"/>
          <p:nvPr/>
        </p:nvSpPr>
        <p:spPr>
          <a:xfrm>
            <a:off x="477078" y="4122697"/>
            <a:ext cx="421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- </a:t>
            </a:r>
            <a:r>
              <a:rPr lang="fr-FR" sz="2000" dirty="0"/>
              <a:t>Les disques ne se touchent pas </a:t>
            </a:r>
            <a:r>
              <a:rPr lang="fr-FR" sz="2400" b="1" dirty="0" err="1">
                <a:solidFill>
                  <a:srgbClr val="00B050"/>
                </a:solidFill>
              </a:rPr>
              <a:t>D</a:t>
            </a:r>
            <a:r>
              <a:rPr lang="fr-FR" sz="2400" b="1" baseline="-25000" dirty="0" err="1">
                <a:solidFill>
                  <a:srgbClr val="00B050"/>
                </a:solidFill>
              </a:rPr>
              <a:t>ij</a:t>
            </a:r>
            <a:r>
              <a:rPr lang="fr-FR" sz="2400" b="1" dirty="0">
                <a:solidFill>
                  <a:srgbClr val="00B050"/>
                </a:solidFill>
              </a:rPr>
              <a:t>&gt;0 </a:t>
            </a:r>
            <a:endParaRPr lang="fr-FR" sz="2000" b="1" dirty="0">
              <a:solidFill>
                <a:srgbClr val="00B050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208823D-7869-4403-8743-FEFBFAD0FD02}"/>
              </a:ext>
            </a:extLst>
          </p:cNvPr>
          <p:cNvCxnSpPr>
            <a:cxnSpLocks/>
          </p:cNvCxnSpPr>
          <p:nvPr/>
        </p:nvCxnSpPr>
        <p:spPr>
          <a:xfrm>
            <a:off x="4770783" y="4359965"/>
            <a:ext cx="755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7263040-8103-49C7-8A71-418A505D0AF2}"/>
              </a:ext>
            </a:extLst>
          </p:cNvPr>
          <p:cNvSpPr txBox="1"/>
          <p:nvPr/>
        </p:nvSpPr>
        <p:spPr>
          <a:xfrm>
            <a:off x="5910470" y="4175706"/>
            <a:ext cx="3598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Force d’interactions        </a:t>
            </a:r>
            <a:r>
              <a:rPr lang="fr-FR" sz="2400" b="1" dirty="0" err="1">
                <a:solidFill>
                  <a:srgbClr val="FF0000"/>
                </a:solidFill>
              </a:rPr>
              <a:t>g</a:t>
            </a:r>
            <a:r>
              <a:rPr lang="fr-FR" sz="2400" b="1" baseline="-25000" dirty="0" err="1">
                <a:solidFill>
                  <a:srgbClr val="FF0000"/>
                </a:solidFill>
              </a:rPr>
              <a:t>ij</a:t>
            </a:r>
            <a:r>
              <a:rPr lang="fr-FR" sz="2400" b="1" dirty="0">
                <a:solidFill>
                  <a:srgbClr val="FF0000"/>
                </a:solidFill>
              </a:rPr>
              <a:t>=0 </a:t>
            </a:r>
            <a:r>
              <a:rPr lang="fr-FR" sz="2400" b="1" dirty="0" err="1">
                <a:solidFill>
                  <a:srgbClr val="FF0000"/>
                </a:solidFill>
              </a:rPr>
              <a:t>e</a:t>
            </a:r>
            <a:r>
              <a:rPr lang="fr-FR" sz="2400" b="1" baseline="-25000" dirty="0" err="1">
                <a:solidFill>
                  <a:srgbClr val="FF0000"/>
                </a:solidFill>
              </a:rPr>
              <a:t>ij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9D8334A-FE61-44B7-8C93-27A5B1FE4A49}"/>
              </a:ext>
            </a:extLst>
          </p:cNvPr>
          <p:cNvSpPr txBox="1"/>
          <p:nvPr/>
        </p:nvSpPr>
        <p:spPr>
          <a:xfrm>
            <a:off x="477078" y="4976604"/>
            <a:ext cx="369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-</a:t>
            </a:r>
            <a:r>
              <a:rPr lang="fr-FR" dirty="0"/>
              <a:t> </a:t>
            </a:r>
            <a:r>
              <a:rPr lang="fr-FR" sz="2000" dirty="0"/>
              <a:t>Les disques se touchent </a:t>
            </a:r>
            <a:r>
              <a:rPr lang="fr-FR" sz="2400" b="1" dirty="0" err="1">
                <a:solidFill>
                  <a:srgbClr val="00B050"/>
                </a:solidFill>
              </a:rPr>
              <a:t>D</a:t>
            </a:r>
            <a:r>
              <a:rPr lang="fr-FR" sz="2400" b="1" baseline="-25000" dirty="0" err="1">
                <a:solidFill>
                  <a:srgbClr val="00B050"/>
                </a:solidFill>
              </a:rPr>
              <a:t>ij</a:t>
            </a:r>
            <a:r>
              <a:rPr lang="fr-FR" sz="2400" b="1" dirty="0">
                <a:solidFill>
                  <a:srgbClr val="00B050"/>
                </a:solidFill>
              </a:rPr>
              <a:t>&lt;=0 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2D3A9D4-B0D7-4686-AD15-71F882ECC7C6}"/>
              </a:ext>
            </a:extLst>
          </p:cNvPr>
          <p:cNvCxnSpPr>
            <a:cxnSpLocks/>
          </p:cNvCxnSpPr>
          <p:nvPr/>
        </p:nvCxnSpPr>
        <p:spPr>
          <a:xfrm>
            <a:off x="4770783" y="5207436"/>
            <a:ext cx="755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069AB943-DA6A-4AED-986A-78F697BF421B}"/>
              </a:ext>
            </a:extLst>
          </p:cNvPr>
          <p:cNvSpPr txBox="1"/>
          <p:nvPr/>
        </p:nvSpPr>
        <p:spPr>
          <a:xfrm>
            <a:off x="5910470" y="4976603"/>
            <a:ext cx="398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Force d’interactions        </a:t>
            </a:r>
            <a:r>
              <a:rPr lang="fr-FR" sz="2400" b="1" dirty="0" err="1">
                <a:solidFill>
                  <a:srgbClr val="FF0000"/>
                </a:solidFill>
              </a:rPr>
              <a:t>g</a:t>
            </a:r>
            <a:r>
              <a:rPr lang="fr-FR" sz="2400" b="1" baseline="-25000" dirty="0" err="1">
                <a:solidFill>
                  <a:srgbClr val="FF0000"/>
                </a:solidFill>
              </a:rPr>
              <a:t>ij</a:t>
            </a:r>
            <a:r>
              <a:rPr lang="fr-FR" sz="2400" b="1" dirty="0">
                <a:solidFill>
                  <a:srgbClr val="FF0000"/>
                </a:solidFill>
              </a:rPr>
              <a:t>= - </a:t>
            </a:r>
            <a:r>
              <a:rPr lang="fr-FR" sz="2400" b="1" dirty="0" err="1">
                <a:solidFill>
                  <a:srgbClr val="FF0000"/>
                </a:solidFill>
              </a:rPr>
              <a:t>Kx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e</a:t>
            </a:r>
            <a:r>
              <a:rPr lang="fr-FR" sz="2400" b="1" baseline="-25000" dirty="0" err="1">
                <a:solidFill>
                  <a:srgbClr val="FF0000"/>
                </a:solidFill>
              </a:rPr>
              <a:t>ij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CED2986-4427-4250-B592-FACB614F8F11}"/>
              </a:ext>
            </a:extLst>
          </p:cNvPr>
          <p:cNvSpPr txBox="1"/>
          <p:nvPr/>
        </p:nvSpPr>
        <p:spPr>
          <a:xfrm>
            <a:off x="6758608" y="5777500"/>
            <a:ext cx="4342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sz="2000" b="1" dirty="0"/>
              <a:t>x = |</a:t>
            </a:r>
            <a:r>
              <a:rPr lang="fr-FR" sz="2000" b="1" dirty="0" err="1"/>
              <a:t>D</a:t>
            </a:r>
            <a:r>
              <a:rPr lang="fr-FR" sz="2000" b="1" baseline="-25000" dirty="0" err="1"/>
              <a:t>ij</a:t>
            </a:r>
            <a:r>
              <a:rPr lang="fr-FR" sz="2000" b="1" baseline="-25000" dirty="0"/>
              <a:t> </a:t>
            </a:r>
            <a:r>
              <a:rPr lang="fr-FR" sz="2000" b="1" dirty="0"/>
              <a:t>|  : distance d’interpénétration </a:t>
            </a:r>
            <a:endParaRPr lang="fr-FR" b="1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2960C7C-5713-4445-8C2B-D41F3FD7E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615" y="3313072"/>
            <a:ext cx="1981200" cy="8096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6EEBC54-59BD-48F8-9F23-033DCDBAF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02" y="1905015"/>
            <a:ext cx="3629025" cy="523875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B4A1D7F6-A28B-4A68-B145-1F12B090325F}"/>
              </a:ext>
            </a:extLst>
          </p:cNvPr>
          <p:cNvSpPr txBox="1"/>
          <p:nvPr/>
        </p:nvSpPr>
        <p:spPr>
          <a:xfrm>
            <a:off x="6798084" y="6345211"/>
            <a:ext cx="2710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K : constante de raideur</a:t>
            </a:r>
          </a:p>
        </p:txBody>
      </p:sp>
    </p:spTree>
    <p:extLst>
      <p:ext uri="{BB962C8B-B14F-4D97-AF65-F5344CB8AC3E}">
        <p14:creationId xmlns:p14="http://schemas.microsoft.com/office/powerpoint/2010/main" val="169373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BC71ED3D-F79D-4570-A0F7-4BFA77D945A9}"/>
              </a:ext>
            </a:extLst>
          </p:cNvPr>
          <p:cNvSpPr txBox="1"/>
          <p:nvPr/>
        </p:nvSpPr>
        <p:spPr>
          <a:xfrm>
            <a:off x="3856382" y="477079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  <a:cs typeface="Arial" panose="020B0604020202020204" pitchFamily="34" charset="0"/>
              </a:rPr>
              <a:t>g</a:t>
            </a:r>
            <a:r>
              <a:rPr lang="fr-FR" sz="2400" baseline="-25000" dirty="0" err="1">
                <a:latin typeface="Cambria" panose="02040503050406030204" pitchFamily="18" charset="0"/>
                <a:cs typeface="Arial" panose="020B0604020202020204" pitchFamily="34" charset="0"/>
              </a:rPr>
              <a:t>ij</a:t>
            </a:r>
            <a:r>
              <a:rPr lang="fr-FR" sz="2400" dirty="0">
                <a:latin typeface="Cambria" panose="02040503050406030204" pitchFamily="18" charset="0"/>
                <a:cs typeface="Arial" panose="020B0604020202020204" pitchFamily="34" charset="0"/>
              </a:rPr>
              <a:t>(t) = - K min ( 0, |</a:t>
            </a:r>
            <a:r>
              <a:rPr lang="fr-FR" sz="2400" dirty="0" err="1">
                <a:latin typeface="Cambria" panose="02040503050406030204" pitchFamily="18" charset="0"/>
                <a:cs typeface="Arial" panose="020B0604020202020204" pitchFamily="34" charset="0"/>
              </a:rPr>
              <a:t>D</a:t>
            </a:r>
            <a:r>
              <a:rPr lang="fr-FR" sz="2400" baseline="-25000" dirty="0" err="1">
                <a:latin typeface="Cambria" panose="02040503050406030204" pitchFamily="18" charset="0"/>
                <a:cs typeface="Arial" panose="020B0604020202020204" pitchFamily="34" charset="0"/>
              </a:rPr>
              <a:t>ij</a:t>
            </a:r>
            <a:r>
              <a:rPr lang="fr-FR" sz="2400" dirty="0">
                <a:latin typeface="Cambria" panose="02040503050406030204" pitchFamily="18" charset="0"/>
                <a:cs typeface="Arial" panose="020B0604020202020204" pitchFamily="34" charset="0"/>
              </a:rPr>
              <a:t>| ) </a:t>
            </a:r>
            <a:r>
              <a:rPr lang="fr-FR" sz="2400" dirty="0" err="1">
                <a:latin typeface="Cambria" panose="02040503050406030204" pitchFamily="18" charset="0"/>
                <a:cs typeface="Arial" panose="020B0604020202020204" pitchFamily="34" charset="0"/>
              </a:rPr>
              <a:t>e</a:t>
            </a:r>
            <a:r>
              <a:rPr lang="fr-FR" sz="2400" baseline="-25000" dirty="0" err="1">
                <a:latin typeface="Cambria" panose="02040503050406030204" pitchFamily="18" charset="0"/>
                <a:cs typeface="Arial" panose="020B0604020202020204" pitchFamily="34" charset="0"/>
              </a:rPr>
              <a:t>ij</a:t>
            </a:r>
            <a:r>
              <a:rPr lang="fr-FR" sz="2400" dirty="0">
                <a:latin typeface="Cambria" panose="02040503050406030204" pitchFamily="18" charset="0"/>
                <a:cs typeface="Arial" panose="020B0604020202020204" pitchFamily="34" charset="0"/>
              </a:rPr>
              <a:t>(t</a:t>
            </a:r>
            <a:r>
              <a:rPr lang="fr-FR" dirty="0">
                <a:latin typeface="Cambria" panose="02040503050406030204" pitchFamily="18" charset="0"/>
              </a:rPr>
              <a:t>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1DD6E23-E5A6-44E8-A27A-B67FDEE62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00" y="1203872"/>
            <a:ext cx="2609850" cy="12668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A2A66F1-F615-40E2-A3C1-DB5CA8A336AA}"/>
              </a:ext>
            </a:extLst>
          </p:cNvPr>
          <p:cNvSpPr txBox="1"/>
          <p:nvPr/>
        </p:nvSpPr>
        <p:spPr>
          <a:xfrm>
            <a:off x="0" y="2470697"/>
            <a:ext cx="2712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Résolution Numérique :</a:t>
            </a:r>
          </a:p>
        </p:txBody>
      </p:sp>
    </p:spTree>
    <p:extLst>
      <p:ext uri="{BB962C8B-B14F-4D97-AF65-F5344CB8AC3E}">
        <p14:creationId xmlns:p14="http://schemas.microsoft.com/office/powerpoint/2010/main" val="1973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E9001B-7741-4A6E-BACC-66F6E8D4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91546"/>
            <a:ext cx="3255134" cy="517249"/>
          </a:xfrm>
        </p:spPr>
        <p:txBody>
          <a:bodyPr/>
          <a:lstStyle/>
          <a:p>
            <a:r>
              <a:rPr lang="fr-FR" u="sng" dirty="0">
                <a:solidFill>
                  <a:schemeClr val="accent1"/>
                </a:solidFill>
              </a:rPr>
              <a:t>Approche Non lisse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F6B352B-4435-4ED6-B9B8-E0A796FE6D49}"/>
              </a:ext>
            </a:extLst>
          </p:cNvPr>
          <p:cNvSpPr txBox="1"/>
          <p:nvPr/>
        </p:nvSpPr>
        <p:spPr>
          <a:xfrm>
            <a:off x="3021495" y="808795"/>
            <a:ext cx="535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Contacts purement inélastiques / Pas de rebond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B35BA6D-D117-4777-8FC7-69C3D6A82564}"/>
              </a:ext>
            </a:extLst>
          </p:cNvPr>
          <p:cNvSpPr txBox="1"/>
          <p:nvPr/>
        </p:nvSpPr>
        <p:spPr>
          <a:xfrm>
            <a:off x="291547" y="1541488"/>
            <a:ext cx="1008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Contrainte : </a:t>
            </a:r>
            <a:r>
              <a:rPr lang="fr-FR" dirty="0"/>
              <a:t>Positions des particules doit être toujours admissible c’est-à-dire : </a:t>
            </a:r>
            <a:r>
              <a:rPr lang="fr-FR" b="1" dirty="0">
                <a:solidFill>
                  <a:srgbClr val="FF0000"/>
                </a:solidFill>
              </a:rPr>
              <a:t>Pas de chevauchement  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670FDD-916F-4658-B7E9-EEF27A3097E5}"/>
              </a:ext>
            </a:extLst>
          </p:cNvPr>
          <p:cNvSpPr txBox="1"/>
          <p:nvPr/>
        </p:nvSpPr>
        <p:spPr>
          <a:xfrm>
            <a:off x="2058011" y="2243403"/>
            <a:ext cx="239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 moment du contact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44DA14-3B10-44C2-A5C9-7464135F38F2}"/>
              </a:ext>
            </a:extLst>
          </p:cNvPr>
          <p:cNvSpPr txBox="1"/>
          <p:nvPr/>
        </p:nvSpPr>
        <p:spPr>
          <a:xfrm>
            <a:off x="5461612" y="2254871"/>
            <a:ext cx="267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Discontinuité de la vitesse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2468926-110A-48E5-8CBD-76BCA8757D3A}"/>
              </a:ext>
            </a:extLst>
          </p:cNvPr>
          <p:cNvCxnSpPr/>
          <p:nvPr/>
        </p:nvCxnSpPr>
        <p:spPr>
          <a:xfrm>
            <a:off x="4725721" y="2458847"/>
            <a:ext cx="4624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E7D04AD3-2B32-422B-9B40-A815FBD333B2}"/>
              </a:ext>
            </a:extLst>
          </p:cNvPr>
          <p:cNvCxnSpPr>
            <a:endCxn id="9" idx="1"/>
          </p:cNvCxnSpPr>
          <p:nvPr/>
        </p:nvCxnSpPr>
        <p:spPr>
          <a:xfrm>
            <a:off x="1627567" y="2120348"/>
            <a:ext cx="430444" cy="30772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7159D94-C753-4CBE-80F4-86670B4D9BFE}"/>
              </a:ext>
            </a:extLst>
          </p:cNvPr>
          <p:cNvSpPr txBox="1"/>
          <p:nvPr/>
        </p:nvSpPr>
        <p:spPr>
          <a:xfrm>
            <a:off x="9675138" y="1927858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Non linéarité spatial 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E67E6CBC-2C36-45A6-9C80-48273C6418D8}"/>
              </a:ext>
            </a:extLst>
          </p:cNvPr>
          <p:cNvCxnSpPr/>
          <p:nvPr/>
        </p:nvCxnSpPr>
        <p:spPr>
          <a:xfrm>
            <a:off x="8971722" y="1910820"/>
            <a:ext cx="530087" cy="20952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DE5A485-4532-4527-A474-B36FCFB9892C}"/>
              </a:ext>
            </a:extLst>
          </p:cNvPr>
          <p:cNvSpPr txBox="1"/>
          <p:nvPr/>
        </p:nvSpPr>
        <p:spPr>
          <a:xfrm>
            <a:off x="9675138" y="238225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Non linéarité temporelle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17DC1F0-DCF1-476B-84D6-272945397AE9}"/>
              </a:ext>
            </a:extLst>
          </p:cNvPr>
          <p:cNvCxnSpPr/>
          <p:nvPr/>
        </p:nvCxnSpPr>
        <p:spPr>
          <a:xfrm>
            <a:off x="8139525" y="2566921"/>
            <a:ext cx="10044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èche : double flèche verticale 22">
            <a:extLst>
              <a:ext uri="{FF2B5EF4-FFF2-40B4-BE49-F238E27FC236}">
                <a16:creationId xmlns:a16="http://schemas.microsoft.com/office/drawing/2014/main" id="{8D93DE29-CC24-4DB7-B9EC-96F71C3AA096}"/>
              </a:ext>
            </a:extLst>
          </p:cNvPr>
          <p:cNvSpPr/>
          <p:nvPr/>
        </p:nvSpPr>
        <p:spPr>
          <a:xfrm>
            <a:off x="10614991" y="2751587"/>
            <a:ext cx="265044" cy="3693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3F4FEEF-B00D-40B1-BFDD-169DEBA6A90D}"/>
              </a:ext>
            </a:extLst>
          </p:cNvPr>
          <p:cNvSpPr txBox="1"/>
          <p:nvPr/>
        </p:nvSpPr>
        <p:spPr>
          <a:xfrm>
            <a:off x="9675138" y="3228945"/>
            <a:ext cx="222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Caractère Non lisse</a:t>
            </a:r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73F1C9BE-3739-4D0B-A1A6-F210A7FFE91D}"/>
              </a:ext>
            </a:extLst>
          </p:cNvPr>
          <p:cNvSpPr/>
          <p:nvPr/>
        </p:nvSpPr>
        <p:spPr>
          <a:xfrm>
            <a:off x="636104" y="2120348"/>
            <a:ext cx="412551" cy="150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8907FDCD-EB63-4425-987B-3419EF4E7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84" y="3690873"/>
            <a:ext cx="7962900" cy="5429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6CFA6790-8CB0-405B-B536-CAB28FF6F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034" y="4093598"/>
            <a:ext cx="2677914" cy="644055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4ED2C5B-F695-455F-9A88-CF8ECB337656}"/>
              </a:ext>
            </a:extLst>
          </p:cNvPr>
          <p:cNvSpPr txBox="1"/>
          <p:nvPr/>
        </p:nvSpPr>
        <p:spPr>
          <a:xfrm>
            <a:off x="1447651" y="4415625"/>
            <a:ext cx="12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Contact</a:t>
            </a:r>
            <a:r>
              <a:rPr lang="fr-FR" dirty="0"/>
              <a:t>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DCEE72E-4317-4A0D-A4A8-D4919ED51284}"/>
              </a:ext>
            </a:extLst>
          </p:cNvPr>
          <p:cNvSpPr txBox="1"/>
          <p:nvPr/>
        </p:nvSpPr>
        <p:spPr>
          <a:xfrm>
            <a:off x="4776728" y="4415625"/>
            <a:ext cx="263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Distance augmente</a:t>
            </a:r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22690F24-BB59-4D14-859A-DC09BF3778B1}"/>
              </a:ext>
            </a:extLst>
          </p:cNvPr>
          <p:cNvSpPr/>
          <p:nvPr/>
        </p:nvSpPr>
        <p:spPr>
          <a:xfrm>
            <a:off x="3255133" y="4545496"/>
            <a:ext cx="866293" cy="331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9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0C881DD-DC6F-4015-B499-F512A0462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38" y="0"/>
            <a:ext cx="6915150" cy="18002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CE15F4D-0362-4171-B4DF-70B909FBD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63" y="1800225"/>
            <a:ext cx="2628900" cy="8096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A80E3F8-7BBA-42F0-93B2-97DA2B876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13" y="2819400"/>
            <a:ext cx="7620000" cy="7810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FFA052C-8F61-4D67-8F0F-4FE70F439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163" y="3810000"/>
            <a:ext cx="3419475" cy="84772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524667-3674-41FC-B1D8-6C29F3DD93E9}"/>
              </a:ext>
            </a:extLst>
          </p:cNvPr>
          <p:cNvSpPr txBox="1"/>
          <p:nvPr/>
        </p:nvSpPr>
        <p:spPr>
          <a:xfrm>
            <a:off x="4330163" y="4003029"/>
            <a:ext cx="154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J </a:t>
            </a:r>
            <a:r>
              <a:rPr lang="fr-FR" sz="2400" b="1" dirty="0" err="1"/>
              <a:t>J</a:t>
            </a:r>
            <a:r>
              <a:rPr lang="fr-FR" sz="2400" b="1" dirty="0"/>
              <a:t> Moreau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54821B-4FA6-4DD9-BAB1-99E7EB9320C4}"/>
              </a:ext>
            </a:extLst>
          </p:cNvPr>
          <p:cNvSpPr txBox="1"/>
          <p:nvPr/>
        </p:nvSpPr>
        <p:spPr>
          <a:xfrm>
            <a:off x="927652" y="4041497"/>
            <a:ext cx="1660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solidFill>
                  <a:schemeClr val="accent6">
                    <a:lumMod val="75000"/>
                  </a:schemeClr>
                </a:solidFill>
              </a:rPr>
              <a:t>Proposition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45B95A4-DBD1-4C35-8BD4-AD8F50088B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00" y="5060304"/>
            <a:ext cx="3095625" cy="69532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70E6EA0-6994-4BE8-BFFB-E85281A102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08" y="5407966"/>
            <a:ext cx="2998924" cy="10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7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61419-E6F5-4AEC-A990-18E69672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8DCD08-83A8-4401-9E5B-F8503BEAC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86EE8F-5C4A-482C-99C1-E0665A388F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fr-FR" baseline="-25000" dirty="0"/>
          </a:p>
          <a:p>
            <a:pPr marL="0" indent="0">
              <a:buNone/>
            </a:pPr>
            <a:endParaRPr lang="fr-FR" baseline="-25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E9B996-7DD5-407E-A970-CB6A279B8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AE27B8-327E-46EA-88FB-27C271C0CF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2101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330</Words>
  <Application>Microsoft Office PowerPoint</Application>
  <PresentationFormat>Grand écran</PresentationFormat>
  <Paragraphs>63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Cambria</vt:lpstr>
      <vt:lpstr>Thème Office</vt:lpstr>
      <vt:lpstr>Étude et modélisation des mouvements de                 foule</vt:lpstr>
      <vt:lpstr>Plan</vt:lpstr>
      <vt:lpstr>Modélisation</vt:lpstr>
      <vt:lpstr>Présentation PowerPoint</vt:lpstr>
      <vt:lpstr>Etude des deux approches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et modélisation des mouvements de foule</dc:title>
  <dc:creator>bougu</dc:creator>
  <cp:lastModifiedBy>bougu</cp:lastModifiedBy>
  <cp:revision>44</cp:revision>
  <dcterms:created xsi:type="dcterms:W3CDTF">2018-06-07T12:56:31Z</dcterms:created>
  <dcterms:modified xsi:type="dcterms:W3CDTF">2018-06-12T18:21:06Z</dcterms:modified>
</cp:coreProperties>
</file>