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0" r:id="rId2"/>
    <p:sldId id="257" r:id="rId3"/>
    <p:sldId id="274" r:id="rId4"/>
    <p:sldId id="289" r:id="rId5"/>
    <p:sldId id="288" r:id="rId6"/>
    <p:sldId id="287" r:id="rId7"/>
    <p:sldId id="279" r:id="rId8"/>
    <p:sldId id="291" r:id="rId9"/>
    <p:sldId id="292" r:id="rId10"/>
    <p:sldId id="285" r:id="rId11"/>
    <p:sldId id="301" r:id="rId12"/>
    <p:sldId id="293" r:id="rId13"/>
    <p:sldId id="299" r:id="rId14"/>
    <p:sldId id="307" r:id="rId15"/>
    <p:sldId id="306" r:id="rId16"/>
    <p:sldId id="303" r:id="rId17"/>
    <p:sldId id="284" r:id="rId18"/>
    <p:sldId id="286" r:id="rId19"/>
    <p:sldId id="294" r:id="rId20"/>
    <p:sldId id="295" r:id="rId21"/>
    <p:sldId id="296" r:id="rId22"/>
    <p:sldId id="29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1AED24A-FB7B-441D-92A2-4EC3C7500C53}">
          <p14:sldIdLst>
            <p14:sldId id="300"/>
            <p14:sldId id="257"/>
            <p14:sldId id="274"/>
            <p14:sldId id="289"/>
            <p14:sldId id="288"/>
            <p14:sldId id="287"/>
            <p14:sldId id="279"/>
            <p14:sldId id="291"/>
            <p14:sldId id="292"/>
            <p14:sldId id="285"/>
            <p14:sldId id="301"/>
            <p14:sldId id="293"/>
            <p14:sldId id="299"/>
            <p14:sldId id="307"/>
            <p14:sldId id="306"/>
            <p14:sldId id="303"/>
            <p14:sldId id="284"/>
            <p14:sldId id="286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66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E9540-0F95-4CAB-8405-5399A7203096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2081C-B580-4916-AF6D-87033B8A62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7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2081C-B580-4916-AF6D-87033B8A62A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39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9BD4-97B4-41F5-B1E1-F65358B00DC8}" type="datetimeFigureOut">
              <a:rPr lang="fr-FR" smtClean="0"/>
              <a:t>13/06/2018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52D2-F3F8-4DCC-9390-3E55CB00972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89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9BD4-97B4-41F5-B1E1-F65358B00DC8}" type="datetimeFigureOut">
              <a:rPr lang="fr-FR" smtClean="0"/>
              <a:t>13/06/2018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52D2-F3F8-4DCC-9390-3E55CB00972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060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9BD4-97B4-41F5-B1E1-F65358B00DC8}" type="datetimeFigureOut">
              <a:rPr lang="fr-FR" smtClean="0"/>
              <a:t>13/06/2018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52D2-F3F8-4DCC-9390-3E55CB00972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457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9BD4-97B4-41F5-B1E1-F65358B00DC8}" type="datetimeFigureOut">
              <a:rPr lang="fr-FR" smtClean="0"/>
              <a:t>13/06/2018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52D2-F3F8-4DCC-9390-3E55CB00972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007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9BD4-97B4-41F5-B1E1-F65358B00DC8}" type="datetimeFigureOut">
              <a:rPr lang="fr-FR" smtClean="0"/>
              <a:t>13/06/2018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52D2-F3F8-4DCC-9390-3E55CB00972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161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9BD4-97B4-41F5-B1E1-F65358B00DC8}" type="datetimeFigureOut">
              <a:rPr lang="fr-FR" smtClean="0"/>
              <a:t>13/06/2018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52D2-F3F8-4DCC-9390-3E55CB00972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37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9BD4-97B4-41F5-B1E1-F65358B00DC8}" type="datetimeFigureOut">
              <a:rPr lang="fr-FR" smtClean="0"/>
              <a:t>13/06/2018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52D2-F3F8-4DCC-9390-3E55CB00972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886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9BD4-97B4-41F5-B1E1-F65358B00DC8}" type="datetimeFigureOut">
              <a:rPr lang="fr-FR" smtClean="0"/>
              <a:t>13/06/2018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52D2-F3F8-4DCC-9390-3E55CB00972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8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9BD4-97B4-41F5-B1E1-F65358B00DC8}" type="datetimeFigureOut">
              <a:rPr lang="fr-FR" smtClean="0"/>
              <a:t>13/06/2018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52D2-F3F8-4DCC-9390-3E55CB00972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469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9BD4-97B4-41F5-B1E1-F65358B00DC8}" type="datetimeFigureOut">
              <a:rPr lang="fr-FR" smtClean="0"/>
              <a:t>13/06/2018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52D2-F3F8-4DCC-9390-3E55CB00972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540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39BD4-97B4-41F5-B1E1-F65358B00DC8}" type="datetimeFigureOut">
              <a:rPr lang="fr-FR" smtClean="0"/>
              <a:t>13/06/2018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A52D2-F3F8-4DCC-9390-3E55CB00972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565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9BD4-97B4-41F5-B1E1-F65358B00DC8}" type="datetimeFigureOut">
              <a:rPr lang="fr-FR" smtClean="0"/>
              <a:t>13/06/2018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A52D2-F3F8-4DCC-9390-3E55CB00972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3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wmf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21112" cy="6858000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4839682" y="0"/>
            <a:ext cx="6562859" cy="68911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rgbClr val="FF0000"/>
              </a:solidFill>
            </a:endParaRPr>
          </a:p>
          <a:p>
            <a:pPr algn="ctr"/>
            <a:endParaRPr lang="fr-FR" dirty="0">
              <a:solidFill>
                <a:srgbClr val="FF0000"/>
              </a:solidFill>
            </a:endParaRPr>
          </a:p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198772" y="1111430"/>
            <a:ext cx="656822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>
                <a:solidFill>
                  <a:schemeClr val="accent4">
                    <a:lumMod val="75000"/>
                  </a:schemeClr>
                </a:solidFill>
              </a:rPr>
              <a:t>Thème: milieu: interaction, rupture, interface, </a:t>
            </a:r>
            <a:r>
              <a:rPr lang="fr-FR" sz="2400" u="sng" dirty="0" smtClean="0">
                <a:solidFill>
                  <a:schemeClr val="accent4">
                    <a:lumMod val="75000"/>
                  </a:schemeClr>
                </a:solidFill>
              </a:rPr>
              <a:t>homogénéité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sz="3600" dirty="0" smtClean="0"/>
              <a:t>Prédiction </a:t>
            </a:r>
            <a:r>
              <a:rPr lang="fr-FR" sz="3600" dirty="0"/>
              <a:t>des phénomènes météorologiques: étude 	et </a:t>
            </a:r>
            <a:r>
              <a:rPr lang="fr-FR" sz="3600" dirty="0" smtClean="0"/>
              <a:t>modélisation</a:t>
            </a:r>
          </a:p>
          <a:p>
            <a:pPr algn="ctr"/>
            <a:endParaRPr lang="fr-FR" sz="2400" dirty="0" smtClean="0"/>
          </a:p>
          <a:p>
            <a:pPr algn="ctr"/>
            <a:endParaRPr lang="fr-FR" sz="2400" dirty="0"/>
          </a:p>
          <a:p>
            <a:pPr algn="ctr"/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Peut –on prévoir le trajet du cyclone?</a:t>
            </a:r>
          </a:p>
          <a:p>
            <a:pPr algn="ctr"/>
            <a:endParaRPr lang="fr-FR" sz="3600" dirty="0"/>
          </a:p>
          <a:p>
            <a:pPr algn="ctr"/>
            <a:endParaRPr lang="fr-FR" sz="3600" dirty="0" smtClean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16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2305320" y="2459865"/>
            <a:ext cx="7547020" cy="10045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Les solutions du système de Lorenz sont non périodiques donc on ne peut le résoudre que numériquement par la méthode d’Euler explicite et </a:t>
            </a:r>
            <a:r>
              <a:rPr lang="fr-FR" dirty="0" err="1" smtClean="0">
                <a:solidFill>
                  <a:schemeClr val="tx1"/>
                </a:solidFill>
              </a:rPr>
              <a:t>Odeint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944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schéma numérique pour la méthode d’Euler explicite: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06341"/>
              </p:ext>
            </p:extLst>
          </p:nvPr>
        </p:nvGraphicFramePr>
        <p:xfrm>
          <a:off x="1662448" y="1996181"/>
          <a:ext cx="8304292" cy="3065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Équation" r:id="rId3" imgW="1892160" imgH="698400" progId="Equation.3">
                  <p:embed/>
                </p:oleObj>
              </mc:Choice>
              <mc:Fallback>
                <p:oleObj name="Équation" r:id="rId3" imgW="1892160" imgH="698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2448" y="1996181"/>
                        <a:ext cx="8304292" cy="3065217"/>
                      </a:xfrm>
                      <a:prstGeom prst="rect">
                        <a:avLst/>
                      </a:prstGeom>
                      <a:ln w="12700"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1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7" y="1199951"/>
            <a:ext cx="5157787" cy="617078"/>
          </a:xfrm>
        </p:spPr>
        <p:txBody>
          <a:bodyPr>
            <a:normAutofit/>
          </a:bodyPr>
          <a:lstStyle/>
          <a:p>
            <a:r>
              <a:rPr lang="fr-FR" dirty="0" smtClean="0"/>
              <a:t>             </a:t>
            </a:r>
            <a:endParaRPr lang="fr-FR" sz="20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745587" y="1494503"/>
            <a:ext cx="5183188" cy="617078"/>
          </a:xfrm>
        </p:spPr>
        <p:txBody>
          <a:bodyPr>
            <a:normAutofit fontScale="700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             </a:t>
            </a:r>
            <a:endParaRPr lang="fr-FR" sz="3800" dirty="0"/>
          </a:p>
          <a:p>
            <a:endParaRPr lang="fr-FR" sz="3400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7" y="824248"/>
            <a:ext cx="5614106" cy="5365415"/>
          </a:xfrm>
        </p:spPr>
      </p:pic>
      <p:pic>
        <p:nvPicPr>
          <p:cNvPr id="2" name="Espace réservé du contenu 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78" y="824248"/>
            <a:ext cx="5114808" cy="5365415"/>
          </a:xfrm>
        </p:spPr>
      </p:pic>
    </p:spTree>
    <p:extLst>
      <p:ext uri="{BB962C8B-B14F-4D97-AF65-F5344CB8AC3E}">
        <p14:creationId xmlns:p14="http://schemas.microsoft.com/office/powerpoint/2010/main" val="13393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>
                <a:solidFill>
                  <a:schemeClr val="accent4">
                    <a:lumMod val="75000"/>
                  </a:schemeClr>
                </a:solidFill>
              </a:rPr>
              <a:t>L’exemple d’IRMA: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1070"/>
            <a:ext cx="5181600" cy="4443212"/>
          </a:xfrm>
        </p:spPr>
      </p:pic>
      <p:pic>
        <p:nvPicPr>
          <p:cNvPr id="13" name="Espace réservé du contenu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194118"/>
            <a:ext cx="5181600" cy="5017115"/>
          </a:xfrm>
        </p:spPr>
      </p:pic>
    </p:spTree>
    <p:extLst>
      <p:ext uri="{BB962C8B-B14F-4D97-AF65-F5344CB8AC3E}">
        <p14:creationId xmlns:p14="http://schemas.microsoft.com/office/powerpoint/2010/main" val="3224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997299" y="455109"/>
            <a:ext cx="10515600" cy="1325563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chemeClr val="accent4">
                    <a:lumMod val="75000"/>
                  </a:schemeClr>
                </a:solidFill>
              </a:rPr>
              <a:t>Étude graphique de la stabilité d’un exemple du système de Lorenz:</a:t>
            </a:r>
            <a:endParaRPr lang="fr-FR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3728508" y="1557919"/>
            <a:ext cx="5157787" cy="823912"/>
          </a:xfrm>
        </p:spPr>
        <p:txBody>
          <a:bodyPr/>
          <a:lstStyle/>
          <a:p>
            <a:r>
              <a:rPr lang="fr-FR" dirty="0" smtClean="0"/>
              <a:t>          le </a:t>
            </a:r>
            <a:r>
              <a:rPr lang="fr-FR" dirty="0"/>
              <a:t>système est chaotique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pic>
        <p:nvPicPr>
          <p:cNvPr id="6" name="Espace réservé du contenu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267560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/>
          <p:cNvSpPr>
            <a:spLocks noGrp="1"/>
          </p:cNvSpPr>
          <p:nvPr>
            <p:ph type="body" idx="1"/>
          </p:nvPr>
        </p:nvSpPr>
        <p:spPr>
          <a:xfrm>
            <a:off x="865849" y="1024340"/>
            <a:ext cx="5157787" cy="823912"/>
          </a:xfrm>
        </p:spPr>
        <p:txBody>
          <a:bodyPr/>
          <a:lstStyle/>
          <a:p>
            <a:r>
              <a:rPr lang="fr-FR" dirty="0" smtClean="0"/>
              <a:t>         </a:t>
            </a:r>
            <a:r>
              <a:rPr lang="fr-FR" b="0" dirty="0" smtClean="0"/>
              <a:t>Le système est stable</a:t>
            </a:r>
            <a:endParaRPr lang="fr-FR" b="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>
          <a:xfrm>
            <a:off x="6172199" y="1024340"/>
            <a:ext cx="5183188" cy="823912"/>
          </a:xfrm>
        </p:spPr>
        <p:txBody>
          <a:bodyPr/>
          <a:lstStyle/>
          <a:p>
            <a:r>
              <a:rPr lang="fr-FR" b="0" dirty="0" smtClean="0"/>
              <a:t>Le </a:t>
            </a:r>
            <a:r>
              <a:rPr lang="fr-FR" b="0" dirty="0"/>
              <a:t>système est </a:t>
            </a:r>
            <a:r>
              <a:rPr lang="fr-FR" b="0" dirty="0" smtClean="0"/>
              <a:t>très stable 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5474" y="2505075"/>
            <a:ext cx="4916639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2356834" y="1970467"/>
            <a:ext cx="8062173" cy="12878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</a:rPr>
              <a:t>Les solutions du système de Lorenz sont sensibles aux </a:t>
            </a:r>
            <a:r>
              <a:rPr lang="fr-FR" sz="2000" dirty="0" smtClean="0">
                <a:solidFill>
                  <a:schemeClr val="tx1"/>
                </a:solidFill>
              </a:rPr>
              <a:t>petits changements.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3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à coins arrondis 18"/>
          <p:cNvSpPr/>
          <p:nvPr/>
        </p:nvSpPr>
        <p:spPr>
          <a:xfrm>
            <a:off x="327546" y="4148919"/>
            <a:ext cx="941696" cy="6960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</p:spPr>
      </p:pic>
      <p:sp>
        <p:nvSpPr>
          <p:cNvPr id="6" name="Rectangle à coins arrondis 5"/>
          <p:cNvSpPr/>
          <p:nvPr/>
        </p:nvSpPr>
        <p:spPr>
          <a:xfrm>
            <a:off x="232012" y="1392072"/>
            <a:ext cx="1596788" cy="4776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rayonnement solaire entrant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109182" y="4135271"/>
            <a:ext cx="1160060" cy="5459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tourbillon turbulent</a:t>
            </a:r>
          </a:p>
        </p:txBody>
      </p:sp>
      <p:sp>
        <p:nvSpPr>
          <p:cNvPr id="27" name="Ellipse 26"/>
          <p:cNvSpPr/>
          <p:nvPr/>
        </p:nvSpPr>
        <p:spPr>
          <a:xfrm>
            <a:off x="5172501" y="2115404"/>
            <a:ext cx="1282889" cy="450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flux de chaleur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6250675" y="4135271"/>
            <a:ext cx="1351128" cy="27295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évaporation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8434315" y="1869743"/>
            <a:ext cx="2251881" cy="5732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Flux de chaleur latente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4162567" y="4640243"/>
            <a:ext cx="1119117" cy="313894"/>
          </a:xfrm>
          <a:prstGeom prst="ellipse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à coins arrondis 1"/>
          <p:cNvSpPr/>
          <p:nvPr/>
        </p:nvSpPr>
        <p:spPr>
          <a:xfrm>
            <a:off x="2511380" y="3837904"/>
            <a:ext cx="2949262" cy="71020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Interface atmosphère-océan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Flèche droite 2"/>
          <p:cNvSpPr/>
          <p:nvPr/>
        </p:nvSpPr>
        <p:spPr>
          <a:xfrm>
            <a:off x="8242479" y="2442950"/>
            <a:ext cx="1751527" cy="51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Écoulement </a:t>
            </a:r>
            <a:endParaRPr lang="fr-FR" dirty="0"/>
          </a:p>
        </p:txBody>
      </p:sp>
      <p:sp>
        <p:nvSpPr>
          <p:cNvPr id="12" name="Double flèche verticale 11"/>
          <p:cNvSpPr/>
          <p:nvPr/>
        </p:nvSpPr>
        <p:spPr>
          <a:xfrm>
            <a:off x="10151611" y="2442948"/>
            <a:ext cx="2040389" cy="26184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Interac-tion</a:t>
            </a:r>
            <a:r>
              <a:rPr lang="fr-FR" dirty="0" smtClean="0"/>
              <a:t> </a:t>
            </a:r>
            <a:r>
              <a:rPr lang="fr-FR" dirty="0" err="1" smtClean="0"/>
              <a:t>atmos-phère</a:t>
            </a:r>
            <a:r>
              <a:rPr lang="fr-FR" dirty="0" smtClean="0"/>
              <a:t> océan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9218965" y="3891148"/>
            <a:ext cx="682580" cy="2072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794715" y="1869743"/>
            <a:ext cx="1583893" cy="8348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Des radiations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Flèche droite rayée 16"/>
          <p:cNvSpPr/>
          <p:nvPr/>
        </p:nvSpPr>
        <p:spPr>
          <a:xfrm>
            <a:off x="5531750" y="4681182"/>
            <a:ext cx="3657600" cy="78368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Courants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04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791259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Équation" r:id="rId3" imgW="114120" imgH="215640" progId="Equation.3">
                  <p:embed/>
                </p:oleObj>
              </mc:Choice>
              <mc:Fallback>
                <p:oleObj name="Équation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Espace réservé du contenu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403957"/>
              </p:ext>
            </p:extLst>
          </p:nvPr>
        </p:nvGraphicFramePr>
        <p:xfrm>
          <a:off x="946866" y="1602709"/>
          <a:ext cx="10515600" cy="1540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Équation" r:id="rId5" imgW="2628720" imgH="393480" progId="Equation.3">
                  <p:embed/>
                </p:oleObj>
              </mc:Choice>
              <mc:Fallback>
                <p:oleObj name="Équation" r:id="rId5" imgW="26287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6866" y="1602709"/>
                        <a:ext cx="10515600" cy="154005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896912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Équation" r:id="rId7" imgW="114120" imgH="215640" progId="Equation.3">
                  <p:embed/>
                </p:oleObj>
              </mc:Choice>
              <mc:Fallback>
                <p:oleObj name="Équation" r:id="rId7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Connecteur droit avec flèche 29"/>
          <p:cNvCxnSpPr/>
          <p:nvPr/>
        </p:nvCxnSpPr>
        <p:spPr>
          <a:xfrm flipH="1">
            <a:off x="3823683" y="2978295"/>
            <a:ext cx="489397" cy="1635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799812" y="4613912"/>
            <a:ext cx="253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Accélération convective</a:t>
            </a:r>
            <a:endParaRPr lang="fr-FR" dirty="0"/>
          </a:p>
        </p:txBody>
      </p:sp>
      <p:cxnSp>
        <p:nvCxnSpPr>
          <p:cNvPr id="36" name="Connecteur droit avec flèche 35"/>
          <p:cNvCxnSpPr/>
          <p:nvPr/>
        </p:nvCxnSpPr>
        <p:spPr>
          <a:xfrm flipH="1">
            <a:off x="1194650" y="2924320"/>
            <a:ext cx="321972" cy="1455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493153" y="4338206"/>
            <a:ext cx="151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accélération</a:t>
            </a:r>
            <a:endParaRPr lang="fr-FR" dirty="0"/>
          </a:p>
        </p:txBody>
      </p:sp>
      <p:cxnSp>
        <p:nvCxnSpPr>
          <p:cNvPr id="40" name="Connecteur droit avec flèche 39"/>
          <p:cNvCxnSpPr/>
          <p:nvPr/>
        </p:nvCxnSpPr>
        <p:spPr>
          <a:xfrm flipH="1">
            <a:off x="6423606" y="2865709"/>
            <a:ext cx="283335" cy="1287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5917843" y="4199706"/>
            <a:ext cx="1946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Accélération gravitationnelle</a:t>
            </a:r>
            <a:endParaRPr lang="fr-FR" dirty="0"/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8585647" y="2780314"/>
            <a:ext cx="231819" cy="1006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8240872" y="3852248"/>
            <a:ext cx="136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Force volumique pressante</a:t>
            </a:r>
            <a:endParaRPr lang="fr-FR" dirty="0"/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10419008" y="2865709"/>
            <a:ext cx="0" cy="1114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10243934" y="4122967"/>
            <a:ext cx="115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Viscosité du milieu</a:t>
            </a:r>
            <a:endParaRPr lang="fr-FR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1803042" y="256190"/>
            <a:ext cx="7539239" cy="8757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On modélise </a:t>
            </a:r>
            <a:r>
              <a:rPr lang="fr-FR" dirty="0">
                <a:solidFill>
                  <a:schemeClr val="tx1"/>
                </a:solidFill>
              </a:rPr>
              <a:t>l</a:t>
            </a:r>
            <a:r>
              <a:rPr lang="fr-FR" dirty="0" smtClean="0">
                <a:solidFill>
                  <a:schemeClr val="tx1"/>
                </a:solidFill>
              </a:rPr>
              <a:t>es </a:t>
            </a:r>
            <a:r>
              <a:rPr lang="fr-FR" dirty="0">
                <a:solidFill>
                  <a:schemeClr val="tx1"/>
                </a:solidFill>
              </a:rPr>
              <a:t>courants océaniques et </a:t>
            </a:r>
            <a:r>
              <a:rPr lang="fr-FR" dirty="0" smtClean="0">
                <a:solidFill>
                  <a:schemeClr val="tx1"/>
                </a:solidFill>
              </a:rPr>
              <a:t>les </a:t>
            </a:r>
            <a:r>
              <a:rPr lang="fr-FR" dirty="0">
                <a:solidFill>
                  <a:schemeClr val="tx1"/>
                </a:solidFill>
              </a:rPr>
              <a:t>mouvements des masses d'air de l'atmosphère </a:t>
            </a:r>
            <a:r>
              <a:rPr lang="fr-FR" dirty="0" smtClean="0">
                <a:solidFill>
                  <a:schemeClr val="tx1"/>
                </a:solidFill>
              </a:rPr>
              <a:t>par l’équation de Navier-Stocks.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Projection sur un repère cartésien 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542096"/>
              </p:ext>
            </p:extLst>
          </p:nvPr>
        </p:nvGraphicFramePr>
        <p:xfrm>
          <a:off x="2243193" y="1602268"/>
          <a:ext cx="7705613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Équation" r:id="rId3" imgW="3644640" imgH="685800" progId="Equation.3">
                  <p:embed/>
                </p:oleObj>
              </mc:Choice>
              <mc:Fallback>
                <p:oleObj name="Équation" r:id="rId3" imgW="364464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3193" y="1602268"/>
                        <a:ext cx="7705613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053730"/>
              </p:ext>
            </p:extLst>
          </p:nvPr>
        </p:nvGraphicFramePr>
        <p:xfrm>
          <a:off x="2417182" y="2699204"/>
          <a:ext cx="7705613" cy="864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Équation" r:id="rId5" imgW="3593880" imgH="444240" progId="Equation.3">
                  <p:embed/>
                </p:oleObj>
              </mc:Choice>
              <mc:Fallback>
                <p:oleObj name="Équation" r:id="rId5" imgW="359388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7182" y="2699204"/>
                        <a:ext cx="7705613" cy="864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222852"/>
              </p:ext>
            </p:extLst>
          </p:nvPr>
        </p:nvGraphicFramePr>
        <p:xfrm>
          <a:off x="2417182" y="3893484"/>
          <a:ext cx="7705613" cy="74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Équation" r:id="rId7" imgW="3784320" imgH="444240" progId="Equation.3">
                  <p:embed/>
                </p:oleObj>
              </mc:Choice>
              <mc:Fallback>
                <p:oleObj name="Équation" r:id="rId7" imgW="378432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7182" y="3893484"/>
                        <a:ext cx="7705613" cy="741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1674254" y="5009882"/>
                <a:ext cx="7868991" cy="97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fr-FR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eqArr>
                      </m:e>
                    </m:d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54" y="5009882"/>
                <a:ext cx="7868991" cy="976614"/>
              </a:xfrm>
              <a:prstGeom prst="rect">
                <a:avLst/>
              </a:prstGeom>
              <a:blipFill rotWithShape="0">
                <a:blip r:embed="rId9"/>
                <a:stretch>
                  <a:fillRect l="-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0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800" b="1" dirty="0" smtClean="0"/>
              <a:t>                                                                                               </a:t>
            </a:r>
            <a:endParaRPr lang="fr-FR" sz="1800" b="1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1424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2485623" y="1326524"/>
            <a:ext cx="5962918" cy="8886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Et pour simplifier, on suppose que le régime est permanent et la viscosité est nulle: l’équation d’Euler 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650951"/>
              </p:ext>
            </p:extLst>
          </p:nvPr>
        </p:nvGraphicFramePr>
        <p:xfrm>
          <a:off x="3090930" y="2975020"/>
          <a:ext cx="4752304" cy="1068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Équation" r:id="rId3" imgW="1739880" imgH="419040" progId="Equation.3">
                  <p:embed/>
                </p:oleObj>
              </mc:Choice>
              <mc:Fallback>
                <p:oleObj name="Équation" r:id="rId3" imgW="17398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0930" y="2975020"/>
                        <a:ext cx="4752304" cy="106894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99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81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Exemple: tornade dans une bénédiction de l’eau</a:t>
            </a:r>
            <a:endParaRPr lang="fr-FR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contenu 10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/>
                  <a:t>  </a:t>
                </a:r>
              </a:p>
              <a:p>
                <a:pPr marL="0" indent="0">
                  <a:buNone/>
                </a:pPr>
                <a:r>
                  <a:rPr lang="fr-FR" dirty="0"/>
                  <a:t> </a:t>
                </a:r>
                <a:endParaRPr lang="fr-FR" dirty="0" smtClean="0"/>
              </a:p>
              <a:p>
                <a:pPr marL="0" indent="0">
                  <a:buNone/>
                </a:pPr>
                <a:r>
                  <a:rPr lang="fr-FR" dirty="0"/>
                  <a:t>  </a:t>
                </a:r>
                <a:r>
                  <a:rPr lang="fr-FR" dirty="0" smtClean="0"/>
                  <a:t>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1" name="Espace réservé du contenu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7624293" y="2550017"/>
            <a:ext cx="2356834" cy="2897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7534141" y="2382592"/>
            <a:ext cx="2537138" cy="3348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7933386" y="3152128"/>
            <a:ext cx="1751527" cy="544109"/>
          </a:xfrm>
          <a:custGeom>
            <a:avLst/>
            <a:gdLst>
              <a:gd name="connsiteX0" fmla="*/ 0 w 2382858"/>
              <a:gd name="connsiteY0" fmla="*/ 28954 h 544109"/>
              <a:gd name="connsiteX1" fmla="*/ 231820 w 2382858"/>
              <a:gd name="connsiteY1" fmla="*/ 93348 h 544109"/>
              <a:gd name="connsiteX2" fmla="*/ 1107583 w 2382858"/>
              <a:gd name="connsiteY2" fmla="*/ 544109 h 544109"/>
              <a:gd name="connsiteX3" fmla="*/ 2086378 w 2382858"/>
              <a:gd name="connsiteY3" fmla="*/ 93348 h 544109"/>
              <a:gd name="connsiteX4" fmla="*/ 2356834 w 2382858"/>
              <a:gd name="connsiteY4" fmla="*/ 3196 h 544109"/>
              <a:gd name="connsiteX5" fmla="*/ 2356834 w 2382858"/>
              <a:gd name="connsiteY5" fmla="*/ 28954 h 54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2858" h="544109">
                <a:moveTo>
                  <a:pt x="0" y="28954"/>
                </a:moveTo>
                <a:cubicBezTo>
                  <a:pt x="23611" y="18221"/>
                  <a:pt x="47223" y="7489"/>
                  <a:pt x="231820" y="93348"/>
                </a:cubicBezTo>
                <a:cubicBezTo>
                  <a:pt x="416417" y="179207"/>
                  <a:pt x="798490" y="544109"/>
                  <a:pt x="1107583" y="544109"/>
                </a:cubicBezTo>
                <a:cubicBezTo>
                  <a:pt x="1416676" y="544109"/>
                  <a:pt x="1878170" y="183500"/>
                  <a:pt x="2086378" y="93348"/>
                </a:cubicBezTo>
                <a:cubicBezTo>
                  <a:pt x="2294586" y="3196"/>
                  <a:pt x="2311758" y="13928"/>
                  <a:pt x="2356834" y="3196"/>
                </a:cubicBezTo>
                <a:cubicBezTo>
                  <a:pt x="2401910" y="-7536"/>
                  <a:pt x="2379372" y="10709"/>
                  <a:pt x="2356834" y="289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endCxn id="11" idx="0"/>
          </p:cNvCxnSpPr>
          <p:nvPr/>
        </p:nvCxnSpPr>
        <p:spPr>
          <a:xfrm flipH="1" flipV="1">
            <a:off x="8763000" y="1825625"/>
            <a:ext cx="59028" cy="32872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8807003" y="1683306"/>
            <a:ext cx="33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z</a:t>
            </a:r>
            <a:endParaRPr lang="fr-FR" dirty="0"/>
          </a:p>
        </p:txBody>
      </p:sp>
      <p:cxnSp>
        <p:nvCxnSpPr>
          <p:cNvPr id="33" name="Connecteur en arc 32"/>
          <p:cNvCxnSpPr>
            <a:stCxn id="25" idx="4"/>
          </p:cNvCxnSpPr>
          <p:nvPr/>
        </p:nvCxnSpPr>
        <p:spPr>
          <a:xfrm flipV="1">
            <a:off x="9665784" y="3152128"/>
            <a:ext cx="315343" cy="3196"/>
          </a:xfrm>
          <a:prstGeom prst="curvedConnector3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/>
          <p:nvPr/>
        </p:nvCxnSpPr>
        <p:spPr>
          <a:xfrm>
            <a:off x="7624293" y="3152128"/>
            <a:ext cx="294951" cy="12700"/>
          </a:xfrm>
          <a:prstGeom prst="curvedConnector3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9684913" y="31648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9684913" y="3164828"/>
            <a:ext cx="0" cy="194808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920507" y="3164828"/>
            <a:ext cx="12879" cy="194808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8807003" y="4520485"/>
            <a:ext cx="877910" cy="12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9077459" y="4520485"/>
            <a:ext cx="51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  <a:endParaRPr lang="fr-FR" dirty="0" smtClean="0"/>
          </a:p>
        </p:txBody>
      </p:sp>
      <p:cxnSp>
        <p:nvCxnSpPr>
          <p:cNvPr id="70" name="Connecteur en arc 69"/>
          <p:cNvCxnSpPr/>
          <p:nvPr/>
        </p:nvCxnSpPr>
        <p:spPr>
          <a:xfrm rot="10800000" flipV="1">
            <a:off x="8500056" y="3831172"/>
            <a:ext cx="474374" cy="167717"/>
          </a:xfrm>
          <a:prstGeom prst="curvedConnector3">
            <a:avLst>
              <a:gd name="adj1" fmla="val -12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8999112" y="3629557"/>
            <a:ext cx="28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Calibri" panose="020F0502020204030204" pitchFamily="34" charset="0"/>
              </a:rPr>
              <a:t>ω</a:t>
            </a:r>
            <a:endParaRPr lang="fr-FR" dirty="0"/>
          </a:p>
        </p:txBody>
      </p:sp>
      <p:cxnSp>
        <p:nvCxnSpPr>
          <p:cNvPr id="85" name="Connecteur droit avec flèche 84"/>
          <p:cNvCxnSpPr/>
          <p:nvPr/>
        </p:nvCxnSpPr>
        <p:spPr>
          <a:xfrm>
            <a:off x="10457645" y="2871989"/>
            <a:ext cx="12879" cy="52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7926946" y="4146790"/>
            <a:ext cx="105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M(r,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𝛳,z)</a:t>
            </a:r>
            <a:endParaRPr lang="fr-FR" dirty="0"/>
          </a:p>
        </p:txBody>
      </p:sp>
      <p:sp>
        <p:nvSpPr>
          <p:cNvPr id="87" name="Forme libre 86"/>
          <p:cNvSpPr/>
          <p:nvPr/>
        </p:nvSpPr>
        <p:spPr>
          <a:xfrm>
            <a:off x="8178085" y="4533363"/>
            <a:ext cx="67188" cy="64395"/>
          </a:xfrm>
          <a:custGeom>
            <a:avLst/>
            <a:gdLst>
              <a:gd name="connsiteX0" fmla="*/ 0 w 67188"/>
              <a:gd name="connsiteY0" fmla="*/ 0 h 64395"/>
              <a:gd name="connsiteX1" fmla="*/ 64394 w 67188"/>
              <a:gd name="connsiteY1" fmla="*/ 38637 h 64395"/>
              <a:gd name="connsiteX2" fmla="*/ 25757 w 67188"/>
              <a:gd name="connsiteY2" fmla="*/ 12879 h 64395"/>
              <a:gd name="connsiteX3" fmla="*/ 51515 w 67188"/>
              <a:gd name="connsiteY3" fmla="*/ 51516 h 64395"/>
              <a:gd name="connsiteX4" fmla="*/ 0 w 67188"/>
              <a:gd name="connsiteY4" fmla="*/ 38637 h 64395"/>
              <a:gd name="connsiteX5" fmla="*/ 12878 w 67188"/>
              <a:gd name="connsiteY5" fmla="*/ 0 h 64395"/>
              <a:gd name="connsiteX6" fmla="*/ 25757 w 67188"/>
              <a:gd name="connsiteY6" fmla="*/ 64395 h 6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188" h="64395">
                <a:moveTo>
                  <a:pt x="0" y="0"/>
                </a:moveTo>
                <a:cubicBezTo>
                  <a:pt x="21465" y="12879"/>
                  <a:pt x="42005" y="27442"/>
                  <a:pt x="64394" y="38637"/>
                </a:cubicBezTo>
                <a:cubicBezTo>
                  <a:pt x="78238" y="45559"/>
                  <a:pt x="36702" y="1934"/>
                  <a:pt x="25757" y="12879"/>
                </a:cubicBezTo>
                <a:cubicBezTo>
                  <a:pt x="14812" y="23824"/>
                  <a:pt x="62460" y="40571"/>
                  <a:pt x="51515" y="51516"/>
                </a:cubicBezTo>
                <a:cubicBezTo>
                  <a:pt x="38999" y="64032"/>
                  <a:pt x="17172" y="42930"/>
                  <a:pt x="0" y="38637"/>
                </a:cubicBezTo>
                <a:cubicBezTo>
                  <a:pt x="4293" y="25758"/>
                  <a:pt x="-698" y="0"/>
                  <a:pt x="12878" y="0"/>
                </a:cubicBezTo>
                <a:cubicBezTo>
                  <a:pt x="67273" y="0"/>
                  <a:pt x="31101" y="53708"/>
                  <a:pt x="25757" y="6439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orme libre 87"/>
          <p:cNvSpPr/>
          <p:nvPr/>
        </p:nvSpPr>
        <p:spPr>
          <a:xfrm>
            <a:off x="8744755" y="3181081"/>
            <a:ext cx="62248" cy="45719"/>
          </a:xfrm>
          <a:custGeom>
            <a:avLst/>
            <a:gdLst>
              <a:gd name="connsiteX0" fmla="*/ 64394 w 170226"/>
              <a:gd name="connsiteY0" fmla="*/ 0 h 38636"/>
              <a:gd name="connsiteX1" fmla="*/ 128789 w 170226"/>
              <a:gd name="connsiteY1" fmla="*/ 25757 h 38636"/>
              <a:gd name="connsiteX2" fmla="*/ 167425 w 170226"/>
              <a:gd name="connsiteY2" fmla="*/ 38636 h 38636"/>
              <a:gd name="connsiteX3" fmla="*/ 0 w 170226"/>
              <a:gd name="connsiteY3" fmla="*/ 25757 h 38636"/>
              <a:gd name="connsiteX4" fmla="*/ 64394 w 170226"/>
              <a:gd name="connsiteY4" fmla="*/ 0 h 3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226" h="38636">
                <a:moveTo>
                  <a:pt x="64394" y="0"/>
                </a:moveTo>
                <a:cubicBezTo>
                  <a:pt x="85859" y="8586"/>
                  <a:pt x="107143" y="17640"/>
                  <a:pt x="128789" y="25757"/>
                </a:cubicBezTo>
                <a:cubicBezTo>
                  <a:pt x="141500" y="30524"/>
                  <a:pt x="181000" y="38636"/>
                  <a:pt x="167425" y="38636"/>
                </a:cubicBezTo>
                <a:cubicBezTo>
                  <a:pt x="111452" y="38636"/>
                  <a:pt x="55808" y="30050"/>
                  <a:pt x="0" y="25757"/>
                </a:cubicBezTo>
                <a:lnTo>
                  <a:pt x="64394" y="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8796270" y="2998596"/>
            <a:ext cx="25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9077459" y="2550017"/>
                <a:ext cx="427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459" y="2550017"/>
                <a:ext cx="42714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2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dirty="0" smtClean="0"/>
                  <a:t>Le calcul donne:</a:t>
                </a:r>
              </a:p>
              <a:p>
                <a:pPr marL="0" indent="0">
                  <a:buNone/>
                </a:pPr>
                <a:r>
                  <a:rPr lang="fr-FR" dirty="0" smtClean="0"/>
                  <a:t>   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dirty="0" smtClean="0"/>
                  <a:t>                  si r </a:t>
                </a:r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⩾ a</a:t>
                </a:r>
              </a:p>
              <a:p>
                <a:pPr marL="0" indent="0">
                  <a:buNone/>
                </a:pPr>
                <a:r>
                  <a:rPr lang="fr-F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FR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fr-FR" dirty="0" smtClean="0"/>
                  <a:t>    si r </a:t>
                </a:r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⩽ a </a:t>
                </a:r>
                <a:endParaRPr lang="fr-FR" dirty="0"/>
              </a:p>
            </p:txBody>
          </p:sp>
        </mc:Choice>
        <mc:Fallback xmlns="">
          <p:sp>
            <p:nvSpPr>
              <p:cNvPr id="6" name="Espace réservé du conten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8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 Modélisation par le système de Lorenz</a:t>
            </a:r>
          </a:p>
          <a:p>
            <a:pPr marL="0" indent="0">
              <a:buNone/>
            </a:pPr>
            <a:r>
              <a:rPr lang="fr-FR" dirty="0" smtClean="0"/>
              <a:t>Unicité et existence des solutions du système de Lorenz</a:t>
            </a:r>
          </a:p>
          <a:p>
            <a:pPr marL="0" indent="0">
              <a:buNone/>
            </a:pPr>
            <a:r>
              <a:rPr lang="fr-FR" dirty="0" smtClean="0"/>
              <a:t>Implémentation avec Python: Ode, Euler explicite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				</a:t>
            </a:r>
            <a:r>
              <a:rPr lang="fr-FR" b="1" u="sng" dirty="0" smtClean="0">
                <a:solidFill>
                  <a:schemeClr val="accent1">
                    <a:lumMod val="50000"/>
                  </a:schemeClr>
                </a:solidFill>
              </a:rPr>
              <a:t>Plan</a:t>
            </a:r>
            <a:endParaRPr lang="fr-FR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/>
          <a:lstStyle/>
          <a:p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Modélisation: 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6239098" y="1410295"/>
            <a:ext cx="5181600" cy="51965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300" dirty="0" smtClean="0"/>
          </a:p>
          <a:p>
            <a:pPr marL="0" indent="0">
              <a:buNone/>
            </a:pPr>
            <a:endParaRPr lang="fr-FR" sz="2300" dirty="0"/>
          </a:p>
          <a:p>
            <a:pPr marL="0" indent="0">
              <a:buNone/>
            </a:pPr>
            <a:endParaRPr lang="fr-FR" sz="2300" dirty="0" smtClean="0"/>
          </a:p>
          <a:p>
            <a:pPr marL="0" indent="0">
              <a:buNone/>
            </a:pPr>
            <a:endParaRPr lang="fr-FR" sz="2300" dirty="0" smtClean="0"/>
          </a:p>
          <a:p>
            <a:pPr marL="0" indent="0">
              <a:buNone/>
            </a:pPr>
            <a:r>
              <a:rPr lang="fr-FR" sz="2300" dirty="0" smtClean="0"/>
              <a:t>𝛹</a:t>
            </a:r>
            <a:r>
              <a:rPr lang="fr-FR" sz="2300" dirty="0"/>
              <a:t>: une fonction de flux pour </a:t>
            </a:r>
            <a:r>
              <a:rPr lang="fr-FR" sz="2300" dirty="0" smtClean="0"/>
              <a:t>le mouvement bidimensionnel</a:t>
            </a:r>
            <a:endParaRPr lang="fr-FR" sz="2300" dirty="0"/>
          </a:p>
          <a:p>
            <a:pPr marL="0" indent="0">
              <a:buNone/>
            </a:pPr>
            <a:r>
              <a:rPr lang="fr-FR" sz="2300" dirty="0"/>
              <a:t>θ: la température</a:t>
            </a:r>
          </a:p>
          <a:p>
            <a:pPr marL="0" indent="0">
              <a:buNone/>
            </a:pPr>
            <a:r>
              <a:rPr lang="fr-FR" sz="2300" dirty="0"/>
              <a:t>α: coefficient de dilatation thermique</a:t>
            </a:r>
          </a:p>
          <a:p>
            <a:pPr marL="0" indent="0">
              <a:buNone/>
            </a:pPr>
            <a:r>
              <a:rPr lang="fr-FR" sz="2300" dirty="0"/>
              <a:t>v: la viscosité cinématique</a:t>
            </a:r>
          </a:p>
          <a:p>
            <a:pPr marL="0" indent="0">
              <a:buNone/>
            </a:pPr>
            <a:r>
              <a:rPr lang="fr-FR" sz="2300" dirty="0"/>
              <a:t>k: la conductivité </a:t>
            </a:r>
            <a:r>
              <a:rPr lang="fr-FR" sz="2300" dirty="0" smtClean="0"/>
              <a:t>thermique</a:t>
            </a:r>
          </a:p>
          <a:p>
            <a:pPr marL="0" indent="0">
              <a:buNone/>
            </a:pPr>
            <a:r>
              <a:rPr lang="fr-FR" sz="2300" dirty="0" smtClean="0"/>
              <a:t>H: la profondeur de la couche étudiée </a:t>
            </a:r>
            <a:endParaRPr lang="fr-FR" sz="2300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60695"/>
              </p:ext>
            </p:extLst>
          </p:nvPr>
        </p:nvGraphicFramePr>
        <p:xfrm>
          <a:off x="632137" y="4771727"/>
          <a:ext cx="4743003" cy="989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Équation" r:id="rId3" imgW="1930320" imgH="482400" progId="Equation.3">
                  <p:embed/>
                </p:oleObj>
              </mc:Choice>
              <mc:Fallback>
                <p:oleObj name="Équation" r:id="rId3" imgW="19303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2137" y="4771727"/>
                        <a:ext cx="4743003" cy="989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45255"/>
              </p:ext>
            </p:extLst>
          </p:nvPr>
        </p:nvGraphicFramePr>
        <p:xfrm>
          <a:off x="6700590" y="1611156"/>
          <a:ext cx="2801221" cy="101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Équation" r:id="rId5" imgW="1282680" imgH="520560" progId="Equation.3">
                  <p:embed/>
                </p:oleObj>
              </mc:Choice>
              <mc:Fallback>
                <p:oleObj name="Équation" r:id="rId5" imgW="128268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00590" y="1611156"/>
                        <a:ext cx="2801221" cy="1015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ce réservé du contenu 6"/>
          <p:cNvSpPr>
            <a:spLocks noGrp="1"/>
          </p:cNvSpPr>
          <p:nvPr>
            <p:ph sz="half" idx="1"/>
          </p:nvPr>
        </p:nvSpPr>
        <p:spPr>
          <a:xfrm>
            <a:off x="412839" y="1611156"/>
            <a:ext cx="5181600" cy="536919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En 1916, Rayleigh a étudié le flux se produisant dans une couche de profondeur uniforme H, lorsque la différence de température entre les surfaces supérieure et inférieure est maintenue à une valeur constante </a:t>
            </a:r>
            <a:r>
              <a:rPr lang="el-G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fr-F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T.</a:t>
            </a:r>
          </a:p>
          <a:p>
            <a:r>
              <a:rPr lang="fr-F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Il a donné deux fonctions et deux nombres: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548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09092"/>
            <a:ext cx="10515600" cy="629776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fr-FR" sz="24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fr-FR" sz="2400" dirty="0" smtClean="0">
                <a:solidFill>
                  <a:prstClr val="black"/>
                </a:solidFill>
              </a:rPr>
              <a:t> 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prstClr val="black"/>
                </a:solidFill>
              </a:rPr>
              <a:t>Vue l’instabilité des solutions du système de Rayleigh, </a:t>
            </a:r>
            <a:r>
              <a:rPr lang="fr-FR" sz="2400" dirty="0" err="1" smtClean="0">
                <a:solidFill>
                  <a:prstClr val="black"/>
                </a:solidFill>
              </a:rPr>
              <a:t>Saltzman</a:t>
            </a:r>
            <a:r>
              <a:rPr lang="fr-FR" sz="2400" dirty="0" smtClean="0">
                <a:solidFill>
                  <a:prstClr val="black"/>
                </a:solidFill>
              </a:rPr>
              <a:t>(1962) l’a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prstClr val="black"/>
                </a:solidFill>
              </a:rPr>
              <a:t>développé  et a aboutit à:</a:t>
            </a:r>
          </a:p>
          <a:p>
            <a:pPr marL="0" lvl="0" indent="0">
              <a:buNone/>
            </a:pPr>
            <a:r>
              <a:rPr lang="fr-FR" sz="2400" dirty="0" smtClean="0">
                <a:solidFill>
                  <a:prstClr val="black"/>
                </a:solidFill>
              </a:rPr>
              <a:t> </a:t>
            </a:r>
          </a:p>
          <a:p>
            <a:pPr marL="0" lvl="0" indent="0">
              <a:buNone/>
            </a:pPr>
            <a:endParaRPr lang="fr-FR" sz="24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fr-FR" sz="24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fr-FR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fr-FR" sz="24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fr-FR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>
              <a:buNone/>
            </a:pPr>
            <a:r>
              <a:rPr lang="fr-FR" sz="20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g: accélération gravitationnelle</a:t>
            </a:r>
          </a:p>
          <a:p>
            <a:pPr marL="0" lvl="0" indent="0">
              <a:buNone/>
            </a:pPr>
            <a:endParaRPr lang="fr-FR" sz="2400" b="0" dirty="0" smtClean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>
              <a:buNone/>
            </a:pPr>
            <a:endParaRPr lang="fr-FR" sz="2400" dirty="0" smtClean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>
              <a:buNone/>
            </a:pPr>
            <a:endParaRPr lang="fr-FR" sz="2400" dirty="0" smtClean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960706"/>
              </p:ext>
            </p:extLst>
          </p:nvPr>
        </p:nvGraphicFramePr>
        <p:xfrm>
          <a:off x="3465624" y="2560401"/>
          <a:ext cx="5260751" cy="179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Équation" r:id="rId3" imgW="2476440" imgH="888840" progId="Equation.3">
                  <p:embed/>
                </p:oleObj>
              </mc:Choice>
              <mc:Fallback>
                <p:oleObj name="Équation" r:id="rId3" imgW="2476440" imgH="888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5624" y="2560401"/>
                        <a:ext cx="5260751" cy="179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4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59854"/>
                <a:ext cx="10515600" cy="53962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 smtClean="0"/>
                  <a:t>Puis en 1963, Lorenz a modélisé les systèmes hydrodynamiques non périodiques </a:t>
                </a:r>
              </a:p>
              <a:p>
                <a:pPr marL="0" indent="0">
                  <a:buNone/>
                </a:pPr>
                <a:r>
                  <a:rPr lang="fr-FR" sz="2400" dirty="0" smtClean="0"/>
                  <a:t>par trois équations différentielles:</a:t>
                </a:r>
              </a:p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endParaRPr lang="fr-FR" sz="2400" dirty="0" smtClean="0"/>
              </a:p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endParaRPr lang="fr-FR" sz="2400" dirty="0" smtClean="0"/>
              </a:p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r>
                  <a:rPr lang="fr-FR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 nombre de Prandtl </a:t>
                </a:r>
                <a:r>
                  <a:rPr lang="el-GR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fr-FR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fr-FR" sz="2400" dirty="0" smtClean="0"/>
                  <a:t> </a:t>
                </a:r>
                <a:r>
                  <a:rPr lang="fr-FR" sz="2400" dirty="0"/>
                  <a:t>; </a:t>
                </a:r>
                <a:r>
                  <a:rPr lang="fr-FR" sz="2000" dirty="0" smtClean="0"/>
                  <a:t>v la </a:t>
                </a:r>
                <a:r>
                  <a:rPr lang="fr-FR" sz="2000" dirty="0"/>
                  <a:t>viscosité cinématique et k la diffusivité </a:t>
                </a:r>
                <a:r>
                  <a:rPr lang="fr-FR" sz="2000" dirty="0" smtClean="0"/>
                  <a:t>thermique.</a:t>
                </a:r>
              </a:p>
              <a:p>
                <a:pPr marL="0" indent="0">
                  <a:buNone/>
                </a:pPr>
                <a:r>
                  <a:rPr lang="fr-FR" sz="2400" dirty="0" smtClean="0"/>
                  <a:t>Le nombre de Rayleigh ρ=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000" dirty="0" smtClean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 smtClean="0"/>
                  <a:t>et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sz="2000" dirty="0" smtClean="0"/>
                  <a:t>sont les nombres de Rayleigh</a:t>
                </a:r>
              </a:p>
              <a:p>
                <a:pPr marL="0" indent="0">
                  <a:buNone/>
                </a:pPr>
                <a:r>
                  <a:rPr lang="fr-FR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d>
                          <m:dPr>
                            <m:ctrlPr>
                              <a:rPr lang="fr-F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fr-FR" sz="2400" dirty="0" smtClean="0"/>
                  <a:t> </a:t>
                </a:r>
              </a:p>
              <a:p>
                <a:pPr marL="0" indent="0">
                  <a:buNone/>
                </a:pPr>
                <a:endParaRPr lang="fr-FR" sz="2000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59854"/>
                <a:ext cx="10515600" cy="5396248"/>
              </a:xfrm>
              <a:blipFill rotWithShape="0">
                <a:blip r:embed="rId2"/>
                <a:stretch>
                  <a:fillRect l="-928" t="-15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943" y="1681509"/>
            <a:ext cx="3475021" cy="19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0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contenu 21"/>
          <p:cNvSpPr>
            <a:spLocks noGrp="1"/>
          </p:cNvSpPr>
          <p:nvPr>
            <p:ph idx="1"/>
          </p:nvPr>
        </p:nvSpPr>
        <p:spPr>
          <a:xfrm>
            <a:off x="838200" y="1907513"/>
            <a:ext cx="10515600" cy="435133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				</a:t>
            </a:r>
          </a:p>
          <a:p>
            <a:pPr marL="0" indent="0">
              <a:buNone/>
            </a:pPr>
            <a:r>
              <a:rPr lang="fr-FR" sz="2000" dirty="0" smtClean="0"/>
              <a:t>				</a:t>
            </a:r>
            <a:endParaRPr lang="fr-FR" sz="20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2350393" y="1703173"/>
            <a:ext cx="7933387" cy="15454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accent4">
                    <a:lumMod val="75000"/>
                  </a:schemeClr>
                </a:solidFill>
              </a:rPr>
              <a:t>Existe-t-il des solutions pour ce système?</a:t>
            </a:r>
            <a:endParaRPr lang="fr-FR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090930" y="3337068"/>
            <a:ext cx="6452315" cy="12878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Oui, il existe des uniques solutions. En effet: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73806" y="563402"/>
            <a:ext cx="10515600" cy="575033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accent4">
                    <a:lumMod val="75000"/>
                  </a:schemeClr>
                </a:solidFill>
              </a:rPr>
              <a:t>Les théorèmes utilisés:</a:t>
            </a:r>
            <a:endParaRPr lang="fr-FR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à coins arrondis 6"/>
              <p:cNvSpPr/>
              <p:nvPr/>
            </p:nvSpPr>
            <p:spPr>
              <a:xfrm>
                <a:off x="1571222" y="1501302"/>
                <a:ext cx="9337183" cy="24396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On considère </a:t>
                </a:r>
                <a:r>
                  <a:rPr lang="fr-F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une </a:t>
                </a:r>
                <a:r>
                  <a:rPr lang="fr-F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équation différentielle: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fr-F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fr-FR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FR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fr-F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et </a:t>
                </a:r>
                <a:r>
                  <a:rPr lang="fr-F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on suppose que le second membre de l’ </a:t>
                </a:r>
                <a:r>
                  <a:rPr lang="fr-F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équation </a:t>
                </a:r>
                <a:r>
                  <a:rPr lang="fr-F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est </a:t>
                </a:r>
                <a:r>
                  <a:rPr lang="fr-F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donné par </a:t>
                </a:r>
                <a:r>
                  <a:rPr lang="fr-F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une fonction f</a:t>
                </a:r>
              </a:p>
              <a:p>
                <a:pPr algn="ctr"/>
                <a:r>
                  <a:rPr lang="fr-F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qui est </a:t>
                </a:r>
                <a:r>
                  <a:rPr lang="fr-F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Lipschitzienne </a:t>
                </a:r>
                <a:r>
                  <a:rPr lang="fr-F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 rapport K par rapport </a:t>
                </a:r>
                <a:r>
                  <a:rPr lang="fr-F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à x uniformément </a:t>
                </a:r>
                <a:r>
                  <a:rPr lang="fr-F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par rapport</a:t>
                </a:r>
              </a:p>
              <a:p>
                <a:pPr algn="ctr"/>
                <a:r>
                  <a:rPr lang="fr-F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à un paramètre </a:t>
                </a:r>
                <a:r>
                  <a:rPr lang="fr-F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λ et par rapport `a t ∈ [−a, +a]. Il existe une unique solution</a:t>
                </a:r>
              </a:p>
              <a:p>
                <a:pPr algn="ctr"/>
                <a:r>
                  <a:rPr lang="fr-F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maximale φ = φ(t, t0, x0) telle que φ(t0, t0, x0) = x0, </a:t>
                </a:r>
                <a:r>
                  <a:rPr lang="fr-F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définie </a:t>
                </a:r>
                <a:r>
                  <a:rPr lang="fr-F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sur un </a:t>
                </a:r>
                <a:r>
                  <a:rPr lang="fr-F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intervalle                                    maximum </a:t>
                </a:r>
                <a:r>
                  <a:rPr lang="fr-F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I(t0, x0)=(</a:t>
                </a:r>
                <a:r>
                  <a:rPr lang="el-G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ω−(</a:t>
                </a:r>
                <a:r>
                  <a:rPr lang="fr-F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t0, x0, </a:t>
                </a:r>
                <a:r>
                  <a:rPr lang="el-G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λ), ω+(</a:t>
                </a:r>
                <a:r>
                  <a:rPr lang="fr-F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t0, x0, </a:t>
                </a:r>
                <a:r>
                  <a:rPr lang="el-G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λ)).</a:t>
                </a:r>
                <a:endPara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à coins arrondi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222" y="1501302"/>
                <a:ext cx="9337183" cy="2439631"/>
              </a:xfrm>
              <a:prstGeom prst="roundRect">
                <a:avLst/>
              </a:prstGeom>
              <a:blipFill rotWithShape="0">
                <a:blip r:embed="rId2"/>
                <a:stretch>
                  <a:fillRect t="-3234" r="-9720" b="-6716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à coins arrondis 14"/>
              <p:cNvSpPr/>
              <p:nvPr/>
            </p:nvSpPr>
            <p:spPr>
              <a:xfrm>
                <a:off x="1571222" y="4526922"/>
                <a:ext cx="9337183" cy="991675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fr-F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Soit f:E      F une application et K une constante positive .</a:t>
                </a:r>
              </a:p>
              <a:p>
                <a:pPr algn="just"/>
                <a:r>
                  <a:rPr lang="fr-F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 est lipschitizienne si </a:t>
                </a:r>
                <a14:m>
                  <m:oMath xmlns:m="http://schemas.openxmlformats.org/officeDocument/2006/math">
                    <m:r>
                      <a:rPr lang="fr-FR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fr-FR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fr-FR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fr-FR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fr-FR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fr-F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fr-FR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fr-F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fr-F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endPara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Rectangle à coins arrondis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222" y="4526922"/>
                <a:ext cx="9337183" cy="991675"/>
              </a:xfrm>
              <a:prstGeom prst="roundRect">
                <a:avLst/>
              </a:prstGeom>
              <a:blipFill rotWithShape="0">
                <a:blip r:embed="rId3"/>
                <a:stretch>
                  <a:fillRect l="-65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/>
          <p:cNvCxnSpPr/>
          <p:nvPr/>
        </p:nvCxnSpPr>
        <p:spPr>
          <a:xfrm>
            <a:off x="2369715" y="4906850"/>
            <a:ext cx="270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442399"/>
            <a:ext cx="10515600" cy="806852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accent4">
                    <a:lumMod val="75000"/>
                  </a:schemeClr>
                </a:solidFill>
              </a:rPr>
              <a:t>Retour à notre système:</a:t>
            </a:r>
            <a:endParaRPr lang="fr-FR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49251"/>
            <a:ext cx="10515600" cy="4927712"/>
          </a:xfrm>
        </p:spPr>
        <p:txBody>
          <a:bodyPr>
            <a:normAutofit/>
          </a:bodyPr>
          <a:lstStyle/>
          <a:p>
            <a:pPr lvl="0"/>
            <a:r>
              <a:rPr lang="fr-FR" dirty="0" smtClean="0"/>
              <a:t>f1(x, y, t</a:t>
            </a:r>
            <a:r>
              <a:rPr lang="fr-FR" dirty="0"/>
              <a:t>)=</a:t>
            </a:r>
            <a:r>
              <a:rPr lang="el-GR" dirty="0"/>
              <a:t>σ(</a:t>
            </a:r>
            <a:r>
              <a:rPr lang="fr-FR" dirty="0"/>
              <a:t>y-x</a:t>
            </a:r>
            <a:r>
              <a:rPr lang="fr-FR" dirty="0" smtClean="0"/>
              <a:t>)  : f1 </a:t>
            </a:r>
            <a:r>
              <a:rPr lang="fr-FR" dirty="0"/>
              <a:t>est </a:t>
            </a:r>
            <a:r>
              <a:rPr lang="fr-FR" dirty="0" smtClean="0"/>
              <a:t>lipschitzienne par </a:t>
            </a:r>
            <a:r>
              <a:rPr lang="fr-FR" dirty="0"/>
              <a:t>rapport à x uniformément par rapport à y et </a:t>
            </a:r>
            <a:r>
              <a:rPr lang="fr-FR" dirty="0" smtClean="0"/>
              <a:t>t donc il existe </a:t>
            </a:r>
            <a:r>
              <a:rPr lang="fr-FR" dirty="0"/>
              <a:t>une unique solution </a:t>
            </a:r>
            <a:r>
              <a:rPr lang="fr-FR" dirty="0" smtClean="0"/>
              <a:t>maximale x(t) qui vérifie les conditions initiales.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f2(x , y, z , t</a:t>
            </a:r>
            <a:r>
              <a:rPr lang="fr-FR" dirty="0"/>
              <a:t>)=(</a:t>
            </a:r>
            <a:r>
              <a:rPr lang="el-GR" dirty="0"/>
              <a:t>ρ-</a:t>
            </a:r>
            <a:r>
              <a:rPr lang="fr-FR" dirty="0" smtClean="0"/>
              <a:t>z)x-y : </a:t>
            </a:r>
            <a:r>
              <a:rPr lang="fr-FR" dirty="0"/>
              <a:t>f2 est </a:t>
            </a:r>
            <a:r>
              <a:rPr lang="fr-FR" dirty="0" smtClean="0"/>
              <a:t>lipschitzienne par </a:t>
            </a:r>
            <a:r>
              <a:rPr lang="fr-FR" dirty="0"/>
              <a:t>rapport à y uniformément par rapport à x, z et </a:t>
            </a:r>
            <a:r>
              <a:rPr lang="fr-FR" dirty="0" smtClean="0"/>
              <a:t>t donc il </a:t>
            </a:r>
            <a:r>
              <a:rPr lang="fr-FR" dirty="0"/>
              <a:t>existe une unique solution </a:t>
            </a:r>
            <a:r>
              <a:rPr lang="fr-FR" dirty="0" smtClean="0"/>
              <a:t>maximale y(t</a:t>
            </a:r>
            <a:r>
              <a:rPr lang="fr-FR" dirty="0"/>
              <a:t>) qui vérifie les conditions initiales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 f3(x , y, t</a:t>
            </a:r>
            <a:r>
              <a:rPr lang="fr-FR" dirty="0"/>
              <a:t>)=</a:t>
            </a:r>
            <a:r>
              <a:rPr lang="fr-FR" dirty="0" err="1" smtClean="0"/>
              <a:t>xy</a:t>
            </a:r>
            <a:r>
              <a:rPr lang="fr-FR" dirty="0" smtClean="0"/>
              <a:t>-</a:t>
            </a:r>
            <a:r>
              <a:rPr lang="el-GR" dirty="0"/>
              <a:t>β</a:t>
            </a:r>
            <a:r>
              <a:rPr lang="fr-FR" dirty="0" smtClean="0"/>
              <a:t>z:  f3 est lipschitzienne par </a:t>
            </a:r>
            <a:r>
              <a:rPr lang="fr-FR" dirty="0"/>
              <a:t>rapport à z uniformément par rapport à x, y et t </a:t>
            </a:r>
            <a:r>
              <a:rPr lang="fr-FR" dirty="0" smtClean="0"/>
              <a:t>donc il </a:t>
            </a:r>
            <a:r>
              <a:rPr lang="fr-FR" dirty="0"/>
              <a:t>existe une unique solution </a:t>
            </a:r>
            <a:r>
              <a:rPr lang="fr-FR" dirty="0" smtClean="0"/>
              <a:t>maximale </a:t>
            </a:r>
            <a:r>
              <a:rPr lang="fr-FR" dirty="0" err="1" smtClean="0"/>
              <a:t>zt</a:t>
            </a:r>
            <a:r>
              <a:rPr lang="fr-FR" dirty="0"/>
              <a:t>) qui vérifie les conditions initiales.</a:t>
            </a:r>
          </a:p>
          <a:p>
            <a:pPr lvl="0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104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6788</TotalTime>
  <Words>538</Words>
  <Application>Microsoft Office PowerPoint</Application>
  <PresentationFormat>Grand écran</PresentationFormat>
  <Paragraphs>118</Paragraphs>
  <Slides>22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Thème Office</vt:lpstr>
      <vt:lpstr>Équation</vt:lpstr>
      <vt:lpstr>Présentation PowerPoint</vt:lpstr>
      <vt:lpstr>                                                                                               </vt:lpstr>
      <vt:lpstr>     Plan</vt:lpstr>
      <vt:lpstr>Modélisation: </vt:lpstr>
      <vt:lpstr>Présentation PowerPoint</vt:lpstr>
      <vt:lpstr>Présentation PowerPoint</vt:lpstr>
      <vt:lpstr>Présentation PowerPoint</vt:lpstr>
      <vt:lpstr>Les théorèmes utilisés:</vt:lpstr>
      <vt:lpstr>Retour à notre système:</vt:lpstr>
      <vt:lpstr>Présentation PowerPoint</vt:lpstr>
      <vt:lpstr>Le schéma numérique pour la méthode d’Euler explicite:</vt:lpstr>
      <vt:lpstr>Présentation PowerPoint</vt:lpstr>
      <vt:lpstr>L’exemple d’IRMA: </vt:lpstr>
      <vt:lpstr>Étude graphique de la stabilité d’un exemple du système de Lorenz:</vt:lpstr>
      <vt:lpstr>Présentation PowerPoint</vt:lpstr>
      <vt:lpstr>Présentation PowerPoint</vt:lpstr>
      <vt:lpstr>Présentation PowerPoint</vt:lpstr>
      <vt:lpstr>Présentation PowerPoint</vt:lpstr>
      <vt:lpstr>Projection sur un repère cartésien </vt:lpstr>
      <vt:lpstr>Présentation PowerPoint</vt:lpstr>
      <vt:lpstr>Exemple: tornade dans une bénédiction de l’eau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SIRINE DKHIL</dc:title>
  <dc:creator>iyed</dc:creator>
  <cp:lastModifiedBy>iyed</cp:lastModifiedBy>
  <cp:revision>139</cp:revision>
  <dcterms:created xsi:type="dcterms:W3CDTF">2018-05-13T20:03:11Z</dcterms:created>
  <dcterms:modified xsi:type="dcterms:W3CDTF">2018-06-13T16:23:53Z</dcterms:modified>
</cp:coreProperties>
</file>