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61"/>
  </p:notesMasterIdLst>
  <p:sldIdLst>
    <p:sldId id="256" r:id="rId2"/>
    <p:sldId id="298" r:id="rId3"/>
    <p:sldId id="332" r:id="rId4"/>
    <p:sldId id="308" r:id="rId5"/>
    <p:sldId id="311" r:id="rId6"/>
    <p:sldId id="310" r:id="rId7"/>
    <p:sldId id="299" r:id="rId8"/>
    <p:sldId id="300" r:id="rId9"/>
    <p:sldId id="301" r:id="rId10"/>
    <p:sldId id="302" r:id="rId11"/>
    <p:sldId id="303" r:id="rId12"/>
    <p:sldId id="304" r:id="rId13"/>
    <p:sldId id="305" r:id="rId14"/>
    <p:sldId id="307" r:id="rId15"/>
    <p:sldId id="312" r:id="rId16"/>
    <p:sldId id="313" r:id="rId17"/>
    <p:sldId id="314" r:id="rId18"/>
    <p:sldId id="315" r:id="rId19"/>
    <p:sldId id="316" r:id="rId20"/>
    <p:sldId id="317" r:id="rId21"/>
    <p:sldId id="318" r:id="rId22"/>
    <p:sldId id="319" r:id="rId23"/>
    <p:sldId id="320" r:id="rId24"/>
    <p:sldId id="321" r:id="rId25"/>
    <p:sldId id="322" r:id="rId26"/>
    <p:sldId id="323" r:id="rId27"/>
    <p:sldId id="325" r:id="rId28"/>
    <p:sldId id="328" r:id="rId29"/>
    <p:sldId id="329" r:id="rId30"/>
    <p:sldId id="330" r:id="rId31"/>
    <p:sldId id="331" r:id="rId32"/>
    <p:sldId id="257" r:id="rId33"/>
    <p:sldId id="259" r:id="rId34"/>
    <p:sldId id="260" r:id="rId35"/>
    <p:sldId id="261" r:id="rId36"/>
    <p:sldId id="262" r:id="rId37"/>
    <p:sldId id="263" r:id="rId38"/>
    <p:sldId id="267" r:id="rId39"/>
    <p:sldId id="268" r:id="rId40"/>
    <p:sldId id="280" r:id="rId41"/>
    <p:sldId id="281" r:id="rId42"/>
    <p:sldId id="282" r:id="rId43"/>
    <p:sldId id="283" r:id="rId44"/>
    <p:sldId id="284" r:id="rId45"/>
    <p:sldId id="287" r:id="rId46"/>
    <p:sldId id="288" r:id="rId47"/>
    <p:sldId id="289" r:id="rId48"/>
    <p:sldId id="290" r:id="rId49"/>
    <p:sldId id="291" r:id="rId50"/>
    <p:sldId id="292" r:id="rId51"/>
    <p:sldId id="293" r:id="rId52"/>
    <p:sldId id="294" r:id="rId53"/>
    <p:sldId id="295" r:id="rId54"/>
    <p:sldId id="296" r:id="rId55"/>
    <p:sldId id="324" r:id="rId56"/>
    <p:sldId id="265" r:id="rId57"/>
    <p:sldId id="266" r:id="rId58"/>
    <p:sldId id="297" r:id="rId59"/>
    <p:sldId id="286"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45BA0084-2614-4C71-ADED-A3A85D60E311}">
          <p14:sldIdLst>
            <p14:sldId id="256"/>
            <p14:sldId id="298"/>
            <p14:sldId id="332"/>
          </p14:sldIdLst>
        </p14:section>
        <p14:section name="Output" id="{86D6A2FF-492C-4B40-B4E3-B23455876CC8}">
          <p14:sldIdLst>
            <p14:sldId id="308"/>
            <p14:sldId id="311"/>
          </p14:sldIdLst>
        </p14:section>
        <p14:section name="output1" id="{776955D5-29B3-45D9-8DC8-50EB8BE92BBB}">
          <p14:sldIdLst>
            <p14:sldId id="310"/>
            <p14:sldId id="299"/>
            <p14:sldId id="300"/>
            <p14:sldId id="301"/>
            <p14:sldId id="302"/>
            <p14:sldId id="303"/>
            <p14:sldId id="304"/>
            <p14:sldId id="305"/>
            <p14:sldId id="307"/>
          </p14:sldIdLst>
        </p14:section>
        <p14:section name="Output2" id="{F268372A-C97E-48A2-8ACF-D020625D2EF6}">
          <p14:sldIdLst>
            <p14:sldId id="312"/>
            <p14:sldId id="313"/>
            <p14:sldId id="314"/>
            <p14:sldId id="315"/>
            <p14:sldId id="316"/>
            <p14:sldId id="317"/>
            <p14:sldId id="318"/>
          </p14:sldIdLst>
        </p14:section>
        <p14:section name="Output3" id="{61C18C0D-93D6-4013-96C0-B90B24F8C6F6}">
          <p14:sldIdLst>
            <p14:sldId id="319"/>
            <p14:sldId id="320"/>
            <p14:sldId id="321"/>
            <p14:sldId id="322"/>
            <p14:sldId id="323"/>
          </p14:sldIdLst>
        </p14:section>
        <p14:section name="Main Function" id="{762CE152-1D0C-4BEB-AB1B-C0ABA5404EDF}">
          <p14:sldIdLst>
            <p14:sldId id="325"/>
            <p14:sldId id="328"/>
            <p14:sldId id="329"/>
            <p14:sldId id="330"/>
            <p14:sldId id="331"/>
          </p14:sldIdLst>
        </p14:section>
        <p14:section name="Home" id="{411895DD-737C-4712-8205-48A1303F6043}">
          <p14:sldIdLst>
            <p14:sldId id="257"/>
          </p14:sldIdLst>
        </p14:section>
        <p14:section name="Menu Name Store" id="{0290A22E-BC67-49AA-B7AF-5BA72A93CF1C}">
          <p14:sldIdLst>
            <p14:sldId id="259"/>
            <p14:sldId id="260"/>
            <p14:sldId id="261"/>
          </p14:sldIdLst>
        </p14:section>
        <p14:section name="Menu Display" id="{FC2477C8-51EE-4FB7-8BB9-BB9868381BCD}">
          <p14:sldIdLst>
            <p14:sldId id="262"/>
            <p14:sldId id="263"/>
            <p14:sldId id="267"/>
            <p14:sldId id="268"/>
          </p14:sldIdLst>
        </p14:section>
        <p14:section name="Calculation" id="{841CA49A-47D7-44B6-846C-E23AB6254765}">
          <p14:sldIdLst>
            <p14:sldId id="280"/>
            <p14:sldId id="281"/>
            <p14:sldId id="282"/>
            <p14:sldId id="283"/>
            <p14:sldId id="284"/>
          </p14:sldIdLst>
        </p14:section>
        <p14:section name="Sub Total" id="{E1AA0DA6-0B05-44D2-A15A-FACE7B358D8D}">
          <p14:sldIdLst>
            <p14:sldId id="287"/>
            <p14:sldId id="288"/>
          </p14:sldIdLst>
        </p14:section>
        <p14:section name="Receipt" id="{FA2CA5B7-0C9F-4F99-8897-790EE1B77D3B}">
          <p14:sldIdLst>
            <p14:sldId id="289"/>
            <p14:sldId id="290"/>
            <p14:sldId id="291"/>
            <p14:sldId id="292"/>
            <p14:sldId id="293"/>
            <p14:sldId id="294"/>
            <p14:sldId id="295"/>
            <p14:sldId id="296"/>
            <p14:sldId id="324"/>
          </p14:sldIdLst>
        </p14:section>
        <p14:section name="Food Availibility.txt" id="{8EABABDD-1906-4D59-BFFE-32B7C8BB12D8}">
          <p14:sldIdLst>
            <p14:sldId id="265"/>
            <p14:sldId id="266"/>
          </p14:sldIdLst>
        </p14:section>
        <p14:section name="Question" id="{637D81DC-6CA5-4EAA-B7C7-4C2BBB6C6C6E}">
          <p14:sldIdLst>
            <p14:sldId id="297"/>
          </p14:sldIdLst>
        </p14:section>
        <p14:section name="End" id="{AFFA97A5-6FC3-4FDE-A403-7684FA32E2DC}">
          <p14:sldIdLst>
            <p14:sldId id="28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hmed" initials="A" lastIdx="1" clrIdx="0">
    <p:extLst>
      <p:ext uri="{19B8F6BF-5375-455C-9EA6-DF929625EA0E}">
        <p15:presenceInfo xmlns:p15="http://schemas.microsoft.com/office/powerpoint/2012/main" userId="9e629ba32998641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92E3A"/>
    <a:srgbClr val="CC0066"/>
    <a:srgbClr val="182E59"/>
    <a:srgbClr val="8697B9"/>
    <a:srgbClr val="7EC492"/>
    <a:srgbClr val="D4EBDB"/>
    <a:srgbClr val="6699FF"/>
    <a:srgbClr val="120898"/>
    <a:srgbClr val="333F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67" autoAdjust="0"/>
    <p:restoredTop sz="94660"/>
  </p:normalViewPr>
  <p:slideViewPr>
    <p:cSldViewPr snapToGrid="0">
      <p:cViewPr>
        <p:scale>
          <a:sx n="50" d="100"/>
          <a:sy n="50" d="100"/>
        </p:scale>
        <p:origin x="1710" y="5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39AAEC-D1C6-460E-95AF-1C69FEC9A64B}" type="datetimeFigureOut">
              <a:rPr lang="en-US" smtClean="0"/>
              <a:t>5/8/2022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8E44E-07E7-4161-BA4C-9D432F0AE5DC}" type="slidenum">
              <a:rPr lang="en-US" smtClean="0"/>
              <a:t>‹#›</a:t>
            </a:fld>
            <a:endParaRPr lang="en-US"/>
          </a:p>
        </p:txBody>
      </p:sp>
    </p:spTree>
    <p:extLst>
      <p:ext uri="{BB962C8B-B14F-4D97-AF65-F5344CB8AC3E}">
        <p14:creationId xmlns:p14="http://schemas.microsoft.com/office/powerpoint/2010/main" val="3102061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96B4900-5FC1-444B-9819-7FB47428E1D2}" type="datetimeFigureOut">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5633E6-16FD-4EA0-922D-053E7DE487B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261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6B4900-5FC1-444B-9819-7FB47428E1D2}" type="datetimeFigureOut">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5633E6-16FD-4EA0-922D-053E7DE487B8}" type="slidenum">
              <a:rPr lang="en-US" smtClean="0"/>
              <a:t>‹#›</a:t>
            </a:fld>
            <a:endParaRPr lang="en-US"/>
          </a:p>
        </p:txBody>
      </p:sp>
    </p:spTree>
    <p:extLst>
      <p:ext uri="{BB962C8B-B14F-4D97-AF65-F5344CB8AC3E}">
        <p14:creationId xmlns:p14="http://schemas.microsoft.com/office/powerpoint/2010/main" val="4203077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6B4900-5FC1-444B-9819-7FB47428E1D2}" type="datetimeFigureOut">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5633E6-16FD-4EA0-922D-053E7DE487B8}"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3874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6B4900-5FC1-444B-9819-7FB47428E1D2}" type="datetimeFigureOut">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5633E6-16FD-4EA0-922D-053E7DE487B8}" type="slidenum">
              <a:rPr lang="en-US" smtClean="0"/>
              <a:t>‹#›</a:t>
            </a:fld>
            <a:endParaRPr lang="en-US"/>
          </a:p>
        </p:txBody>
      </p:sp>
    </p:spTree>
    <p:extLst>
      <p:ext uri="{BB962C8B-B14F-4D97-AF65-F5344CB8AC3E}">
        <p14:creationId xmlns:p14="http://schemas.microsoft.com/office/powerpoint/2010/main" val="74270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6B4900-5FC1-444B-9819-7FB47428E1D2}" type="datetimeFigureOut">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5633E6-16FD-4EA0-922D-053E7DE487B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614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6B4900-5FC1-444B-9819-7FB47428E1D2}" type="datetimeFigureOut">
              <a:rPr lang="en-US" smtClean="0"/>
              <a:t>5/8/2022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5633E6-16FD-4EA0-922D-053E7DE487B8}" type="slidenum">
              <a:rPr lang="en-US" smtClean="0"/>
              <a:t>‹#›</a:t>
            </a:fld>
            <a:endParaRPr lang="en-US"/>
          </a:p>
        </p:txBody>
      </p:sp>
    </p:spTree>
    <p:extLst>
      <p:ext uri="{BB962C8B-B14F-4D97-AF65-F5344CB8AC3E}">
        <p14:creationId xmlns:p14="http://schemas.microsoft.com/office/powerpoint/2010/main" val="409568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6B4900-5FC1-444B-9819-7FB47428E1D2}" type="datetimeFigureOut">
              <a:rPr lang="en-US" smtClean="0"/>
              <a:t>5/8/2022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5633E6-16FD-4EA0-922D-053E7DE487B8}" type="slidenum">
              <a:rPr lang="en-US" smtClean="0"/>
              <a:t>‹#›</a:t>
            </a:fld>
            <a:endParaRPr lang="en-US"/>
          </a:p>
        </p:txBody>
      </p:sp>
    </p:spTree>
    <p:extLst>
      <p:ext uri="{BB962C8B-B14F-4D97-AF65-F5344CB8AC3E}">
        <p14:creationId xmlns:p14="http://schemas.microsoft.com/office/powerpoint/2010/main" val="163769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6B4900-5FC1-444B-9819-7FB47428E1D2}" type="datetimeFigureOut">
              <a:rPr lang="en-US" smtClean="0"/>
              <a:t>5/8/2022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5633E6-16FD-4EA0-922D-053E7DE487B8}" type="slidenum">
              <a:rPr lang="en-US" smtClean="0"/>
              <a:t>‹#›</a:t>
            </a:fld>
            <a:endParaRPr lang="en-US"/>
          </a:p>
        </p:txBody>
      </p:sp>
    </p:spTree>
    <p:extLst>
      <p:ext uri="{BB962C8B-B14F-4D97-AF65-F5344CB8AC3E}">
        <p14:creationId xmlns:p14="http://schemas.microsoft.com/office/powerpoint/2010/main" val="3838555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6B4900-5FC1-444B-9819-7FB47428E1D2}" type="datetimeFigureOut">
              <a:rPr lang="en-US" smtClean="0"/>
              <a:t>5/8/2022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5633E6-16FD-4EA0-922D-053E7DE487B8}" type="slidenum">
              <a:rPr lang="en-US" smtClean="0"/>
              <a:t>‹#›</a:t>
            </a:fld>
            <a:endParaRPr lang="en-US"/>
          </a:p>
        </p:txBody>
      </p:sp>
    </p:spTree>
    <p:extLst>
      <p:ext uri="{BB962C8B-B14F-4D97-AF65-F5344CB8AC3E}">
        <p14:creationId xmlns:p14="http://schemas.microsoft.com/office/powerpoint/2010/main" val="1810386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6B4900-5FC1-444B-9819-7FB47428E1D2}" type="datetimeFigureOut">
              <a:rPr lang="en-US" smtClean="0"/>
              <a:t>5/8/2022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5633E6-16FD-4EA0-922D-053E7DE487B8}" type="slidenum">
              <a:rPr lang="en-US" smtClean="0"/>
              <a:t>‹#›</a:t>
            </a:fld>
            <a:endParaRPr lang="en-US"/>
          </a:p>
        </p:txBody>
      </p:sp>
    </p:spTree>
    <p:extLst>
      <p:ext uri="{BB962C8B-B14F-4D97-AF65-F5344CB8AC3E}">
        <p14:creationId xmlns:p14="http://schemas.microsoft.com/office/powerpoint/2010/main" val="1568564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6B4900-5FC1-444B-9819-7FB47428E1D2}" type="datetimeFigureOut">
              <a:rPr lang="en-US" smtClean="0"/>
              <a:t>5/8/2022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5633E6-16FD-4EA0-922D-053E7DE487B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1552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96B4900-5FC1-444B-9819-7FB47428E1D2}" type="datetimeFigureOut">
              <a:rPr lang="en-US" smtClean="0"/>
              <a:t>5/8/2022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45633E6-16FD-4EA0-922D-053E7DE487B8}"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43604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0.png"/><Relationship Id="rId3" Type="http://schemas.openxmlformats.org/officeDocument/2006/relationships/slide" Target="slide33.xml"/><Relationship Id="rId7" Type="http://schemas.openxmlformats.org/officeDocument/2006/relationships/image" Target="../media/image28.png"/><Relationship Id="rId12" Type="http://schemas.openxmlformats.org/officeDocument/2006/relationships/slide" Target="slide45.xml"/><Relationship Id="rId2" Type="http://schemas.openxmlformats.org/officeDocument/2006/relationships/image" Target="../media/image27.png"/><Relationship Id="rId16" Type="http://schemas.openxmlformats.org/officeDocument/2006/relationships/image" Target="../media/image31.png"/><Relationship Id="rId1" Type="http://schemas.openxmlformats.org/officeDocument/2006/relationships/slideLayout" Target="../slideLayouts/slideLayout6.xml"/><Relationship Id="rId6" Type="http://schemas.openxmlformats.org/officeDocument/2006/relationships/slide" Target="slide36.xml"/><Relationship Id="rId11" Type="http://schemas.openxmlformats.org/officeDocument/2006/relationships/image" Target="../media/image30.png"/><Relationship Id="rId5" Type="http://schemas.openxmlformats.org/officeDocument/2006/relationships/image" Target="../media/image28.png"/><Relationship Id="rId15" Type="http://schemas.openxmlformats.org/officeDocument/2006/relationships/slide" Target="slide47.xml"/><Relationship Id="rId10" Type="http://schemas.openxmlformats.org/officeDocument/2006/relationships/image" Target="../media/image29.png"/><Relationship Id="rId4" Type="http://schemas.openxmlformats.org/officeDocument/2006/relationships/image" Target="../media/image27.png"/><Relationship Id="rId9" Type="http://schemas.openxmlformats.org/officeDocument/2006/relationships/slide" Target="slide40.xml"/><Relationship Id="rId1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slide" Target="slide56.xml"/><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 Target="slide6.xml"/><Relationship Id="rId7" Type="http://schemas.openxmlformats.org/officeDocument/2006/relationships/image" Target="../media/image6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slide" Target="slide15.xml"/><Relationship Id="rId5" Type="http://schemas.openxmlformats.org/officeDocument/2006/relationships/image" Target="../media/image6.png"/><Relationship Id="rId10" Type="http://schemas.openxmlformats.org/officeDocument/2006/relationships/image" Target="../media/image70.png"/><Relationship Id="rId4" Type="http://schemas.openxmlformats.org/officeDocument/2006/relationships/image" Target="../media/image50.png"/><Relationship Id="rId9" Type="http://schemas.openxmlformats.org/officeDocument/2006/relationships/slide" Target="slide22.xml"/></Relationships>
</file>

<file path=ppt/slides/_rels/slide50.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E7EFAB-CC7E-4E04-A4AD-18C0CB3C7305}"/>
              </a:ext>
            </a:extLst>
          </p:cNvPr>
          <p:cNvPicPr>
            <a:picLocks noChangeAspect="1"/>
          </p:cNvPicPr>
          <p:nvPr/>
        </p:nvPicPr>
        <p:blipFill rotWithShape="1">
          <a:blip r:embed="rId2">
            <a:extLst>
              <a:ext uri="{28A0092B-C50C-407E-A947-70E740481C1C}">
                <a14:useLocalDpi xmlns:a14="http://schemas.microsoft.com/office/drawing/2010/main" val="0"/>
              </a:ext>
            </a:extLst>
          </a:blip>
          <a:srcRect l="703" t="11880" r="19484" b="19984"/>
          <a:stretch/>
        </p:blipFill>
        <p:spPr>
          <a:xfrm>
            <a:off x="3869702" y="0"/>
            <a:ext cx="9538946" cy="6858000"/>
          </a:xfrm>
          <a:prstGeom prst="rect">
            <a:avLst/>
          </a:prstGeom>
        </p:spPr>
      </p:pic>
      <p:sp>
        <p:nvSpPr>
          <p:cNvPr id="16" name="Rectangle 15">
            <a:extLst>
              <a:ext uri="{FF2B5EF4-FFF2-40B4-BE49-F238E27FC236}">
                <a16:creationId xmlns:a16="http://schemas.microsoft.com/office/drawing/2014/main" id="{C20DE223-FA58-4BBF-8A5E-85D5A2733919}"/>
              </a:ext>
            </a:extLst>
          </p:cNvPr>
          <p:cNvSpPr/>
          <p:nvPr/>
        </p:nvSpPr>
        <p:spPr>
          <a:xfrm>
            <a:off x="0" y="0"/>
            <a:ext cx="5086350" cy="68580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418C11A0-C553-4C4E-B364-1D225B26C0D0}"/>
              </a:ext>
            </a:extLst>
          </p:cNvPr>
          <p:cNvSpPr txBox="1"/>
          <p:nvPr/>
        </p:nvSpPr>
        <p:spPr>
          <a:xfrm>
            <a:off x="508646" y="612561"/>
            <a:ext cx="4160113" cy="1000274"/>
          </a:xfrm>
          <a:prstGeom prst="rect">
            <a:avLst/>
          </a:prstGeom>
          <a:noFill/>
        </p:spPr>
        <p:txBody>
          <a:bodyPr wrap="none" rtlCol="0">
            <a:spAutoFit/>
          </a:bodyPr>
          <a:lstStyle/>
          <a:p>
            <a:pPr algn="ctr"/>
            <a:r>
              <a:rPr lang="en-US" sz="3200" b="1" dirty="0">
                <a:solidFill>
                  <a:schemeClr val="accent5">
                    <a:lumMod val="20000"/>
                    <a:lumOff val="80000"/>
                  </a:schemeClr>
                </a:solidFill>
                <a:latin typeface="Arial" panose="020B0604020202020204" pitchFamily="34" charset="0"/>
                <a:ea typeface="Open Sans" panose="020B0606030504020204" pitchFamily="34" charset="0"/>
                <a:cs typeface="Arial" panose="020B0604020202020204" pitchFamily="34" charset="0"/>
              </a:rPr>
              <a:t>Presentation on</a:t>
            </a:r>
            <a:r>
              <a:rPr lang="en-US" sz="1000" b="1" dirty="0">
                <a:solidFill>
                  <a:schemeClr val="accent5">
                    <a:lumMod val="20000"/>
                    <a:lumOff val="80000"/>
                  </a:schemeClr>
                </a:solidFill>
                <a:latin typeface="Arial" panose="020B0604020202020204" pitchFamily="34" charset="0"/>
                <a:ea typeface="Open Sans" panose="020B0606030504020204" pitchFamily="34" charset="0"/>
                <a:cs typeface="Arial" panose="020B0604020202020204" pitchFamily="34" charset="0"/>
              </a:rPr>
              <a:t> </a:t>
            </a:r>
          </a:p>
          <a:p>
            <a:pPr algn="ctr"/>
            <a:endParaRPr lang="en-US" sz="900" b="1" dirty="0">
              <a:solidFill>
                <a:schemeClr val="accent2">
                  <a:lumMod val="20000"/>
                  <a:lumOff val="80000"/>
                </a:schemeClr>
              </a:solidFill>
              <a:latin typeface="Arial" panose="020B0604020202020204" pitchFamily="34" charset="0"/>
              <a:ea typeface="Open Sans" panose="020B0606030504020204" pitchFamily="34" charset="0"/>
              <a:cs typeface="Arial" panose="020B0604020202020204" pitchFamily="34" charset="0"/>
            </a:endParaRPr>
          </a:p>
          <a:p>
            <a:pPr algn="ctr"/>
            <a:r>
              <a:rPr lang="en-US" b="1" dirty="0">
                <a:solidFill>
                  <a:schemeClr val="accent5">
                    <a:lumMod val="60000"/>
                    <a:lumOff val="40000"/>
                  </a:schemeClr>
                </a:solidFill>
                <a:latin typeface="Arial" panose="020B0604020202020204" pitchFamily="34" charset="0"/>
                <a:ea typeface="Open Sans" panose="020B0606030504020204" pitchFamily="34" charset="0"/>
                <a:cs typeface="Arial" panose="020B0604020202020204" pitchFamily="34" charset="0"/>
              </a:rPr>
              <a:t>Project 1: </a:t>
            </a:r>
            <a:r>
              <a:rPr lang="en-US" b="1" dirty="0">
                <a:solidFill>
                  <a:schemeClr val="accent1">
                    <a:lumMod val="20000"/>
                    <a:lumOff val="80000"/>
                  </a:schemeClr>
                </a:solidFill>
                <a:latin typeface="Arial" panose="020B0604020202020204" pitchFamily="34" charset="0"/>
                <a:ea typeface="Open Sans" panose="020B0606030504020204" pitchFamily="34" charset="0"/>
                <a:cs typeface="Arial" panose="020B0604020202020204" pitchFamily="34" charset="0"/>
              </a:rPr>
              <a:t>Restaurant Billing System</a:t>
            </a:r>
          </a:p>
        </p:txBody>
      </p:sp>
      <p:sp>
        <p:nvSpPr>
          <p:cNvPr id="20" name="Rectangle: Diagonal Corners Snipped 19">
            <a:extLst>
              <a:ext uri="{FF2B5EF4-FFF2-40B4-BE49-F238E27FC236}">
                <a16:creationId xmlns:a16="http://schemas.microsoft.com/office/drawing/2014/main" id="{D290FCE4-3D27-40A7-9168-86B51F472EBE}"/>
              </a:ext>
            </a:extLst>
          </p:cNvPr>
          <p:cNvSpPr/>
          <p:nvPr/>
        </p:nvSpPr>
        <p:spPr>
          <a:xfrm>
            <a:off x="401149" y="1930400"/>
            <a:ext cx="4234351" cy="4521200"/>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D1E7350E-E8FB-4602-9FAE-96B7D4F06F06}"/>
              </a:ext>
            </a:extLst>
          </p:cNvPr>
          <p:cNvSpPr txBox="1"/>
          <p:nvPr/>
        </p:nvSpPr>
        <p:spPr>
          <a:xfrm>
            <a:off x="508646" y="2144286"/>
            <a:ext cx="3924258" cy="2046714"/>
          </a:xfrm>
          <a:prstGeom prst="rect">
            <a:avLst/>
          </a:prstGeom>
          <a:noFill/>
        </p:spPr>
        <p:txBody>
          <a:bodyPr wrap="square" rtlCol="0">
            <a:spAutoFit/>
          </a:bodyPr>
          <a:lstStyle/>
          <a:p>
            <a:r>
              <a:rPr lang="en-US" sz="2000" dirty="0">
                <a:solidFill>
                  <a:srgbClr val="C00000"/>
                </a:solidFill>
                <a:latin typeface="Arial" panose="020B0604020202020204" pitchFamily="34" charset="0"/>
                <a:cs typeface="Arial" panose="020B0604020202020204" pitchFamily="34" charset="0"/>
              </a:rPr>
              <a:t>Presented to:</a:t>
            </a:r>
          </a:p>
          <a:p>
            <a:endParaRPr lang="en-US" sz="900" dirty="0">
              <a:latin typeface="Arial" panose="020B0604020202020204" pitchFamily="34" charset="0"/>
              <a:cs typeface="Arial" panose="020B0604020202020204" pitchFamily="34" charset="0"/>
            </a:endParaRPr>
          </a:p>
          <a:p>
            <a:pPr algn="l"/>
            <a:r>
              <a:rPr lang="en-US" sz="2400" b="1" i="0" dirty="0" err="1">
                <a:solidFill>
                  <a:srgbClr val="000000"/>
                </a:solidFill>
                <a:effectLst/>
                <a:latin typeface="Arial" panose="020B0604020202020204" pitchFamily="34" charset="0"/>
                <a:cs typeface="Arial" panose="020B0604020202020204" pitchFamily="34" charset="0"/>
              </a:rPr>
              <a:t>Touhid</a:t>
            </a:r>
            <a:r>
              <a:rPr lang="en-US" sz="2400" b="1" i="0" dirty="0">
                <a:solidFill>
                  <a:srgbClr val="000000"/>
                </a:solidFill>
                <a:effectLst/>
                <a:latin typeface="Arial" panose="020B0604020202020204" pitchFamily="34" charset="0"/>
                <a:cs typeface="Arial" panose="020B0604020202020204" pitchFamily="34" charset="0"/>
              </a:rPr>
              <a:t> Ahmed</a:t>
            </a:r>
          </a:p>
          <a:p>
            <a:pPr algn="l"/>
            <a:r>
              <a:rPr lang="en-US" b="0" i="0" dirty="0">
                <a:solidFill>
                  <a:srgbClr val="182E59"/>
                </a:solidFill>
                <a:effectLst/>
                <a:latin typeface="Arial" panose="020B0604020202020204" pitchFamily="34" charset="0"/>
                <a:cs typeface="Arial" panose="020B0604020202020204" pitchFamily="34" charset="0"/>
              </a:rPr>
              <a:t>Lecturer</a:t>
            </a:r>
            <a:br>
              <a:rPr lang="en-US" b="0" i="0" dirty="0">
                <a:solidFill>
                  <a:srgbClr val="182E59"/>
                </a:solidFill>
                <a:effectLst/>
                <a:latin typeface="Arial" panose="020B0604020202020204" pitchFamily="34" charset="0"/>
                <a:cs typeface="Arial" panose="020B0604020202020204" pitchFamily="34" charset="0"/>
              </a:rPr>
            </a:br>
            <a:r>
              <a:rPr lang="en-US" b="0" i="0" dirty="0">
                <a:solidFill>
                  <a:srgbClr val="182E59"/>
                </a:solidFill>
                <a:effectLst/>
                <a:latin typeface="Arial" panose="020B0604020202020204" pitchFamily="34" charset="0"/>
                <a:cs typeface="Arial" panose="020B0604020202020204" pitchFamily="34" charset="0"/>
              </a:rPr>
              <a:t>Department of Computer Science &amp; Engineering</a:t>
            </a:r>
          </a:p>
          <a:p>
            <a:endParaRPr lang="en-US" sz="2000"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D4E1DC5E-8AA9-443D-A79A-B747A6BF3CB9}"/>
              </a:ext>
            </a:extLst>
          </p:cNvPr>
          <p:cNvSpPr txBox="1"/>
          <p:nvPr/>
        </p:nvSpPr>
        <p:spPr>
          <a:xfrm>
            <a:off x="1703980" y="3881666"/>
            <a:ext cx="2830222" cy="2569934"/>
          </a:xfrm>
          <a:prstGeom prst="rect">
            <a:avLst/>
          </a:prstGeom>
          <a:noFill/>
        </p:spPr>
        <p:txBody>
          <a:bodyPr wrap="square" rtlCol="0">
            <a:spAutoFit/>
          </a:bodyPr>
          <a:lstStyle/>
          <a:p>
            <a:pPr algn="r"/>
            <a:r>
              <a:rPr lang="en-US" sz="2000" dirty="0">
                <a:solidFill>
                  <a:srgbClr val="C00000"/>
                </a:solidFill>
                <a:latin typeface="Arial" panose="020B0604020202020204" pitchFamily="34" charset="0"/>
                <a:cs typeface="Arial" panose="020B0604020202020204" pitchFamily="34" charset="0"/>
              </a:rPr>
              <a:t>Presented by:</a:t>
            </a:r>
          </a:p>
          <a:p>
            <a:pPr algn="r"/>
            <a:endParaRPr lang="en-US" sz="900" dirty="0">
              <a:solidFill>
                <a:srgbClr val="C00000"/>
              </a:solidFill>
              <a:latin typeface="Arial" panose="020B0604020202020204" pitchFamily="34" charset="0"/>
              <a:cs typeface="Arial" panose="020B0604020202020204" pitchFamily="34" charset="0"/>
            </a:endParaRPr>
          </a:p>
          <a:p>
            <a:pPr algn="r"/>
            <a:r>
              <a:rPr lang="en-US" sz="2000" b="1" dirty="0" err="1">
                <a:latin typeface="Arial" panose="020B0604020202020204" pitchFamily="34" charset="0"/>
                <a:cs typeface="Arial" panose="020B0604020202020204" pitchFamily="34" charset="0"/>
              </a:rPr>
              <a:t>Redown</a:t>
            </a:r>
            <a:r>
              <a:rPr lang="en-US" sz="2000" b="1" dirty="0">
                <a:latin typeface="Arial" panose="020B0604020202020204" pitchFamily="34" charset="0"/>
                <a:cs typeface="Arial" panose="020B0604020202020204" pitchFamily="34" charset="0"/>
              </a:rPr>
              <a:t> Ahmed</a:t>
            </a:r>
          </a:p>
          <a:p>
            <a:pPr algn="r"/>
            <a:r>
              <a:rPr lang="en-US" dirty="0">
                <a:solidFill>
                  <a:srgbClr val="182E59"/>
                </a:solidFill>
                <a:latin typeface="Arial" panose="020B0604020202020204" pitchFamily="34" charset="0"/>
                <a:cs typeface="Arial" panose="020B0604020202020204" pitchFamily="34" charset="0"/>
              </a:rPr>
              <a:t>2022-1-60-159</a:t>
            </a:r>
          </a:p>
          <a:p>
            <a:pPr algn="r"/>
            <a:endParaRPr lang="en-US" sz="900" dirty="0">
              <a:latin typeface="Arial" panose="020B0604020202020204" pitchFamily="34" charset="0"/>
              <a:cs typeface="Arial" panose="020B0604020202020204" pitchFamily="34" charset="0"/>
            </a:endParaRPr>
          </a:p>
          <a:p>
            <a:pPr algn="r"/>
            <a:r>
              <a:rPr lang="en-US" sz="2000" b="1" dirty="0">
                <a:latin typeface="Arial" panose="020B0604020202020204" pitchFamily="34" charset="0"/>
                <a:cs typeface="Arial" panose="020B0604020202020204" pitchFamily="34" charset="0"/>
              </a:rPr>
              <a:t>Md. Yousuf </a:t>
            </a:r>
            <a:r>
              <a:rPr lang="en-US" sz="2000" b="1" dirty="0" err="1">
                <a:latin typeface="Arial" panose="020B0604020202020204" pitchFamily="34" charset="0"/>
                <a:cs typeface="Arial" panose="020B0604020202020204" pitchFamily="34" charset="0"/>
              </a:rPr>
              <a:t>Hozaifa</a:t>
            </a:r>
            <a:endParaRPr lang="en-US" sz="2000" b="1" dirty="0">
              <a:latin typeface="Arial" panose="020B0604020202020204" pitchFamily="34" charset="0"/>
              <a:cs typeface="Arial" panose="020B0604020202020204" pitchFamily="34" charset="0"/>
            </a:endParaRPr>
          </a:p>
          <a:p>
            <a:pPr algn="r"/>
            <a:r>
              <a:rPr lang="en-US" dirty="0">
                <a:solidFill>
                  <a:srgbClr val="182E59"/>
                </a:solidFill>
                <a:latin typeface="Arial" panose="020B0604020202020204" pitchFamily="34" charset="0"/>
                <a:cs typeface="Arial" panose="020B0604020202020204" pitchFamily="34" charset="0"/>
              </a:rPr>
              <a:t>2022-1-60-162</a:t>
            </a:r>
          </a:p>
          <a:p>
            <a:pPr algn="r"/>
            <a:endParaRPr lang="en-US" sz="900" dirty="0">
              <a:latin typeface="Arial" panose="020B0604020202020204" pitchFamily="34" charset="0"/>
              <a:cs typeface="Arial" panose="020B0604020202020204" pitchFamily="34" charset="0"/>
            </a:endParaRPr>
          </a:p>
          <a:p>
            <a:pPr algn="r"/>
            <a:r>
              <a:rPr lang="en-US" sz="2000" b="1" dirty="0" err="1">
                <a:latin typeface="Arial" panose="020B0604020202020204" pitchFamily="34" charset="0"/>
                <a:cs typeface="Arial" panose="020B0604020202020204" pitchFamily="34" charset="0"/>
              </a:rPr>
              <a:t>Mahin</a:t>
            </a:r>
            <a:r>
              <a:rPr lang="en-US" sz="2000" b="1" dirty="0">
                <a:latin typeface="Arial" panose="020B0604020202020204" pitchFamily="34" charset="0"/>
                <a:cs typeface="Arial" panose="020B0604020202020204" pitchFamily="34" charset="0"/>
              </a:rPr>
              <a:t> Hasan</a:t>
            </a:r>
          </a:p>
          <a:p>
            <a:pPr algn="r"/>
            <a:r>
              <a:rPr lang="en-US" dirty="0">
                <a:solidFill>
                  <a:srgbClr val="182E59"/>
                </a:solidFill>
                <a:latin typeface="Arial" panose="020B0604020202020204" pitchFamily="34" charset="0"/>
                <a:cs typeface="Arial" panose="020B0604020202020204" pitchFamily="34" charset="0"/>
              </a:rPr>
              <a:t>2022-1-60-180</a:t>
            </a:r>
          </a:p>
        </p:txBody>
      </p:sp>
    </p:spTree>
    <p:extLst>
      <p:ext uri="{BB962C8B-B14F-4D97-AF65-F5344CB8AC3E}">
        <p14:creationId xmlns:p14="http://schemas.microsoft.com/office/powerpoint/2010/main" val="1250440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16A02A-D7A0-40FF-9AFB-E0B3EE2AACEF}"/>
              </a:ext>
            </a:extLst>
          </p:cNvPr>
          <p:cNvPicPr>
            <a:picLocks noChangeAspect="1"/>
          </p:cNvPicPr>
          <p:nvPr/>
        </p:nvPicPr>
        <p:blipFill>
          <a:blip r:embed="rId2"/>
          <a:stretch>
            <a:fillRect/>
          </a:stretch>
        </p:blipFill>
        <p:spPr>
          <a:xfrm>
            <a:off x="38100" y="132669"/>
            <a:ext cx="12153900" cy="2238375"/>
          </a:xfrm>
          <a:prstGeom prst="rect">
            <a:avLst/>
          </a:prstGeom>
        </p:spPr>
      </p:pic>
      <p:pic>
        <p:nvPicPr>
          <p:cNvPr id="6" name="Picture 5">
            <a:extLst>
              <a:ext uri="{FF2B5EF4-FFF2-40B4-BE49-F238E27FC236}">
                <a16:creationId xmlns:a16="http://schemas.microsoft.com/office/drawing/2014/main" id="{4C3E82E7-9355-4A93-A3AF-899D6E80A093}"/>
              </a:ext>
            </a:extLst>
          </p:cNvPr>
          <p:cNvPicPr>
            <a:picLocks noChangeAspect="1"/>
          </p:cNvPicPr>
          <p:nvPr/>
        </p:nvPicPr>
        <p:blipFill>
          <a:blip r:embed="rId3"/>
          <a:stretch>
            <a:fillRect/>
          </a:stretch>
        </p:blipFill>
        <p:spPr>
          <a:xfrm>
            <a:off x="38100" y="2095046"/>
            <a:ext cx="6086475" cy="781050"/>
          </a:xfrm>
          <a:prstGeom prst="rect">
            <a:avLst/>
          </a:prstGeom>
        </p:spPr>
      </p:pic>
    </p:spTree>
    <p:extLst>
      <p:ext uri="{BB962C8B-B14F-4D97-AF65-F5344CB8AC3E}">
        <p14:creationId xmlns:p14="http://schemas.microsoft.com/office/powerpoint/2010/main" val="1550026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F8BA02-8AF2-4310-ADEE-B004B7189D6D}"/>
              </a:ext>
            </a:extLst>
          </p:cNvPr>
          <p:cNvPicPr>
            <a:picLocks noChangeAspect="1"/>
          </p:cNvPicPr>
          <p:nvPr/>
        </p:nvPicPr>
        <p:blipFill>
          <a:blip r:embed="rId2"/>
          <a:stretch>
            <a:fillRect/>
          </a:stretch>
        </p:blipFill>
        <p:spPr>
          <a:xfrm>
            <a:off x="38100" y="132669"/>
            <a:ext cx="12153900" cy="2238375"/>
          </a:xfrm>
          <a:prstGeom prst="rect">
            <a:avLst/>
          </a:prstGeom>
        </p:spPr>
      </p:pic>
      <p:pic>
        <p:nvPicPr>
          <p:cNvPr id="3" name="Picture 2">
            <a:extLst>
              <a:ext uri="{FF2B5EF4-FFF2-40B4-BE49-F238E27FC236}">
                <a16:creationId xmlns:a16="http://schemas.microsoft.com/office/drawing/2014/main" id="{8822A6CD-9998-48C4-9691-3D50AEDC9CF6}"/>
              </a:ext>
            </a:extLst>
          </p:cNvPr>
          <p:cNvPicPr>
            <a:picLocks noChangeAspect="1"/>
          </p:cNvPicPr>
          <p:nvPr/>
        </p:nvPicPr>
        <p:blipFill>
          <a:blip r:embed="rId3"/>
          <a:stretch>
            <a:fillRect/>
          </a:stretch>
        </p:blipFill>
        <p:spPr>
          <a:xfrm>
            <a:off x="38100" y="2095046"/>
            <a:ext cx="6086475" cy="781050"/>
          </a:xfrm>
          <a:prstGeom prst="rect">
            <a:avLst/>
          </a:prstGeom>
        </p:spPr>
      </p:pic>
      <p:pic>
        <p:nvPicPr>
          <p:cNvPr id="5" name="Picture 4">
            <a:extLst>
              <a:ext uri="{FF2B5EF4-FFF2-40B4-BE49-F238E27FC236}">
                <a16:creationId xmlns:a16="http://schemas.microsoft.com/office/drawing/2014/main" id="{A2311B86-690F-44EB-807B-1003035BDADC}"/>
              </a:ext>
            </a:extLst>
          </p:cNvPr>
          <p:cNvPicPr>
            <a:picLocks noChangeAspect="1"/>
          </p:cNvPicPr>
          <p:nvPr/>
        </p:nvPicPr>
        <p:blipFill>
          <a:blip r:embed="rId4"/>
          <a:stretch>
            <a:fillRect/>
          </a:stretch>
        </p:blipFill>
        <p:spPr>
          <a:xfrm>
            <a:off x="19050" y="2542721"/>
            <a:ext cx="2962275" cy="962025"/>
          </a:xfrm>
          <a:prstGeom prst="rect">
            <a:avLst/>
          </a:prstGeom>
        </p:spPr>
      </p:pic>
    </p:spTree>
    <p:extLst>
      <p:ext uri="{BB962C8B-B14F-4D97-AF65-F5344CB8AC3E}">
        <p14:creationId xmlns:p14="http://schemas.microsoft.com/office/powerpoint/2010/main" val="1902259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7053B5-8F6E-4960-81E3-7FB0E3A93B34}"/>
              </a:ext>
            </a:extLst>
          </p:cNvPr>
          <p:cNvPicPr>
            <a:picLocks noChangeAspect="1"/>
          </p:cNvPicPr>
          <p:nvPr/>
        </p:nvPicPr>
        <p:blipFill>
          <a:blip r:embed="rId2"/>
          <a:stretch>
            <a:fillRect/>
          </a:stretch>
        </p:blipFill>
        <p:spPr>
          <a:xfrm>
            <a:off x="38100" y="132669"/>
            <a:ext cx="12153900" cy="2238375"/>
          </a:xfrm>
          <a:prstGeom prst="rect">
            <a:avLst/>
          </a:prstGeom>
        </p:spPr>
      </p:pic>
      <p:pic>
        <p:nvPicPr>
          <p:cNvPr id="3" name="Picture 2">
            <a:extLst>
              <a:ext uri="{FF2B5EF4-FFF2-40B4-BE49-F238E27FC236}">
                <a16:creationId xmlns:a16="http://schemas.microsoft.com/office/drawing/2014/main" id="{F78A5543-1CDC-4697-8A94-0DDCFA3CC95D}"/>
              </a:ext>
            </a:extLst>
          </p:cNvPr>
          <p:cNvPicPr>
            <a:picLocks noChangeAspect="1"/>
          </p:cNvPicPr>
          <p:nvPr/>
        </p:nvPicPr>
        <p:blipFill>
          <a:blip r:embed="rId3"/>
          <a:stretch>
            <a:fillRect/>
          </a:stretch>
        </p:blipFill>
        <p:spPr>
          <a:xfrm>
            <a:off x="38100" y="2095046"/>
            <a:ext cx="6086475" cy="781050"/>
          </a:xfrm>
          <a:prstGeom prst="rect">
            <a:avLst/>
          </a:prstGeom>
        </p:spPr>
      </p:pic>
      <p:pic>
        <p:nvPicPr>
          <p:cNvPr id="4" name="Picture 3">
            <a:extLst>
              <a:ext uri="{FF2B5EF4-FFF2-40B4-BE49-F238E27FC236}">
                <a16:creationId xmlns:a16="http://schemas.microsoft.com/office/drawing/2014/main" id="{6BCF4424-0E32-4494-A5CB-4909F2EA8BEF}"/>
              </a:ext>
            </a:extLst>
          </p:cNvPr>
          <p:cNvPicPr>
            <a:picLocks noChangeAspect="1"/>
          </p:cNvPicPr>
          <p:nvPr/>
        </p:nvPicPr>
        <p:blipFill>
          <a:blip r:embed="rId4"/>
          <a:stretch>
            <a:fillRect/>
          </a:stretch>
        </p:blipFill>
        <p:spPr>
          <a:xfrm>
            <a:off x="19050" y="2542721"/>
            <a:ext cx="2962275" cy="962025"/>
          </a:xfrm>
          <a:prstGeom prst="rect">
            <a:avLst/>
          </a:prstGeom>
        </p:spPr>
      </p:pic>
      <p:pic>
        <p:nvPicPr>
          <p:cNvPr id="6" name="Picture 5">
            <a:extLst>
              <a:ext uri="{FF2B5EF4-FFF2-40B4-BE49-F238E27FC236}">
                <a16:creationId xmlns:a16="http://schemas.microsoft.com/office/drawing/2014/main" id="{0F9C7033-BA2C-4CAE-B88E-E34B714D4121}"/>
              </a:ext>
            </a:extLst>
          </p:cNvPr>
          <p:cNvPicPr>
            <a:picLocks noChangeAspect="1"/>
          </p:cNvPicPr>
          <p:nvPr/>
        </p:nvPicPr>
        <p:blipFill>
          <a:blip r:embed="rId5"/>
          <a:stretch>
            <a:fillRect/>
          </a:stretch>
        </p:blipFill>
        <p:spPr>
          <a:xfrm>
            <a:off x="38100" y="3429000"/>
            <a:ext cx="10287000" cy="657225"/>
          </a:xfrm>
          <a:prstGeom prst="rect">
            <a:avLst/>
          </a:prstGeom>
        </p:spPr>
      </p:pic>
    </p:spTree>
    <p:extLst>
      <p:ext uri="{BB962C8B-B14F-4D97-AF65-F5344CB8AC3E}">
        <p14:creationId xmlns:p14="http://schemas.microsoft.com/office/powerpoint/2010/main" val="4263369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2BB5AB7-97C8-4869-BD1D-FA6AC6D8FFF1}"/>
              </a:ext>
            </a:extLst>
          </p:cNvPr>
          <p:cNvPicPr>
            <a:picLocks noChangeAspect="1"/>
          </p:cNvPicPr>
          <p:nvPr/>
        </p:nvPicPr>
        <p:blipFill>
          <a:blip r:embed="rId2"/>
          <a:stretch>
            <a:fillRect/>
          </a:stretch>
        </p:blipFill>
        <p:spPr>
          <a:xfrm>
            <a:off x="38100" y="132669"/>
            <a:ext cx="12153900" cy="2238375"/>
          </a:xfrm>
          <a:prstGeom prst="rect">
            <a:avLst/>
          </a:prstGeom>
        </p:spPr>
      </p:pic>
      <p:pic>
        <p:nvPicPr>
          <p:cNvPr id="3" name="Picture 2">
            <a:extLst>
              <a:ext uri="{FF2B5EF4-FFF2-40B4-BE49-F238E27FC236}">
                <a16:creationId xmlns:a16="http://schemas.microsoft.com/office/drawing/2014/main" id="{C69AE368-6B76-45A0-96CB-341F72910922}"/>
              </a:ext>
            </a:extLst>
          </p:cNvPr>
          <p:cNvPicPr>
            <a:picLocks noChangeAspect="1"/>
          </p:cNvPicPr>
          <p:nvPr/>
        </p:nvPicPr>
        <p:blipFill>
          <a:blip r:embed="rId3"/>
          <a:stretch>
            <a:fillRect/>
          </a:stretch>
        </p:blipFill>
        <p:spPr>
          <a:xfrm>
            <a:off x="38100" y="2095046"/>
            <a:ext cx="6086475" cy="781050"/>
          </a:xfrm>
          <a:prstGeom prst="rect">
            <a:avLst/>
          </a:prstGeom>
        </p:spPr>
      </p:pic>
      <p:pic>
        <p:nvPicPr>
          <p:cNvPr id="4" name="Picture 3">
            <a:extLst>
              <a:ext uri="{FF2B5EF4-FFF2-40B4-BE49-F238E27FC236}">
                <a16:creationId xmlns:a16="http://schemas.microsoft.com/office/drawing/2014/main" id="{10B656A2-161D-4CC8-8A30-134C92970971}"/>
              </a:ext>
            </a:extLst>
          </p:cNvPr>
          <p:cNvPicPr>
            <a:picLocks noChangeAspect="1"/>
          </p:cNvPicPr>
          <p:nvPr/>
        </p:nvPicPr>
        <p:blipFill>
          <a:blip r:embed="rId4"/>
          <a:stretch>
            <a:fillRect/>
          </a:stretch>
        </p:blipFill>
        <p:spPr>
          <a:xfrm>
            <a:off x="19050" y="2542721"/>
            <a:ext cx="2962275" cy="962025"/>
          </a:xfrm>
          <a:prstGeom prst="rect">
            <a:avLst/>
          </a:prstGeom>
        </p:spPr>
      </p:pic>
      <p:pic>
        <p:nvPicPr>
          <p:cNvPr id="5" name="Picture 4">
            <a:extLst>
              <a:ext uri="{FF2B5EF4-FFF2-40B4-BE49-F238E27FC236}">
                <a16:creationId xmlns:a16="http://schemas.microsoft.com/office/drawing/2014/main" id="{C6524418-EA65-4B51-913A-6C3FDA83883E}"/>
              </a:ext>
            </a:extLst>
          </p:cNvPr>
          <p:cNvPicPr>
            <a:picLocks noChangeAspect="1"/>
          </p:cNvPicPr>
          <p:nvPr/>
        </p:nvPicPr>
        <p:blipFill>
          <a:blip r:embed="rId5"/>
          <a:stretch>
            <a:fillRect/>
          </a:stretch>
        </p:blipFill>
        <p:spPr>
          <a:xfrm>
            <a:off x="38100" y="3429000"/>
            <a:ext cx="10287000" cy="657225"/>
          </a:xfrm>
          <a:prstGeom prst="rect">
            <a:avLst/>
          </a:prstGeom>
        </p:spPr>
      </p:pic>
      <p:pic>
        <p:nvPicPr>
          <p:cNvPr id="7" name="Picture 6">
            <a:extLst>
              <a:ext uri="{FF2B5EF4-FFF2-40B4-BE49-F238E27FC236}">
                <a16:creationId xmlns:a16="http://schemas.microsoft.com/office/drawing/2014/main" id="{382B3FD0-F434-4019-8434-1B250C0D847F}"/>
              </a:ext>
            </a:extLst>
          </p:cNvPr>
          <p:cNvPicPr>
            <a:picLocks noChangeAspect="1"/>
          </p:cNvPicPr>
          <p:nvPr/>
        </p:nvPicPr>
        <p:blipFill>
          <a:blip r:embed="rId6"/>
          <a:stretch>
            <a:fillRect/>
          </a:stretch>
        </p:blipFill>
        <p:spPr>
          <a:xfrm>
            <a:off x="38100" y="4091668"/>
            <a:ext cx="5038725" cy="2105025"/>
          </a:xfrm>
          <a:prstGeom prst="rect">
            <a:avLst/>
          </a:prstGeom>
        </p:spPr>
      </p:pic>
    </p:spTree>
    <p:extLst>
      <p:ext uri="{BB962C8B-B14F-4D97-AF65-F5344CB8AC3E}">
        <p14:creationId xmlns:p14="http://schemas.microsoft.com/office/powerpoint/2010/main" val="244480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2A6BEC-5820-42E2-B235-B5AFA2116965}"/>
              </a:ext>
            </a:extLst>
          </p:cNvPr>
          <p:cNvPicPr>
            <a:picLocks noChangeAspect="1"/>
          </p:cNvPicPr>
          <p:nvPr/>
        </p:nvPicPr>
        <p:blipFill>
          <a:blip r:embed="rId2"/>
          <a:stretch>
            <a:fillRect/>
          </a:stretch>
        </p:blipFill>
        <p:spPr>
          <a:xfrm>
            <a:off x="76200" y="0"/>
            <a:ext cx="12115800" cy="1447800"/>
          </a:xfrm>
          <a:prstGeom prst="rect">
            <a:avLst/>
          </a:prstGeom>
        </p:spPr>
      </p:pic>
      <p:pic>
        <p:nvPicPr>
          <p:cNvPr id="5" name="Picture 4">
            <a:extLst>
              <a:ext uri="{FF2B5EF4-FFF2-40B4-BE49-F238E27FC236}">
                <a16:creationId xmlns:a16="http://schemas.microsoft.com/office/drawing/2014/main" id="{969DD115-9CAE-462F-876A-2D92B60D1CC0}"/>
              </a:ext>
            </a:extLst>
          </p:cNvPr>
          <p:cNvPicPr>
            <a:picLocks noChangeAspect="1"/>
          </p:cNvPicPr>
          <p:nvPr/>
        </p:nvPicPr>
        <p:blipFill>
          <a:blip r:embed="rId3"/>
          <a:stretch>
            <a:fillRect/>
          </a:stretch>
        </p:blipFill>
        <p:spPr>
          <a:xfrm>
            <a:off x="76200" y="1447800"/>
            <a:ext cx="11877675" cy="4010025"/>
          </a:xfrm>
          <a:prstGeom prst="rect">
            <a:avLst/>
          </a:prstGeom>
        </p:spPr>
      </p:pic>
    </p:spTree>
    <p:extLst>
      <p:ext uri="{BB962C8B-B14F-4D97-AF65-F5344CB8AC3E}">
        <p14:creationId xmlns:p14="http://schemas.microsoft.com/office/powerpoint/2010/main" val="1717591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E6209C-0CA7-470E-9805-4C0AF00B366C}"/>
              </a:ext>
            </a:extLst>
          </p:cNvPr>
          <p:cNvSpPr/>
          <p:nvPr/>
        </p:nvSpPr>
        <p:spPr>
          <a:xfrm>
            <a:off x="2797791" y="2374710"/>
            <a:ext cx="6687403" cy="1937983"/>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FDAE30F-7093-4CC4-866E-534E41415812}"/>
              </a:ext>
            </a:extLst>
          </p:cNvPr>
          <p:cNvSpPr txBox="1"/>
          <p:nvPr/>
        </p:nvSpPr>
        <p:spPr>
          <a:xfrm>
            <a:off x="3097423" y="2644170"/>
            <a:ext cx="5997156" cy="1508105"/>
          </a:xfrm>
          <a:prstGeom prst="rect">
            <a:avLst/>
          </a:prstGeom>
          <a:noFill/>
        </p:spPr>
        <p:txBody>
          <a:bodyPr wrap="none" rtlCol="0">
            <a:spAutoFit/>
          </a:bodyPr>
          <a:lstStyle/>
          <a:p>
            <a:pPr algn="ctr"/>
            <a:r>
              <a:rPr lang="en-US" sz="4600" dirty="0">
                <a:solidFill>
                  <a:schemeClr val="bg1"/>
                </a:solidFill>
                <a:latin typeface="Arial" panose="020B0604020202020204" pitchFamily="34" charset="0"/>
                <a:cs typeface="Arial" panose="020B0604020202020204" pitchFamily="34" charset="0"/>
              </a:rPr>
              <a:t>If foods in the</a:t>
            </a:r>
          </a:p>
          <a:p>
            <a:pPr algn="ctr"/>
            <a:r>
              <a:rPr lang="en-US" sz="4600" dirty="0">
                <a:solidFill>
                  <a:schemeClr val="bg1"/>
                </a:solidFill>
                <a:latin typeface="Arial" panose="020B0604020202020204" pitchFamily="34" charset="0"/>
                <a:cs typeface="Arial" panose="020B0604020202020204" pitchFamily="34" charset="0"/>
              </a:rPr>
              <a:t> menu are unavailable</a:t>
            </a:r>
          </a:p>
        </p:txBody>
      </p:sp>
    </p:spTree>
    <p:extLst>
      <p:ext uri="{BB962C8B-B14F-4D97-AF65-F5344CB8AC3E}">
        <p14:creationId xmlns:p14="http://schemas.microsoft.com/office/powerpoint/2010/main" val="3351495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5D5FD2F-DCFB-41A4-871B-C5D5AFD9E1E4}"/>
              </a:ext>
            </a:extLst>
          </p:cNvPr>
          <p:cNvPicPr>
            <a:picLocks noChangeAspect="1"/>
          </p:cNvPicPr>
          <p:nvPr/>
        </p:nvPicPr>
        <p:blipFill>
          <a:blip r:embed="rId2"/>
          <a:stretch>
            <a:fillRect/>
          </a:stretch>
        </p:blipFill>
        <p:spPr>
          <a:xfrm>
            <a:off x="152400" y="262844"/>
            <a:ext cx="11887200" cy="1571625"/>
          </a:xfrm>
          <a:prstGeom prst="rect">
            <a:avLst/>
          </a:prstGeom>
        </p:spPr>
      </p:pic>
    </p:spTree>
    <p:extLst>
      <p:ext uri="{BB962C8B-B14F-4D97-AF65-F5344CB8AC3E}">
        <p14:creationId xmlns:p14="http://schemas.microsoft.com/office/powerpoint/2010/main" val="3405666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7D8F98E-EE5F-431D-B47B-FD455954A5E1}"/>
              </a:ext>
            </a:extLst>
          </p:cNvPr>
          <p:cNvPicPr>
            <a:picLocks noChangeAspect="1"/>
          </p:cNvPicPr>
          <p:nvPr/>
        </p:nvPicPr>
        <p:blipFill>
          <a:blip r:embed="rId2"/>
          <a:stretch>
            <a:fillRect/>
          </a:stretch>
        </p:blipFill>
        <p:spPr>
          <a:xfrm>
            <a:off x="152400" y="262844"/>
            <a:ext cx="11887200" cy="1571625"/>
          </a:xfrm>
          <a:prstGeom prst="rect">
            <a:avLst/>
          </a:prstGeom>
        </p:spPr>
      </p:pic>
      <p:pic>
        <p:nvPicPr>
          <p:cNvPr id="4" name="Picture 3">
            <a:extLst>
              <a:ext uri="{FF2B5EF4-FFF2-40B4-BE49-F238E27FC236}">
                <a16:creationId xmlns:a16="http://schemas.microsoft.com/office/drawing/2014/main" id="{E4712F07-EC4A-4A13-99E8-B63D01A47814}"/>
              </a:ext>
            </a:extLst>
          </p:cNvPr>
          <p:cNvPicPr>
            <a:picLocks noChangeAspect="1"/>
          </p:cNvPicPr>
          <p:nvPr/>
        </p:nvPicPr>
        <p:blipFill>
          <a:blip r:embed="rId3"/>
          <a:stretch>
            <a:fillRect/>
          </a:stretch>
        </p:blipFill>
        <p:spPr>
          <a:xfrm>
            <a:off x="152400" y="1365931"/>
            <a:ext cx="12058650" cy="5229225"/>
          </a:xfrm>
          <a:prstGeom prst="rect">
            <a:avLst/>
          </a:prstGeom>
        </p:spPr>
      </p:pic>
    </p:spTree>
    <p:extLst>
      <p:ext uri="{BB962C8B-B14F-4D97-AF65-F5344CB8AC3E}">
        <p14:creationId xmlns:p14="http://schemas.microsoft.com/office/powerpoint/2010/main" val="537598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C0DBE48-E680-459C-B723-2A00F8FCF122}"/>
              </a:ext>
            </a:extLst>
          </p:cNvPr>
          <p:cNvPicPr>
            <a:picLocks noChangeAspect="1"/>
          </p:cNvPicPr>
          <p:nvPr/>
        </p:nvPicPr>
        <p:blipFill>
          <a:blip r:embed="rId2"/>
          <a:stretch>
            <a:fillRect/>
          </a:stretch>
        </p:blipFill>
        <p:spPr>
          <a:xfrm>
            <a:off x="0" y="141486"/>
            <a:ext cx="12192000" cy="2262335"/>
          </a:xfrm>
          <a:prstGeom prst="rect">
            <a:avLst/>
          </a:prstGeom>
        </p:spPr>
      </p:pic>
    </p:spTree>
    <p:extLst>
      <p:ext uri="{BB962C8B-B14F-4D97-AF65-F5344CB8AC3E}">
        <p14:creationId xmlns:p14="http://schemas.microsoft.com/office/powerpoint/2010/main" val="1993703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215066-008A-43D0-996C-3AA3F172B639}"/>
              </a:ext>
            </a:extLst>
          </p:cNvPr>
          <p:cNvPicPr>
            <a:picLocks noChangeAspect="1"/>
          </p:cNvPicPr>
          <p:nvPr/>
        </p:nvPicPr>
        <p:blipFill>
          <a:blip r:embed="rId2"/>
          <a:stretch>
            <a:fillRect/>
          </a:stretch>
        </p:blipFill>
        <p:spPr>
          <a:xfrm>
            <a:off x="0" y="141486"/>
            <a:ext cx="12192000" cy="2262335"/>
          </a:xfrm>
          <a:prstGeom prst="rect">
            <a:avLst/>
          </a:prstGeom>
        </p:spPr>
      </p:pic>
      <p:pic>
        <p:nvPicPr>
          <p:cNvPr id="4" name="Picture 3">
            <a:extLst>
              <a:ext uri="{FF2B5EF4-FFF2-40B4-BE49-F238E27FC236}">
                <a16:creationId xmlns:a16="http://schemas.microsoft.com/office/drawing/2014/main" id="{973254C7-A1EF-41FB-8326-DB7A59DD2682}"/>
              </a:ext>
            </a:extLst>
          </p:cNvPr>
          <p:cNvPicPr>
            <a:picLocks noChangeAspect="1"/>
          </p:cNvPicPr>
          <p:nvPr/>
        </p:nvPicPr>
        <p:blipFill>
          <a:blip r:embed="rId3"/>
          <a:stretch>
            <a:fillRect/>
          </a:stretch>
        </p:blipFill>
        <p:spPr>
          <a:xfrm>
            <a:off x="111598" y="2155920"/>
            <a:ext cx="7410450" cy="2000250"/>
          </a:xfrm>
          <a:prstGeom prst="rect">
            <a:avLst/>
          </a:prstGeom>
        </p:spPr>
      </p:pic>
    </p:spTree>
    <p:extLst>
      <p:ext uri="{BB962C8B-B14F-4D97-AF65-F5344CB8AC3E}">
        <p14:creationId xmlns:p14="http://schemas.microsoft.com/office/powerpoint/2010/main" val="174955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7A218C-894A-4544-A0E4-69D1309048FC}"/>
              </a:ext>
            </a:extLst>
          </p:cNvPr>
          <p:cNvSpPr txBox="1"/>
          <p:nvPr/>
        </p:nvSpPr>
        <p:spPr>
          <a:xfrm>
            <a:off x="675163" y="735955"/>
            <a:ext cx="10841673" cy="4893647"/>
          </a:xfrm>
          <a:prstGeom prst="rect">
            <a:avLst/>
          </a:prstGeom>
          <a:noFill/>
        </p:spPr>
        <p:txBody>
          <a:bodyPr wrap="square" rtlCol="0">
            <a:spAutoFit/>
          </a:bodyPr>
          <a:lstStyle/>
          <a:p>
            <a:pPr algn="ctr"/>
            <a:r>
              <a:rPr lang="en-US" sz="2600" b="1" dirty="0">
                <a:solidFill>
                  <a:schemeClr val="accent5">
                    <a:lumMod val="40000"/>
                    <a:lumOff val="60000"/>
                  </a:schemeClr>
                </a:solidFill>
                <a:latin typeface="Arial" panose="020B0604020202020204" pitchFamily="34" charset="0"/>
                <a:cs typeface="Arial" panose="020B0604020202020204" pitchFamily="34" charset="0"/>
              </a:rPr>
              <a:t>Project 1:</a:t>
            </a:r>
            <a:r>
              <a:rPr lang="en-US" sz="2600" dirty="0">
                <a:solidFill>
                  <a:schemeClr val="accent5">
                    <a:lumMod val="40000"/>
                    <a:lumOff val="60000"/>
                  </a:schemeClr>
                </a:solidFill>
                <a:latin typeface="Arial" panose="020B0604020202020204" pitchFamily="34" charset="0"/>
                <a:cs typeface="Arial" panose="020B0604020202020204" pitchFamily="34" charset="0"/>
              </a:rPr>
              <a:t> </a:t>
            </a:r>
            <a:r>
              <a:rPr lang="en-US" sz="2600" dirty="0">
                <a:solidFill>
                  <a:schemeClr val="accent3">
                    <a:lumMod val="20000"/>
                    <a:lumOff val="80000"/>
                  </a:schemeClr>
                </a:solidFill>
                <a:latin typeface="Arial" panose="020B0604020202020204" pitchFamily="34" charset="0"/>
                <a:cs typeface="Arial" panose="020B0604020202020204" pitchFamily="34" charset="0"/>
              </a:rPr>
              <a:t>Restaurant billing system</a:t>
            </a:r>
          </a:p>
          <a:p>
            <a:pPr algn="ctr"/>
            <a:endParaRPr lang="en-US" sz="2600" dirty="0">
              <a:solidFill>
                <a:schemeClr val="bg1"/>
              </a:solidFill>
              <a:latin typeface="Arial" panose="020B0604020202020204" pitchFamily="34" charset="0"/>
              <a:cs typeface="Arial" panose="020B0604020202020204" pitchFamily="34" charset="0"/>
            </a:endParaRPr>
          </a:p>
          <a:p>
            <a:pPr algn="just"/>
            <a:r>
              <a:rPr lang="en-US" sz="2600" dirty="0">
                <a:solidFill>
                  <a:schemeClr val="bg1"/>
                </a:solidFill>
                <a:latin typeface="Arial" panose="020B0604020202020204" pitchFamily="34" charset="0"/>
                <a:cs typeface="Arial" panose="020B0604020202020204" pitchFamily="34" charset="0"/>
              </a:rPr>
              <a:t>Restaurant billing system is specially designed for the purpose of adding ordered items and calculating total bill in a restaurant. This system elaborates basic concept for storing and generating ordered item’s detail.</a:t>
            </a:r>
          </a:p>
          <a:p>
            <a:pPr algn="just"/>
            <a:endParaRPr lang="en-US" sz="2600" dirty="0">
              <a:solidFill>
                <a:schemeClr val="bg1"/>
              </a:solidFill>
              <a:latin typeface="Arial" panose="020B0604020202020204" pitchFamily="34" charset="0"/>
              <a:cs typeface="Arial" panose="020B0604020202020204" pitchFamily="34" charset="0"/>
            </a:endParaRPr>
          </a:p>
          <a:p>
            <a:pPr algn="just"/>
            <a:r>
              <a:rPr lang="en-US" sz="2600" dirty="0">
                <a:solidFill>
                  <a:schemeClr val="bg1"/>
                </a:solidFill>
                <a:latin typeface="Arial" panose="020B0604020202020204" pitchFamily="34" charset="0"/>
                <a:cs typeface="Arial" panose="020B0604020202020204" pitchFamily="34" charset="0"/>
              </a:rPr>
              <a:t>• First, show the list of foods with their associated prices and availability.</a:t>
            </a:r>
          </a:p>
          <a:p>
            <a:pPr algn="just"/>
            <a:r>
              <a:rPr lang="en-US" sz="2600" dirty="0">
                <a:solidFill>
                  <a:schemeClr val="bg1"/>
                </a:solidFill>
                <a:latin typeface="Arial" panose="020B0604020202020204" pitchFamily="34" charset="0"/>
                <a:cs typeface="Arial" panose="020B0604020202020204" pitchFamily="34" charset="0"/>
              </a:rPr>
              <a:t>• Then, take orders from the customer as much as he/she wants.</a:t>
            </a:r>
          </a:p>
          <a:p>
            <a:pPr algn="just"/>
            <a:r>
              <a:rPr lang="en-US" sz="2600" dirty="0">
                <a:solidFill>
                  <a:schemeClr val="bg1"/>
                </a:solidFill>
                <a:latin typeface="Arial" panose="020B0604020202020204" pitchFamily="34" charset="0"/>
                <a:cs typeface="Arial" panose="020B0604020202020204" pitchFamily="34" charset="0"/>
              </a:rPr>
              <a:t>• If any food is unavailable, notify the customer.</a:t>
            </a:r>
          </a:p>
          <a:p>
            <a:r>
              <a:rPr lang="en-US" sz="2600" dirty="0">
                <a:solidFill>
                  <a:schemeClr val="bg1"/>
                </a:solidFill>
                <a:latin typeface="Arial" panose="020B0604020202020204" pitchFamily="34" charset="0"/>
                <a:cs typeface="Arial" panose="020B0604020202020204" pitchFamily="34" charset="0"/>
              </a:rPr>
              <a:t>• Finally, prepare a bill of ordered items. Add 10% service charge and 15% value  added tax to the total bill.</a:t>
            </a:r>
          </a:p>
        </p:txBody>
      </p:sp>
    </p:spTree>
    <p:extLst>
      <p:ext uri="{BB962C8B-B14F-4D97-AF65-F5344CB8AC3E}">
        <p14:creationId xmlns:p14="http://schemas.microsoft.com/office/powerpoint/2010/main" val="25449216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BF5BF0-74DA-4657-B532-28EA944A71B8}"/>
              </a:ext>
            </a:extLst>
          </p:cNvPr>
          <p:cNvPicPr>
            <a:picLocks noChangeAspect="1"/>
          </p:cNvPicPr>
          <p:nvPr/>
        </p:nvPicPr>
        <p:blipFill>
          <a:blip r:embed="rId2"/>
          <a:stretch>
            <a:fillRect/>
          </a:stretch>
        </p:blipFill>
        <p:spPr>
          <a:xfrm>
            <a:off x="0" y="141486"/>
            <a:ext cx="12192000" cy="2262335"/>
          </a:xfrm>
          <a:prstGeom prst="rect">
            <a:avLst/>
          </a:prstGeom>
        </p:spPr>
      </p:pic>
      <p:pic>
        <p:nvPicPr>
          <p:cNvPr id="3" name="Picture 2">
            <a:extLst>
              <a:ext uri="{FF2B5EF4-FFF2-40B4-BE49-F238E27FC236}">
                <a16:creationId xmlns:a16="http://schemas.microsoft.com/office/drawing/2014/main" id="{BBB6DF30-F236-4301-BE35-06396D35CC5D}"/>
              </a:ext>
            </a:extLst>
          </p:cNvPr>
          <p:cNvPicPr>
            <a:picLocks noChangeAspect="1"/>
          </p:cNvPicPr>
          <p:nvPr/>
        </p:nvPicPr>
        <p:blipFill>
          <a:blip r:embed="rId3"/>
          <a:stretch>
            <a:fillRect/>
          </a:stretch>
        </p:blipFill>
        <p:spPr>
          <a:xfrm>
            <a:off x="111598" y="2155920"/>
            <a:ext cx="7410450" cy="2000250"/>
          </a:xfrm>
          <a:prstGeom prst="rect">
            <a:avLst/>
          </a:prstGeom>
        </p:spPr>
      </p:pic>
      <p:pic>
        <p:nvPicPr>
          <p:cNvPr id="5" name="Picture 4">
            <a:extLst>
              <a:ext uri="{FF2B5EF4-FFF2-40B4-BE49-F238E27FC236}">
                <a16:creationId xmlns:a16="http://schemas.microsoft.com/office/drawing/2014/main" id="{4043A837-853B-49FA-A33B-E4D1D721739A}"/>
              </a:ext>
            </a:extLst>
          </p:cNvPr>
          <p:cNvPicPr>
            <a:picLocks noChangeAspect="1"/>
          </p:cNvPicPr>
          <p:nvPr/>
        </p:nvPicPr>
        <p:blipFill>
          <a:blip r:embed="rId4"/>
          <a:stretch>
            <a:fillRect/>
          </a:stretch>
        </p:blipFill>
        <p:spPr>
          <a:xfrm>
            <a:off x="97952" y="4156170"/>
            <a:ext cx="11982450" cy="2181225"/>
          </a:xfrm>
          <a:prstGeom prst="rect">
            <a:avLst/>
          </a:prstGeom>
        </p:spPr>
      </p:pic>
    </p:spTree>
    <p:extLst>
      <p:ext uri="{BB962C8B-B14F-4D97-AF65-F5344CB8AC3E}">
        <p14:creationId xmlns:p14="http://schemas.microsoft.com/office/powerpoint/2010/main" val="3441082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57751D-D66B-4025-8938-1257CC4C0AEA}"/>
              </a:ext>
            </a:extLst>
          </p:cNvPr>
          <p:cNvPicPr>
            <a:picLocks noChangeAspect="1"/>
          </p:cNvPicPr>
          <p:nvPr/>
        </p:nvPicPr>
        <p:blipFill>
          <a:blip r:embed="rId2"/>
          <a:stretch>
            <a:fillRect/>
          </a:stretch>
        </p:blipFill>
        <p:spPr>
          <a:xfrm>
            <a:off x="114300" y="103354"/>
            <a:ext cx="11963400" cy="3867150"/>
          </a:xfrm>
          <a:prstGeom prst="rect">
            <a:avLst/>
          </a:prstGeom>
        </p:spPr>
      </p:pic>
    </p:spTree>
    <p:extLst>
      <p:ext uri="{BB962C8B-B14F-4D97-AF65-F5344CB8AC3E}">
        <p14:creationId xmlns:p14="http://schemas.microsoft.com/office/powerpoint/2010/main" val="262616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621AEE-DD6E-4BE7-99A4-8F1A55195232}"/>
              </a:ext>
            </a:extLst>
          </p:cNvPr>
          <p:cNvSpPr/>
          <p:nvPr/>
        </p:nvSpPr>
        <p:spPr>
          <a:xfrm>
            <a:off x="2797791" y="2374710"/>
            <a:ext cx="6687403" cy="1937983"/>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CA1CB52-9D82-45FE-9644-5757865166F4}"/>
              </a:ext>
            </a:extLst>
          </p:cNvPr>
          <p:cNvSpPr txBox="1"/>
          <p:nvPr/>
        </p:nvSpPr>
        <p:spPr>
          <a:xfrm>
            <a:off x="5078734" y="2928202"/>
            <a:ext cx="2034531" cy="830997"/>
          </a:xfrm>
          <a:prstGeom prst="rect">
            <a:avLst/>
          </a:prstGeom>
          <a:noFill/>
        </p:spPr>
        <p:txBody>
          <a:bodyPr wrap="none" rtlCol="0">
            <a:spAutoFit/>
          </a:bodyPr>
          <a:lstStyle/>
          <a:p>
            <a:pPr algn="ctr"/>
            <a:r>
              <a:rPr lang="en-US" sz="4800" dirty="0">
                <a:solidFill>
                  <a:schemeClr val="bg1"/>
                </a:solidFill>
                <a:latin typeface="Arial" panose="020B0604020202020204" pitchFamily="34" charset="0"/>
                <a:cs typeface="Arial" panose="020B0604020202020204" pitchFamily="34" charset="0"/>
              </a:rPr>
              <a:t>Others</a:t>
            </a:r>
          </a:p>
        </p:txBody>
      </p:sp>
    </p:spTree>
    <p:extLst>
      <p:ext uri="{BB962C8B-B14F-4D97-AF65-F5344CB8AC3E}">
        <p14:creationId xmlns:p14="http://schemas.microsoft.com/office/powerpoint/2010/main" val="2042797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DAF5989-E28E-4E71-B0F9-02737AE79E08}"/>
              </a:ext>
            </a:extLst>
          </p:cNvPr>
          <p:cNvPicPr>
            <a:picLocks noChangeAspect="1"/>
          </p:cNvPicPr>
          <p:nvPr/>
        </p:nvPicPr>
        <p:blipFill>
          <a:blip r:embed="rId2"/>
          <a:stretch>
            <a:fillRect/>
          </a:stretch>
        </p:blipFill>
        <p:spPr>
          <a:xfrm>
            <a:off x="152400" y="262844"/>
            <a:ext cx="11887200" cy="1571625"/>
          </a:xfrm>
          <a:prstGeom prst="rect">
            <a:avLst/>
          </a:prstGeom>
        </p:spPr>
      </p:pic>
    </p:spTree>
    <p:extLst>
      <p:ext uri="{BB962C8B-B14F-4D97-AF65-F5344CB8AC3E}">
        <p14:creationId xmlns:p14="http://schemas.microsoft.com/office/powerpoint/2010/main" val="31002170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083B8D-2DB4-464A-920A-2C36FBE9A3DC}"/>
              </a:ext>
            </a:extLst>
          </p:cNvPr>
          <p:cNvPicPr>
            <a:picLocks noChangeAspect="1"/>
          </p:cNvPicPr>
          <p:nvPr/>
        </p:nvPicPr>
        <p:blipFill>
          <a:blip r:embed="rId2"/>
          <a:stretch>
            <a:fillRect/>
          </a:stretch>
        </p:blipFill>
        <p:spPr>
          <a:xfrm>
            <a:off x="152400" y="262844"/>
            <a:ext cx="11887200" cy="1571625"/>
          </a:xfrm>
          <a:prstGeom prst="rect">
            <a:avLst/>
          </a:prstGeom>
        </p:spPr>
      </p:pic>
      <p:pic>
        <p:nvPicPr>
          <p:cNvPr id="4" name="Picture 3">
            <a:extLst>
              <a:ext uri="{FF2B5EF4-FFF2-40B4-BE49-F238E27FC236}">
                <a16:creationId xmlns:a16="http://schemas.microsoft.com/office/drawing/2014/main" id="{632E68E6-55C1-4662-8757-C4EE7EEE4441}"/>
              </a:ext>
            </a:extLst>
          </p:cNvPr>
          <p:cNvPicPr>
            <a:picLocks noChangeAspect="1"/>
          </p:cNvPicPr>
          <p:nvPr/>
        </p:nvPicPr>
        <p:blipFill>
          <a:blip r:embed="rId3"/>
          <a:stretch>
            <a:fillRect/>
          </a:stretch>
        </p:blipFill>
        <p:spPr>
          <a:xfrm>
            <a:off x="152400" y="1452065"/>
            <a:ext cx="11125200" cy="1333500"/>
          </a:xfrm>
          <a:prstGeom prst="rect">
            <a:avLst/>
          </a:prstGeom>
        </p:spPr>
      </p:pic>
    </p:spTree>
    <p:extLst>
      <p:ext uri="{BB962C8B-B14F-4D97-AF65-F5344CB8AC3E}">
        <p14:creationId xmlns:p14="http://schemas.microsoft.com/office/powerpoint/2010/main" val="4012046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75D7812-572E-4A7D-B52E-2D94133E6B59}"/>
              </a:ext>
            </a:extLst>
          </p:cNvPr>
          <p:cNvPicPr>
            <a:picLocks noChangeAspect="1"/>
          </p:cNvPicPr>
          <p:nvPr/>
        </p:nvPicPr>
        <p:blipFill>
          <a:blip r:embed="rId2"/>
          <a:stretch>
            <a:fillRect/>
          </a:stretch>
        </p:blipFill>
        <p:spPr>
          <a:xfrm>
            <a:off x="152400" y="262844"/>
            <a:ext cx="11887200" cy="1571625"/>
          </a:xfrm>
          <a:prstGeom prst="rect">
            <a:avLst/>
          </a:prstGeom>
        </p:spPr>
      </p:pic>
      <p:pic>
        <p:nvPicPr>
          <p:cNvPr id="4" name="Picture 3">
            <a:extLst>
              <a:ext uri="{FF2B5EF4-FFF2-40B4-BE49-F238E27FC236}">
                <a16:creationId xmlns:a16="http://schemas.microsoft.com/office/drawing/2014/main" id="{25EE2543-A600-4517-8173-9E931AF7E924}"/>
              </a:ext>
            </a:extLst>
          </p:cNvPr>
          <p:cNvPicPr>
            <a:picLocks noChangeAspect="1"/>
          </p:cNvPicPr>
          <p:nvPr/>
        </p:nvPicPr>
        <p:blipFill>
          <a:blip r:embed="rId3"/>
          <a:stretch>
            <a:fillRect/>
          </a:stretch>
        </p:blipFill>
        <p:spPr>
          <a:xfrm>
            <a:off x="152400" y="1375456"/>
            <a:ext cx="12192000" cy="5219700"/>
          </a:xfrm>
          <a:prstGeom prst="rect">
            <a:avLst/>
          </a:prstGeom>
        </p:spPr>
      </p:pic>
    </p:spTree>
    <p:extLst>
      <p:ext uri="{BB962C8B-B14F-4D97-AF65-F5344CB8AC3E}">
        <p14:creationId xmlns:p14="http://schemas.microsoft.com/office/powerpoint/2010/main" val="1201446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268540-1E3B-4463-811E-32141579B374}"/>
              </a:ext>
            </a:extLst>
          </p:cNvPr>
          <p:cNvPicPr>
            <a:picLocks noChangeAspect="1"/>
          </p:cNvPicPr>
          <p:nvPr/>
        </p:nvPicPr>
        <p:blipFill>
          <a:blip r:embed="rId2"/>
          <a:stretch>
            <a:fillRect/>
          </a:stretch>
        </p:blipFill>
        <p:spPr>
          <a:xfrm>
            <a:off x="85725" y="142875"/>
            <a:ext cx="12020550" cy="4743450"/>
          </a:xfrm>
          <a:prstGeom prst="rect">
            <a:avLst/>
          </a:prstGeom>
        </p:spPr>
      </p:pic>
    </p:spTree>
    <p:extLst>
      <p:ext uri="{BB962C8B-B14F-4D97-AF65-F5344CB8AC3E}">
        <p14:creationId xmlns:p14="http://schemas.microsoft.com/office/powerpoint/2010/main" val="3546367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A5C3E7E-8F19-459F-AA8D-7379B2518A0A}"/>
              </a:ext>
            </a:extLst>
          </p:cNvPr>
          <p:cNvSpPr/>
          <p:nvPr/>
        </p:nvSpPr>
        <p:spPr>
          <a:xfrm>
            <a:off x="3105150" y="438150"/>
            <a:ext cx="5981700" cy="5981700"/>
          </a:xfrm>
          <a:prstGeom prst="ellipse">
            <a:avLst/>
          </a:prstGeom>
          <a:solidFill>
            <a:srgbClr val="192E3A">
              <a:alpha val="40000"/>
            </a:srgbClr>
          </a:solidFill>
          <a:ln w="1270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FFD7725-B2A7-4109-A154-9164DE141A4D}"/>
              </a:ext>
            </a:extLst>
          </p:cNvPr>
          <p:cNvSpPr txBox="1"/>
          <p:nvPr/>
        </p:nvSpPr>
        <p:spPr>
          <a:xfrm>
            <a:off x="3618005" y="3431011"/>
            <a:ext cx="4955990" cy="1938992"/>
          </a:xfrm>
          <a:prstGeom prst="rect">
            <a:avLst/>
          </a:prstGeom>
          <a:noFill/>
        </p:spPr>
        <p:txBody>
          <a:bodyPr wrap="square" rtlCol="0">
            <a:spAutoFit/>
          </a:bodyPr>
          <a:lstStyle/>
          <a:p>
            <a:pPr algn="ctr"/>
            <a:r>
              <a:rPr lang="en-US" sz="6000" dirty="0">
                <a:solidFill>
                  <a:schemeClr val="bg1">
                    <a:lumMod val="95000"/>
                  </a:schemeClr>
                </a:solidFill>
                <a:latin typeface="Arial" panose="020B0604020202020204" pitchFamily="34" charset="0"/>
                <a:cs typeface="Arial" panose="020B0604020202020204" pitchFamily="34" charset="0"/>
              </a:rPr>
              <a:t>Main Function</a:t>
            </a:r>
          </a:p>
        </p:txBody>
      </p:sp>
      <p:pic>
        <p:nvPicPr>
          <p:cNvPr id="6" name="Graphic 5" descr="Gears with solid fill">
            <a:extLst>
              <a:ext uri="{FF2B5EF4-FFF2-40B4-BE49-F238E27FC236}">
                <a16:creationId xmlns:a16="http://schemas.microsoft.com/office/drawing/2014/main" id="{3ADEA178-D35E-4B3A-BDFE-872E7C1C2C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87950" y="1606867"/>
            <a:ext cx="1816100" cy="1816100"/>
          </a:xfrm>
          <a:prstGeom prst="rect">
            <a:avLst/>
          </a:prstGeom>
        </p:spPr>
      </p:pic>
    </p:spTree>
    <p:extLst>
      <p:ext uri="{BB962C8B-B14F-4D97-AF65-F5344CB8AC3E}">
        <p14:creationId xmlns:p14="http://schemas.microsoft.com/office/powerpoint/2010/main" val="213049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E960F6-EDF2-4D61-9B61-D141C8B9DFCF}"/>
              </a:ext>
            </a:extLst>
          </p:cNvPr>
          <p:cNvSpPr txBox="1"/>
          <p:nvPr/>
        </p:nvSpPr>
        <p:spPr>
          <a:xfrm>
            <a:off x="342900" y="474345"/>
            <a:ext cx="11506200" cy="5909310"/>
          </a:xfrm>
          <a:prstGeom prst="rect">
            <a:avLst/>
          </a:prstGeom>
          <a:noFill/>
        </p:spPr>
        <p:txBody>
          <a:bodyPr wrap="square" rtlCol="0">
            <a:spAutoFit/>
          </a:bodyPr>
          <a:lstStyle/>
          <a:p>
            <a:r>
              <a:rPr lang="en-US" b="0" dirty="0">
                <a:solidFill>
                  <a:srgbClr val="E1EFFF"/>
                </a:solidFill>
                <a:effectLst/>
                <a:latin typeface="cascadia code" panose="020B0609020000020004" pitchFamily="49" charset="0"/>
              </a:rPr>
              <a:t>#</a:t>
            </a:r>
            <a:r>
              <a:rPr lang="en-US" b="0" dirty="0">
                <a:solidFill>
                  <a:srgbClr val="FF9D00"/>
                </a:solidFill>
                <a:effectLst/>
                <a:latin typeface="cascadia code" panose="020B0609020000020004" pitchFamily="49" charset="0"/>
              </a:rPr>
              <a:t>include</a:t>
            </a:r>
            <a:r>
              <a:rPr lang="en-US" b="0" dirty="0">
                <a:solidFill>
                  <a:srgbClr val="9EFFFF"/>
                </a:solidFill>
                <a:effectLst/>
                <a:latin typeface="cascadia code" panose="020B0609020000020004" pitchFamily="49" charset="0"/>
              </a:rPr>
              <a:t> </a:t>
            </a:r>
            <a:r>
              <a:rPr lang="en-US" b="0" dirty="0">
                <a:solidFill>
                  <a:srgbClr val="92FC79"/>
                </a:solidFill>
                <a:effectLst/>
                <a:latin typeface="cascadia code" panose="020B0609020000020004" pitchFamily="49" charset="0"/>
              </a:rPr>
              <a:t>&lt;</a:t>
            </a:r>
            <a:r>
              <a:rPr lang="en-US" b="0" dirty="0" err="1">
                <a:solidFill>
                  <a:srgbClr val="A5FF90"/>
                </a:solidFill>
                <a:effectLst/>
                <a:latin typeface="cascadia code" panose="020B0609020000020004" pitchFamily="49" charset="0"/>
              </a:rPr>
              <a:t>stdio.h</a:t>
            </a:r>
            <a:r>
              <a:rPr lang="en-US" b="0" dirty="0">
                <a:solidFill>
                  <a:srgbClr val="92FC79"/>
                </a:solidFill>
                <a:effectLst/>
                <a:latin typeface="cascadia code" panose="020B0609020000020004" pitchFamily="49" charset="0"/>
              </a:rPr>
              <a:t>&gt;</a:t>
            </a:r>
            <a:endParaRPr lang="en-US" b="0" dirty="0">
              <a:solidFill>
                <a:srgbClr val="FFFFFF"/>
              </a:solidFill>
              <a:effectLst/>
              <a:latin typeface="cascadia code" panose="020B0609020000020004" pitchFamily="49" charset="0"/>
            </a:endParaRPr>
          </a:p>
          <a:p>
            <a:r>
              <a:rPr lang="en-US" b="0" dirty="0">
                <a:solidFill>
                  <a:srgbClr val="E1EFFF"/>
                </a:solidFill>
                <a:effectLst/>
                <a:latin typeface="cascadia code" panose="020B0609020000020004" pitchFamily="49" charset="0"/>
              </a:rPr>
              <a:t>#</a:t>
            </a:r>
            <a:r>
              <a:rPr lang="en-US" b="0" dirty="0">
                <a:solidFill>
                  <a:srgbClr val="FF9D00"/>
                </a:solidFill>
                <a:effectLst/>
                <a:latin typeface="cascadia code" panose="020B0609020000020004" pitchFamily="49" charset="0"/>
              </a:rPr>
              <a:t>include</a:t>
            </a:r>
            <a:r>
              <a:rPr lang="en-US" b="0" dirty="0">
                <a:solidFill>
                  <a:srgbClr val="9EFFFF"/>
                </a:solidFill>
                <a:effectLst/>
                <a:latin typeface="cascadia code" panose="020B0609020000020004" pitchFamily="49" charset="0"/>
              </a:rPr>
              <a:t> </a:t>
            </a:r>
            <a:r>
              <a:rPr lang="en-US" b="0" dirty="0">
                <a:solidFill>
                  <a:srgbClr val="92FC79"/>
                </a:solidFill>
                <a:effectLst/>
                <a:latin typeface="cascadia code" panose="020B0609020000020004" pitchFamily="49" charset="0"/>
              </a:rPr>
              <a:t>&lt;</a:t>
            </a:r>
            <a:r>
              <a:rPr lang="en-US" b="0" dirty="0" err="1">
                <a:solidFill>
                  <a:srgbClr val="A5FF90"/>
                </a:solidFill>
                <a:effectLst/>
                <a:latin typeface="cascadia code" panose="020B0609020000020004" pitchFamily="49" charset="0"/>
              </a:rPr>
              <a:t>string.h</a:t>
            </a:r>
            <a:r>
              <a:rPr lang="en-US" b="0" dirty="0">
                <a:solidFill>
                  <a:srgbClr val="92FC79"/>
                </a:solidFill>
                <a:effectLst/>
                <a:latin typeface="cascadia code" panose="020B0609020000020004" pitchFamily="49" charset="0"/>
              </a:rPr>
              <a:t>&gt;</a:t>
            </a:r>
            <a:r>
              <a:rPr lang="en-US" b="0" dirty="0">
                <a:solidFill>
                  <a:srgbClr val="9EFFFF"/>
                </a:solidFill>
                <a:effectLst/>
                <a:latin typeface="cascadia code" panose="020B0609020000020004" pitchFamily="49" charset="0"/>
              </a:rPr>
              <a:t> </a:t>
            </a:r>
            <a:r>
              <a:rPr lang="en-US" b="0" i="1" dirty="0">
                <a:solidFill>
                  <a:srgbClr val="0088FF"/>
                </a:solidFill>
                <a:effectLst/>
                <a:latin typeface="cascadia code" panose="020B0609020000020004" pitchFamily="49" charset="0"/>
              </a:rPr>
              <a:t>// used this to perform string library function</a:t>
            </a:r>
            <a:endParaRPr lang="en-US" b="0" dirty="0">
              <a:solidFill>
                <a:srgbClr val="FFFFFF"/>
              </a:solidFill>
              <a:effectLst/>
              <a:latin typeface="cascadia code" panose="020B0609020000020004" pitchFamily="49" charset="0"/>
            </a:endParaRPr>
          </a:p>
          <a:p>
            <a:r>
              <a:rPr lang="en-US" b="0" dirty="0">
                <a:solidFill>
                  <a:srgbClr val="E1EFFF"/>
                </a:solidFill>
                <a:effectLst/>
                <a:latin typeface="cascadia code" panose="020B0609020000020004" pitchFamily="49" charset="0"/>
              </a:rPr>
              <a:t>#</a:t>
            </a:r>
            <a:r>
              <a:rPr lang="en-US" b="0" dirty="0">
                <a:solidFill>
                  <a:srgbClr val="FF9D00"/>
                </a:solidFill>
                <a:effectLst/>
                <a:latin typeface="cascadia code" panose="020B0609020000020004" pitchFamily="49" charset="0"/>
              </a:rPr>
              <a:t>include</a:t>
            </a:r>
            <a:r>
              <a:rPr lang="en-US" b="0" dirty="0">
                <a:solidFill>
                  <a:srgbClr val="9EFFFF"/>
                </a:solidFill>
                <a:effectLst/>
                <a:latin typeface="cascadia code" panose="020B0609020000020004" pitchFamily="49" charset="0"/>
              </a:rPr>
              <a:t> </a:t>
            </a:r>
            <a:r>
              <a:rPr lang="en-US" b="0" dirty="0">
                <a:solidFill>
                  <a:srgbClr val="92FC79"/>
                </a:solidFill>
                <a:effectLst/>
                <a:latin typeface="cascadia code" panose="020B0609020000020004" pitchFamily="49" charset="0"/>
              </a:rPr>
              <a:t>&lt;</a:t>
            </a:r>
            <a:r>
              <a:rPr lang="en-US" b="0" dirty="0" err="1">
                <a:solidFill>
                  <a:srgbClr val="A5FF90"/>
                </a:solidFill>
                <a:effectLst/>
                <a:latin typeface="cascadia code" panose="020B0609020000020004" pitchFamily="49" charset="0"/>
              </a:rPr>
              <a:t>ctype.h</a:t>
            </a:r>
            <a:r>
              <a:rPr lang="en-US" b="0" dirty="0">
                <a:solidFill>
                  <a:srgbClr val="92FC79"/>
                </a:solidFill>
                <a:effectLst/>
                <a:latin typeface="cascadia code" panose="020B0609020000020004" pitchFamily="49" charset="0"/>
              </a:rPr>
              <a:t>&gt;</a:t>
            </a:r>
            <a:r>
              <a:rPr lang="en-US" b="0" dirty="0">
                <a:solidFill>
                  <a:srgbClr val="9EFFFF"/>
                </a:solidFill>
                <a:effectLst/>
                <a:latin typeface="cascadia code" panose="020B0609020000020004" pitchFamily="49" charset="0"/>
              </a:rPr>
              <a:t>  </a:t>
            </a:r>
            <a:r>
              <a:rPr lang="en-US" b="0" i="1" dirty="0">
                <a:solidFill>
                  <a:srgbClr val="0088FF"/>
                </a:solidFill>
                <a:effectLst/>
                <a:latin typeface="cascadia code" panose="020B0609020000020004" pitchFamily="49" charset="0"/>
              </a:rPr>
              <a:t>// used this to lowercase a character</a:t>
            </a:r>
            <a:endParaRPr lang="en-US" b="0" dirty="0">
              <a:solidFill>
                <a:srgbClr val="FFFFFF"/>
              </a:solidFill>
              <a:effectLst/>
              <a:latin typeface="cascadia code" panose="020B0609020000020004" pitchFamily="49" charset="0"/>
            </a:endParaRPr>
          </a:p>
          <a:p>
            <a:r>
              <a:rPr lang="en-US" b="0" dirty="0">
                <a:solidFill>
                  <a:srgbClr val="E1EFFF"/>
                </a:solidFill>
                <a:effectLst/>
                <a:latin typeface="cascadia code" panose="020B0609020000020004" pitchFamily="49" charset="0"/>
              </a:rPr>
              <a:t>#</a:t>
            </a:r>
            <a:r>
              <a:rPr lang="en-US" b="0" dirty="0">
                <a:solidFill>
                  <a:srgbClr val="FF9D00"/>
                </a:solidFill>
                <a:effectLst/>
                <a:latin typeface="cascadia code" panose="020B0609020000020004" pitchFamily="49" charset="0"/>
              </a:rPr>
              <a:t>include</a:t>
            </a:r>
            <a:r>
              <a:rPr lang="en-US" b="0" dirty="0">
                <a:solidFill>
                  <a:srgbClr val="9EFFFF"/>
                </a:solidFill>
                <a:effectLst/>
                <a:latin typeface="cascadia code" panose="020B0609020000020004" pitchFamily="49" charset="0"/>
              </a:rPr>
              <a:t> </a:t>
            </a:r>
            <a:r>
              <a:rPr lang="en-US" b="0" dirty="0">
                <a:solidFill>
                  <a:srgbClr val="92FC79"/>
                </a:solidFill>
                <a:effectLst/>
                <a:latin typeface="cascadia code" panose="020B0609020000020004" pitchFamily="49" charset="0"/>
              </a:rPr>
              <a:t>&lt;</a:t>
            </a:r>
            <a:r>
              <a:rPr lang="en-US" b="0" dirty="0" err="1">
                <a:solidFill>
                  <a:srgbClr val="A5FF90"/>
                </a:solidFill>
                <a:effectLst/>
                <a:latin typeface="cascadia code" panose="020B0609020000020004" pitchFamily="49" charset="0"/>
              </a:rPr>
              <a:t>conio.h</a:t>
            </a:r>
            <a:r>
              <a:rPr lang="en-US" b="0" dirty="0">
                <a:solidFill>
                  <a:srgbClr val="92FC79"/>
                </a:solidFill>
                <a:effectLst/>
                <a:latin typeface="cascadia code" panose="020B0609020000020004" pitchFamily="49" charset="0"/>
              </a:rPr>
              <a:t>&gt;</a:t>
            </a:r>
            <a:r>
              <a:rPr lang="en-US" b="0" dirty="0">
                <a:solidFill>
                  <a:srgbClr val="9EFFFF"/>
                </a:solidFill>
                <a:effectLst/>
                <a:latin typeface="cascadia code" panose="020B0609020000020004" pitchFamily="49" charset="0"/>
              </a:rPr>
              <a:t>  </a:t>
            </a:r>
            <a:r>
              <a:rPr lang="en-US" b="0" i="1" dirty="0">
                <a:solidFill>
                  <a:srgbClr val="0088FF"/>
                </a:solidFill>
                <a:effectLst/>
                <a:latin typeface="cascadia code" panose="020B0609020000020004" pitchFamily="49" charset="0"/>
              </a:rPr>
              <a:t>// used this header for </a:t>
            </a:r>
            <a:r>
              <a:rPr lang="en-US" b="0" i="1" dirty="0" err="1">
                <a:solidFill>
                  <a:srgbClr val="0088FF"/>
                </a:solidFill>
                <a:effectLst/>
                <a:latin typeface="cascadia code" panose="020B0609020000020004" pitchFamily="49" charset="0"/>
              </a:rPr>
              <a:t>getch</a:t>
            </a:r>
            <a:r>
              <a:rPr lang="en-US" b="0" i="1" dirty="0">
                <a:solidFill>
                  <a:srgbClr val="0088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E1EFFF"/>
                </a:solidFill>
                <a:effectLst/>
                <a:latin typeface="cascadia code" panose="020B0609020000020004" pitchFamily="49" charset="0"/>
              </a:rPr>
              <a:t>#</a:t>
            </a:r>
            <a:r>
              <a:rPr lang="en-US" b="0" dirty="0">
                <a:solidFill>
                  <a:srgbClr val="FF9D00"/>
                </a:solidFill>
                <a:effectLst/>
                <a:latin typeface="cascadia code" panose="020B0609020000020004" pitchFamily="49" charset="0"/>
              </a:rPr>
              <a:t>include</a:t>
            </a:r>
            <a:r>
              <a:rPr lang="en-US" b="0" dirty="0">
                <a:solidFill>
                  <a:srgbClr val="9EFFFF"/>
                </a:solidFill>
                <a:effectLst/>
                <a:latin typeface="cascadia code" panose="020B0609020000020004" pitchFamily="49" charset="0"/>
              </a:rPr>
              <a:t> </a:t>
            </a:r>
            <a:r>
              <a:rPr lang="en-US" b="0" dirty="0">
                <a:solidFill>
                  <a:srgbClr val="92FC79"/>
                </a:solidFill>
                <a:effectLst/>
                <a:latin typeface="cascadia code" panose="020B0609020000020004" pitchFamily="49" charset="0"/>
              </a:rPr>
              <a:t>&lt;</a:t>
            </a:r>
            <a:r>
              <a:rPr lang="en-US" b="0" dirty="0" err="1">
                <a:solidFill>
                  <a:srgbClr val="A5FF90"/>
                </a:solidFill>
                <a:effectLst/>
                <a:latin typeface="cascadia code" panose="020B0609020000020004" pitchFamily="49" charset="0"/>
              </a:rPr>
              <a:t>time.h</a:t>
            </a:r>
            <a:r>
              <a:rPr lang="en-US" b="0" dirty="0">
                <a:solidFill>
                  <a:srgbClr val="92FC79"/>
                </a:solidFill>
                <a:effectLst/>
                <a:latin typeface="cascadia code" panose="020B0609020000020004" pitchFamily="49" charset="0"/>
              </a:rPr>
              <a:t>&gt;</a:t>
            </a:r>
            <a:r>
              <a:rPr lang="en-US" b="0" dirty="0">
                <a:solidFill>
                  <a:srgbClr val="9EFFFF"/>
                </a:solidFill>
                <a:effectLst/>
                <a:latin typeface="cascadia code" panose="020B0609020000020004" pitchFamily="49" charset="0"/>
              </a:rPr>
              <a:t>   </a:t>
            </a:r>
            <a:r>
              <a:rPr lang="en-US" b="0" i="1" dirty="0">
                <a:solidFill>
                  <a:srgbClr val="0088FF"/>
                </a:solidFill>
                <a:effectLst/>
                <a:latin typeface="cascadia code" panose="020B0609020000020004" pitchFamily="49" charset="0"/>
              </a:rPr>
              <a:t>// used this to generate date and time</a:t>
            </a:r>
            <a:endParaRPr lang="en-US" b="0" dirty="0">
              <a:solidFill>
                <a:srgbClr val="FFFFFF"/>
              </a:solidFill>
              <a:effectLst/>
              <a:latin typeface="cascadia code" panose="020B0609020000020004" pitchFamily="49" charset="0"/>
            </a:endParaRPr>
          </a:p>
          <a:p>
            <a:br>
              <a:rPr lang="en-US" b="0" dirty="0">
                <a:solidFill>
                  <a:srgbClr val="FFFFFF"/>
                </a:solidFill>
                <a:effectLst/>
                <a:latin typeface="cascadia code" panose="020B0609020000020004" pitchFamily="49" charset="0"/>
              </a:rPr>
            </a:br>
            <a:r>
              <a:rPr lang="en-US" b="0" dirty="0">
                <a:solidFill>
                  <a:srgbClr val="FFC600"/>
                </a:solidFill>
                <a:effectLst/>
                <a:latin typeface="cascadia code" panose="020B0609020000020004" pitchFamily="49" charset="0"/>
              </a:rPr>
              <a:t>struct</a:t>
            </a:r>
            <a:r>
              <a:rPr lang="en-US" b="0" dirty="0">
                <a:solidFill>
                  <a:srgbClr val="FFFFFF"/>
                </a:solidFill>
                <a:effectLst/>
                <a:latin typeface="cascadia code" panose="020B0609020000020004" pitchFamily="49" charset="0"/>
              </a:rPr>
              <a:t> </a:t>
            </a:r>
            <a:r>
              <a:rPr lang="en-US" b="0" i="1" dirty="0">
                <a:solidFill>
                  <a:srgbClr val="FF68B8"/>
                </a:solidFill>
                <a:effectLst/>
                <a:latin typeface="cascadia code" panose="020B0609020000020004" pitchFamily="49" charset="0"/>
              </a:rPr>
              <a:t>menu</a:t>
            </a:r>
            <a:endParaRPr lang="en-US" b="0" dirty="0">
              <a:solidFill>
                <a:srgbClr val="FFFFFF"/>
              </a:solidFill>
              <a:effectLst/>
              <a:latin typeface="cascadia code" panose="020B0609020000020004" pitchFamily="49" charset="0"/>
            </a:endParaRPr>
          </a:p>
          <a:p>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FFC600"/>
                </a:solidFill>
                <a:effectLst/>
                <a:latin typeface="cascadia code" panose="020B0609020000020004" pitchFamily="49" charset="0"/>
              </a:rPr>
              <a:t>int</a:t>
            </a:r>
            <a:r>
              <a:rPr lang="en-US" b="0" dirty="0">
                <a:solidFill>
                  <a:srgbClr val="9EFFFF"/>
                </a:solidFill>
                <a:effectLst/>
                <a:latin typeface="cascadia code" panose="020B0609020000020004" pitchFamily="49" charset="0"/>
              </a:rPr>
              <a:t> compare</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FFC600"/>
                </a:solidFill>
                <a:effectLst/>
                <a:latin typeface="cascadia code" panose="020B0609020000020004" pitchFamily="49" charset="0"/>
              </a:rPr>
              <a:t>char</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t>
            </a:r>
            <a:r>
              <a:rPr lang="en-US" b="0" dirty="0" err="1">
                <a:solidFill>
                  <a:srgbClr val="9EFFFF"/>
                </a:solidFill>
                <a:effectLst/>
                <a:latin typeface="cascadia code" panose="020B0609020000020004" pitchFamily="49" charset="0"/>
              </a:rPr>
              <a:t>string_from_menu</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i="1" dirty="0">
                <a:solidFill>
                  <a:srgbClr val="0088FF"/>
                </a:solidFill>
                <a:effectLst/>
                <a:latin typeface="cascadia code" panose="020B0609020000020004" pitchFamily="49" charset="0"/>
              </a:rPr>
              <a:t>// String literal. can't change any element between any index. Stored here menu name.</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FFC600"/>
                </a:solidFill>
                <a:effectLst/>
                <a:latin typeface="cascadia code" panose="020B0609020000020004" pitchFamily="49" charset="0"/>
              </a:rPr>
              <a:t>char</a:t>
            </a:r>
            <a:r>
              <a:rPr lang="en-US" b="0" dirty="0">
                <a:solidFill>
                  <a:srgbClr val="9EFFFF"/>
                </a:solidFill>
                <a:effectLst/>
                <a:latin typeface="cascadia code" panose="020B0609020000020004" pitchFamily="49" charset="0"/>
              </a:rPr>
              <a:t> </a:t>
            </a:r>
            <a:r>
              <a:rPr lang="en-US" b="0" dirty="0" err="1">
                <a:solidFill>
                  <a:srgbClr val="9EFFFF"/>
                </a:solidFill>
                <a:effectLst/>
                <a:latin typeface="cascadia code" panose="020B0609020000020004" pitchFamily="49" charset="0"/>
              </a:rPr>
              <a:t>string_from_database</a:t>
            </a:r>
            <a:r>
              <a:rPr lang="en-US" b="0" dirty="0">
                <a:solidFill>
                  <a:srgbClr val="E1EFFF"/>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200</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i="1" dirty="0">
                <a:solidFill>
                  <a:srgbClr val="0088FF"/>
                </a:solidFill>
                <a:effectLst/>
                <a:latin typeface="cascadia code" panose="020B0609020000020004" pitchFamily="49" charset="0"/>
              </a:rPr>
              <a:t>// stored here menu name from txt file.</a:t>
            </a:r>
            <a:endParaRPr lang="en-US" b="0" dirty="0">
              <a:solidFill>
                <a:srgbClr val="FFFFFF"/>
              </a:solidFill>
              <a:effectLst/>
              <a:latin typeface="cascadia code" panose="020B0609020000020004" pitchFamily="49" charset="0"/>
            </a:endParaRPr>
          </a:p>
          <a:p>
            <a:r>
              <a:rPr lang="en-US" b="0" dirty="0">
                <a:solidFill>
                  <a:srgbClr val="E1EFFF"/>
                </a:solidFill>
                <a:effectLst/>
                <a:latin typeface="cascadia code" panose="020B0609020000020004" pitchFamily="49" charset="0"/>
              </a:rPr>
              <a:t>}</a:t>
            </a:r>
            <a:r>
              <a:rPr lang="en-US" b="0" dirty="0">
                <a:solidFill>
                  <a:srgbClr val="FF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menu_string</a:t>
            </a:r>
            <a:r>
              <a:rPr lang="en-US" b="0" dirty="0">
                <a:solidFill>
                  <a:srgbClr val="E1EFFF"/>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50</a:t>
            </a:r>
            <a:r>
              <a:rPr lang="en-US" b="0" dirty="0">
                <a:solidFill>
                  <a:srgbClr val="E1EFFF"/>
                </a:solidFill>
                <a:effectLst/>
                <a:latin typeface="cascadia code" panose="020B0609020000020004" pitchFamily="49" charset="0"/>
              </a:rPr>
              <a:t>];</a:t>
            </a:r>
            <a:r>
              <a:rPr lang="en-US" b="0" dirty="0">
                <a:solidFill>
                  <a:srgbClr val="FFFFFF"/>
                </a:solidFill>
                <a:effectLst/>
                <a:latin typeface="cascadia code" panose="020B0609020000020004" pitchFamily="49" charset="0"/>
              </a:rPr>
              <a:t>                  </a:t>
            </a:r>
            <a:r>
              <a:rPr lang="en-US" b="0" i="1" dirty="0">
                <a:solidFill>
                  <a:srgbClr val="0088FF"/>
                </a:solidFill>
                <a:effectLst/>
                <a:latin typeface="cascadia code" panose="020B0609020000020004" pitchFamily="49" charset="0"/>
              </a:rPr>
              <a:t>// menu data type array. can store </a:t>
            </a:r>
            <a:r>
              <a:rPr lang="en-US" b="0" i="1" dirty="0" err="1">
                <a:solidFill>
                  <a:srgbClr val="0088FF"/>
                </a:solidFill>
                <a:effectLst/>
                <a:latin typeface="cascadia code" panose="020B0609020000020004" pitchFamily="49" charset="0"/>
              </a:rPr>
              <a:t>upto</a:t>
            </a:r>
            <a:r>
              <a:rPr lang="en-US" b="0" i="1" dirty="0">
                <a:solidFill>
                  <a:srgbClr val="0088FF"/>
                </a:solidFill>
                <a:effectLst/>
                <a:latin typeface="cascadia code" panose="020B0609020000020004" pitchFamily="49" charset="0"/>
              </a:rPr>
              <a:t> 50 stack of items here. But we stored 25 stack of items here.</a:t>
            </a:r>
            <a:endParaRPr lang="en-US" b="0" dirty="0">
              <a:solidFill>
                <a:srgbClr val="FFFFFF"/>
              </a:solidFill>
              <a:effectLst/>
              <a:latin typeface="cascadia code" panose="020B0609020000020004" pitchFamily="49" charset="0"/>
            </a:endParaRPr>
          </a:p>
          <a:p>
            <a:br>
              <a:rPr lang="en-US" b="0" dirty="0">
                <a:solidFill>
                  <a:srgbClr val="FFFFFF"/>
                </a:solidFill>
                <a:effectLst/>
                <a:latin typeface="cascadia code" panose="020B0609020000020004" pitchFamily="49" charset="0"/>
              </a:rPr>
            </a:br>
            <a:r>
              <a:rPr lang="en-US" b="0" dirty="0">
                <a:solidFill>
                  <a:srgbClr val="FFC600"/>
                </a:solidFill>
                <a:effectLst/>
                <a:latin typeface="cascadia code" panose="020B0609020000020004" pitchFamily="49" charset="0"/>
              </a:rPr>
              <a:t>struct</a:t>
            </a:r>
            <a:r>
              <a:rPr lang="en-US" b="0" dirty="0">
                <a:solidFill>
                  <a:srgbClr val="FFFFFF"/>
                </a:solidFill>
                <a:effectLst/>
                <a:latin typeface="cascadia code" panose="020B0609020000020004" pitchFamily="49" charset="0"/>
              </a:rPr>
              <a:t> </a:t>
            </a:r>
            <a:r>
              <a:rPr lang="en-US" b="0" i="1" dirty="0" err="1">
                <a:solidFill>
                  <a:srgbClr val="FF68B8"/>
                </a:solidFill>
                <a:effectLst/>
                <a:latin typeface="cascadia code" panose="020B0609020000020004" pitchFamily="49" charset="0"/>
              </a:rPr>
              <a:t>calculation_part</a:t>
            </a:r>
            <a:endParaRPr lang="en-US" b="0" dirty="0">
              <a:solidFill>
                <a:srgbClr val="FFFFFF"/>
              </a:solidFill>
              <a:effectLst/>
              <a:latin typeface="cascadia code" panose="020B0609020000020004" pitchFamily="49" charset="0"/>
            </a:endParaRPr>
          </a:p>
          <a:p>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FFC600"/>
                </a:solidFill>
                <a:effectLst/>
                <a:latin typeface="cascadia code" panose="020B0609020000020004" pitchFamily="49" charset="0"/>
              </a:rPr>
              <a:t>double</a:t>
            </a:r>
            <a:r>
              <a:rPr lang="en-US" b="0" dirty="0">
                <a:solidFill>
                  <a:srgbClr val="9EFFFF"/>
                </a:solidFill>
                <a:effectLst/>
                <a:latin typeface="cascadia code" panose="020B0609020000020004" pitchFamily="49" charset="0"/>
              </a:rPr>
              <a:t> sum</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total</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FFC600"/>
                </a:solidFill>
                <a:effectLst/>
                <a:latin typeface="cascadia code" panose="020B0609020000020004" pitchFamily="49" charset="0"/>
              </a:rPr>
              <a:t>int</a:t>
            </a:r>
            <a:r>
              <a:rPr lang="en-US" b="0" dirty="0">
                <a:solidFill>
                  <a:srgbClr val="9EFFFF"/>
                </a:solidFill>
                <a:effectLst/>
                <a:latin typeface="cascadia code" panose="020B0609020000020004" pitchFamily="49" charset="0"/>
              </a:rPr>
              <a:t> quantity</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input</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limit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FFC600"/>
                </a:solidFill>
                <a:effectLst/>
                <a:latin typeface="cascadia code" panose="020B0609020000020004" pitchFamily="49" charset="0"/>
              </a:rPr>
              <a:t>char</a:t>
            </a:r>
            <a:r>
              <a:rPr lang="en-US" b="0" dirty="0">
                <a:solidFill>
                  <a:srgbClr val="9EFFFF"/>
                </a:solidFill>
                <a:effectLst/>
                <a:latin typeface="cascadia code" panose="020B0609020000020004" pitchFamily="49" charset="0"/>
              </a:rPr>
              <a:t> string</a:t>
            </a:r>
            <a:r>
              <a:rPr lang="en-US" b="0" dirty="0">
                <a:solidFill>
                  <a:srgbClr val="E1EFFF"/>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200</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name</a:t>
            </a:r>
            <a:r>
              <a:rPr lang="en-US" b="0" dirty="0">
                <a:solidFill>
                  <a:srgbClr val="E1EFFF"/>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100</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E1EFFF"/>
                </a:solidFill>
                <a:effectLst/>
                <a:latin typeface="cascadia code" panose="020B0609020000020004" pitchFamily="49" charset="0"/>
              </a:rPr>
              <a:t>}</a:t>
            </a:r>
            <a:r>
              <a:rPr lang="en-US" b="0" dirty="0">
                <a:solidFill>
                  <a:srgbClr val="FF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sum_calculation</a:t>
            </a:r>
            <a:r>
              <a:rPr lang="en-US" b="0" dirty="0">
                <a:solidFill>
                  <a:srgbClr val="E1EFFF"/>
                </a:solidFill>
                <a:effectLst/>
                <a:latin typeface="cascadia code" panose="020B0609020000020004" pitchFamily="49" charset="0"/>
              </a:rPr>
              <a:t>,</a:t>
            </a:r>
            <a:r>
              <a:rPr lang="en-US" b="0" dirty="0">
                <a:solidFill>
                  <a:srgbClr val="FFFFFF"/>
                </a:solidFill>
                <a:effectLst/>
                <a:latin typeface="cascadia code" panose="020B0609020000020004" pitchFamily="49" charset="0"/>
              </a:rPr>
              <a:t> sum</a:t>
            </a:r>
            <a:r>
              <a:rPr lang="en-US" b="0" dirty="0">
                <a:solidFill>
                  <a:srgbClr val="E1EFFF"/>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50</a:t>
            </a:r>
            <a:r>
              <a:rPr lang="en-US" b="0" dirty="0">
                <a:solidFill>
                  <a:srgbClr val="E1EFFF"/>
                </a:solidFill>
                <a:effectLst/>
                <a:latin typeface="cascadia code" panose="020B0609020000020004" pitchFamily="49" charset="0"/>
              </a:rPr>
              <a:t>],</a:t>
            </a:r>
            <a:r>
              <a:rPr lang="en-US" b="0" dirty="0">
                <a:solidFill>
                  <a:srgbClr val="FF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receipt_string</a:t>
            </a:r>
            <a:r>
              <a:rPr lang="en-US" b="0" dirty="0">
                <a:solidFill>
                  <a:srgbClr val="E1EFFF"/>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50</a:t>
            </a:r>
            <a:r>
              <a:rPr lang="en-US" b="0" dirty="0">
                <a:solidFill>
                  <a:srgbClr val="E1EFFF"/>
                </a:solidFill>
                <a:effectLst/>
                <a:latin typeface="cascadia code" panose="020B0609020000020004" pitchFamily="49" charset="0"/>
              </a:rPr>
              <a:t>],</a:t>
            </a:r>
            <a:r>
              <a:rPr lang="en-US" b="0" dirty="0">
                <a:solidFill>
                  <a:srgbClr val="FFFFFF"/>
                </a:solidFill>
                <a:effectLst/>
                <a:latin typeface="cascadia code" panose="020B0609020000020004" pitchFamily="49" charset="0"/>
              </a:rPr>
              <a:t> loop</a:t>
            </a:r>
            <a:r>
              <a:rPr lang="en-US" b="0" dirty="0">
                <a:solidFill>
                  <a:srgbClr val="E1EFFF"/>
                </a:solidFill>
                <a:effectLst/>
                <a:latin typeface="cascadia code" panose="020B0609020000020004" pitchFamily="49" charset="0"/>
              </a:rPr>
              <a:t>,</a:t>
            </a:r>
            <a:r>
              <a:rPr lang="en-US" b="0" dirty="0">
                <a:solidFill>
                  <a:srgbClr val="FFFFFF"/>
                </a:solidFill>
                <a:effectLst/>
                <a:latin typeface="cascadia code" panose="020B0609020000020004" pitchFamily="49" charset="0"/>
              </a:rPr>
              <a:t> name</a:t>
            </a:r>
            <a:r>
              <a:rPr lang="en-US" b="0" dirty="0">
                <a:solidFill>
                  <a:srgbClr val="E1EFFF"/>
                </a:solidFill>
                <a:effectLst/>
                <a:latin typeface="cascadia code" panose="020B0609020000020004" pitchFamily="49" charset="0"/>
              </a:rPr>
              <a:t>;</a:t>
            </a:r>
            <a:r>
              <a:rPr lang="en-US" b="0" dirty="0">
                <a:solidFill>
                  <a:srgbClr val="FFFFFF"/>
                </a:solidFill>
                <a:effectLst/>
                <a:latin typeface="cascadia code" panose="020B0609020000020004" pitchFamily="49" charset="0"/>
              </a:rPr>
              <a:t> </a:t>
            </a:r>
            <a:endParaRPr lang="en-US" sz="800" b="0" dirty="0">
              <a:solidFill>
                <a:srgbClr val="FFFFFF"/>
              </a:solidFill>
              <a:effectLst/>
              <a:latin typeface="cascadia code" panose="020B0609020000020004" pitchFamily="49" charset="0"/>
            </a:endParaRPr>
          </a:p>
        </p:txBody>
      </p:sp>
    </p:spTree>
    <p:extLst>
      <p:ext uri="{BB962C8B-B14F-4D97-AF65-F5344CB8AC3E}">
        <p14:creationId xmlns:p14="http://schemas.microsoft.com/office/powerpoint/2010/main" val="3666918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E504B4-2BF1-47B1-8652-949F539685A8}"/>
              </a:ext>
            </a:extLst>
          </p:cNvPr>
          <p:cNvSpPr txBox="1"/>
          <p:nvPr/>
        </p:nvSpPr>
        <p:spPr>
          <a:xfrm>
            <a:off x="342900" y="474345"/>
            <a:ext cx="11506200" cy="6186309"/>
          </a:xfrm>
          <a:prstGeom prst="rect">
            <a:avLst/>
          </a:prstGeom>
          <a:noFill/>
        </p:spPr>
        <p:txBody>
          <a:bodyPr wrap="square" rtlCol="0">
            <a:spAutoFit/>
          </a:bodyPr>
          <a:lstStyle/>
          <a:p>
            <a:r>
              <a:rPr lang="en-US" b="0" i="1" dirty="0">
                <a:solidFill>
                  <a:srgbClr val="FF68B8"/>
                </a:solidFill>
                <a:effectLst/>
                <a:latin typeface="cascadia code" panose="020B0609020000020004" pitchFamily="49" charset="0"/>
              </a:rPr>
              <a:t>FILE</a:t>
            </a:r>
            <a:r>
              <a:rPr lang="en-US" b="0" dirty="0">
                <a:solidFill>
                  <a:srgbClr val="FF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t>
            </a:r>
            <a:r>
              <a:rPr lang="en-US" b="0" dirty="0">
                <a:solidFill>
                  <a:srgbClr val="FFFFFF"/>
                </a:solidFill>
                <a:effectLst/>
                <a:latin typeface="cascadia code" panose="020B0609020000020004" pitchFamily="49" charset="0"/>
              </a:rPr>
              <a:t>ptr1</a:t>
            </a:r>
            <a:r>
              <a:rPr lang="en-US" b="0" dirty="0">
                <a:solidFill>
                  <a:srgbClr val="E1EFFF"/>
                </a:solidFill>
                <a:effectLst/>
                <a:latin typeface="cascadia code" panose="020B0609020000020004" pitchFamily="49" charset="0"/>
              </a:rPr>
              <a:t>,</a:t>
            </a:r>
            <a:r>
              <a:rPr lang="en-US" b="0" dirty="0">
                <a:solidFill>
                  <a:srgbClr val="FF9D00"/>
                </a:solidFill>
                <a:effectLst/>
                <a:latin typeface="cascadia code" panose="020B0609020000020004" pitchFamily="49" charset="0"/>
              </a:rPr>
              <a:t>*</a:t>
            </a:r>
            <a:r>
              <a:rPr lang="en-US" b="0" dirty="0">
                <a:solidFill>
                  <a:srgbClr val="FFFFFF"/>
                </a:solidFill>
                <a:effectLst/>
                <a:latin typeface="cascadia code" panose="020B0609020000020004" pitchFamily="49" charset="0"/>
              </a:rPr>
              <a:t>ptr2</a:t>
            </a:r>
            <a:r>
              <a:rPr lang="en-US" b="0" dirty="0">
                <a:solidFill>
                  <a:srgbClr val="E1EFFF"/>
                </a:solidFill>
                <a:effectLst/>
                <a:latin typeface="cascadia code" panose="020B0609020000020004" pitchFamily="49" charset="0"/>
              </a:rPr>
              <a:t>;</a:t>
            </a:r>
            <a:r>
              <a:rPr lang="en-US" b="0" dirty="0">
                <a:solidFill>
                  <a:srgbClr val="FFFFFF"/>
                </a:solidFill>
                <a:effectLst/>
                <a:latin typeface="cascadia code" panose="020B0609020000020004" pitchFamily="49" charset="0"/>
              </a:rPr>
              <a:t> </a:t>
            </a:r>
            <a:r>
              <a:rPr lang="en-US" b="0" i="1" dirty="0">
                <a:solidFill>
                  <a:srgbClr val="0088FF"/>
                </a:solidFill>
                <a:effectLst/>
                <a:latin typeface="cascadia code" panose="020B0609020000020004" pitchFamily="49" charset="0"/>
              </a:rPr>
              <a:t>// declared FILE pointer globally</a:t>
            </a:r>
            <a:endParaRPr lang="en-US" b="0" dirty="0">
              <a:solidFill>
                <a:srgbClr val="FFFFFF"/>
              </a:solidFill>
              <a:effectLst/>
              <a:latin typeface="cascadia code" panose="020B0609020000020004" pitchFamily="49" charset="0"/>
            </a:endParaRPr>
          </a:p>
          <a:p>
            <a:br>
              <a:rPr lang="en-US" b="0" dirty="0">
                <a:solidFill>
                  <a:srgbClr val="FFFFFF"/>
                </a:solidFill>
                <a:effectLst/>
                <a:latin typeface="cascadia code" panose="020B0609020000020004" pitchFamily="49" charset="0"/>
              </a:rPr>
            </a:br>
            <a:r>
              <a:rPr lang="en-US" b="0" i="1" dirty="0" err="1">
                <a:solidFill>
                  <a:srgbClr val="FF68B8"/>
                </a:solidFill>
                <a:effectLst/>
                <a:latin typeface="cascadia code" panose="020B0609020000020004" pitchFamily="49" charset="0"/>
              </a:rPr>
              <a:t>time_t</a:t>
            </a:r>
            <a:r>
              <a:rPr lang="en-US" b="0" dirty="0">
                <a:solidFill>
                  <a:srgbClr val="FF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currentTime</a:t>
            </a:r>
            <a:r>
              <a:rPr lang="en-US" b="0" dirty="0">
                <a:solidFill>
                  <a:srgbClr val="E1EFFF"/>
                </a:solidFill>
                <a:effectLst/>
                <a:latin typeface="cascadia code" panose="020B0609020000020004" pitchFamily="49" charset="0"/>
              </a:rPr>
              <a:t>;</a:t>
            </a:r>
            <a:r>
              <a:rPr lang="en-US" b="0" dirty="0">
                <a:solidFill>
                  <a:srgbClr val="FFFFFF"/>
                </a:solidFill>
                <a:effectLst/>
                <a:latin typeface="cascadia code" panose="020B0609020000020004" pitchFamily="49" charset="0"/>
              </a:rPr>
              <a:t> </a:t>
            </a:r>
            <a:r>
              <a:rPr lang="en-US" b="0" i="1" dirty="0">
                <a:solidFill>
                  <a:srgbClr val="0088FF"/>
                </a:solidFill>
                <a:effectLst/>
                <a:latin typeface="cascadia code" panose="020B0609020000020004" pitchFamily="49" charset="0"/>
              </a:rPr>
              <a:t>// special types of </a:t>
            </a:r>
            <a:r>
              <a:rPr lang="en-US" b="0" i="1" dirty="0" err="1">
                <a:solidFill>
                  <a:srgbClr val="0088FF"/>
                </a:solidFill>
                <a:effectLst/>
                <a:latin typeface="cascadia code" panose="020B0609020000020004" pitchFamily="49" charset="0"/>
              </a:rPr>
              <a:t>data_type</a:t>
            </a:r>
            <a:r>
              <a:rPr lang="en-US" b="0" i="1" dirty="0">
                <a:solidFill>
                  <a:srgbClr val="0088FF"/>
                </a:solidFill>
                <a:effectLst/>
                <a:latin typeface="cascadia code" panose="020B0609020000020004" pitchFamily="49" charset="0"/>
              </a:rPr>
              <a:t> "</a:t>
            </a:r>
            <a:r>
              <a:rPr lang="en-US" b="0" i="1" dirty="0" err="1">
                <a:solidFill>
                  <a:srgbClr val="0088FF"/>
                </a:solidFill>
                <a:effectLst/>
                <a:latin typeface="cascadia code" panose="020B0609020000020004" pitchFamily="49" charset="0"/>
              </a:rPr>
              <a:t>time_h</a:t>
            </a:r>
            <a:r>
              <a:rPr lang="en-US" b="0" i="1" dirty="0">
                <a:solidFill>
                  <a:srgbClr val="0088FF"/>
                </a:solidFill>
                <a:effectLst/>
                <a:latin typeface="cascadia code" panose="020B0609020000020004" pitchFamily="49" charset="0"/>
              </a:rPr>
              <a:t>" for time header, declared </a:t>
            </a:r>
            <a:r>
              <a:rPr lang="en-US" b="0" i="1" dirty="0" err="1">
                <a:solidFill>
                  <a:srgbClr val="0088FF"/>
                </a:solidFill>
                <a:effectLst/>
                <a:latin typeface="cascadia code" panose="020B0609020000020004" pitchFamily="49" charset="0"/>
              </a:rPr>
              <a:t>currentTime</a:t>
            </a:r>
            <a:r>
              <a:rPr lang="en-US" b="0" i="1" dirty="0">
                <a:solidFill>
                  <a:srgbClr val="0088FF"/>
                </a:solidFill>
                <a:effectLst/>
                <a:latin typeface="cascadia code" panose="020B0609020000020004" pitchFamily="49" charset="0"/>
              </a:rPr>
              <a:t> variable</a:t>
            </a:r>
            <a:endParaRPr lang="en-US" b="0" dirty="0">
              <a:solidFill>
                <a:srgbClr val="FFFFFF"/>
              </a:solidFill>
              <a:effectLst/>
              <a:latin typeface="cascadia code" panose="020B0609020000020004" pitchFamily="49" charset="0"/>
            </a:endParaRPr>
          </a:p>
          <a:p>
            <a:br>
              <a:rPr lang="en-US" b="0" dirty="0">
                <a:solidFill>
                  <a:srgbClr val="FFFFFF"/>
                </a:solidFill>
                <a:effectLst/>
                <a:latin typeface="cascadia code" panose="020B0609020000020004" pitchFamily="49" charset="0"/>
              </a:rPr>
            </a:br>
            <a:r>
              <a:rPr lang="en-US" b="0" dirty="0">
                <a:solidFill>
                  <a:srgbClr val="FFC600"/>
                </a:solidFill>
                <a:effectLst/>
                <a:latin typeface="cascadia code" panose="020B0609020000020004" pitchFamily="49" charset="0"/>
              </a:rPr>
              <a:t>void</a:t>
            </a:r>
            <a:r>
              <a:rPr lang="en-US" b="0" dirty="0">
                <a:solidFill>
                  <a:srgbClr val="FF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menu_string_store</a:t>
            </a:r>
            <a:r>
              <a:rPr lang="en-US" b="0" dirty="0">
                <a:solidFill>
                  <a:srgbClr val="E1EFFF"/>
                </a:solidFill>
                <a:effectLst/>
                <a:latin typeface="cascadia code" panose="020B0609020000020004" pitchFamily="49" charset="0"/>
              </a:rPr>
              <a:t>();</a:t>
            </a:r>
            <a:r>
              <a:rPr lang="en-US" b="0" dirty="0">
                <a:solidFill>
                  <a:srgbClr val="FFFFFF"/>
                </a:solidFill>
                <a:effectLst/>
                <a:latin typeface="cascadia code" panose="020B0609020000020004" pitchFamily="49" charset="0"/>
              </a:rPr>
              <a:t> </a:t>
            </a:r>
            <a:r>
              <a:rPr lang="en-US" b="0" i="1" dirty="0">
                <a:solidFill>
                  <a:srgbClr val="0088FF"/>
                </a:solidFill>
                <a:effectLst/>
                <a:latin typeface="cascadia code" panose="020B0609020000020004" pitchFamily="49" charset="0"/>
              </a:rPr>
              <a:t>// function prototype</a:t>
            </a:r>
            <a:endParaRPr lang="en-US" b="0" dirty="0">
              <a:solidFill>
                <a:srgbClr val="FFFFFF"/>
              </a:solidFill>
              <a:effectLst/>
              <a:latin typeface="cascadia code" panose="020B0609020000020004" pitchFamily="49" charset="0"/>
            </a:endParaRPr>
          </a:p>
          <a:p>
            <a:r>
              <a:rPr lang="en-US" b="0" dirty="0">
                <a:solidFill>
                  <a:srgbClr val="FFC600"/>
                </a:solidFill>
                <a:effectLst/>
                <a:latin typeface="cascadia code" panose="020B0609020000020004" pitchFamily="49" charset="0"/>
              </a:rPr>
              <a:t>void</a:t>
            </a:r>
            <a:r>
              <a:rPr lang="en-US" b="0" dirty="0">
                <a:solidFill>
                  <a:srgbClr val="FF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menu_display</a:t>
            </a:r>
            <a:r>
              <a:rPr lang="en-US" b="0" dirty="0">
                <a:solidFill>
                  <a:srgbClr val="E1EFFF"/>
                </a:solidFill>
                <a:effectLst/>
                <a:latin typeface="cascadia code" panose="020B0609020000020004" pitchFamily="49" charset="0"/>
              </a:rPr>
              <a:t>();</a:t>
            </a:r>
            <a:r>
              <a:rPr lang="en-US" b="0" dirty="0">
                <a:solidFill>
                  <a:srgbClr val="FFFFFF"/>
                </a:solidFill>
                <a:effectLst/>
                <a:latin typeface="cascadia code" panose="020B0609020000020004" pitchFamily="49" charset="0"/>
              </a:rPr>
              <a:t>      </a:t>
            </a:r>
            <a:r>
              <a:rPr lang="en-US" b="0" i="1" dirty="0">
                <a:solidFill>
                  <a:srgbClr val="0088FF"/>
                </a:solidFill>
                <a:effectLst/>
                <a:latin typeface="cascadia code" panose="020B0609020000020004" pitchFamily="49" charset="0"/>
              </a:rPr>
              <a:t>// for menu display</a:t>
            </a:r>
            <a:endParaRPr lang="en-US" b="0" dirty="0">
              <a:solidFill>
                <a:srgbClr val="FFFFFF"/>
              </a:solidFill>
              <a:effectLst/>
              <a:latin typeface="cascadia code" panose="020B0609020000020004" pitchFamily="49" charset="0"/>
            </a:endParaRPr>
          </a:p>
          <a:p>
            <a:r>
              <a:rPr lang="en-US" b="0" dirty="0">
                <a:solidFill>
                  <a:srgbClr val="FFC600"/>
                </a:solidFill>
                <a:effectLst/>
                <a:latin typeface="cascadia code" panose="020B0609020000020004" pitchFamily="49" charset="0"/>
              </a:rPr>
              <a:t>void</a:t>
            </a:r>
            <a:r>
              <a:rPr lang="en-US" b="0" dirty="0">
                <a:solidFill>
                  <a:srgbClr val="FFFFFF"/>
                </a:solidFill>
                <a:effectLst/>
                <a:latin typeface="cascadia code" panose="020B0609020000020004" pitchFamily="49" charset="0"/>
              </a:rPr>
              <a:t> </a:t>
            </a:r>
            <a:r>
              <a:rPr lang="en-US" b="0" dirty="0">
                <a:solidFill>
                  <a:srgbClr val="FFC600"/>
                </a:solidFill>
                <a:effectLst/>
                <a:latin typeface="cascadia code" panose="020B0609020000020004" pitchFamily="49" charset="0"/>
              </a:rPr>
              <a:t>calculation</a:t>
            </a:r>
            <a:r>
              <a:rPr lang="en-US" b="0" dirty="0">
                <a:solidFill>
                  <a:srgbClr val="E1EFFF"/>
                </a:solidFill>
                <a:effectLst/>
                <a:latin typeface="cascadia code" panose="020B0609020000020004" pitchFamily="49" charset="0"/>
              </a:rPr>
              <a:t>();</a:t>
            </a:r>
            <a:r>
              <a:rPr lang="en-US" b="0" dirty="0">
                <a:solidFill>
                  <a:srgbClr val="FFFFFF"/>
                </a:solidFill>
                <a:effectLst/>
                <a:latin typeface="cascadia code" panose="020B0609020000020004" pitchFamily="49" charset="0"/>
              </a:rPr>
              <a:t>       </a:t>
            </a:r>
            <a:r>
              <a:rPr lang="en-US" b="0" i="1" dirty="0">
                <a:solidFill>
                  <a:srgbClr val="0088FF"/>
                </a:solidFill>
                <a:effectLst/>
                <a:latin typeface="cascadia code" panose="020B0609020000020004" pitchFamily="49" charset="0"/>
              </a:rPr>
              <a:t>// for calculation</a:t>
            </a:r>
            <a:endParaRPr lang="en-US" b="0" dirty="0">
              <a:solidFill>
                <a:srgbClr val="FFFFFF"/>
              </a:solidFill>
              <a:effectLst/>
              <a:latin typeface="cascadia code" panose="020B0609020000020004" pitchFamily="49" charset="0"/>
            </a:endParaRPr>
          </a:p>
          <a:p>
            <a:r>
              <a:rPr lang="en-US" b="0" dirty="0">
                <a:solidFill>
                  <a:srgbClr val="FFC600"/>
                </a:solidFill>
                <a:effectLst/>
                <a:latin typeface="cascadia code" panose="020B0609020000020004" pitchFamily="49" charset="0"/>
              </a:rPr>
              <a:t>void</a:t>
            </a:r>
            <a:r>
              <a:rPr lang="en-US" b="0" dirty="0">
                <a:solidFill>
                  <a:srgbClr val="FFFFFF"/>
                </a:solidFill>
                <a:effectLst/>
                <a:latin typeface="cascadia code" panose="020B0609020000020004" pitchFamily="49" charset="0"/>
              </a:rPr>
              <a:t> </a:t>
            </a:r>
            <a:r>
              <a:rPr lang="en-US" b="0" dirty="0">
                <a:solidFill>
                  <a:srgbClr val="FFC600"/>
                </a:solidFill>
                <a:effectLst/>
                <a:latin typeface="cascadia code" panose="020B0609020000020004" pitchFamily="49" charset="0"/>
              </a:rPr>
              <a:t>receipt</a:t>
            </a:r>
            <a:r>
              <a:rPr lang="en-US" b="0" dirty="0">
                <a:solidFill>
                  <a:srgbClr val="E1EFFF"/>
                </a:solidFill>
                <a:effectLst/>
                <a:latin typeface="cascadia code" panose="020B0609020000020004" pitchFamily="49" charset="0"/>
              </a:rPr>
              <a:t>();</a:t>
            </a:r>
            <a:r>
              <a:rPr lang="en-US" b="0" dirty="0">
                <a:solidFill>
                  <a:srgbClr val="FFFFFF"/>
                </a:solidFill>
                <a:effectLst/>
                <a:latin typeface="cascadia code" panose="020B0609020000020004" pitchFamily="49" charset="0"/>
              </a:rPr>
              <a:t>           </a:t>
            </a:r>
            <a:r>
              <a:rPr lang="en-US" b="0" i="1" dirty="0">
                <a:solidFill>
                  <a:srgbClr val="0088FF"/>
                </a:solidFill>
                <a:effectLst/>
                <a:latin typeface="cascadia code" panose="020B0609020000020004" pitchFamily="49" charset="0"/>
              </a:rPr>
              <a:t>// generating </a:t>
            </a:r>
            <a:r>
              <a:rPr lang="en-US" b="0" i="1" dirty="0" err="1">
                <a:solidFill>
                  <a:srgbClr val="0088FF"/>
                </a:solidFill>
                <a:effectLst/>
                <a:latin typeface="cascadia code" panose="020B0609020000020004" pitchFamily="49" charset="0"/>
              </a:rPr>
              <a:t>reciept</a:t>
            </a:r>
            <a:endParaRPr lang="en-US" b="0" dirty="0">
              <a:solidFill>
                <a:srgbClr val="FFFFFF"/>
              </a:solidFill>
              <a:effectLst/>
              <a:latin typeface="cascadia code" panose="020B0609020000020004" pitchFamily="49" charset="0"/>
            </a:endParaRPr>
          </a:p>
          <a:p>
            <a:r>
              <a:rPr lang="en-US" b="0" dirty="0">
                <a:solidFill>
                  <a:srgbClr val="FFC600"/>
                </a:solidFill>
                <a:effectLst/>
                <a:latin typeface="cascadia code" panose="020B0609020000020004" pitchFamily="49" charset="0"/>
              </a:rPr>
              <a:t>void</a:t>
            </a:r>
            <a:r>
              <a:rPr lang="en-US" b="0" dirty="0">
                <a:solidFill>
                  <a:srgbClr val="FF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sub_total</a:t>
            </a:r>
            <a:r>
              <a:rPr lang="en-US" b="0" dirty="0">
                <a:solidFill>
                  <a:srgbClr val="E1EFFF"/>
                </a:solidFill>
                <a:effectLst/>
                <a:latin typeface="cascadia code" panose="020B0609020000020004" pitchFamily="49" charset="0"/>
              </a:rPr>
              <a:t>();</a:t>
            </a:r>
            <a:r>
              <a:rPr lang="en-US" b="0" dirty="0">
                <a:solidFill>
                  <a:srgbClr val="FFFFFF"/>
                </a:solidFill>
                <a:effectLst/>
                <a:latin typeface="cascadia code" panose="020B0609020000020004" pitchFamily="49" charset="0"/>
              </a:rPr>
              <a:t>         </a:t>
            </a:r>
            <a:r>
              <a:rPr lang="en-US" b="0" i="1" dirty="0">
                <a:solidFill>
                  <a:srgbClr val="0088FF"/>
                </a:solidFill>
                <a:effectLst/>
                <a:latin typeface="cascadia code" panose="020B0609020000020004" pitchFamily="49" charset="0"/>
              </a:rPr>
              <a:t>// for total sum without vat and service charge</a:t>
            </a:r>
            <a:endParaRPr lang="en-US" b="0" dirty="0">
              <a:solidFill>
                <a:srgbClr val="FFFFFF"/>
              </a:solidFill>
              <a:effectLst/>
              <a:latin typeface="cascadia code" panose="020B0609020000020004" pitchFamily="49" charset="0"/>
            </a:endParaRPr>
          </a:p>
          <a:p>
            <a:br>
              <a:rPr lang="en-US" b="0" dirty="0">
                <a:solidFill>
                  <a:srgbClr val="FFFFFF"/>
                </a:solidFill>
                <a:effectLst/>
                <a:latin typeface="cascadia code" panose="020B0609020000020004" pitchFamily="49" charset="0"/>
              </a:rPr>
            </a:br>
            <a:r>
              <a:rPr lang="en-US" dirty="0" err="1">
                <a:solidFill>
                  <a:srgbClr val="FFFFFF"/>
                </a:solidFill>
                <a:latin typeface="cascadia code" panose="020B0609020000020004" pitchFamily="49" charset="0"/>
              </a:rPr>
              <a:t>i</a:t>
            </a:r>
            <a:r>
              <a:rPr lang="fr-FR" b="0" dirty="0">
                <a:solidFill>
                  <a:srgbClr val="FFC600"/>
                </a:solidFill>
                <a:effectLst/>
                <a:latin typeface="cascadia code" panose="020B0609020000020004" pitchFamily="49" charset="0"/>
              </a:rPr>
              <a:t>nt</a:t>
            </a:r>
            <a:r>
              <a:rPr lang="fr-FR" b="0" dirty="0">
                <a:solidFill>
                  <a:srgbClr val="FFFFFF"/>
                </a:solidFill>
                <a:effectLst/>
                <a:latin typeface="cascadia code" panose="020B0609020000020004" pitchFamily="49" charset="0"/>
              </a:rPr>
              <a:t> </a:t>
            </a:r>
            <a:r>
              <a:rPr lang="fr-FR" b="0" dirty="0">
                <a:solidFill>
                  <a:srgbClr val="FFC600"/>
                </a:solidFill>
                <a:effectLst/>
                <a:latin typeface="cascadia code" panose="020B0609020000020004" pitchFamily="49" charset="0"/>
              </a:rPr>
              <a:t>main</a:t>
            </a:r>
            <a:r>
              <a:rPr lang="fr-FR" b="0" dirty="0">
                <a:solidFill>
                  <a:srgbClr val="E1EFFF"/>
                </a:solidFill>
                <a:effectLst/>
                <a:latin typeface="cascadia code" panose="020B0609020000020004" pitchFamily="49" charset="0"/>
              </a:rPr>
              <a:t>()</a:t>
            </a:r>
            <a:endParaRPr lang="fr-FR" b="0" dirty="0">
              <a:solidFill>
                <a:srgbClr val="FFFFFF"/>
              </a:solidFill>
              <a:effectLst/>
              <a:latin typeface="cascadia code" panose="020B0609020000020004" pitchFamily="49" charset="0"/>
            </a:endParaRPr>
          </a:p>
          <a:p>
            <a:r>
              <a:rPr lang="fr-FR" b="0" dirty="0">
                <a:solidFill>
                  <a:srgbClr val="E1EFFF"/>
                </a:solidFill>
                <a:effectLst/>
                <a:latin typeface="cascadia code" panose="020B0609020000020004" pitchFamily="49" charset="0"/>
              </a:rPr>
              <a:t>{</a:t>
            </a:r>
            <a:endParaRPr lang="fr-FR" b="0" dirty="0">
              <a:solidFill>
                <a:srgbClr val="FFFFFF"/>
              </a:solidFill>
              <a:effectLst/>
              <a:latin typeface="cascadia code" panose="020B0609020000020004" pitchFamily="49" charset="0"/>
            </a:endParaRPr>
          </a:p>
          <a:p>
            <a:r>
              <a:rPr lang="fr-FR" b="0" dirty="0">
                <a:solidFill>
                  <a:srgbClr val="9EFFFF"/>
                </a:solidFill>
                <a:effectLst/>
                <a:latin typeface="cascadia code" panose="020B0609020000020004" pitchFamily="49" charset="0"/>
              </a:rPr>
              <a:t>    </a:t>
            </a:r>
            <a:r>
              <a:rPr lang="fr-FR" b="0" dirty="0">
                <a:solidFill>
                  <a:srgbClr val="FFC600"/>
                </a:solidFill>
                <a:effectLst/>
                <a:latin typeface="cascadia code" panose="020B0609020000020004" pitchFamily="49" charset="0"/>
              </a:rPr>
              <a:t>char</a:t>
            </a:r>
            <a:r>
              <a:rPr lang="fr-FR" b="0" dirty="0">
                <a:solidFill>
                  <a:srgbClr val="9EFFFF"/>
                </a:solidFill>
                <a:effectLst/>
                <a:latin typeface="cascadia code" panose="020B0609020000020004" pitchFamily="49" charset="0"/>
              </a:rPr>
              <a:t> </a:t>
            </a:r>
            <a:r>
              <a:rPr lang="fr-FR" b="0" dirty="0">
                <a:solidFill>
                  <a:srgbClr val="FFFFFF"/>
                </a:solidFill>
                <a:effectLst/>
                <a:latin typeface="cascadia code" panose="020B0609020000020004" pitchFamily="49" charset="0"/>
              </a:rPr>
              <a:t>input</a:t>
            </a:r>
            <a:r>
              <a:rPr lang="fr-FR" b="0" dirty="0">
                <a:solidFill>
                  <a:srgbClr val="E1EFFF"/>
                </a:solidFill>
                <a:effectLst/>
                <a:latin typeface="cascadia code" panose="020B0609020000020004" pitchFamily="49" charset="0"/>
              </a:rPr>
              <a:t>;</a:t>
            </a:r>
            <a:endParaRPr lang="fr-FR" b="0" dirty="0">
              <a:solidFill>
                <a:srgbClr val="FFFFFF"/>
              </a:solidFill>
              <a:effectLst/>
              <a:latin typeface="cascadia code" panose="020B0609020000020004" pitchFamily="49" charset="0"/>
            </a:endParaRPr>
          </a:p>
          <a:p>
            <a:r>
              <a:rPr lang="fr-FR" b="0" dirty="0">
                <a:solidFill>
                  <a:srgbClr val="9EFFFF"/>
                </a:solidFill>
                <a:effectLst/>
                <a:latin typeface="cascadia code" panose="020B0609020000020004" pitchFamily="49" charset="0"/>
              </a:rPr>
              <a:t>    </a:t>
            </a:r>
            <a:r>
              <a:rPr lang="fr-FR" b="0" dirty="0">
                <a:solidFill>
                  <a:srgbClr val="FFC600"/>
                </a:solidFill>
                <a:effectLst/>
                <a:latin typeface="cascadia code" panose="020B0609020000020004" pitchFamily="49" charset="0"/>
              </a:rPr>
              <a:t>printf</a:t>
            </a:r>
            <a:r>
              <a:rPr lang="fr-FR" b="0" dirty="0">
                <a:solidFill>
                  <a:srgbClr val="E1EFFF"/>
                </a:solidFill>
                <a:effectLst/>
                <a:latin typeface="cascadia code" panose="020B0609020000020004" pitchFamily="49" charset="0"/>
              </a:rPr>
              <a:t>(</a:t>
            </a:r>
            <a:r>
              <a:rPr lang="fr-FR" b="0" dirty="0">
                <a:solidFill>
                  <a:srgbClr val="92FC79"/>
                </a:solidFill>
                <a:effectLst/>
                <a:latin typeface="cascadia code" panose="020B0609020000020004" pitchFamily="49" charset="0"/>
              </a:rPr>
              <a:t>"</a:t>
            </a:r>
            <a:r>
              <a:rPr lang="fr-FR" b="0" dirty="0">
                <a:solidFill>
                  <a:srgbClr val="A5FF90"/>
                </a:solidFill>
                <a:effectLst/>
                <a:latin typeface="cascadia code" panose="020B0609020000020004" pitchFamily="49" charset="0"/>
              </a:rPr>
              <a:t>*********************************************************************************************************************************************************</a:t>
            </a:r>
            <a:r>
              <a:rPr lang="fr-FR" b="0" dirty="0">
                <a:solidFill>
                  <a:srgbClr val="FF628C"/>
                </a:solidFill>
                <a:effectLst/>
                <a:latin typeface="cascadia code" panose="020B0609020000020004" pitchFamily="49" charset="0"/>
              </a:rPr>
              <a:t>\n</a:t>
            </a:r>
            <a:r>
              <a:rPr lang="fr-FR" b="0" dirty="0">
                <a:solidFill>
                  <a:srgbClr val="92FC79"/>
                </a:solidFill>
                <a:effectLst/>
                <a:latin typeface="cascadia code" panose="020B0609020000020004" pitchFamily="49" charset="0"/>
              </a:rPr>
              <a:t>"</a:t>
            </a:r>
            <a:r>
              <a:rPr lang="fr-FR" b="0" dirty="0">
                <a:solidFill>
                  <a:srgbClr val="E1EFFF"/>
                </a:solidFill>
                <a:effectLst/>
                <a:latin typeface="cascadia code" panose="020B0609020000020004" pitchFamily="49" charset="0"/>
              </a:rPr>
              <a:t>);</a:t>
            </a:r>
            <a:endParaRPr lang="fr-FR" b="0" dirty="0">
              <a:solidFill>
                <a:srgbClr val="FFFFFF"/>
              </a:solidFill>
              <a:effectLst/>
              <a:latin typeface="cascadia code" panose="020B0609020000020004" pitchFamily="49" charset="0"/>
            </a:endParaRPr>
          </a:p>
          <a:p>
            <a:r>
              <a:rPr lang="fr-FR" b="0" dirty="0">
                <a:solidFill>
                  <a:srgbClr val="9EFFFF"/>
                </a:solidFill>
                <a:effectLst/>
                <a:latin typeface="cascadia code" panose="020B0609020000020004" pitchFamily="49" charset="0"/>
              </a:rPr>
              <a:t>    </a:t>
            </a:r>
            <a:r>
              <a:rPr lang="fr-FR" b="0" dirty="0">
                <a:solidFill>
                  <a:srgbClr val="FFC600"/>
                </a:solidFill>
                <a:effectLst/>
                <a:latin typeface="cascadia code" panose="020B0609020000020004" pitchFamily="49" charset="0"/>
              </a:rPr>
              <a:t>printf</a:t>
            </a:r>
            <a:r>
              <a:rPr lang="fr-FR" b="0" dirty="0">
                <a:solidFill>
                  <a:srgbClr val="E1EFFF"/>
                </a:solidFill>
                <a:effectLst/>
                <a:latin typeface="cascadia code" panose="020B0609020000020004" pitchFamily="49" charset="0"/>
              </a:rPr>
              <a:t>(</a:t>
            </a:r>
            <a:r>
              <a:rPr lang="fr-FR" b="0" dirty="0">
                <a:solidFill>
                  <a:srgbClr val="92FC79"/>
                </a:solidFill>
                <a:effectLst/>
                <a:latin typeface="cascadia code" panose="020B0609020000020004" pitchFamily="49" charset="0"/>
              </a:rPr>
              <a:t>"</a:t>
            </a:r>
            <a:r>
              <a:rPr lang="fr-FR" b="0" dirty="0">
                <a:solidFill>
                  <a:srgbClr val="A5FF90"/>
                </a:solidFill>
                <a:effectLst/>
                <a:latin typeface="cascadia code" panose="020B0609020000020004" pitchFamily="49" charset="0"/>
              </a:rPr>
              <a:t>*</a:t>
            </a:r>
            <a:r>
              <a:rPr lang="fr-FR" b="0" dirty="0">
                <a:solidFill>
                  <a:srgbClr val="FF628C"/>
                </a:solidFill>
                <a:effectLst/>
                <a:latin typeface="cascadia code" panose="020B0609020000020004" pitchFamily="49" charset="0"/>
              </a:rPr>
              <a:t>\t\t\t\t\t\t\t\</a:t>
            </a:r>
            <a:r>
              <a:rPr lang="fr-FR" b="0" dirty="0" err="1">
                <a:solidFill>
                  <a:srgbClr val="FF628C"/>
                </a:solidFill>
                <a:effectLst/>
                <a:latin typeface="cascadia code" panose="020B0609020000020004" pitchFamily="49" charset="0"/>
              </a:rPr>
              <a:t>t</a:t>
            </a:r>
            <a:r>
              <a:rPr lang="fr-FR" b="0" dirty="0" err="1">
                <a:solidFill>
                  <a:srgbClr val="A5FF90"/>
                </a:solidFill>
                <a:effectLst/>
                <a:latin typeface="cascadia code" panose="020B0609020000020004" pitchFamily="49" charset="0"/>
              </a:rPr>
              <a:t>Welcome</a:t>
            </a:r>
            <a:r>
              <a:rPr lang="fr-FR" b="0" dirty="0">
                <a:solidFill>
                  <a:srgbClr val="A5FF90"/>
                </a:solidFill>
                <a:effectLst/>
                <a:latin typeface="cascadia code" panose="020B0609020000020004" pitchFamily="49" charset="0"/>
              </a:rPr>
              <a:t> to </a:t>
            </a:r>
            <a:r>
              <a:rPr lang="fr-FR" b="0" dirty="0">
                <a:solidFill>
                  <a:srgbClr val="FF628C"/>
                </a:solidFill>
                <a:effectLst/>
                <a:latin typeface="cascadia code" panose="020B0609020000020004" pitchFamily="49" charset="0"/>
              </a:rPr>
              <a:t>\"</a:t>
            </a:r>
            <a:r>
              <a:rPr lang="fr-FR" b="0" dirty="0">
                <a:solidFill>
                  <a:srgbClr val="A5FF90"/>
                </a:solidFill>
                <a:effectLst/>
                <a:latin typeface="cascadia code" panose="020B0609020000020004" pitchFamily="49" charset="0"/>
              </a:rPr>
              <a:t>CHILLS RESTAURANT</a:t>
            </a:r>
            <a:r>
              <a:rPr lang="fr-FR" b="0" dirty="0">
                <a:solidFill>
                  <a:srgbClr val="FF628C"/>
                </a:solidFill>
                <a:effectLst/>
                <a:latin typeface="cascadia code" panose="020B0609020000020004" pitchFamily="49" charset="0"/>
              </a:rPr>
              <a:t>\"\t\t\t\t\t\t\t\t</a:t>
            </a:r>
            <a:r>
              <a:rPr lang="fr-FR" b="0" dirty="0">
                <a:solidFill>
                  <a:srgbClr val="A5FF90"/>
                </a:solidFill>
                <a:effectLst/>
                <a:latin typeface="cascadia code" panose="020B0609020000020004" pitchFamily="49" charset="0"/>
              </a:rPr>
              <a:t>*</a:t>
            </a:r>
            <a:r>
              <a:rPr lang="fr-FR" b="0" dirty="0">
                <a:solidFill>
                  <a:srgbClr val="FF628C"/>
                </a:solidFill>
                <a:effectLst/>
                <a:latin typeface="cascadia code" panose="020B0609020000020004" pitchFamily="49" charset="0"/>
              </a:rPr>
              <a:t>\n</a:t>
            </a:r>
            <a:r>
              <a:rPr lang="fr-FR" b="0" dirty="0">
                <a:solidFill>
                  <a:srgbClr val="92FC79"/>
                </a:solidFill>
                <a:effectLst/>
                <a:latin typeface="cascadia code" panose="020B0609020000020004" pitchFamily="49" charset="0"/>
              </a:rPr>
              <a:t>"</a:t>
            </a:r>
            <a:r>
              <a:rPr lang="fr-FR" b="0" dirty="0">
                <a:solidFill>
                  <a:srgbClr val="E1EFFF"/>
                </a:solidFill>
                <a:effectLst/>
                <a:latin typeface="cascadia code" panose="020B0609020000020004" pitchFamily="49" charset="0"/>
              </a:rPr>
              <a:t>);</a:t>
            </a:r>
            <a:endParaRPr lang="fr-FR" b="0" dirty="0">
              <a:solidFill>
                <a:srgbClr val="FFFFFF"/>
              </a:solidFill>
              <a:effectLst/>
              <a:latin typeface="cascadia code" panose="020B0609020000020004" pitchFamily="49" charset="0"/>
            </a:endParaRPr>
          </a:p>
          <a:p>
            <a:r>
              <a:rPr lang="fr-FR" b="0" dirty="0">
                <a:solidFill>
                  <a:srgbClr val="9EFFFF"/>
                </a:solidFill>
                <a:effectLst/>
                <a:latin typeface="cascadia code" panose="020B0609020000020004" pitchFamily="49" charset="0"/>
              </a:rPr>
              <a:t>    </a:t>
            </a:r>
            <a:r>
              <a:rPr lang="fr-FR" b="0" dirty="0">
                <a:solidFill>
                  <a:srgbClr val="FFC600"/>
                </a:solidFill>
                <a:effectLst/>
                <a:latin typeface="cascadia code" panose="020B0609020000020004" pitchFamily="49" charset="0"/>
              </a:rPr>
              <a:t>printf</a:t>
            </a:r>
            <a:r>
              <a:rPr lang="fr-FR" b="0" dirty="0">
                <a:solidFill>
                  <a:srgbClr val="E1EFFF"/>
                </a:solidFill>
                <a:effectLst/>
                <a:latin typeface="cascadia code" panose="020B0609020000020004" pitchFamily="49" charset="0"/>
              </a:rPr>
              <a:t>(</a:t>
            </a:r>
            <a:r>
              <a:rPr lang="fr-FR" b="0" dirty="0">
                <a:solidFill>
                  <a:srgbClr val="92FC79"/>
                </a:solidFill>
                <a:effectLst/>
                <a:latin typeface="cascadia code" panose="020B0609020000020004" pitchFamily="49" charset="0"/>
              </a:rPr>
              <a:t>"</a:t>
            </a:r>
            <a:r>
              <a:rPr lang="fr-FR" b="0" dirty="0">
                <a:solidFill>
                  <a:srgbClr val="A5FF90"/>
                </a:solidFill>
                <a:effectLst/>
                <a:latin typeface="cascadia code" panose="020B0609020000020004" pitchFamily="49" charset="0"/>
              </a:rPr>
              <a:t>*********************************************************************************************************************************************************</a:t>
            </a:r>
            <a:r>
              <a:rPr lang="fr-FR" b="0" dirty="0">
                <a:solidFill>
                  <a:srgbClr val="FF628C"/>
                </a:solidFill>
                <a:effectLst/>
                <a:latin typeface="cascadia code" panose="020B0609020000020004" pitchFamily="49" charset="0"/>
              </a:rPr>
              <a:t>\n</a:t>
            </a:r>
            <a:r>
              <a:rPr lang="fr-FR" b="0" dirty="0">
                <a:solidFill>
                  <a:srgbClr val="92FC79"/>
                </a:solidFill>
                <a:effectLst/>
                <a:latin typeface="cascadia code" panose="020B0609020000020004" pitchFamily="49" charset="0"/>
              </a:rPr>
              <a:t>"</a:t>
            </a:r>
            <a:r>
              <a:rPr lang="fr-FR" b="0" dirty="0">
                <a:solidFill>
                  <a:srgbClr val="E1EFFF"/>
                </a:solidFill>
                <a:effectLst/>
                <a:latin typeface="cascadia code" panose="020B0609020000020004" pitchFamily="49" charset="0"/>
              </a:rPr>
              <a:t>);</a:t>
            </a:r>
            <a:endParaRPr lang="fr-FR" b="0" dirty="0">
              <a:solidFill>
                <a:srgbClr val="FFFFFF"/>
              </a:solidFill>
              <a:effectLst/>
              <a:latin typeface="cascadia code" panose="020B0609020000020004" pitchFamily="49" charset="0"/>
            </a:endParaRPr>
          </a:p>
          <a:p>
            <a:endParaRPr lang="en-US" b="0" dirty="0">
              <a:solidFill>
                <a:srgbClr val="FFFFFF"/>
              </a:solidFill>
              <a:effectLst/>
              <a:latin typeface="cascadia code" panose="020B0609020000020004" pitchFamily="49" charset="0"/>
            </a:endParaRPr>
          </a:p>
        </p:txBody>
      </p:sp>
    </p:spTree>
    <p:extLst>
      <p:ext uri="{BB962C8B-B14F-4D97-AF65-F5344CB8AC3E}">
        <p14:creationId xmlns:p14="http://schemas.microsoft.com/office/powerpoint/2010/main" val="196437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64643A-0AB1-4DF6-89F3-46FF57C58FE6}"/>
              </a:ext>
            </a:extLst>
          </p:cNvPr>
          <p:cNvSpPr txBox="1"/>
          <p:nvPr/>
        </p:nvSpPr>
        <p:spPr>
          <a:xfrm>
            <a:off x="581025" y="609574"/>
            <a:ext cx="11029950" cy="5638851"/>
          </a:xfrm>
          <a:prstGeom prst="rect">
            <a:avLst/>
          </a:prstGeom>
          <a:noFill/>
        </p:spPr>
        <p:txBody>
          <a:bodyPr wrap="square" rtlCol="0">
            <a:spAutoFit/>
          </a:bodyPr>
          <a:lstStyle/>
          <a:p>
            <a:pPr marL="0" marR="0" algn="ctr">
              <a:lnSpc>
                <a:spcPct val="107000"/>
              </a:lnSpc>
              <a:spcBef>
                <a:spcPts val="0"/>
              </a:spcBef>
              <a:spcAft>
                <a:spcPts val="800"/>
              </a:spcAft>
            </a:pPr>
            <a:r>
              <a:rPr lang="en-US" sz="4000" b="1" dirty="0">
                <a:solidFill>
                  <a:schemeClr val="accent5">
                    <a:lumMod val="40000"/>
                    <a:lumOff val="60000"/>
                  </a:schemeClr>
                </a:solidFill>
                <a:effectLst/>
                <a:latin typeface="Arial" panose="020B0604020202020204" pitchFamily="34" charset="0"/>
                <a:ea typeface="Calibri" panose="020F0502020204030204" pitchFamily="34" charset="0"/>
                <a:cs typeface="Arial" panose="020B0604020202020204" pitchFamily="34" charset="0"/>
              </a:rPr>
              <a:t>Summary</a:t>
            </a:r>
            <a:endParaRPr lang="en-US" sz="2800" dirty="0">
              <a:solidFill>
                <a:schemeClr val="accent5">
                  <a:lumMod val="40000"/>
                  <a:lumOff val="60000"/>
                </a:schemeClr>
              </a:solidFill>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p>
          <a:p>
            <a:pPr marL="0" marR="0" algn="just">
              <a:lnSpc>
                <a:spcPct val="107000"/>
              </a:lnSpc>
              <a:spcBef>
                <a:spcPts val="0"/>
              </a:spcBef>
              <a:spcAft>
                <a:spcPts val="800"/>
              </a:spcAft>
            </a:pPr>
            <a:r>
              <a:rPr lang="en-US" sz="2800" dirty="0">
                <a:solidFill>
                  <a:schemeClr val="bg1"/>
                </a:solidFill>
                <a:effectLst/>
                <a:latin typeface="Arial" panose="020B0604020202020204" pitchFamily="34" charset="0"/>
                <a:ea typeface="Calibri" panose="020F0502020204030204" pitchFamily="34" charset="0"/>
                <a:cs typeface="Arial" panose="020B0604020202020204" pitchFamily="34" charset="0"/>
              </a:rPr>
              <a:t>The "Restaurant Billing System" gives us the facility to manage the restaurants' billing systems. This application is helpful for the staff or admin for billing meal orders. Only the administrator has access to this system. Customers can’t access it directly. It also manages customer and sales records, among other things. The owner of a restaurant adds a meal list as much as he needs by using a database. This project has supplied almost all the relevant requirements for the Restaurant Billing System.</a:t>
            </a:r>
          </a:p>
          <a:p>
            <a:endParaRPr lang="en-US" sz="2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83248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D65431-1100-413B-873B-42F7C6548541}"/>
              </a:ext>
            </a:extLst>
          </p:cNvPr>
          <p:cNvSpPr txBox="1"/>
          <p:nvPr/>
        </p:nvSpPr>
        <p:spPr>
          <a:xfrm>
            <a:off x="342900" y="474345"/>
            <a:ext cx="11506200" cy="5909310"/>
          </a:xfrm>
          <a:prstGeom prst="rect">
            <a:avLst/>
          </a:prstGeom>
          <a:noFill/>
        </p:spPr>
        <p:txBody>
          <a:bodyPr wrap="square" rtlCol="0">
            <a:spAutoFit/>
          </a:bodyPr>
          <a:lstStyle/>
          <a:p>
            <a:r>
              <a:rPr lang="en-US" b="0" dirty="0" err="1">
                <a:solidFill>
                  <a:srgbClr val="FFC600"/>
                </a:solidFill>
                <a:effectLst/>
                <a:latin typeface="cascadia code" panose="020B0609020000020004" pitchFamily="49" charset="0"/>
              </a:rPr>
              <a:t>printf</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\n\n\n\t\t\t</a:t>
            </a:r>
            <a:r>
              <a:rPr lang="en-US" b="0" dirty="0">
                <a:solidFill>
                  <a:srgbClr val="A5FF90"/>
                </a:solidFill>
                <a:effectLst/>
                <a:latin typeface="cascadia code" panose="020B0609020000020004" pitchFamily="49" charset="0"/>
              </a:rPr>
              <a:t>*** Press 'Y' to display the menu to progress further and press 'N' to close the application. ***</a:t>
            </a:r>
            <a:r>
              <a:rPr lang="en-US" b="0" dirty="0">
                <a:solidFill>
                  <a:srgbClr val="FF628C"/>
                </a:solidFill>
                <a:effectLst/>
                <a:latin typeface="cascadia code" panose="020B0609020000020004" pitchFamily="49" charset="0"/>
              </a:rPr>
              <a:t>\n\n</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FFC600"/>
                </a:solidFill>
                <a:effectLst/>
                <a:latin typeface="cascadia code" panose="020B0609020000020004" pitchFamily="49" charset="0"/>
              </a:rPr>
              <a:t>start</a:t>
            </a:r>
            <a:r>
              <a:rPr lang="en-US" b="0" dirty="0">
                <a:solidFill>
                  <a:srgbClr val="9EF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printf</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Press (Y/N):</a:t>
            </a:r>
            <a:r>
              <a:rPr lang="en-US" b="0" dirty="0">
                <a:solidFill>
                  <a:srgbClr val="FF628C"/>
                </a:solidFill>
                <a:effectLst/>
                <a:latin typeface="cascadia code" panose="020B0609020000020004" pitchFamily="49" charset="0"/>
              </a:rPr>
              <a:t>\t</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scanf</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%c</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&amp;</a:t>
            </a:r>
            <a:r>
              <a:rPr lang="en-US" b="0" dirty="0">
                <a:solidFill>
                  <a:srgbClr val="FFFFFF"/>
                </a:solidFill>
                <a:effectLst/>
                <a:latin typeface="cascadia code" panose="020B0609020000020004" pitchFamily="49" charset="0"/>
              </a:rPr>
              <a:t>input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fflush</a:t>
            </a:r>
            <a:r>
              <a:rPr lang="en-US" b="0" dirty="0">
                <a:solidFill>
                  <a:srgbClr val="E1EFFF"/>
                </a:solidFill>
                <a:effectLst/>
                <a:latin typeface="cascadia code" panose="020B0609020000020004" pitchFamily="49" charset="0"/>
              </a:rPr>
              <a:t>(</a:t>
            </a:r>
            <a:r>
              <a:rPr lang="en-US" b="0" dirty="0">
                <a:solidFill>
                  <a:srgbClr val="FFC600"/>
                </a:solidFill>
                <a:effectLst/>
                <a:latin typeface="cascadia code" panose="020B0609020000020004" pitchFamily="49" charset="0"/>
              </a:rPr>
              <a:t>stdin</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if</a:t>
            </a:r>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r>
              <a:rPr lang="en-US" b="0" dirty="0" err="1">
                <a:solidFill>
                  <a:srgbClr val="FFC600"/>
                </a:solidFill>
                <a:effectLst/>
                <a:latin typeface="cascadia code" panose="020B0609020000020004" pitchFamily="49" charset="0"/>
              </a:rPr>
              <a:t>tolower</a:t>
            </a:r>
            <a:r>
              <a:rPr lang="en-US" b="0" dirty="0">
                <a:solidFill>
                  <a:srgbClr val="E1EFFF"/>
                </a:solidFill>
                <a:effectLst/>
                <a:latin typeface="cascadia code" panose="020B0609020000020004" pitchFamily="49" charset="0"/>
              </a:rPr>
              <a:t>(</a:t>
            </a:r>
            <a:r>
              <a:rPr lang="en-US" b="0" dirty="0">
                <a:solidFill>
                  <a:srgbClr val="FFFFFF"/>
                </a:solidFill>
                <a:effectLst/>
                <a:latin typeface="cascadia code" panose="020B0609020000020004" pitchFamily="49" charset="0"/>
              </a:rPr>
              <a:t>input</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y</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i="1" dirty="0">
                <a:solidFill>
                  <a:srgbClr val="0088FF"/>
                </a:solidFill>
                <a:effectLst/>
                <a:latin typeface="cascadia code" panose="020B0609020000020004" pitchFamily="49" charset="0"/>
              </a:rPr>
              <a:t>// can input either y or Y</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menu_string_store</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menu_display</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FFC600"/>
                </a:solidFill>
                <a:effectLst/>
                <a:latin typeface="cascadia code" panose="020B0609020000020004" pitchFamily="49" charset="0"/>
              </a:rPr>
              <a:t>calculation</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br>
              <a:rPr lang="en-US" b="0" dirty="0">
                <a:solidFill>
                  <a:srgbClr val="FFFFFF"/>
                </a:solidFill>
                <a:effectLst/>
                <a:latin typeface="cascadia code" panose="020B0609020000020004" pitchFamily="49" charset="0"/>
              </a:rPr>
            </a:b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if</a:t>
            </a:r>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r>
              <a:rPr lang="en-US" b="0" dirty="0" err="1">
                <a:solidFill>
                  <a:srgbClr val="FFFFFF"/>
                </a:solidFill>
                <a:effectLst/>
                <a:latin typeface="cascadia code" panose="020B0609020000020004" pitchFamily="49" charset="0"/>
              </a:rPr>
              <a:t>loop</a:t>
            </a:r>
            <a:r>
              <a:rPr lang="en-US" b="0" dirty="0" err="1">
                <a:solidFill>
                  <a:srgbClr val="E1EFFF"/>
                </a:solidFill>
                <a:effectLst/>
                <a:latin typeface="cascadia code" panose="020B0609020000020004" pitchFamily="49" charset="0"/>
              </a:rPr>
              <a:t>.</a:t>
            </a:r>
            <a:r>
              <a:rPr lang="en-US" b="0" dirty="0" err="1">
                <a:solidFill>
                  <a:srgbClr val="9EFFFF"/>
                </a:solidFill>
                <a:effectLst/>
                <a:latin typeface="cascadia code" panose="020B0609020000020004" pitchFamily="49" charset="0"/>
              </a:rPr>
              <a:t>limit</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FF628C"/>
                </a:solidFill>
                <a:effectLst/>
                <a:latin typeface="cascadia code" panose="020B0609020000020004" pitchFamily="49" charset="0"/>
              </a:rPr>
              <a:t>0</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else</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printf</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\t\t\t\t\t\t\t\t</a:t>
            </a:r>
            <a:r>
              <a:rPr lang="en-US" b="0" dirty="0">
                <a:solidFill>
                  <a:srgbClr val="A5FF90"/>
                </a:solidFill>
                <a:effectLst/>
                <a:latin typeface="cascadia code" panose="020B0609020000020004" pitchFamily="49" charset="0"/>
              </a:rPr>
              <a:t>*** Receipt is given below: ***</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FFC600"/>
                </a:solidFill>
                <a:effectLst/>
                <a:latin typeface="cascadia code" panose="020B0609020000020004" pitchFamily="49" charset="0"/>
              </a:rPr>
              <a:t>receipt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p:txBody>
      </p:sp>
    </p:spTree>
    <p:extLst>
      <p:ext uri="{BB962C8B-B14F-4D97-AF65-F5344CB8AC3E}">
        <p14:creationId xmlns:p14="http://schemas.microsoft.com/office/powerpoint/2010/main" val="1744964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B5236D-0807-4955-9F63-9F2F596B8BFA}"/>
              </a:ext>
            </a:extLst>
          </p:cNvPr>
          <p:cNvSpPr txBox="1"/>
          <p:nvPr/>
        </p:nvSpPr>
        <p:spPr>
          <a:xfrm>
            <a:off x="342900" y="474345"/>
            <a:ext cx="11506200" cy="5078313"/>
          </a:xfrm>
          <a:prstGeom prst="rect">
            <a:avLst/>
          </a:prstGeom>
          <a:noFill/>
        </p:spPr>
        <p:txBody>
          <a:bodyPr wrap="square" rtlCol="0">
            <a:spAutoFit/>
          </a:bodyPr>
          <a:lstStyle/>
          <a:p>
            <a:r>
              <a:rPr lang="en-US" b="0">
                <a:solidFill>
                  <a:srgbClr val="FFC600"/>
                </a:solidFill>
                <a:effectLst/>
                <a:latin typeface="cascadia code" panose="020B0609020000020004" pitchFamily="49" charset="0"/>
              </a:rPr>
              <a:t>printf</a:t>
            </a:r>
            <a:r>
              <a:rPr lang="en-US" b="0">
                <a:solidFill>
                  <a:srgbClr val="E1EFFF"/>
                </a:solidFill>
                <a:effectLst/>
                <a:latin typeface="cascadia code" panose="020B0609020000020004" pitchFamily="49" charset="0"/>
              </a:rPr>
              <a:t>(</a:t>
            </a:r>
            <a:r>
              <a:rPr lang="en-US" b="0">
                <a:solidFill>
                  <a:srgbClr val="92FC79"/>
                </a:solidFill>
                <a:effectLst/>
                <a:latin typeface="cascadia code" panose="020B0609020000020004" pitchFamily="49" charset="0"/>
              </a:rPr>
              <a:t>"</a:t>
            </a:r>
            <a:r>
              <a:rPr lang="en-US" b="0">
                <a:solidFill>
                  <a:srgbClr val="FF628C"/>
                </a:solidFill>
                <a:effectLst/>
                <a:latin typeface="cascadia code" panose="020B0609020000020004" pitchFamily="49" charset="0"/>
              </a:rPr>
              <a:t>\n\n\n\t\t\t\t\t\t\t\t</a:t>
            </a:r>
            <a:r>
              <a:rPr lang="en-US" b="0">
                <a:solidFill>
                  <a:srgbClr val="A5FF90"/>
                </a:solidFill>
                <a:effectLst/>
                <a:latin typeface="cascadia code" panose="020B0609020000020004" pitchFamily="49" charset="0"/>
              </a:rPr>
              <a:t>*** Have a nice day! ***</a:t>
            </a:r>
            <a:r>
              <a:rPr lang="en-US" b="0">
                <a:solidFill>
                  <a:srgbClr val="FF628C"/>
                </a:solidFill>
                <a:effectLst/>
                <a:latin typeface="cascadia code" panose="020B0609020000020004" pitchFamily="49" charset="0"/>
              </a:rPr>
              <a:t>\n\n\t\t\t\t\t\t\t\t</a:t>
            </a:r>
            <a:r>
              <a:rPr lang="en-US" b="0">
                <a:solidFill>
                  <a:srgbClr val="A5FF90"/>
                </a:solidFill>
                <a:effectLst/>
                <a:latin typeface="cascadia code" panose="020B0609020000020004" pitchFamily="49" charset="0"/>
              </a:rPr>
              <a:t>(Press any button to exit)</a:t>
            </a:r>
            <a:r>
              <a:rPr lang="en-US" b="0">
                <a:solidFill>
                  <a:srgbClr val="92FC79"/>
                </a:solidFill>
                <a:effectLst/>
                <a:latin typeface="cascadia code" panose="020B0609020000020004" pitchFamily="49" charset="0"/>
              </a:rPr>
              <a:t>"</a:t>
            </a:r>
            <a:r>
              <a:rPr lang="en-US" b="0">
                <a:solidFill>
                  <a:srgbClr val="E1EFFF"/>
                </a:solidFill>
                <a:effectLst/>
                <a:latin typeface="cascadia code" panose="020B0609020000020004" pitchFamily="49" charset="0"/>
              </a:rPr>
              <a:t>);</a:t>
            </a:r>
            <a:endParaRPr lang="en-US" b="0">
              <a:solidFill>
                <a:srgbClr val="FFFFFF"/>
              </a:solidFill>
              <a:effectLst/>
              <a:latin typeface="cascadia code" panose="020B0609020000020004" pitchFamily="49" charset="0"/>
            </a:endParaRPr>
          </a:p>
          <a:p>
            <a:r>
              <a:rPr lang="en-US" b="0">
                <a:solidFill>
                  <a:srgbClr val="9EFFFF"/>
                </a:solidFill>
                <a:effectLst/>
                <a:latin typeface="cascadia code" panose="020B0609020000020004" pitchFamily="49" charset="0"/>
              </a:rPr>
              <a:t>    </a:t>
            </a:r>
            <a:r>
              <a:rPr lang="en-US" b="0">
                <a:solidFill>
                  <a:srgbClr val="E1EFFF"/>
                </a:solidFill>
                <a:effectLst/>
                <a:latin typeface="cascadia code" panose="020B0609020000020004" pitchFamily="49" charset="0"/>
              </a:rPr>
              <a:t>}</a:t>
            </a:r>
            <a:endParaRPr lang="en-US" b="0">
              <a:solidFill>
                <a:srgbClr val="FFFFFF"/>
              </a:solidFill>
              <a:effectLst/>
              <a:latin typeface="cascadia code" panose="020B0609020000020004" pitchFamily="49" charset="0"/>
            </a:endParaRPr>
          </a:p>
          <a:p>
            <a:r>
              <a:rPr lang="en-US" b="0">
                <a:solidFill>
                  <a:srgbClr val="9EFFFF"/>
                </a:solidFill>
                <a:effectLst/>
                <a:latin typeface="cascadia code" panose="020B0609020000020004" pitchFamily="49" charset="0"/>
              </a:rPr>
              <a:t>    </a:t>
            </a:r>
            <a:r>
              <a:rPr lang="en-US" b="0">
                <a:solidFill>
                  <a:srgbClr val="FF9D00"/>
                </a:solidFill>
                <a:effectLst/>
                <a:latin typeface="cascadia code" panose="020B0609020000020004" pitchFamily="49" charset="0"/>
              </a:rPr>
              <a:t>else</a:t>
            </a:r>
            <a:r>
              <a:rPr lang="en-US" b="0">
                <a:solidFill>
                  <a:srgbClr val="9EFFFF"/>
                </a:solidFill>
                <a:effectLst/>
                <a:latin typeface="cascadia code" panose="020B0609020000020004" pitchFamily="49" charset="0"/>
              </a:rPr>
              <a:t> </a:t>
            </a:r>
            <a:r>
              <a:rPr lang="en-US" b="0">
                <a:solidFill>
                  <a:srgbClr val="FF9D00"/>
                </a:solidFill>
                <a:effectLst/>
                <a:latin typeface="cascadia code" panose="020B0609020000020004" pitchFamily="49" charset="0"/>
              </a:rPr>
              <a:t>if</a:t>
            </a:r>
            <a:r>
              <a:rPr lang="en-US" b="0">
                <a:solidFill>
                  <a:srgbClr val="9EFFFF"/>
                </a:solidFill>
                <a:effectLst/>
                <a:latin typeface="cascadia code" panose="020B0609020000020004" pitchFamily="49" charset="0"/>
              </a:rPr>
              <a:t> </a:t>
            </a:r>
            <a:r>
              <a:rPr lang="en-US" b="0">
                <a:solidFill>
                  <a:srgbClr val="E1EFFF"/>
                </a:solidFill>
                <a:effectLst/>
                <a:latin typeface="cascadia code" panose="020B0609020000020004" pitchFamily="49" charset="0"/>
              </a:rPr>
              <a:t>(</a:t>
            </a:r>
            <a:r>
              <a:rPr lang="en-US" b="0">
                <a:solidFill>
                  <a:srgbClr val="FFC600"/>
                </a:solidFill>
                <a:effectLst/>
                <a:latin typeface="cascadia code" panose="020B0609020000020004" pitchFamily="49" charset="0"/>
              </a:rPr>
              <a:t>tolower</a:t>
            </a:r>
            <a:r>
              <a:rPr lang="en-US" b="0">
                <a:solidFill>
                  <a:srgbClr val="E1EFFF"/>
                </a:solidFill>
                <a:effectLst/>
                <a:latin typeface="cascadia code" panose="020B0609020000020004" pitchFamily="49" charset="0"/>
              </a:rPr>
              <a:t>(</a:t>
            </a:r>
            <a:r>
              <a:rPr lang="en-US" b="0">
                <a:solidFill>
                  <a:srgbClr val="FFFFFF"/>
                </a:solidFill>
                <a:effectLst/>
                <a:latin typeface="cascadia code" panose="020B0609020000020004" pitchFamily="49" charset="0"/>
              </a:rPr>
              <a:t>input</a:t>
            </a:r>
            <a:r>
              <a:rPr lang="en-US" b="0">
                <a:solidFill>
                  <a:srgbClr val="E1EFFF"/>
                </a:solidFill>
                <a:effectLst/>
                <a:latin typeface="cascadia code" panose="020B0609020000020004" pitchFamily="49" charset="0"/>
              </a:rPr>
              <a:t>)</a:t>
            </a:r>
            <a:r>
              <a:rPr lang="en-US" b="0">
                <a:solidFill>
                  <a:srgbClr val="9EFFFF"/>
                </a:solidFill>
                <a:effectLst/>
                <a:latin typeface="cascadia code" panose="020B0609020000020004" pitchFamily="49" charset="0"/>
              </a:rPr>
              <a:t> </a:t>
            </a:r>
            <a:r>
              <a:rPr lang="en-US" b="0">
                <a:solidFill>
                  <a:srgbClr val="FF9D00"/>
                </a:solidFill>
                <a:effectLst/>
                <a:latin typeface="cascadia code" panose="020B0609020000020004" pitchFamily="49" charset="0"/>
              </a:rPr>
              <a:t>==</a:t>
            </a:r>
            <a:r>
              <a:rPr lang="en-US" b="0">
                <a:solidFill>
                  <a:srgbClr val="9EFFFF"/>
                </a:solidFill>
                <a:effectLst/>
                <a:latin typeface="cascadia code" panose="020B0609020000020004" pitchFamily="49" charset="0"/>
              </a:rPr>
              <a:t> </a:t>
            </a:r>
            <a:r>
              <a:rPr lang="en-US" b="0">
                <a:solidFill>
                  <a:srgbClr val="92FC79"/>
                </a:solidFill>
                <a:effectLst/>
                <a:latin typeface="cascadia code" panose="020B0609020000020004" pitchFamily="49" charset="0"/>
              </a:rPr>
              <a:t>'</a:t>
            </a:r>
            <a:r>
              <a:rPr lang="en-US" b="0">
                <a:solidFill>
                  <a:srgbClr val="A5FF90"/>
                </a:solidFill>
                <a:effectLst/>
                <a:latin typeface="cascadia code" panose="020B0609020000020004" pitchFamily="49" charset="0"/>
              </a:rPr>
              <a:t>n</a:t>
            </a:r>
            <a:r>
              <a:rPr lang="en-US" b="0">
                <a:solidFill>
                  <a:srgbClr val="92FC79"/>
                </a:solidFill>
                <a:effectLst/>
                <a:latin typeface="cascadia code" panose="020B0609020000020004" pitchFamily="49" charset="0"/>
              </a:rPr>
              <a:t>'</a:t>
            </a:r>
            <a:r>
              <a:rPr lang="en-US" b="0">
                <a:solidFill>
                  <a:srgbClr val="E1EFFF"/>
                </a:solidFill>
                <a:effectLst/>
                <a:latin typeface="cascadia code" panose="020B0609020000020004" pitchFamily="49" charset="0"/>
              </a:rPr>
              <a:t>)</a:t>
            </a:r>
            <a:r>
              <a:rPr lang="en-US" b="0">
                <a:solidFill>
                  <a:srgbClr val="9EFFFF"/>
                </a:solidFill>
                <a:effectLst/>
                <a:latin typeface="cascadia code" panose="020B0609020000020004" pitchFamily="49" charset="0"/>
              </a:rPr>
              <a:t> </a:t>
            </a:r>
            <a:r>
              <a:rPr lang="en-US" b="0" i="1">
                <a:solidFill>
                  <a:srgbClr val="0088FF"/>
                </a:solidFill>
                <a:effectLst/>
                <a:latin typeface="cascadia code" panose="020B0609020000020004" pitchFamily="49" charset="0"/>
              </a:rPr>
              <a:t>// can input either n or N</a:t>
            </a:r>
            <a:endParaRPr lang="en-US" b="0">
              <a:solidFill>
                <a:srgbClr val="FFFFFF"/>
              </a:solidFill>
              <a:effectLst/>
              <a:latin typeface="cascadia code" panose="020B0609020000020004" pitchFamily="49" charset="0"/>
            </a:endParaRPr>
          </a:p>
          <a:p>
            <a:r>
              <a:rPr lang="en-US" b="0">
                <a:solidFill>
                  <a:srgbClr val="9EFFFF"/>
                </a:solidFill>
                <a:effectLst/>
                <a:latin typeface="cascadia code" panose="020B0609020000020004" pitchFamily="49" charset="0"/>
              </a:rPr>
              <a:t>    </a:t>
            </a:r>
            <a:r>
              <a:rPr lang="en-US" b="0">
                <a:solidFill>
                  <a:srgbClr val="E1EFFF"/>
                </a:solidFill>
                <a:effectLst/>
                <a:latin typeface="cascadia code" panose="020B0609020000020004" pitchFamily="49" charset="0"/>
              </a:rPr>
              <a:t>{</a:t>
            </a:r>
            <a:endParaRPr lang="en-US" b="0">
              <a:solidFill>
                <a:srgbClr val="FFFFFF"/>
              </a:solidFill>
              <a:effectLst/>
              <a:latin typeface="cascadia code" panose="020B0609020000020004" pitchFamily="49" charset="0"/>
            </a:endParaRPr>
          </a:p>
          <a:p>
            <a:r>
              <a:rPr lang="en-US" b="0">
                <a:solidFill>
                  <a:srgbClr val="9EFFFF"/>
                </a:solidFill>
                <a:effectLst/>
                <a:latin typeface="cascadia code" panose="020B0609020000020004" pitchFamily="49" charset="0"/>
              </a:rPr>
              <a:t>        </a:t>
            </a:r>
            <a:r>
              <a:rPr lang="en-US" b="0">
                <a:solidFill>
                  <a:srgbClr val="FFC600"/>
                </a:solidFill>
                <a:effectLst/>
                <a:latin typeface="cascadia code" panose="020B0609020000020004" pitchFamily="49" charset="0"/>
              </a:rPr>
              <a:t>printf</a:t>
            </a:r>
            <a:r>
              <a:rPr lang="en-US" b="0">
                <a:solidFill>
                  <a:srgbClr val="E1EFFF"/>
                </a:solidFill>
                <a:effectLst/>
                <a:latin typeface="cascadia code" panose="020B0609020000020004" pitchFamily="49" charset="0"/>
              </a:rPr>
              <a:t>(</a:t>
            </a:r>
            <a:r>
              <a:rPr lang="en-US" b="0">
                <a:solidFill>
                  <a:srgbClr val="92FC79"/>
                </a:solidFill>
                <a:effectLst/>
                <a:latin typeface="cascadia code" panose="020B0609020000020004" pitchFamily="49" charset="0"/>
              </a:rPr>
              <a:t>"</a:t>
            </a:r>
            <a:r>
              <a:rPr lang="en-US" b="0">
                <a:solidFill>
                  <a:srgbClr val="FF628C"/>
                </a:solidFill>
                <a:effectLst/>
                <a:latin typeface="cascadia code" panose="020B0609020000020004" pitchFamily="49" charset="0"/>
              </a:rPr>
              <a:t>\n\n\n\t\t\t\t\t\t\t\t</a:t>
            </a:r>
            <a:r>
              <a:rPr lang="en-US" b="0">
                <a:solidFill>
                  <a:srgbClr val="A5FF90"/>
                </a:solidFill>
                <a:effectLst/>
                <a:latin typeface="cascadia code" panose="020B0609020000020004" pitchFamily="49" charset="0"/>
              </a:rPr>
              <a:t>*** Have a nice day! ***</a:t>
            </a:r>
            <a:r>
              <a:rPr lang="en-US" b="0">
                <a:solidFill>
                  <a:srgbClr val="FF628C"/>
                </a:solidFill>
                <a:effectLst/>
                <a:latin typeface="cascadia code" panose="020B0609020000020004" pitchFamily="49" charset="0"/>
              </a:rPr>
              <a:t>\n\n\t\t\t\t\t\t\t\t</a:t>
            </a:r>
            <a:r>
              <a:rPr lang="en-US" b="0">
                <a:solidFill>
                  <a:srgbClr val="A5FF90"/>
                </a:solidFill>
                <a:effectLst/>
                <a:latin typeface="cascadia code" panose="020B0609020000020004" pitchFamily="49" charset="0"/>
              </a:rPr>
              <a:t>(Press any button to exit)</a:t>
            </a:r>
            <a:r>
              <a:rPr lang="en-US" b="0">
                <a:solidFill>
                  <a:srgbClr val="92FC79"/>
                </a:solidFill>
                <a:effectLst/>
                <a:latin typeface="cascadia code" panose="020B0609020000020004" pitchFamily="49" charset="0"/>
              </a:rPr>
              <a:t>"</a:t>
            </a:r>
            <a:r>
              <a:rPr lang="en-US" b="0">
                <a:solidFill>
                  <a:srgbClr val="E1EFFF"/>
                </a:solidFill>
                <a:effectLst/>
                <a:latin typeface="cascadia code" panose="020B0609020000020004" pitchFamily="49" charset="0"/>
              </a:rPr>
              <a:t>);</a:t>
            </a:r>
            <a:endParaRPr lang="en-US" b="0">
              <a:solidFill>
                <a:srgbClr val="FFFFFF"/>
              </a:solidFill>
              <a:effectLst/>
              <a:latin typeface="cascadia code" panose="020B0609020000020004" pitchFamily="49" charset="0"/>
            </a:endParaRPr>
          </a:p>
          <a:p>
            <a:r>
              <a:rPr lang="en-US" b="0">
                <a:solidFill>
                  <a:srgbClr val="9EFFFF"/>
                </a:solidFill>
                <a:effectLst/>
                <a:latin typeface="cascadia code" panose="020B0609020000020004" pitchFamily="49" charset="0"/>
              </a:rPr>
              <a:t>    </a:t>
            </a:r>
            <a:r>
              <a:rPr lang="en-US" b="0">
                <a:solidFill>
                  <a:srgbClr val="E1EFFF"/>
                </a:solidFill>
                <a:effectLst/>
                <a:latin typeface="cascadia code" panose="020B0609020000020004" pitchFamily="49" charset="0"/>
              </a:rPr>
              <a:t>}</a:t>
            </a:r>
            <a:endParaRPr lang="en-US" b="0">
              <a:solidFill>
                <a:srgbClr val="FFFFFF"/>
              </a:solidFill>
              <a:effectLst/>
              <a:latin typeface="cascadia code" panose="020B0609020000020004" pitchFamily="49" charset="0"/>
            </a:endParaRPr>
          </a:p>
          <a:p>
            <a:r>
              <a:rPr lang="en-US" b="0">
                <a:solidFill>
                  <a:srgbClr val="9EFFFF"/>
                </a:solidFill>
                <a:effectLst/>
                <a:latin typeface="cascadia code" panose="020B0609020000020004" pitchFamily="49" charset="0"/>
              </a:rPr>
              <a:t>    </a:t>
            </a:r>
            <a:r>
              <a:rPr lang="en-US" b="0">
                <a:solidFill>
                  <a:srgbClr val="FF9D00"/>
                </a:solidFill>
                <a:effectLst/>
                <a:latin typeface="cascadia code" panose="020B0609020000020004" pitchFamily="49" charset="0"/>
              </a:rPr>
              <a:t>else</a:t>
            </a:r>
            <a:endParaRPr lang="en-US" b="0">
              <a:solidFill>
                <a:srgbClr val="FFFFFF"/>
              </a:solidFill>
              <a:effectLst/>
              <a:latin typeface="cascadia code" panose="020B0609020000020004" pitchFamily="49" charset="0"/>
            </a:endParaRPr>
          </a:p>
          <a:p>
            <a:r>
              <a:rPr lang="en-US" b="0">
                <a:solidFill>
                  <a:srgbClr val="9EFFFF"/>
                </a:solidFill>
                <a:effectLst/>
                <a:latin typeface="cascadia code" panose="020B0609020000020004" pitchFamily="49" charset="0"/>
              </a:rPr>
              <a:t>    </a:t>
            </a:r>
            <a:r>
              <a:rPr lang="en-US" b="0">
                <a:solidFill>
                  <a:srgbClr val="E1EFFF"/>
                </a:solidFill>
                <a:effectLst/>
                <a:latin typeface="cascadia code" panose="020B0609020000020004" pitchFamily="49" charset="0"/>
              </a:rPr>
              <a:t>{</a:t>
            </a:r>
            <a:endParaRPr lang="en-US" b="0">
              <a:solidFill>
                <a:srgbClr val="FFFFFF"/>
              </a:solidFill>
              <a:effectLst/>
              <a:latin typeface="cascadia code" panose="020B0609020000020004" pitchFamily="49" charset="0"/>
            </a:endParaRPr>
          </a:p>
          <a:p>
            <a:r>
              <a:rPr lang="en-US" b="0">
                <a:solidFill>
                  <a:srgbClr val="9EFFFF"/>
                </a:solidFill>
                <a:effectLst/>
                <a:latin typeface="cascadia code" panose="020B0609020000020004" pitchFamily="49" charset="0"/>
              </a:rPr>
              <a:t>        </a:t>
            </a:r>
            <a:r>
              <a:rPr lang="en-US" b="0">
                <a:solidFill>
                  <a:srgbClr val="FFC600"/>
                </a:solidFill>
                <a:effectLst/>
                <a:latin typeface="cascadia code" panose="020B0609020000020004" pitchFamily="49" charset="0"/>
              </a:rPr>
              <a:t>printf</a:t>
            </a:r>
            <a:r>
              <a:rPr lang="en-US" b="0">
                <a:solidFill>
                  <a:srgbClr val="E1EFFF"/>
                </a:solidFill>
                <a:effectLst/>
                <a:latin typeface="cascadia code" panose="020B0609020000020004" pitchFamily="49" charset="0"/>
              </a:rPr>
              <a:t>(</a:t>
            </a:r>
            <a:r>
              <a:rPr lang="en-US" b="0">
                <a:solidFill>
                  <a:srgbClr val="92FC79"/>
                </a:solidFill>
                <a:effectLst/>
                <a:latin typeface="cascadia code" panose="020B0609020000020004" pitchFamily="49" charset="0"/>
              </a:rPr>
              <a:t>"</a:t>
            </a:r>
            <a:r>
              <a:rPr lang="en-US" b="0">
                <a:solidFill>
                  <a:srgbClr val="A5FF90"/>
                </a:solidFill>
                <a:effectLst/>
                <a:latin typeface="cascadia code" panose="020B0609020000020004" pitchFamily="49" charset="0"/>
              </a:rPr>
              <a:t>*** Invalid keyword! Press 'Y' to display the menu to progress further and press 'N' to close the application. ***</a:t>
            </a:r>
            <a:r>
              <a:rPr lang="en-US" b="0">
                <a:solidFill>
                  <a:srgbClr val="FF628C"/>
                </a:solidFill>
                <a:effectLst/>
                <a:latin typeface="cascadia code" panose="020B0609020000020004" pitchFamily="49" charset="0"/>
              </a:rPr>
              <a:t>\n\n</a:t>
            </a:r>
            <a:r>
              <a:rPr lang="en-US" b="0">
                <a:solidFill>
                  <a:srgbClr val="92FC79"/>
                </a:solidFill>
                <a:effectLst/>
                <a:latin typeface="cascadia code" panose="020B0609020000020004" pitchFamily="49" charset="0"/>
              </a:rPr>
              <a:t>"</a:t>
            </a:r>
            <a:r>
              <a:rPr lang="en-US" b="0">
                <a:solidFill>
                  <a:srgbClr val="E1EFFF"/>
                </a:solidFill>
                <a:effectLst/>
                <a:latin typeface="cascadia code" panose="020B0609020000020004" pitchFamily="49" charset="0"/>
              </a:rPr>
              <a:t>);</a:t>
            </a:r>
            <a:endParaRPr lang="en-US" b="0">
              <a:solidFill>
                <a:srgbClr val="FFFFFF"/>
              </a:solidFill>
              <a:effectLst/>
              <a:latin typeface="cascadia code" panose="020B0609020000020004" pitchFamily="49" charset="0"/>
            </a:endParaRPr>
          </a:p>
          <a:p>
            <a:r>
              <a:rPr lang="en-US" b="0">
                <a:solidFill>
                  <a:srgbClr val="9EFFFF"/>
                </a:solidFill>
                <a:effectLst/>
                <a:latin typeface="cascadia code" panose="020B0609020000020004" pitchFamily="49" charset="0"/>
              </a:rPr>
              <a:t>        </a:t>
            </a:r>
            <a:r>
              <a:rPr lang="en-US" b="0">
                <a:solidFill>
                  <a:srgbClr val="FF9D00"/>
                </a:solidFill>
                <a:effectLst/>
                <a:latin typeface="cascadia code" panose="020B0609020000020004" pitchFamily="49" charset="0"/>
              </a:rPr>
              <a:t>goto</a:t>
            </a:r>
            <a:r>
              <a:rPr lang="en-US" b="0">
                <a:solidFill>
                  <a:srgbClr val="9EFFFF"/>
                </a:solidFill>
                <a:effectLst/>
                <a:latin typeface="cascadia code" panose="020B0609020000020004" pitchFamily="49" charset="0"/>
              </a:rPr>
              <a:t> </a:t>
            </a:r>
            <a:r>
              <a:rPr lang="en-US" b="0">
                <a:solidFill>
                  <a:srgbClr val="FFC600"/>
                </a:solidFill>
                <a:effectLst/>
                <a:latin typeface="cascadia code" panose="020B0609020000020004" pitchFamily="49" charset="0"/>
              </a:rPr>
              <a:t>start</a:t>
            </a:r>
            <a:r>
              <a:rPr lang="en-US" b="0">
                <a:solidFill>
                  <a:srgbClr val="E1EFFF"/>
                </a:solidFill>
                <a:effectLst/>
                <a:latin typeface="cascadia code" panose="020B0609020000020004" pitchFamily="49" charset="0"/>
              </a:rPr>
              <a:t>;</a:t>
            </a:r>
            <a:r>
              <a:rPr lang="en-US" b="0">
                <a:solidFill>
                  <a:srgbClr val="9EFFFF"/>
                </a:solidFill>
                <a:effectLst/>
                <a:latin typeface="cascadia code" panose="020B0609020000020004" pitchFamily="49" charset="0"/>
              </a:rPr>
              <a:t> </a:t>
            </a:r>
            <a:r>
              <a:rPr lang="en-US" b="0" i="1">
                <a:solidFill>
                  <a:srgbClr val="0088FF"/>
                </a:solidFill>
                <a:effectLst/>
                <a:latin typeface="cascadia code" panose="020B0609020000020004" pitchFamily="49" charset="0"/>
              </a:rPr>
              <a:t>// if user press any keyword except y or n..goto will send the code in start lebel(in 41 no line)</a:t>
            </a:r>
            <a:endParaRPr lang="en-US" b="0">
              <a:solidFill>
                <a:srgbClr val="FFFFFF"/>
              </a:solidFill>
              <a:effectLst/>
              <a:latin typeface="cascadia code" panose="020B0609020000020004" pitchFamily="49" charset="0"/>
            </a:endParaRPr>
          </a:p>
          <a:p>
            <a:r>
              <a:rPr lang="en-US" b="0">
                <a:solidFill>
                  <a:srgbClr val="9EFFFF"/>
                </a:solidFill>
                <a:effectLst/>
                <a:latin typeface="cascadia code" panose="020B0609020000020004" pitchFamily="49" charset="0"/>
              </a:rPr>
              <a:t>    </a:t>
            </a:r>
            <a:r>
              <a:rPr lang="en-US" b="0">
                <a:solidFill>
                  <a:srgbClr val="E1EFFF"/>
                </a:solidFill>
                <a:effectLst/>
                <a:latin typeface="cascadia code" panose="020B0609020000020004" pitchFamily="49" charset="0"/>
              </a:rPr>
              <a:t>}</a:t>
            </a:r>
            <a:endParaRPr lang="en-US" b="0">
              <a:solidFill>
                <a:srgbClr val="FFFFFF"/>
              </a:solidFill>
              <a:effectLst/>
              <a:latin typeface="cascadia code" panose="020B0609020000020004" pitchFamily="49" charset="0"/>
            </a:endParaRPr>
          </a:p>
          <a:p>
            <a:r>
              <a:rPr lang="en-US" b="0">
                <a:solidFill>
                  <a:srgbClr val="9EFFFF"/>
                </a:solidFill>
                <a:effectLst/>
                <a:latin typeface="cascadia code" panose="020B0609020000020004" pitchFamily="49" charset="0"/>
              </a:rPr>
              <a:t>    </a:t>
            </a:r>
            <a:r>
              <a:rPr lang="en-US" b="0">
                <a:solidFill>
                  <a:srgbClr val="FFC600"/>
                </a:solidFill>
                <a:effectLst/>
                <a:latin typeface="cascadia code" panose="020B0609020000020004" pitchFamily="49" charset="0"/>
              </a:rPr>
              <a:t>getch</a:t>
            </a:r>
            <a:r>
              <a:rPr lang="en-US" b="0">
                <a:solidFill>
                  <a:srgbClr val="E1EFFF"/>
                </a:solidFill>
                <a:effectLst/>
                <a:latin typeface="cascadia code" panose="020B0609020000020004" pitchFamily="49" charset="0"/>
              </a:rPr>
              <a:t>();</a:t>
            </a:r>
            <a:r>
              <a:rPr lang="en-US" b="0">
                <a:solidFill>
                  <a:srgbClr val="9EFFFF"/>
                </a:solidFill>
                <a:effectLst/>
                <a:latin typeface="cascadia code" panose="020B0609020000020004" pitchFamily="49" charset="0"/>
              </a:rPr>
              <a:t> </a:t>
            </a:r>
            <a:r>
              <a:rPr lang="en-US" b="0" i="1">
                <a:solidFill>
                  <a:srgbClr val="0088FF"/>
                </a:solidFill>
                <a:effectLst/>
                <a:latin typeface="cascadia code" panose="020B0609020000020004" pitchFamily="49" charset="0"/>
              </a:rPr>
              <a:t>// it will give some time</a:t>
            </a:r>
            <a:endParaRPr lang="en-US" b="0">
              <a:solidFill>
                <a:srgbClr val="FFFFFF"/>
              </a:solidFill>
              <a:effectLst/>
              <a:latin typeface="cascadia code" panose="020B0609020000020004" pitchFamily="49" charset="0"/>
            </a:endParaRPr>
          </a:p>
          <a:p>
            <a:r>
              <a:rPr lang="en-US" b="0">
                <a:solidFill>
                  <a:srgbClr val="9EFFFF"/>
                </a:solidFill>
                <a:effectLst/>
                <a:latin typeface="cascadia code" panose="020B0609020000020004" pitchFamily="49" charset="0"/>
              </a:rPr>
              <a:t>    </a:t>
            </a:r>
            <a:r>
              <a:rPr lang="en-US" b="0">
                <a:solidFill>
                  <a:srgbClr val="FF9D00"/>
                </a:solidFill>
                <a:effectLst/>
                <a:latin typeface="cascadia code" panose="020B0609020000020004" pitchFamily="49" charset="0"/>
              </a:rPr>
              <a:t>return</a:t>
            </a:r>
            <a:r>
              <a:rPr lang="en-US" b="0">
                <a:solidFill>
                  <a:srgbClr val="9EFFFF"/>
                </a:solidFill>
                <a:effectLst/>
                <a:latin typeface="cascadia code" panose="020B0609020000020004" pitchFamily="49" charset="0"/>
              </a:rPr>
              <a:t> </a:t>
            </a:r>
            <a:r>
              <a:rPr lang="en-US" b="0">
                <a:solidFill>
                  <a:srgbClr val="FF628C"/>
                </a:solidFill>
                <a:effectLst/>
                <a:latin typeface="cascadia code" panose="020B0609020000020004" pitchFamily="49" charset="0"/>
              </a:rPr>
              <a:t>0</a:t>
            </a:r>
            <a:r>
              <a:rPr lang="en-US" b="0">
                <a:solidFill>
                  <a:srgbClr val="E1EFFF"/>
                </a:solidFill>
                <a:effectLst/>
                <a:latin typeface="cascadia code" panose="020B0609020000020004" pitchFamily="49" charset="0"/>
              </a:rPr>
              <a:t>;</a:t>
            </a:r>
            <a:endParaRPr lang="en-US" b="0">
              <a:solidFill>
                <a:srgbClr val="FFFFFF"/>
              </a:solidFill>
              <a:effectLst/>
              <a:latin typeface="cascadia code" panose="020B0609020000020004" pitchFamily="49" charset="0"/>
            </a:endParaRPr>
          </a:p>
          <a:p>
            <a:r>
              <a:rPr lang="en-US" b="0">
                <a:solidFill>
                  <a:srgbClr val="E1EFFF"/>
                </a:solidFill>
                <a:effectLst/>
                <a:latin typeface="cascadia code" panose="020B0609020000020004" pitchFamily="49" charset="0"/>
              </a:rPr>
              <a:t>}</a:t>
            </a:r>
            <a:endParaRPr lang="en-US" b="0">
              <a:solidFill>
                <a:srgbClr val="FFFFFF"/>
              </a:solidFill>
              <a:effectLst/>
              <a:latin typeface="cascadia code" panose="020B0609020000020004" pitchFamily="49" charset="0"/>
            </a:endParaRPr>
          </a:p>
        </p:txBody>
      </p:sp>
    </p:spTree>
    <p:extLst>
      <p:ext uri="{BB962C8B-B14F-4D97-AF65-F5344CB8AC3E}">
        <p14:creationId xmlns:p14="http://schemas.microsoft.com/office/powerpoint/2010/main" val="3482143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7AC7DC09-D038-48F7-8CFD-BE26E5FED1B8}"/>
              </a:ext>
            </a:extLst>
          </p:cNvPr>
          <p:cNvCxnSpPr>
            <a:cxnSpLocks/>
          </p:cNvCxnSpPr>
          <p:nvPr/>
        </p:nvCxnSpPr>
        <p:spPr>
          <a:xfrm>
            <a:off x="2979871" y="3208258"/>
            <a:ext cx="674336" cy="674913"/>
          </a:xfrm>
          <a:prstGeom prst="line">
            <a:avLst/>
          </a:prstGeom>
          <a:ln w="53975" cap="rnd" cmpd="sng">
            <a:solidFill>
              <a:schemeClr val="bg1"/>
            </a:solidFill>
            <a:prstDash val="sysDash"/>
            <a:tailEnd type="stealth"/>
          </a:ln>
        </p:spPr>
        <p:style>
          <a:lnRef idx="2">
            <a:schemeClr val="accent6"/>
          </a:lnRef>
          <a:fillRef idx="0">
            <a:schemeClr val="accent6"/>
          </a:fillRef>
          <a:effectRef idx="1">
            <a:schemeClr val="accent6"/>
          </a:effectRef>
          <a:fontRef idx="minor">
            <a:schemeClr val="tx1"/>
          </a:fontRef>
        </p:style>
      </p:cxnSp>
      <p:cxnSp>
        <p:nvCxnSpPr>
          <p:cNvPr id="26" name="Straight Connector 25">
            <a:extLst>
              <a:ext uri="{FF2B5EF4-FFF2-40B4-BE49-F238E27FC236}">
                <a16:creationId xmlns:a16="http://schemas.microsoft.com/office/drawing/2014/main" id="{2D8ABEF1-143A-4608-9690-3BB4C9012929}"/>
              </a:ext>
            </a:extLst>
          </p:cNvPr>
          <p:cNvCxnSpPr>
            <a:cxnSpLocks/>
          </p:cNvCxnSpPr>
          <p:nvPr/>
        </p:nvCxnSpPr>
        <p:spPr>
          <a:xfrm flipV="1">
            <a:off x="4932664" y="3246372"/>
            <a:ext cx="725043" cy="639592"/>
          </a:xfrm>
          <a:prstGeom prst="line">
            <a:avLst/>
          </a:prstGeom>
          <a:ln w="53975" cap="rnd">
            <a:solidFill>
              <a:schemeClr val="bg1"/>
            </a:solidFill>
            <a:prstDash val="sysDash"/>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sez="http://schemas.microsoft.com/office/powerpoint/2016/sectionzoom">
        <mc:Choice Requires="psez">
          <p:graphicFrame>
            <p:nvGraphicFramePr>
              <p:cNvPr id="12" name="Section Zoom 11">
                <a:extLst>
                  <a:ext uri="{FF2B5EF4-FFF2-40B4-BE49-F238E27FC236}">
                    <a16:creationId xmlns:a16="http://schemas.microsoft.com/office/drawing/2014/main" id="{02246E3B-E82C-4013-B9E5-546718223308}"/>
                  </a:ext>
                </a:extLst>
              </p:cNvPr>
              <p:cNvGraphicFramePr>
                <a:graphicFrameLocks noChangeAspect="1"/>
              </p:cNvGraphicFramePr>
              <p:nvPr>
                <p:extLst>
                  <p:ext uri="{D42A27DB-BD31-4B8C-83A1-F6EECF244321}">
                    <p14:modId xmlns:p14="http://schemas.microsoft.com/office/powerpoint/2010/main" val="1907302378"/>
                  </p:ext>
                </p:extLst>
              </p:nvPr>
            </p:nvGraphicFramePr>
            <p:xfrm>
              <a:off x="272990" y="649864"/>
              <a:ext cx="4133273" cy="2324966"/>
            </p:xfrm>
            <a:graphic>
              <a:graphicData uri="http://schemas.microsoft.com/office/powerpoint/2016/sectionzoom">
                <psez:sectionZm>
                  <psez:sectionZmObj sectionId="{0290A22E-BC67-49AA-B7AF-5BA72A93CF1C}">
                    <psez:zmPr id="{7B961C08-850A-4DBB-8DE8-A36DF596701B}" transitionDur="1000" showBg="0">
                      <p166:blipFill xmlns:p166="http://schemas.microsoft.com/office/powerpoint/2016/6/main">
                        <a:blip r:embed="rId2"/>
                        <a:stretch>
                          <a:fillRect/>
                        </a:stretch>
                      </p166:blipFill>
                      <p166:spPr xmlns:p166="http://schemas.microsoft.com/office/powerpoint/2016/6/main">
                        <a:xfrm>
                          <a:off x="0" y="0"/>
                          <a:ext cx="4133273" cy="2324966"/>
                        </a:xfrm>
                        <a:prstGeom prst="rect">
                          <a:avLst/>
                        </a:prstGeom>
                      </p166:spPr>
                    </psez:zmPr>
                  </psez:sectionZmObj>
                </psez:sectionZm>
              </a:graphicData>
            </a:graphic>
          </p:graphicFrame>
        </mc:Choice>
        <mc:Fallback xmlns="">
          <p:pic>
            <p:nvPicPr>
              <p:cNvPr id="12" name="Section Zoom 11">
                <a:hlinkClick r:id="rId3" action="ppaction://hlinksldjump"/>
                <a:extLst>
                  <a:ext uri="{FF2B5EF4-FFF2-40B4-BE49-F238E27FC236}">
                    <a16:creationId xmlns:a16="http://schemas.microsoft.com/office/drawing/2014/main" id="{02246E3B-E82C-4013-B9E5-546718223308}"/>
                  </a:ext>
                </a:extLst>
              </p:cNvPr>
              <p:cNvPicPr>
                <a:picLocks noGrp="1" noRot="1" noChangeAspect="1" noMove="1" noResize="1" noEditPoints="1" noAdjustHandles="1" noChangeArrowheads="1" noChangeShapeType="1"/>
              </p:cNvPicPr>
              <p:nvPr/>
            </p:nvPicPr>
            <p:blipFill>
              <a:blip r:embed="rId4"/>
              <a:stretch>
                <a:fillRect/>
              </a:stretch>
            </p:blipFill>
            <p:spPr>
              <a:xfrm>
                <a:off x="272990" y="649864"/>
                <a:ext cx="4133273" cy="2324966"/>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14" name="Section Zoom 13">
                <a:extLst>
                  <a:ext uri="{FF2B5EF4-FFF2-40B4-BE49-F238E27FC236}">
                    <a16:creationId xmlns:a16="http://schemas.microsoft.com/office/drawing/2014/main" id="{9132B751-B534-42FE-9D60-48256FA069FE}"/>
                  </a:ext>
                </a:extLst>
              </p:cNvPr>
              <p:cNvGraphicFramePr>
                <a:graphicFrameLocks noChangeAspect="1"/>
              </p:cNvGraphicFramePr>
              <p:nvPr>
                <p:extLst>
                  <p:ext uri="{D42A27DB-BD31-4B8C-83A1-F6EECF244321}">
                    <p14:modId xmlns:p14="http://schemas.microsoft.com/office/powerpoint/2010/main" val="4013769975"/>
                  </p:ext>
                </p:extLst>
              </p:nvPr>
            </p:nvGraphicFramePr>
            <p:xfrm>
              <a:off x="1959286" y="4140340"/>
              <a:ext cx="4133280" cy="2324970"/>
            </p:xfrm>
            <a:graphic>
              <a:graphicData uri="http://schemas.microsoft.com/office/powerpoint/2016/sectionzoom">
                <psez:sectionZm>
                  <psez:sectionZmObj sectionId="{FC2477C8-51EE-4FB7-8BB9-BB9868381BCD}">
                    <psez:zmPr id="{33435F1E-C68A-4600-B0FE-FCFCB7B0EA9A}" transitionDur="1000" showBg="0">
                      <p166:blipFill xmlns:p166="http://schemas.microsoft.com/office/powerpoint/2016/6/main">
                        <a:blip r:embed="rId5"/>
                        <a:stretch>
                          <a:fillRect/>
                        </a:stretch>
                      </p166:blipFill>
                      <p166:spPr xmlns:p166="http://schemas.microsoft.com/office/powerpoint/2016/6/main">
                        <a:xfrm>
                          <a:off x="0" y="0"/>
                          <a:ext cx="4133280" cy="2324970"/>
                        </a:xfrm>
                        <a:prstGeom prst="rect">
                          <a:avLst/>
                        </a:prstGeom>
                      </p166:spPr>
                    </psez:zmPr>
                  </psez:sectionZmObj>
                </psez:sectionZm>
              </a:graphicData>
            </a:graphic>
          </p:graphicFrame>
        </mc:Choice>
        <mc:Fallback xmlns="">
          <p:pic>
            <p:nvPicPr>
              <p:cNvPr id="14" name="Section Zoom 13">
                <a:hlinkClick r:id="rId6" action="ppaction://hlinksldjump"/>
                <a:extLst>
                  <a:ext uri="{FF2B5EF4-FFF2-40B4-BE49-F238E27FC236}">
                    <a16:creationId xmlns:a16="http://schemas.microsoft.com/office/drawing/2014/main" id="{9132B751-B534-42FE-9D60-48256FA069FE}"/>
                  </a:ext>
                </a:extLst>
              </p:cNvPr>
              <p:cNvPicPr>
                <a:picLocks noGrp="1" noRot="1" noChangeAspect="1" noMove="1" noResize="1" noEditPoints="1" noAdjustHandles="1" noChangeArrowheads="1" noChangeShapeType="1"/>
              </p:cNvPicPr>
              <p:nvPr/>
            </p:nvPicPr>
            <p:blipFill>
              <a:blip r:embed="rId7"/>
              <a:stretch>
                <a:fillRect/>
              </a:stretch>
            </p:blipFill>
            <p:spPr>
              <a:xfrm>
                <a:off x="1959286" y="4140340"/>
                <a:ext cx="4133280" cy="2324970"/>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16" name="Section Zoom 15">
                <a:extLst>
                  <a:ext uri="{FF2B5EF4-FFF2-40B4-BE49-F238E27FC236}">
                    <a16:creationId xmlns:a16="http://schemas.microsoft.com/office/drawing/2014/main" id="{2763D7C1-AE68-4A08-B30D-0032F481E3FD}"/>
                  </a:ext>
                </a:extLst>
              </p:cNvPr>
              <p:cNvGraphicFramePr>
                <a:graphicFrameLocks noChangeAspect="1"/>
              </p:cNvGraphicFramePr>
              <p:nvPr>
                <p:extLst>
                  <p:ext uri="{D42A27DB-BD31-4B8C-83A1-F6EECF244321}">
                    <p14:modId xmlns:p14="http://schemas.microsoft.com/office/powerpoint/2010/main" val="63362457"/>
                  </p:ext>
                </p:extLst>
              </p:nvPr>
            </p:nvGraphicFramePr>
            <p:xfrm>
              <a:off x="4025930" y="667030"/>
              <a:ext cx="4133272" cy="2324966"/>
            </p:xfrm>
            <a:graphic>
              <a:graphicData uri="http://schemas.microsoft.com/office/powerpoint/2016/sectionzoom">
                <psez:sectionZm>
                  <psez:sectionZmObj sectionId="{841CA49A-47D7-44B6-846C-E23AB6254765}">
                    <psez:zmPr id="{3940C76A-C62A-423B-AE8A-A51E2AF7BE74}" transitionDur="1000" showBg="0">
                      <p166:blipFill xmlns:p166="http://schemas.microsoft.com/office/powerpoint/2016/6/main">
                        <a:blip r:embed="rId8"/>
                        <a:stretch>
                          <a:fillRect/>
                        </a:stretch>
                      </p166:blipFill>
                      <p166:spPr xmlns:p166="http://schemas.microsoft.com/office/powerpoint/2016/6/main">
                        <a:xfrm>
                          <a:off x="0" y="0"/>
                          <a:ext cx="4133272" cy="2324966"/>
                        </a:xfrm>
                        <a:prstGeom prst="rect">
                          <a:avLst/>
                        </a:prstGeom>
                      </p166:spPr>
                    </psez:zmPr>
                  </psez:sectionZmObj>
                </psez:sectionZm>
              </a:graphicData>
            </a:graphic>
          </p:graphicFrame>
        </mc:Choice>
        <mc:Fallback xmlns="">
          <p:pic>
            <p:nvPicPr>
              <p:cNvPr id="16" name="Section Zoom 15">
                <a:hlinkClick r:id="rId9" action="ppaction://hlinksldjump"/>
                <a:extLst>
                  <a:ext uri="{FF2B5EF4-FFF2-40B4-BE49-F238E27FC236}">
                    <a16:creationId xmlns:a16="http://schemas.microsoft.com/office/drawing/2014/main" id="{2763D7C1-AE68-4A08-B30D-0032F481E3FD}"/>
                  </a:ext>
                </a:extLst>
              </p:cNvPr>
              <p:cNvPicPr>
                <a:picLocks noGrp="1" noRot="1" noChangeAspect="1" noMove="1" noResize="1" noEditPoints="1" noAdjustHandles="1" noChangeArrowheads="1" noChangeShapeType="1"/>
              </p:cNvPicPr>
              <p:nvPr/>
            </p:nvPicPr>
            <p:blipFill>
              <a:blip r:embed="rId10"/>
              <a:stretch>
                <a:fillRect/>
              </a:stretch>
            </p:blipFill>
            <p:spPr>
              <a:xfrm>
                <a:off x="4025930" y="667030"/>
                <a:ext cx="4133272" cy="2324966"/>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18" name="Section Zoom 17">
                <a:extLst>
                  <a:ext uri="{FF2B5EF4-FFF2-40B4-BE49-F238E27FC236}">
                    <a16:creationId xmlns:a16="http://schemas.microsoft.com/office/drawing/2014/main" id="{EF19FA63-AB4E-4F33-A62A-945431943D96}"/>
                  </a:ext>
                </a:extLst>
              </p:cNvPr>
              <p:cNvGraphicFramePr>
                <a:graphicFrameLocks noChangeAspect="1"/>
              </p:cNvGraphicFramePr>
              <p:nvPr>
                <p:extLst>
                  <p:ext uri="{D42A27DB-BD31-4B8C-83A1-F6EECF244321}">
                    <p14:modId xmlns:p14="http://schemas.microsoft.com/office/powerpoint/2010/main" val="3242890542"/>
                  </p:ext>
                </p:extLst>
              </p:nvPr>
            </p:nvGraphicFramePr>
            <p:xfrm>
              <a:off x="5897747" y="4140341"/>
              <a:ext cx="4133272" cy="2324966"/>
            </p:xfrm>
            <a:graphic>
              <a:graphicData uri="http://schemas.microsoft.com/office/powerpoint/2016/sectionzoom">
                <psez:sectionZm>
                  <psez:sectionZmObj sectionId="{E1AA0DA6-0B05-44D2-A15A-FACE7B358D8D}">
                    <psez:zmPr id="{CB310054-FA8B-4A94-8DD5-547F1855C708}" transitionDur="1000" showBg="0">
                      <p166:blipFill xmlns:p166="http://schemas.microsoft.com/office/powerpoint/2016/6/main">
                        <a:blip r:embed="rId11"/>
                        <a:stretch>
                          <a:fillRect/>
                        </a:stretch>
                      </p166:blipFill>
                      <p166:spPr xmlns:p166="http://schemas.microsoft.com/office/powerpoint/2016/6/main">
                        <a:xfrm>
                          <a:off x="0" y="0"/>
                          <a:ext cx="4133272" cy="2324966"/>
                        </a:xfrm>
                        <a:prstGeom prst="rect">
                          <a:avLst/>
                        </a:prstGeom>
                      </p166:spPr>
                    </psez:zmPr>
                  </psez:sectionZmObj>
                </psez:sectionZm>
              </a:graphicData>
            </a:graphic>
          </p:graphicFrame>
        </mc:Choice>
        <mc:Fallback xmlns="">
          <p:pic>
            <p:nvPicPr>
              <p:cNvPr id="18" name="Section Zoom 17">
                <a:hlinkClick r:id="rId12" action="ppaction://hlinksldjump"/>
                <a:extLst>
                  <a:ext uri="{FF2B5EF4-FFF2-40B4-BE49-F238E27FC236}">
                    <a16:creationId xmlns:a16="http://schemas.microsoft.com/office/drawing/2014/main" id="{EF19FA63-AB4E-4F33-A62A-945431943D96}"/>
                  </a:ext>
                </a:extLst>
              </p:cNvPr>
              <p:cNvPicPr>
                <a:picLocks noGrp="1" noRot="1" noChangeAspect="1" noMove="1" noResize="1" noEditPoints="1" noAdjustHandles="1" noChangeArrowheads="1" noChangeShapeType="1"/>
              </p:cNvPicPr>
              <p:nvPr/>
            </p:nvPicPr>
            <p:blipFill>
              <a:blip r:embed="rId13"/>
              <a:stretch>
                <a:fillRect/>
              </a:stretch>
            </p:blipFill>
            <p:spPr>
              <a:xfrm>
                <a:off x="5897747" y="4140341"/>
                <a:ext cx="4133272" cy="2324966"/>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20" name="Section Zoom 19">
                <a:extLst>
                  <a:ext uri="{FF2B5EF4-FFF2-40B4-BE49-F238E27FC236}">
                    <a16:creationId xmlns:a16="http://schemas.microsoft.com/office/drawing/2014/main" id="{FE2B90C8-B1CE-4BB2-A054-3B6167D1CB17}"/>
                  </a:ext>
                </a:extLst>
              </p:cNvPr>
              <p:cNvGraphicFramePr>
                <a:graphicFrameLocks noChangeAspect="1"/>
              </p:cNvGraphicFramePr>
              <p:nvPr>
                <p:extLst>
                  <p:ext uri="{D42A27DB-BD31-4B8C-83A1-F6EECF244321}">
                    <p14:modId xmlns:p14="http://schemas.microsoft.com/office/powerpoint/2010/main" val="762931587"/>
                  </p:ext>
                </p:extLst>
              </p:nvPr>
            </p:nvGraphicFramePr>
            <p:xfrm>
              <a:off x="7964381" y="684195"/>
              <a:ext cx="4133275" cy="2324967"/>
            </p:xfrm>
            <a:graphic>
              <a:graphicData uri="http://schemas.microsoft.com/office/powerpoint/2016/sectionzoom">
                <psez:sectionZm>
                  <psez:sectionZmObj sectionId="{FA2CA5B7-0C9F-4F99-8897-790EE1B77D3B}">
                    <psez:zmPr id="{502FDFB5-150F-41A2-9559-48CF7F8F95CD}" transitionDur="1000" showBg="0">
                      <p166:blipFill xmlns:p166="http://schemas.microsoft.com/office/powerpoint/2016/6/main">
                        <a:blip r:embed="rId14"/>
                        <a:stretch>
                          <a:fillRect/>
                        </a:stretch>
                      </p166:blipFill>
                      <p166:spPr xmlns:p166="http://schemas.microsoft.com/office/powerpoint/2016/6/main">
                        <a:xfrm>
                          <a:off x="0" y="0"/>
                          <a:ext cx="4133275" cy="2324967"/>
                        </a:xfrm>
                        <a:prstGeom prst="rect">
                          <a:avLst/>
                        </a:prstGeom>
                      </p166:spPr>
                    </psez:zmPr>
                  </psez:sectionZmObj>
                </psez:sectionZm>
              </a:graphicData>
            </a:graphic>
          </p:graphicFrame>
        </mc:Choice>
        <mc:Fallback xmlns="">
          <p:pic>
            <p:nvPicPr>
              <p:cNvPr id="20" name="Section Zoom 19">
                <a:hlinkClick r:id="rId15" action="ppaction://hlinksldjump"/>
                <a:extLst>
                  <a:ext uri="{FF2B5EF4-FFF2-40B4-BE49-F238E27FC236}">
                    <a16:creationId xmlns:a16="http://schemas.microsoft.com/office/drawing/2014/main" id="{FE2B90C8-B1CE-4BB2-A054-3B6167D1CB17}"/>
                  </a:ext>
                </a:extLst>
              </p:cNvPr>
              <p:cNvPicPr>
                <a:picLocks noGrp="1" noRot="1" noChangeAspect="1" noMove="1" noResize="1" noEditPoints="1" noAdjustHandles="1" noChangeArrowheads="1" noChangeShapeType="1"/>
              </p:cNvPicPr>
              <p:nvPr/>
            </p:nvPicPr>
            <p:blipFill>
              <a:blip r:embed="rId16"/>
              <a:stretch>
                <a:fillRect/>
              </a:stretch>
            </p:blipFill>
            <p:spPr>
              <a:xfrm>
                <a:off x="7964381" y="684195"/>
                <a:ext cx="4133275" cy="2324967"/>
              </a:xfrm>
              <a:prstGeom prst="rect">
                <a:avLst/>
              </a:prstGeom>
            </p:spPr>
          </p:pic>
        </mc:Fallback>
      </mc:AlternateContent>
      <p:cxnSp>
        <p:nvCxnSpPr>
          <p:cNvPr id="41" name="Straight Connector 40">
            <a:extLst>
              <a:ext uri="{FF2B5EF4-FFF2-40B4-BE49-F238E27FC236}">
                <a16:creationId xmlns:a16="http://schemas.microsoft.com/office/drawing/2014/main" id="{E44D1EFB-1C4D-4FB9-881F-A00628D28C44}"/>
              </a:ext>
            </a:extLst>
          </p:cNvPr>
          <p:cNvCxnSpPr>
            <a:cxnSpLocks/>
          </p:cNvCxnSpPr>
          <p:nvPr/>
        </p:nvCxnSpPr>
        <p:spPr>
          <a:xfrm>
            <a:off x="6489542" y="3255931"/>
            <a:ext cx="674336" cy="674913"/>
          </a:xfrm>
          <a:prstGeom prst="line">
            <a:avLst/>
          </a:prstGeom>
          <a:ln w="53975" cap="rnd" cmpd="sng">
            <a:solidFill>
              <a:schemeClr val="bg1"/>
            </a:solidFill>
            <a:prstDash val="sysDash"/>
            <a:tailEnd type="stealth"/>
          </a:ln>
        </p:spPr>
        <p:style>
          <a:lnRef idx="2">
            <a:schemeClr val="accent6"/>
          </a:lnRef>
          <a:fillRef idx="0">
            <a:schemeClr val="accent6"/>
          </a:fillRef>
          <a:effectRef idx="1">
            <a:schemeClr val="accent6"/>
          </a:effectRef>
          <a:fontRef idx="minor">
            <a:schemeClr val="tx1"/>
          </a:fontRef>
        </p:style>
      </p:cxnSp>
      <p:cxnSp>
        <p:nvCxnSpPr>
          <p:cNvPr id="43" name="Straight Connector 42">
            <a:extLst>
              <a:ext uri="{FF2B5EF4-FFF2-40B4-BE49-F238E27FC236}">
                <a16:creationId xmlns:a16="http://schemas.microsoft.com/office/drawing/2014/main" id="{FC9AA3F8-285D-40EB-81A5-6A995E713024}"/>
              </a:ext>
            </a:extLst>
          </p:cNvPr>
          <p:cNvCxnSpPr>
            <a:cxnSpLocks/>
          </p:cNvCxnSpPr>
          <p:nvPr/>
        </p:nvCxnSpPr>
        <p:spPr>
          <a:xfrm flipV="1">
            <a:off x="8493042" y="3291252"/>
            <a:ext cx="725043" cy="639592"/>
          </a:xfrm>
          <a:prstGeom prst="line">
            <a:avLst/>
          </a:prstGeom>
          <a:ln w="53975" cap="rnd">
            <a:solidFill>
              <a:schemeClr val="bg1"/>
            </a:solidFill>
            <a:prstDash val="sysDash"/>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37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9BFA02D0-8DA3-4C1A-BB02-2343A8A1518A}"/>
              </a:ext>
            </a:extLst>
          </p:cNvPr>
          <p:cNvSpPr/>
          <p:nvPr/>
        </p:nvSpPr>
        <p:spPr>
          <a:xfrm>
            <a:off x="3105150" y="438150"/>
            <a:ext cx="5981700" cy="5981700"/>
          </a:xfrm>
          <a:prstGeom prst="ellipse">
            <a:avLst/>
          </a:prstGeom>
          <a:solidFill>
            <a:srgbClr val="192E3A">
              <a:alpha val="40000"/>
            </a:srgbClr>
          </a:solidFill>
          <a:ln w="1270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A66B285-F3F5-4418-B181-319D15C06F73}"/>
              </a:ext>
            </a:extLst>
          </p:cNvPr>
          <p:cNvSpPr txBox="1"/>
          <p:nvPr/>
        </p:nvSpPr>
        <p:spPr>
          <a:xfrm>
            <a:off x="3618005" y="3431011"/>
            <a:ext cx="4955990" cy="1938992"/>
          </a:xfrm>
          <a:prstGeom prst="rect">
            <a:avLst/>
          </a:prstGeom>
          <a:noFill/>
        </p:spPr>
        <p:txBody>
          <a:bodyPr wrap="square" rtlCol="0">
            <a:spAutoFit/>
          </a:bodyPr>
          <a:lstStyle/>
          <a:p>
            <a:pPr algn="ctr"/>
            <a:r>
              <a:rPr lang="en-US" sz="6000" dirty="0">
                <a:solidFill>
                  <a:schemeClr val="bg1">
                    <a:lumMod val="95000"/>
                  </a:schemeClr>
                </a:solidFill>
                <a:latin typeface="Poppins" panose="00000500000000000000" pitchFamily="2" charset="0"/>
                <a:cs typeface="Poppins" panose="00000500000000000000" pitchFamily="2" charset="0"/>
              </a:rPr>
              <a:t>Menu String Store</a:t>
            </a:r>
          </a:p>
        </p:txBody>
      </p:sp>
      <p:pic>
        <p:nvPicPr>
          <p:cNvPr id="6" name="Graphic 5" descr="List with solid fill">
            <a:extLst>
              <a:ext uri="{FF2B5EF4-FFF2-40B4-BE49-F238E27FC236}">
                <a16:creationId xmlns:a16="http://schemas.microsoft.com/office/drawing/2014/main" id="{23FAAA97-C68B-4029-9619-B2DD6FAB11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85056" y="1331983"/>
            <a:ext cx="1621888" cy="1866407"/>
          </a:xfrm>
          <a:prstGeom prst="rect">
            <a:avLst/>
          </a:prstGeom>
        </p:spPr>
      </p:pic>
    </p:spTree>
    <p:extLst>
      <p:ext uri="{BB962C8B-B14F-4D97-AF65-F5344CB8AC3E}">
        <p14:creationId xmlns:p14="http://schemas.microsoft.com/office/powerpoint/2010/main" val="1096452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3633BFE-39D3-45E9-AFDE-1B06A3D4A184}"/>
              </a:ext>
            </a:extLst>
          </p:cNvPr>
          <p:cNvSpPr/>
          <p:nvPr/>
        </p:nvSpPr>
        <p:spPr>
          <a:xfrm>
            <a:off x="-3271838" y="-5708228"/>
            <a:ext cx="18735675" cy="18735675"/>
          </a:xfrm>
          <a:prstGeom prst="ellipse">
            <a:avLst/>
          </a:prstGeom>
          <a:solidFill>
            <a:srgbClr val="192E3A">
              <a:alpha val="40000"/>
            </a:srgbClr>
          </a:solidFill>
          <a:ln w="1270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516CB248-B98B-460D-BE76-46DE27ADEFE9}"/>
              </a:ext>
            </a:extLst>
          </p:cNvPr>
          <p:cNvSpPr txBox="1"/>
          <p:nvPr/>
        </p:nvSpPr>
        <p:spPr>
          <a:xfrm>
            <a:off x="275626" y="3144181"/>
            <a:ext cx="1715409" cy="1938992"/>
          </a:xfrm>
          <a:prstGeom prst="rect">
            <a:avLst/>
          </a:prstGeom>
          <a:noFill/>
        </p:spPr>
        <p:txBody>
          <a:bodyPr wrap="square" rtlCol="0">
            <a:spAutoFit/>
          </a:bodyPr>
          <a:lstStyle/>
          <a:p>
            <a:pPr algn="ctr"/>
            <a:r>
              <a:rPr lang="en-US" sz="4000" dirty="0">
                <a:solidFill>
                  <a:schemeClr val="bg1">
                    <a:lumMod val="95000"/>
                  </a:schemeClr>
                </a:solidFill>
                <a:latin typeface="Poppins" panose="00000500000000000000" pitchFamily="2" charset="0"/>
                <a:cs typeface="Poppins" panose="00000500000000000000" pitchFamily="2" charset="0"/>
              </a:rPr>
              <a:t>Menu String Store</a:t>
            </a:r>
          </a:p>
        </p:txBody>
      </p:sp>
      <p:pic>
        <p:nvPicPr>
          <p:cNvPr id="3" name="Graphic 2" descr="List with solid fill">
            <a:extLst>
              <a:ext uri="{FF2B5EF4-FFF2-40B4-BE49-F238E27FC236}">
                <a16:creationId xmlns:a16="http://schemas.microsoft.com/office/drawing/2014/main" id="{E85975AD-430C-4D27-828C-79A14CFADF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2098" y="1452633"/>
            <a:ext cx="1122466" cy="1291691"/>
          </a:xfrm>
          <a:prstGeom prst="rect">
            <a:avLst/>
          </a:prstGeom>
        </p:spPr>
      </p:pic>
      <p:sp>
        <p:nvSpPr>
          <p:cNvPr id="5" name="TextBox 4">
            <a:extLst>
              <a:ext uri="{FF2B5EF4-FFF2-40B4-BE49-F238E27FC236}">
                <a16:creationId xmlns:a16="http://schemas.microsoft.com/office/drawing/2014/main" id="{ED06B845-CC6E-43F0-8768-5D114AB0BDE4}"/>
              </a:ext>
            </a:extLst>
          </p:cNvPr>
          <p:cNvSpPr txBox="1"/>
          <p:nvPr/>
        </p:nvSpPr>
        <p:spPr>
          <a:xfrm>
            <a:off x="2447637" y="843453"/>
            <a:ext cx="9249973" cy="5632311"/>
          </a:xfrm>
          <a:prstGeom prst="rect">
            <a:avLst/>
          </a:prstGeom>
          <a:noFill/>
        </p:spPr>
        <p:txBody>
          <a:bodyPr wrap="square" rtlCol="0">
            <a:spAutoFit/>
          </a:bodyPr>
          <a:lstStyle/>
          <a:p>
            <a:r>
              <a:rPr lang="en-US" b="0" dirty="0">
                <a:solidFill>
                  <a:srgbClr val="FFC600"/>
                </a:solidFill>
                <a:effectLst/>
                <a:latin typeface="cascadia code" panose="020B0609020000020004" pitchFamily="49" charset="0"/>
              </a:rPr>
              <a:t>void</a:t>
            </a:r>
            <a:r>
              <a:rPr lang="en-US" b="0" dirty="0">
                <a:solidFill>
                  <a:srgbClr val="FF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menu_string_store</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i="1" dirty="0">
                <a:solidFill>
                  <a:srgbClr val="0088FF"/>
                </a:solidFill>
                <a:effectLst/>
                <a:latin typeface="cascadia code" panose="020B0609020000020004" pitchFamily="49" charset="0"/>
              </a:rPr>
              <a:t>// in this function we stored serially menu items, these are string literals</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menu_string</a:t>
            </a:r>
            <a:r>
              <a:rPr lang="en-US" b="0" dirty="0">
                <a:solidFill>
                  <a:srgbClr val="E1EFFF"/>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0</a:t>
            </a:r>
            <a:r>
              <a:rPr lang="en-US" b="0" dirty="0">
                <a:solidFill>
                  <a:srgbClr val="E1EFFF"/>
                </a:solidFill>
                <a:effectLst/>
                <a:latin typeface="cascadia code" panose="020B0609020000020004" pitchFamily="49" charset="0"/>
              </a:rPr>
              <a:t>].</a:t>
            </a:r>
            <a:r>
              <a:rPr lang="en-US" b="0" dirty="0" err="1">
                <a:solidFill>
                  <a:srgbClr val="9EFFFF"/>
                </a:solidFill>
                <a:effectLst/>
                <a:latin typeface="cascadia code" panose="020B0609020000020004" pitchFamily="49" charset="0"/>
              </a:rPr>
              <a:t>string_from_menu</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1. BEEF BURGER</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menu_string</a:t>
            </a:r>
            <a:r>
              <a:rPr lang="en-US" b="0" dirty="0">
                <a:solidFill>
                  <a:srgbClr val="E1EFFF"/>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1</a:t>
            </a:r>
            <a:r>
              <a:rPr lang="en-US" b="0" dirty="0">
                <a:solidFill>
                  <a:srgbClr val="E1EFFF"/>
                </a:solidFill>
                <a:effectLst/>
                <a:latin typeface="cascadia code" panose="020B0609020000020004" pitchFamily="49" charset="0"/>
              </a:rPr>
              <a:t>].</a:t>
            </a:r>
            <a:r>
              <a:rPr lang="en-US" b="0" dirty="0" err="1">
                <a:solidFill>
                  <a:srgbClr val="9EFFFF"/>
                </a:solidFill>
                <a:effectLst/>
                <a:latin typeface="cascadia code" panose="020B0609020000020004" pitchFamily="49" charset="0"/>
              </a:rPr>
              <a:t>string_from_menu</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2. BEEF BURGER WITH CHEESE</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menu_string</a:t>
            </a:r>
            <a:r>
              <a:rPr lang="en-US" b="0" dirty="0">
                <a:solidFill>
                  <a:srgbClr val="E1EFFF"/>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2</a:t>
            </a:r>
            <a:r>
              <a:rPr lang="en-US" b="0" dirty="0">
                <a:solidFill>
                  <a:srgbClr val="E1EFFF"/>
                </a:solidFill>
                <a:effectLst/>
                <a:latin typeface="cascadia code" panose="020B0609020000020004" pitchFamily="49" charset="0"/>
              </a:rPr>
              <a:t>].</a:t>
            </a:r>
            <a:r>
              <a:rPr lang="en-US" b="0" dirty="0" err="1">
                <a:solidFill>
                  <a:srgbClr val="9EFFFF"/>
                </a:solidFill>
                <a:effectLst/>
                <a:latin typeface="cascadia code" panose="020B0609020000020004" pitchFamily="49" charset="0"/>
              </a:rPr>
              <a:t>string_from_menu</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3. BEEF SMOKY BBQ CHEESE</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menu_string</a:t>
            </a:r>
            <a:r>
              <a:rPr lang="en-US" b="0" dirty="0">
                <a:solidFill>
                  <a:srgbClr val="E1EFFF"/>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3</a:t>
            </a:r>
            <a:r>
              <a:rPr lang="en-US" b="0" dirty="0">
                <a:solidFill>
                  <a:srgbClr val="E1EFFF"/>
                </a:solidFill>
                <a:effectLst/>
                <a:latin typeface="cascadia code" panose="020B0609020000020004" pitchFamily="49" charset="0"/>
              </a:rPr>
              <a:t>].</a:t>
            </a:r>
            <a:r>
              <a:rPr lang="en-US" b="0" dirty="0" err="1">
                <a:solidFill>
                  <a:srgbClr val="9EFFFF"/>
                </a:solidFill>
                <a:effectLst/>
                <a:latin typeface="cascadia code" panose="020B0609020000020004" pitchFamily="49" charset="0"/>
              </a:rPr>
              <a:t>string_from_menu</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4. BEEF WITH BACON</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menu_string</a:t>
            </a:r>
            <a:r>
              <a:rPr lang="en-US" b="0" dirty="0">
                <a:solidFill>
                  <a:srgbClr val="E1EFFF"/>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4</a:t>
            </a:r>
            <a:r>
              <a:rPr lang="en-US" b="0" dirty="0">
                <a:solidFill>
                  <a:srgbClr val="E1EFFF"/>
                </a:solidFill>
                <a:effectLst/>
                <a:latin typeface="cascadia code" panose="020B0609020000020004" pitchFamily="49" charset="0"/>
              </a:rPr>
              <a:t>].</a:t>
            </a:r>
            <a:r>
              <a:rPr lang="en-US" b="0" dirty="0" err="1">
                <a:solidFill>
                  <a:srgbClr val="9EFFFF"/>
                </a:solidFill>
                <a:effectLst/>
                <a:latin typeface="cascadia code" panose="020B0609020000020004" pitchFamily="49" charset="0"/>
              </a:rPr>
              <a:t>string_from_menu</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5. BEEF WITH SAUSAGE</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menu_string</a:t>
            </a:r>
            <a:r>
              <a:rPr lang="en-US" b="0" dirty="0">
                <a:solidFill>
                  <a:srgbClr val="E1EFFF"/>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5</a:t>
            </a:r>
            <a:r>
              <a:rPr lang="en-US" b="0" dirty="0">
                <a:solidFill>
                  <a:srgbClr val="E1EFFF"/>
                </a:solidFill>
                <a:effectLst/>
                <a:latin typeface="cascadia code" panose="020B0609020000020004" pitchFamily="49" charset="0"/>
              </a:rPr>
              <a:t>].</a:t>
            </a:r>
            <a:r>
              <a:rPr lang="en-US" b="0" dirty="0" err="1">
                <a:solidFill>
                  <a:srgbClr val="9EFFFF"/>
                </a:solidFill>
                <a:effectLst/>
                <a:latin typeface="cascadia code" panose="020B0609020000020004" pitchFamily="49" charset="0"/>
              </a:rPr>
              <a:t>string_from_menu</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6. BEEF CHEESE BLAST</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menu_string</a:t>
            </a:r>
            <a:r>
              <a:rPr lang="en-US" b="0" dirty="0">
                <a:solidFill>
                  <a:srgbClr val="E1EFFF"/>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6</a:t>
            </a:r>
            <a:r>
              <a:rPr lang="en-US" b="0" dirty="0">
                <a:solidFill>
                  <a:srgbClr val="E1EFFF"/>
                </a:solidFill>
                <a:effectLst/>
                <a:latin typeface="cascadia code" panose="020B0609020000020004" pitchFamily="49" charset="0"/>
              </a:rPr>
              <a:t>].</a:t>
            </a:r>
            <a:r>
              <a:rPr lang="en-US" b="0" dirty="0" err="1">
                <a:solidFill>
                  <a:srgbClr val="9EFFFF"/>
                </a:solidFill>
                <a:effectLst/>
                <a:latin typeface="cascadia code" panose="020B0609020000020004" pitchFamily="49" charset="0"/>
              </a:rPr>
              <a:t>string_from_menu</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7. BEEF SIGNATURE</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menu_string</a:t>
            </a:r>
            <a:r>
              <a:rPr lang="en-US" b="0" dirty="0">
                <a:solidFill>
                  <a:srgbClr val="E1EFFF"/>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7</a:t>
            </a:r>
            <a:r>
              <a:rPr lang="en-US" b="0" dirty="0">
                <a:solidFill>
                  <a:srgbClr val="E1EFFF"/>
                </a:solidFill>
                <a:effectLst/>
                <a:latin typeface="cascadia code" panose="020B0609020000020004" pitchFamily="49" charset="0"/>
              </a:rPr>
              <a:t>].</a:t>
            </a:r>
            <a:r>
              <a:rPr lang="en-US" b="0" dirty="0" err="1">
                <a:solidFill>
                  <a:srgbClr val="9EFFFF"/>
                </a:solidFill>
                <a:effectLst/>
                <a:latin typeface="cascadia code" panose="020B0609020000020004" pitchFamily="49" charset="0"/>
              </a:rPr>
              <a:t>string_from_menu</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8. GIGANTO BEEF</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menu_string</a:t>
            </a:r>
            <a:r>
              <a:rPr lang="en-US" b="0" dirty="0">
                <a:solidFill>
                  <a:srgbClr val="E1EFFF"/>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8</a:t>
            </a:r>
            <a:r>
              <a:rPr lang="en-US" b="0" dirty="0">
                <a:solidFill>
                  <a:srgbClr val="E1EFFF"/>
                </a:solidFill>
                <a:effectLst/>
                <a:latin typeface="cascadia code" panose="020B0609020000020004" pitchFamily="49" charset="0"/>
              </a:rPr>
              <a:t>].</a:t>
            </a:r>
            <a:r>
              <a:rPr lang="en-US" b="0" dirty="0" err="1">
                <a:solidFill>
                  <a:srgbClr val="9EFFFF"/>
                </a:solidFill>
                <a:effectLst/>
                <a:latin typeface="cascadia code" panose="020B0609020000020004" pitchFamily="49" charset="0"/>
              </a:rPr>
              <a:t>string_from_menu</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9. BINGE BEEF</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menu_string</a:t>
            </a:r>
            <a:r>
              <a:rPr lang="en-US" b="0" dirty="0">
                <a:solidFill>
                  <a:srgbClr val="E1EFFF"/>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9</a:t>
            </a:r>
            <a:r>
              <a:rPr lang="en-US" b="0" dirty="0">
                <a:solidFill>
                  <a:srgbClr val="E1EFFF"/>
                </a:solidFill>
                <a:effectLst/>
                <a:latin typeface="cascadia code" panose="020B0609020000020004" pitchFamily="49" charset="0"/>
              </a:rPr>
              <a:t>].</a:t>
            </a:r>
            <a:r>
              <a:rPr lang="en-US" b="0" dirty="0" err="1">
                <a:solidFill>
                  <a:srgbClr val="9EFFFF"/>
                </a:solidFill>
                <a:effectLst/>
                <a:latin typeface="cascadia code" panose="020B0609020000020004" pitchFamily="49" charset="0"/>
              </a:rPr>
              <a:t>string_from_menu</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10. CHICKEN BURGER</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menu_string</a:t>
            </a:r>
            <a:r>
              <a:rPr lang="en-US" b="0" dirty="0">
                <a:solidFill>
                  <a:srgbClr val="E1EFFF"/>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10</a:t>
            </a:r>
            <a:r>
              <a:rPr lang="en-US" b="0" dirty="0">
                <a:solidFill>
                  <a:srgbClr val="E1EFFF"/>
                </a:solidFill>
                <a:effectLst/>
                <a:latin typeface="cascadia code" panose="020B0609020000020004" pitchFamily="49" charset="0"/>
              </a:rPr>
              <a:t>].</a:t>
            </a:r>
            <a:r>
              <a:rPr lang="en-US" b="0" dirty="0" err="1">
                <a:solidFill>
                  <a:srgbClr val="9EFFFF"/>
                </a:solidFill>
                <a:effectLst/>
                <a:latin typeface="cascadia code" panose="020B0609020000020004" pitchFamily="49" charset="0"/>
              </a:rPr>
              <a:t>string_from_menu</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11. CHICKEN BURGER WITH CHEESE</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menu_string</a:t>
            </a:r>
            <a:r>
              <a:rPr lang="en-US" b="0" dirty="0">
                <a:solidFill>
                  <a:srgbClr val="E1EFFF"/>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11</a:t>
            </a:r>
            <a:r>
              <a:rPr lang="en-US" b="0" dirty="0">
                <a:solidFill>
                  <a:srgbClr val="E1EFFF"/>
                </a:solidFill>
                <a:effectLst/>
                <a:latin typeface="cascadia code" panose="020B0609020000020004" pitchFamily="49" charset="0"/>
              </a:rPr>
              <a:t>].</a:t>
            </a:r>
            <a:r>
              <a:rPr lang="en-US" b="0" dirty="0" err="1">
                <a:solidFill>
                  <a:srgbClr val="9EFFFF"/>
                </a:solidFill>
                <a:effectLst/>
                <a:latin typeface="cascadia code" panose="020B0609020000020004" pitchFamily="49" charset="0"/>
              </a:rPr>
              <a:t>string_from_menu</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12. CHICKEN SMOKY BBQ CHEESE</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menu_string</a:t>
            </a:r>
            <a:r>
              <a:rPr lang="en-US" b="0" dirty="0">
                <a:solidFill>
                  <a:srgbClr val="E1EFFF"/>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12</a:t>
            </a:r>
            <a:r>
              <a:rPr lang="en-US" b="0" dirty="0">
                <a:solidFill>
                  <a:srgbClr val="E1EFFF"/>
                </a:solidFill>
                <a:effectLst/>
                <a:latin typeface="cascadia code" panose="020B0609020000020004" pitchFamily="49" charset="0"/>
              </a:rPr>
              <a:t>].</a:t>
            </a:r>
            <a:r>
              <a:rPr lang="en-US" b="0" dirty="0" err="1">
                <a:solidFill>
                  <a:srgbClr val="9EFFFF"/>
                </a:solidFill>
                <a:effectLst/>
                <a:latin typeface="cascadia code" panose="020B0609020000020004" pitchFamily="49" charset="0"/>
              </a:rPr>
              <a:t>string_from_menu</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13. CHICKEN WITH BACON</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menu_string</a:t>
            </a:r>
            <a:r>
              <a:rPr lang="en-US" b="0" dirty="0">
                <a:solidFill>
                  <a:srgbClr val="E1EFFF"/>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13</a:t>
            </a:r>
            <a:r>
              <a:rPr lang="en-US" b="0" dirty="0">
                <a:solidFill>
                  <a:srgbClr val="E1EFFF"/>
                </a:solidFill>
                <a:effectLst/>
                <a:latin typeface="cascadia code" panose="020B0609020000020004" pitchFamily="49" charset="0"/>
              </a:rPr>
              <a:t>].</a:t>
            </a:r>
            <a:r>
              <a:rPr lang="en-US" b="0" dirty="0" err="1">
                <a:solidFill>
                  <a:srgbClr val="9EFFFF"/>
                </a:solidFill>
                <a:effectLst/>
                <a:latin typeface="cascadia code" panose="020B0609020000020004" pitchFamily="49" charset="0"/>
              </a:rPr>
              <a:t>string_from_menu</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14. CHICKEN WITH SAUSAGE</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endParaRPr lang="en-US" sz="2000" dirty="0"/>
          </a:p>
        </p:txBody>
      </p:sp>
    </p:spTree>
    <p:extLst>
      <p:ext uri="{BB962C8B-B14F-4D97-AF65-F5344CB8AC3E}">
        <p14:creationId xmlns:p14="http://schemas.microsoft.com/office/powerpoint/2010/main" val="20979944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98B7E335-8D4F-416B-9038-19DA99A7B0FA}"/>
              </a:ext>
            </a:extLst>
          </p:cNvPr>
          <p:cNvSpPr/>
          <p:nvPr/>
        </p:nvSpPr>
        <p:spPr>
          <a:xfrm>
            <a:off x="-3271838" y="-5708228"/>
            <a:ext cx="18735675" cy="18735675"/>
          </a:xfrm>
          <a:prstGeom prst="ellipse">
            <a:avLst/>
          </a:prstGeom>
          <a:solidFill>
            <a:srgbClr val="192E3A">
              <a:alpha val="40000"/>
            </a:srgbClr>
          </a:solidFill>
          <a:ln w="1270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Graphic 3" descr="List with solid fill">
            <a:extLst>
              <a:ext uri="{FF2B5EF4-FFF2-40B4-BE49-F238E27FC236}">
                <a16:creationId xmlns:a16="http://schemas.microsoft.com/office/drawing/2014/main" id="{72F751DC-4315-4787-8088-948DC7EE1F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2098" y="1452633"/>
            <a:ext cx="1122466" cy="1291691"/>
          </a:xfrm>
          <a:prstGeom prst="rect">
            <a:avLst/>
          </a:prstGeom>
        </p:spPr>
      </p:pic>
      <p:sp>
        <p:nvSpPr>
          <p:cNvPr id="12" name="TextBox 11">
            <a:extLst>
              <a:ext uri="{FF2B5EF4-FFF2-40B4-BE49-F238E27FC236}">
                <a16:creationId xmlns:a16="http://schemas.microsoft.com/office/drawing/2014/main" id="{26BA6536-BABF-4339-AEE4-85A254A5B438}"/>
              </a:ext>
            </a:extLst>
          </p:cNvPr>
          <p:cNvSpPr txBox="1"/>
          <p:nvPr/>
        </p:nvSpPr>
        <p:spPr>
          <a:xfrm>
            <a:off x="2370395" y="1812949"/>
            <a:ext cx="9610323" cy="3693319"/>
          </a:xfrm>
          <a:prstGeom prst="rect">
            <a:avLst/>
          </a:prstGeom>
          <a:noFill/>
        </p:spPr>
        <p:txBody>
          <a:bodyPr wrap="none" rtlCol="0">
            <a:spAutoFit/>
          </a:bodyPr>
          <a:lstStyle/>
          <a:p>
            <a:r>
              <a:rPr lang="en-US" b="0" dirty="0">
                <a:solidFill>
                  <a:srgbClr val="FF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menu_string</a:t>
            </a:r>
            <a:r>
              <a:rPr lang="en-US" b="0" dirty="0">
                <a:solidFill>
                  <a:srgbClr val="E1EFFF"/>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14</a:t>
            </a:r>
            <a:r>
              <a:rPr lang="en-US" b="0" dirty="0">
                <a:solidFill>
                  <a:srgbClr val="E1EFFF"/>
                </a:solidFill>
                <a:effectLst/>
                <a:latin typeface="cascadia code" panose="020B0609020000020004" pitchFamily="49" charset="0"/>
              </a:rPr>
              <a:t>].</a:t>
            </a:r>
            <a:r>
              <a:rPr lang="en-US" b="0" dirty="0" err="1">
                <a:solidFill>
                  <a:srgbClr val="9EFFFF"/>
                </a:solidFill>
                <a:effectLst/>
                <a:latin typeface="cascadia code" panose="020B0609020000020004" pitchFamily="49" charset="0"/>
              </a:rPr>
              <a:t>string_from_menu</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15. CHICKEN CHEESE BLAST</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menu_string</a:t>
            </a:r>
            <a:r>
              <a:rPr lang="en-US" b="0" dirty="0">
                <a:solidFill>
                  <a:srgbClr val="E1EFFF"/>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15</a:t>
            </a:r>
            <a:r>
              <a:rPr lang="en-US" b="0" dirty="0">
                <a:solidFill>
                  <a:srgbClr val="E1EFFF"/>
                </a:solidFill>
                <a:effectLst/>
                <a:latin typeface="cascadia code" panose="020B0609020000020004" pitchFamily="49" charset="0"/>
              </a:rPr>
              <a:t>].</a:t>
            </a:r>
            <a:r>
              <a:rPr lang="en-US" b="0" dirty="0" err="1">
                <a:solidFill>
                  <a:srgbClr val="9EFFFF"/>
                </a:solidFill>
                <a:effectLst/>
                <a:latin typeface="cascadia code" panose="020B0609020000020004" pitchFamily="49" charset="0"/>
              </a:rPr>
              <a:t>string_from_menu</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16. CHICKEN SIGNATURE</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menu_string</a:t>
            </a:r>
            <a:r>
              <a:rPr lang="en-US" b="0" dirty="0">
                <a:solidFill>
                  <a:srgbClr val="E1EFFF"/>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16</a:t>
            </a:r>
            <a:r>
              <a:rPr lang="en-US" b="0" dirty="0">
                <a:solidFill>
                  <a:srgbClr val="E1EFFF"/>
                </a:solidFill>
                <a:effectLst/>
                <a:latin typeface="cascadia code" panose="020B0609020000020004" pitchFamily="49" charset="0"/>
              </a:rPr>
              <a:t>].</a:t>
            </a:r>
            <a:r>
              <a:rPr lang="en-US" b="0" dirty="0" err="1">
                <a:solidFill>
                  <a:srgbClr val="9EFFFF"/>
                </a:solidFill>
                <a:effectLst/>
                <a:latin typeface="cascadia code" panose="020B0609020000020004" pitchFamily="49" charset="0"/>
              </a:rPr>
              <a:t>string_from_menu</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17. GIGANTO CHICKEN</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menu_string</a:t>
            </a:r>
            <a:r>
              <a:rPr lang="en-US" b="0" dirty="0">
                <a:solidFill>
                  <a:srgbClr val="E1EFFF"/>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17</a:t>
            </a:r>
            <a:r>
              <a:rPr lang="en-US" b="0" dirty="0">
                <a:solidFill>
                  <a:srgbClr val="E1EFFF"/>
                </a:solidFill>
                <a:effectLst/>
                <a:latin typeface="cascadia code" panose="020B0609020000020004" pitchFamily="49" charset="0"/>
              </a:rPr>
              <a:t>].</a:t>
            </a:r>
            <a:r>
              <a:rPr lang="en-US" b="0" dirty="0" err="1">
                <a:solidFill>
                  <a:srgbClr val="9EFFFF"/>
                </a:solidFill>
                <a:effectLst/>
                <a:latin typeface="cascadia code" panose="020B0609020000020004" pitchFamily="49" charset="0"/>
              </a:rPr>
              <a:t>string_from_menu</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18. BINGE CHICKEN</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menu_string</a:t>
            </a:r>
            <a:r>
              <a:rPr lang="en-US" b="0" dirty="0">
                <a:solidFill>
                  <a:srgbClr val="E1EFFF"/>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18</a:t>
            </a:r>
            <a:r>
              <a:rPr lang="en-US" b="0" dirty="0">
                <a:solidFill>
                  <a:srgbClr val="E1EFFF"/>
                </a:solidFill>
                <a:effectLst/>
                <a:latin typeface="cascadia code" panose="020B0609020000020004" pitchFamily="49" charset="0"/>
              </a:rPr>
              <a:t>].</a:t>
            </a:r>
            <a:r>
              <a:rPr lang="en-US" b="0" dirty="0" err="1">
                <a:solidFill>
                  <a:srgbClr val="9EFFFF"/>
                </a:solidFill>
                <a:effectLst/>
                <a:latin typeface="cascadia code" panose="020B0609020000020004" pitchFamily="49" charset="0"/>
              </a:rPr>
              <a:t>string_from_menu</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19. FRENCH FRIES</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menu_string</a:t>
            </a:r>
            <a:r>
              <a:rPr lang="en-US" b="0" dirty="0">
                <a:solidFill>
                  <a:srgbClr val="E1EFFF"/>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19</a:t>
            </a:r>
            <a:r>
              <a:rPr lang="en-US" b="0" dirty="0">
                <a:solidFill>
                  <a:srgbClr val="E1EFFF"/>
                </a:solidFill>
                <a:effectLst/>
                <a:latin typeface="cascadia code" panose="020B0609020000020004" pitchFamily="49" charset="0"/>
              </a:rPr>
              <a:t>].</a:t>
            </a:r>
            <a:r>
              <a:rPr lang="en-US" b="0" dirty="0" err="1">
                <a:solidFill>
                  <a:srgbClr val="9EFFFF"/>
                </a:solidFill>
                <a:effectLst/>
                <a:latin typeface="cascadia code" panose="020B0609020000020004" pitchFamily="49" charset="0"/>
              </a:rPr>
              <a:t>string_from_menu</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20. CHICKEN FINGERS (10 PCS)</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menu_string</a:t>
            </a:r>
            <a:r>
              <a:rPr lang="en-US" b="0" dirty="0">
                <a:solidFill>
                  <a:srgbClr val="E1EFFF"/>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20</a:t>
            </a:r>
            <a:r>
              <a:rPr lang="en-US" b="0" dirty="0">
                <a:solidFill>
                  <a:srgbClr val="E1EFFF"/>
                </a:solidFill>
                <a:effectLst/>
                <a:latin typeface="cascadia code" panose="020B0609020000020004" pitchFamily="49" charset="0"/>
              </a:rPr>
              <a:t>].</a:t>
            </a:r>
            <a:r>
              <a:rPr lang="en-US" b="0" dirty="0" err="1">
                <a:solidFill>
                  <a:srgbClr val="9EFFFF"/>
                </a:solidFill>
                <a:effectLst/>
                <a:latin typeface="cascadia code" panose="020B0609020000020004" pitchFamily="49" charset="0"/>
              </a:rPr>
              <a:t>string_from_menu</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21. NAGA DRUMS (3 PCS)</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menu_string</a:t>
            </a:r>
            <a:r>
              <a:rPr lang="en-US" b="0" dirty="0">
                <a:solidFill>
                  <a:srgbClr val="E1EFFF"/>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21</a:t>
            </a:r>
            <a:r>
              <a:rPr lang="en-US" b="0" dirty="0">
                <a:solidFill>
                  <a:srgbClr val="E1EFFF"/>
                </a:solidFill>
                <a:effectLst/>
                <a:latin typeface="cascadia code" panose="020B0609020000020004" pitchFamily="49" charset="0"/>
              </a:rPr>
              <a:t>].</a:t>
            </a:r>
            <a:r>
              <a:rPr lang="en-US" b="0" dirty="0" err="1">
                <a:solidFill>
                  <a:srgbClr val="9EFFFF"/>
                </a:solidFill>
                <a:effectLst/>
                <a:latin typeface="cascadia code" panose="020B0609020000020004" pitchFamily="49" charset="0"/>
              </a:rPr>
              <a:t>string_from_menu</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22. COLD COFFEE</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menu_string</a:t>
            </a:r>
            <a:r>
              <a:rPr lang="en-US" b="0" dirty="0">
                <a:solidFill>
                  <a:srgbClr val="E1EFFF"/>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22</a:t>
            </a:r>
            <a:r>
              <a:rPr lang="en-US" b="0" dirty="0">
                <a:solidFill>
                  <a:srgbClr val="E1EFFF"/>
                </a:solidFill>
                <a:effectLst/>
                <a:latin typeface="cascadia code" panose="020B0609020000020004" pitchFamily="49" charset="0"/>
              </a:rPr>
              <a:t>].</a:t>
            </a:r>
            <a:r>
              <a:rPr lang="en-US" b="0" dirty="0" err="1">
                <a:solidFill>
                  <a:srgbClr val="9EFFFF"/>
                </a:solidFill>
                <a:effectLst/>
                <a:latin typeface="cascadia code" panose="020B0609020000020004" pitchFamily="49" charset="0"/>
              </a:rPr>
              <a:t>string_from_menu</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23. MUNCH</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menu_string</a:t>
            </a:r>
            <a:r>
              <a:rPr lang="en-US" b="0" dirty="0">
                <a:solidFill>
                  <a:srgbClr val="E1EFFF"/>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23</a:t>
            </a:r>
            <a:r>
              <a:rPr lang="en-US" b="0" dirty="0">
                <a:solidFill>
                  <a:srgbClr val="E1EFFF"/>
                </a:solidFill>
                <a:effectLst/>
                <a:latin typeface="cascadia code" panose="020B0609020000020004" pitchFamily="49" charset="0"/>
              </a:rPr>
              <a:t>].</a:t>
            </a:r>
            <a:r>
              <a:rPr lang="en-US" b="0" dirty="0" err="1">
                <a:solidFill>
                  <a:srgbClr val="9EFFFF"/>
                </a:solidFill>
                <a:effectLst/>
                <a:latin typeface="cascadia code" panose="020B0609020000020004" pitchFamily="49" charset="0"/>
              </a:rPr>
              <a:t>string_from_menu</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24. OREO</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menu_string</a:t>
            </a:r>
            <a:r>
              <a:rPr lang="en-US" b="0" dirty="0">
                <a:solidFill>
                  <a:srgbClr val="E1EFFF"/>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24</a:t>
            </a:r>
            <a:r>
              <a:rPr lang="en-US" b="0" dirty="0">
                <a:solidFill>
                  <a:srgbClr val="E1EFFF"/>
                </a:solidFill>
                <a:effectLst/>
                <a:latin typeface="cascadia code" panose="020B0609020000020004" pitchFamily="49" charset="0"/>
              </a:rPr>
              <a:t>].</a:t>
            </a:r>
            <a:r>
              <a:rPr lang="en-US" b="0" dirty="0" err="1">
                <a:solidFill>
                  <a:srgbClr val="9EFFFF"/>
                </a:solidFill>
                <a:effectLst/>
                <a:latin typeface="cascadia code" panose="020B0609020000020004" pitchFamily="49" charset="0"/>
              </a:rPr>
              <a:t>string_from_menu</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25. NUTELLA</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endParaRPr lang="en-US" dirty="0"/>
          </a:p>
        </p:txBody>
      </p:sp>
      <p:sp>
        <p:nvSpPr>
          <p:cNvPr id="13" name="TextBox 12">
            <a:extLst>
              <a:ext uri="{FF2B5EF4-FFF2-40B4-BE49-F238E27FC236}">
                <a16:creationId xmlns:a16="http://schemas.microsoft.com/office/drawing/2014/main" id="{5DAD3B64-79F4-409C-A51F-C5E0BFB5297C}"/>
              </a:ext>
            </a:extLst>
          </p:cNvPr>
          <p:cNvSpPr txBox="1"/>
          <p:nvPr/>
        </p:nvSpPr>
        <p:spPr>
          <a:xfrm>
            <a:off x="275626" y="3144181"/>
            <a:ext cx="1715409" cy="1938992"/>
          </a:xfrm>
          <a:prstGeom prst="rect">
            <a:avLst/>
          </a:prstGeom>
          <a:noFill/>
        </p:spPr>
        <p:txBody>
          <a:bodyPr wrap="square" rtlCol="0">
            <a:spAutoFit/>
          </a:bodyPr>
          <a:lstStyle/>
          <a:p>
            <a:pPr algn="ctr"/>
            <a:r>
              <a:rPr lang="en-US" sz="4000" dirty="0">
                <a:solidFill>
                  <a:schemeClr val="bg1">
                    <a:lumMod val="95000"/>
                  </a:schemeClr>
                </a:solidFill>
                <a:latin typeface="Poppins" panose="00000500000000000000" pitchFamily="2" charset="0"/>
                <a:cs typeface="Poppins" panose="00000500000000000000" pitchFamily="2" charset="0"/>
              </a:rPr>
              <a:t>Menu String Store</a:t>
            </a:r>
          </a:p>
        </p:txBody>
      </p:sp>
    </p:spTree>
    <p:extLst>
      <p:ext uri="{BB962C8B-B14F-4D97-AF65-F5344CB8AC3E}">
        <p14:creationId xmlns:p14="http://schemas.microsoft.com/office/powerpoint/2010/main" val="2814439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C48E40B4-8602-47DB-AEF5-DB8BB3AF5CD4}"/>
              </a:ext>
            </a:extLst>
          </p:cNvPr>
          <p:cNvSpPr/>
          <p:nvPr/>
        </p:nvSpPr>
        <p:spPr>
          <a:xfrm>
            <a:off x="3105150" y="438150"/>
            <a:ext cx="5981700" cy="5981700"/>
          </a:xfrm>
          <a:prstGeom prst="ellipse">
            <a:avLst/>
          </a:prstGeom>
          <a:solidFill>
            <a:srgbClr val="192E3A">
              <a:alpha val="40000"/>
            </a:srgbClr>
          </a:solidFill>
          <a:ln w="1270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F9C7113-0D3A-4D6F-A563-2832E70E5C79}"/>
              </a:ext>
            </a:extLst>
          </p:cNvPr>
          <p:cNvSpPr txBox="1"/>
          <p:nvPr/>
        </p:nvSpPr>
        <p:spPr>
          <a:xfrm>
            <a:off x="3618005" y="3431011"/>
            <a:ext cx="4955990" cy="1938992"/>
          </a:xfrm>
          <a:prstGeom prst="rect">
            <a:avLst/>
          </a:prstGeom>
          <a:noFill/>
        </p:spPr>
        <p:txBody>
          <a:bodyPr wrap="square" rtlCol="0">
            <a:spAutoFit/>
          </a:bodyPr>
          <a:lstStyle/>
          <a:p>
            <a:pPr algn="ctr"/>
            <a:r>
              <a:rPr lang="en-US" sz="6000" dirty="0">
                <a:solidFill>
                  <a:schemeClr val="bg1">
                    <a:lumMod val="95000"/>
                  </a:schemeClr>
                </a:solidFill>
                <a:latin typeface="Poppins" panose="00000500000000000000" pitchFamily="2" charset="0"/>
                <a:cs typeface="Poppins" panose="00000500000000000000" pitchFamily="2" charset="0"/>
              </a:rPr>
              <a:t>Menu Display</a:t>
            </a:r>
          </a:p>
        </p:txBody>
      </p:sp>
      <p:pic>
        <p:nvPicPr>
          <p:cNvPr id="6" name="Graphic 5" descr="Monitor with solid fill">
            <a:extLst>
              <a:ext uri="{FF2B5EF4-FFF2-40B4-BE49-F238E27FC236}">
                <a16:creationId xmlns:a16="http://schemas.microsoft.com/office/drawing/2014/main" id="{A88574AC-41C5-4401-B107-37E9E8B87D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87950" y="1610889"/>
            <a:ext cx="1816100" cy="1816100"/>
          </a:xfrm>
          <a:prstGeom prst="rect">
            <a:avLst/>
          </a:prstGeom>
        </p:spPr>
      </p:pic>
    </p:spTree>
    <p:extLst>
      <p:ext uri="{BB962C8B-B14F-4D97-AF65-F5344CB8AC3E}">
        <p14:creationId xmlns:p14="http://schemas.microsoft.com/office/powerpoint/2010/main" val="20014381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D56F01EE-4671-4723-8B9B-9DB778E215DB}"/>
              </a:ext>
            </a:extLst>
          </p:cNvPr>
          <p:cNvSpPr/>
          <p:nvPr/>
        </p:nvSpPr>
        <p:spPr>
          <a:xfrm>
            <a:off x="-3271838" y="-5708228"/>
            <a:ext cx="18735675" cy="18735675"/>
          </a:xfrm>
          <a:prstGeom prst="ellipse">
            <a:avLst/>
          </a:prstGeom>
          <a:solidFill>
            <a:srgbClr val="192E3A">
              <a:alpha val="40000"/>
            </a:srgbClr>
          </a:solidFill>
          <a:ln w="1270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E61D8292-676A-46DB-9FAE-94FB51CB0E1B}"/>
              </a:ext>
            </a:extLst>
          </p:cNvPr>
          <p:cNvSpPr txBox="1"/>
          <p:nvPr/>
        </p:nvSpPr>
        <p:spPr>
          <a:xfrm>
            <a:off x="161324" y="3163231"/>
            <a:ext cx="2089853" cy="1323439"/>
          </a:xfrm>
          <a:prstGeom prst="rect">
            <a:avLst/>
          </a:prstGeom>
          <a:noFill/>
        </p:spPr>
        <p:txBody>
          <a:bodyPr wrap="square" rtlCol="0">
            <a:spAutoFit/>
          </a:bodyPr>
          <a:lstStyle/>
          <a:p>
            <a:pPr algn="ctr"/>
            <a:r>
              <a:rPr lang="en-US" sz="4000" dirty="0">
                <a:solidFill>
                  <a:schemeClr val="bg1">
                    <a:lumMod val="95000"/>
                  </a:schemeClr>
                </a:solidFill>
                <a:latin typeface="Poppins" panose="00000500000000000000" pitchFamily="2" charset="0"/>
                <a:cs typeface="Poppins" panose="00000500000000000000" pitchFamily="2" charset="0"/>
              </a:rPr>
              <a:t>Menu Display</a:t>
            </a:r>
          </a:p>
        </p:txBody>
      </p:sp>
      <p:pic>
        <p:nvPicPr>
          <p:cNvPr id="7" name="Graphic 6" descr="Monitor with solid fill">
            <a:extLst>
              <a:ext uri="{FF2B5EF4-FFF2-40B4-BE49-F238E27FC236}">
                <a16:creationId xmlns:a16="http://schemas.microsoft.com/office/drawing/2014/main" id="{D0B41AC9-FEF1-4E3A-BE12-E0EC6DFAEB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365" y="1461792"/>
            <a:ext cx="1425772" cy="1425772"/>
          </a:xfrm>
          <a:prstGeom prst="rect">
            <a:avLst/>
          </a:prstGeom>
        </p:spPr>
      </p:pic>
      <p:sp>
        <p:nvSpPr>
          <p:cNvPr id="8" name="TextBox 7">
            <a:extLst>
              <a:ext uri="{FF2B5EF4-FFF2-40B4-BE49-F238E27FC236}">
                <a16:creationId xmlns:a16="http://schemas.microsoft.com/office/drawing/2014/main" id="{2FBB224C-D7A7-4816-861D-4D4D8CE6095D}"/>
              </a:ext>
            </a:extLst>
          </p:cNvPr>
          <p:cNvSpPr txBox="1"/>
          <p:nvPr/>
        </p:nvSpPr>
        <p:spPr>
          <a:xfrm>
            <a:off x="2889953" y="599036"/>
            <a:ext cx="9140723" cy="5909310"/>
          </a:xfrm>
          <a:prstGeom prst="rect">
            <a:avLst/>
          </a:prstGeom>
          <a:noFill/>
        </p:spPr>
        <p:txBody>
          <a:bodyPr wrap="square" rtlCol="0">
            <a:spAutoFit/>
          </a:bodyPr>
          <a:lstStyle/>
          <a:p>
            <a:r>
              <a:rPr lang="en-US" b="0" dirty="0">
                <a:solidFill>
                  <a:srgbClr val="FFC600"/>
                </a:solidFill>
                <a:effectLst/>
                <a:latin typeface="cascadia code" panose="020B0609020000020004" pitchFamily="49" charset="0"/>
              </a:rPr>
              <a:t>void</a:t>
            </a:r>
            <a:r>
              <a:rPr lang="en-US" b="0" dirty="0">
                <a:solidFill>
                  <a:srgbClr val="FF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menu_display</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FFC600"/>
                </a:solidFill>
                <a:effectLst/>
                <a:latin typeface="cascadia code" panose="020B0609020000020004" pitchFamily="49" charset="0"/>
              </a:rPr>
              <a:t>int</a:t>
            </a:r>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i</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FF628C"/>
                </a:solidFill>
                <a:effectLst/>
                <a:latin typeface="cascadia code" panose="020B0609020000020004" pitchFamily="49" charset="0"/>
              </a:rPr>
              <a:t>0</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FFFFFF"/>
                </a:solidFill>
                <a:effectLst/>
                <a:latin typeface="cascadia code" panose="020B0609020000020004" pitchFamily="49" charset="0"/>
              </a:rPr>
              <a:t>j</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FF628C"/>
                </a:solidFill>
                <a:effectLst/>
                <a:latin typeface="cascadia code" panose="020B0609020000020004" pitchFamily="49" charset="0"/>
              </a:rPr>
              <a:t>0</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len</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FFFFFF"/>
                </a:solidFill>
                <a:effectLst/>
                <a:latin typeface="cascadia code" panose="020B0609020000020004" pitchFamily="49" charset="0"/>
              </a:rPr>
              <a:t>ptr1</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fopen</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C:</a:t>
            </a:r>
            <a:r>
              <a:rPr lang="en-US" b="0" dirty="0">
                <a:solidFill>
                  <a:srgbClr val="FF628C"/>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Users</a:t>
            </a:r>
            <a:r>
              <a:rPr lang="en-US" b="0" dirty="0">
                <a:solidFill>
                  <a:srgbClr val="FF628C"/>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Rifat</a:t>
            </a:r>
            <a:r>
              <a:rPr lang="en-US" b="0" dirty="0">
                <a:solidFill>
                  <a:srgbClr val="FF628C"/>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Desktop</a:t>
            </a:r>
            <a:r>
              <a:rPr lang="en-US" b="0" dirty="0">
                <a:solidFill>
                  <a:srgbClr val="FF628C"/>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Project</a:t>
            </a:r>
            <a:r>
              <a:rPr lang="en-US" b="0" dirty="0">
                <a:solidFill>
                  <a:srgbClr val="FF628C"/>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Owners Database</a:t>
            </a:r>
            <a:r>
              <a:rPr lang="en-US" b="0" dirty="0">
                <a:solidFill>
                  <a:srgbClr val="FF628C"/>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Food Availibility.txt</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r</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i="1" dirty="0">
                <a:solidFill>
                  <a:srgbClr val="0088FF"/>
                </a:solidFill>
                <a:effectLst/>
                <a:latin typeface="cascadia code" panose="020B0609020000020004" pitchFamily="49" charset="0"/>
              </a:rPr>
              <a:t>// file location (change it in your computer)</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FFC600"/>
                </a:solidFill>
                <a:effectLst/>
                <a:latin typeface="cascadia code" panose="020B0609020000020004" pitchFamily="49" charset="0"/>
              </a:rPr>
              <a:t>char</a:t>
            </a:r>
            <a:r>
              <a:rPr lang="en-US" b="0" dirty="0">
                <a:solidFill>
                  <a:srgbClr val="9EFFFF"/>
                </a:solidFill>
                <a:effectLst/>
                <a:latin typeface="cascadia code" panose="020B0609020000020004" pitchFamily="49" charset="0"/>
              </a:rPr>
              <a:t> </a:t>
            </a:r>
            <a:r>
              <a:rPr lang="en-US" b="0" dirty="0">
                <a:solidFill>
                  <a:srgbClr val="FFFFFF"/>
                </a:solidFill>
                <a:effectLst/>
                <a:latin typeface="cascadia code" panose="020B0609020000020004" pitchFamily="49" charset="0"/>
              </a:rPr>
              <a:t>store</a:t>
            </a:r>
            <a:r>
              <a:rPr lang="en-US" b="0" dirty="0">
                <a:solidFill>
                  <a:srgbClr val="E1EFFF"/>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200</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while</a:t>
            </a:r>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r>
              <a:rPr lang="en-US" b="0" dirty="0" err="1">
                <a:solidFill>
                  <a:srgbClr val="FFC600"/>
                </a:solidFill>
                <a:effectLst/>
                <a:latin typeface="cascadia code" panose="020B0609020000020004" pitchFamily="49" charset="0"/>
              </a:rPr>
              <a:t>fgets</a:t>
            </a:r>
            <a:r>
              <a:rPr lang="en-US" b="0" dirty="0">
                <a:solidFill>
                  <a:srgbClr val="E1EFFF"/>
                </a:solidFill>
                <a:effectLst/>
                <a:latin typeface="cascadia code" panose="020B0609020000020004" pitchFamily="49" charset="0"/>
              </a:rPr>
              <a:t>(</a:t>
            </a:r>
            <a:r>
              <a:rPr lang="en-US" b="0" dirty="0" err="1">
                <a:solidFill>
                  <a:srgbClr val="FFFFFF"/>
                </a:solidFill>
                <a:effectLst/>
                <a:latin typeface="cascadia code" panose="020B0609020000020004" pitchFamily="49" charset="0"/>
              </a:rPr>
              <a:t>menu_string</a:t>
            </a:r>
            <a:r>
              <a:rPr lang="en-US" b="0" dirty="0">
                <a:solidFill>
                  <a:srgbClr val="E1EFFF"/>
                </a:solidFill>
                <a:effectLst/>
                <a:latin typeface="cascadia code" panose="020B0609020000020004" pitchFamily="49" charset="0"/>
              </a:rPr>
              <a:t>[</a:t>
            </a:r>
            <a:r>
              <a:rPr lang="en-US" b="0" dirty="0" err="1">
                <a:solidFill>
                  <a:srgbClr val="FFFFFF"/>
                </a:solidFill>
                <a:effectLst/>
                <a:latin typeface="cascadia code" panose="020B0609020000020004" pitchFamily="49" charset="0"/>
              </a:rPr>
              <a:t>i</a:t>
            </a:r>
            <a:r>
              <a:rPr lang="en-US" b="0" dirty="0">
                <a:solidFill>
                  <a:srgbClr val="E1EFFF"/>
                </a:solidFill>
                <a:effectLst/>
                <a:latin typeface="cascadia code" panose="020B0609020000020004" pitchFamily="49" charset="0"/>
              </a:rPr>
              <a:t>].</a:t>
            </a:r>
            <a:r>
              <a:rPr lang="en-US" b="0" dirty="0" err="1">
                <a:solidFill>
                  <a:srgbClr val="9EFFFF"/>
                </a:solidFill>
                <a:effectLst/>
                <a:latin typeface="cascadia code" panose="020B0609020000020004" pitchFamily="49" charset="0"/>
              </a:rPr>
              <a:t>string_from_database</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err="1">
                <a:solidFill>
                  <a:srgbClr val="FF9D00"/>
                </a:solidFill>
                <a:effectLst/>
                <a:latin typeface="cascadia code" panose="020B0609020000020004" pitchFamily="49" charset="0"/>
              </a:rPr>
              <a:t>sizeof</a:t>
            </a:r>
            <a:r>
              <a:rPr lang="en-US" b="0" dirty="0">
                <a:solidFill>
                  <a:srgbClr val="E1EFFF"/>
                </a:solidFill>
                <a:effectLst/>
                <a:latin typeface="cascadia code" panose="020B0609020000020004" pitchFamily="49" charset="0"/>
              </a:rPr>
              <a:t>(</a:t>
            </a:r>
            <a:r>
              <a:rPr lang="en-US" b="0" dirty="0" err="1">
                <a:solidFill>
                  <a:srgbClr val="FFFFFF"/>
                </a:solidFill>
                <a:effectLst/>
                <a:latin typeface="cascadia code" panose="020B0609020000020004" pitchFamily="49" charset="0"/>
              </a:rPr>
              <a:t>menu_string</a:t>
            </a:r>
            <a:r>
              <a:rPr lang="en-US" b="0" dirty="0">
                <a:solidFill>
                  <a:srgbClr val="E1EFFF"/>
                </a:solidFill>
                <a:effectLst/>
                <a:latin typeface="cascadia code" panose="020B0609020000020004" pitchFamily="49" charset="0"/>
              </a:rPr>
              <a:t>[</a:t>
            </a:r>
            <a:r>
              <a:rPr lang="en-US" b="0" dirty="0" err="1">
                <a:solidFill>
                  <a:srgbClr val="FFFFFF"/>
                </a:solidFill>
                <a:effectLst/>
                <a:latin typeface="cascadia code" panose="020B0609020000020004" pitchFamily="49" charset="0"/>
              </a:rPr>
              <a:t>i</a:t>
            </a:r>
            <a:r>
              <a:rPr lang="en-US" b="0" dirty="0">
                <a:solidFill>
                  <a:srgbClr val="E1EFFF"/>
                </a:solidFill>
                <a:effectLst/>
                <a:latin typeface="cascadia code" panose="020B0609020000020004" pitchFamily="49" charset="0"/>
              </a:rPr>
              <a:t>].</a:t>
            </a:r>
            <a:r>
              <a:rPr lang="en-US" b="0" dirty="0" err="1">
                <a:solidFill>
                  <a:srgbClr val="9EFFFF"/>
                </a:solidFill>
                <a:effectLst/>
                <a:latin typeface="cascadia code" panose="020B0609020000020004" pitchFamily="49" charset="0"/>
              </a:rPr>
              <a:t>string_from_database</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FFFFFF"/>
                </a:solidFill>
                <a:effectLst/>
                <a:latin typeface="cascadia code" panose="020B0609020000020004" pitchFamily="49" charset="0"/>
              </a:rPr>
              <a:t>ptr1</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i="1" dirty="0">
                <a:solidFill>
                  <a:srgbClr val="0088FF"/>
                </a:solidFill>
                <a:effectLst/>
                <a:latin typeface="cascadia code" panose="020B0609020000020004" pitchFamily="49" charset="0"/>
              </a:rPr>
              <a:t>// </a:t>
            </a:r>
            <a:r>
              <a:rPr lang="en-US" b="0" i="1" dirty="0" err="1">
                <a:solidFill>
                  <a:srgbClr val="0088FF"/>
                </a:solidFill>
                <a:effectLst/>
                <a:latin typeface="cascadia code" panose="020B0609020000020004" pitchFamily="49" charset="0"/>
              </a:rPr>
              <a:t>fgets</a:t>
            </a:r>
            <a:r>
              <a:rPr lang="en-US" b="0" i="1" dirty="0">
                <a:solidFill>
                  <a:srgbClr val="0088FF"/>
                </a:solidFill>
                <a:effectLst/>
                <a:latin typeface="cascadia code" panose="020B0609020000020004" pitchFamily="49" charset="0"/>
              </a:rPr>
              <a:t> reads strings with a new line and to terminate the new line , used loop and replaces the last element with NULL</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len</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strlen</a:t>
            </a:r>
            <a:r>
              <a:rPr lang="en-US" b="0" dirty="0">
                <a:solidFill>
                  <a:srgbClr val="E1EFFF"/>
                </a:solidFill>
                <a:effectLst/>
                <a:latin typeface="cascadia code" panose="020B0609020000020004" pitchFamily="49" charset="0"/>
              </a:rPr>
              <a:t>(</a:t>
            </a:r>
            <a:r>
              <a:rPr lang="en-US" b="0" dirty="0" err="1">
                <a:solidFill>
                  <a:srgbClr val="FFFFFF"/>
                </a:solidFill>
                <a:effectLst/>
                <a:latin typeface="cascadia code" panose="020B0609020000020004" pitchFamily="49" charset="0"/>
              </a:rPr>
              <a:t>menu_string</a:t>
            </a:r>
            <a:r>
              <a:rPr lang="en-US" b="0" dirty="0">
                <a:solidFill>
                  <a:srgbClr val="E1EFFF"/>
                </a:solidFill>
                <a:effectLst/>
                <a:latin typeface="cascadia code" panose="020B0609020000020004" pitchFamily="49" charset="0"/>
              </a:rPr>
              <a:t>[</a:t>
            </a:r>
            <a:r>
              <a:rPr lang="en-US" b="0" dirty="0" err="1">
                <a:solidFill>
                  <a:srgbClr val="FFFFFF"/>
                </a:solidFill>
                <a:effectLst/>
                <a:latin typeface="cascadia code" panose="020B0609020000020004" pitchFamily="49" charset="0"/>
              </a:rPr>
              <a:t>i</a:t>
            </a:r>
            <a:r>
              <a:rPr lang="en-US" b="0" dirty="0">
                <a:solidFill>
                  <a:srgbClr val="E1EFFF"/>
                </a:solidFill>
                <a:effectLst/>
                <a:latin typeface="cascadia code" panose="020B0609020000020004" pitchFamily="49" charset="0"/>
              </a:rPr>
              <a:t>].</a:t>
            </a:r>
            <a:r>
              <a:rPr lang="en-US" b="0" dirty="0" err="1">
                <a:solidFill>
                  <a:srgbClr val="9EFFFF"/>
                </a:solidFill>
                <a:effectLst/>
                <a:latin typeface="cascadia code" panose="020B0609020000020004" pitchFamily="49" charset="0"/>
              </a:rPr>
              <a:t>string_from_database</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menu_string</a:t>
            </a:r>
            <a:r>
              <a:rPr lang="en-US" b="0" dirty="0">
                <a:solidFill>
                  <a:srgbClr val="E1EFFF"/>
                </a:solidFill>
                <a:effectLst/>
                <a:latin typeface="cascadia code" panose="020B0609020000020004" pitchFamily="49" charset="0"/>
              </a:rPr>
              <a:t>[</a:t>
            </a:r>
            <a:r>
              <a:rPr lang="en-US" b="0" dirty="0" err="1">
                <a:solidFill>
                  <a:srgbClr val="FFFFFF"/>
                </a:solidFill>
                <a:effectLst/>
                <a:latin typeface="cascadia code" panose="020B0609020000020004" pitchFamily="49" charset="0"/>
              </a:rPr>
              <a:t>i</a:t>
            </a:r>
            <a:r>
              <a:rPr lang="en-US" b="0" dirty="0">
                <a:solidFill>
                  <a:srgbClr val="E1EFFF"/>
                </a:solidFill>
                <a:effectLst/>
                <a:latin typeface="cascadia code" panose="020B0609020000020004" pitchFamily="49" charset="0"/>
              </a:rPr>
              <a:t>].</a:t>
            </a:r>
            <a:r>
              <a:rPr lang="en-US" b="0" dirty="0" err="1">
                <a:solidFill>
                  <a:srgbClr val="9EFFFF"/>
                </a:solidFill>
                <a:effectLst/>
                <a:latin typeface="cascadia code" panose="020B0609020000020004" pitchFamily="49" charset="0"/>
              </a:rPr>
              <a:t>string_from_database</a:t>
            </a:r>
            <a:r>
              <a:rPr lang="en-US" b="0" dirty="0">
                <a:solidFill>
                  <a:srgbClr val="E1EFFF"/>
                </a:solidFill>
                <a:effectLst/>
                <a:latin typeface="cascadia code" panose="020B0609020000020004" pitchFamily="49" charset="0"/>
              </a:rPr>
              <a:t>[</a:t>
            </a:r>
            <a:r>
              <a:rPr lang="en-US" b="0" dirty="0" err="1">
                <a:solidFill>
                  <a:srgbClr val="FFFFFF"/>
                </a:solidFill>
                <a:effectLst/>
                <a:latin typeface="cascadia code" panose="020B0609020000020004" pitchFamily="49" charset="0"/>
              </a:rPr>
              <a:t>len</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FF628C"/>
                </a:solidFill>
                <a:effectLst/>
                <a:latin typeface="cascadia code" panose="020B0609020000020004" pitchFamily="49" charset="0"/>
              </a:rPr>
              <a:t>1</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FF628C"/>
                </a:solidFill>
                <a:effectLst/>
                <a:latin typeface="cascadia code" panose="020B0609020000020004" pitchFamily="49" charset="0"/>
              </a:rPr>
              <a:t>0</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i</a:t>
            </a:r>
            <a:r>
              <a:rPr lang="en-US" b="0" dirty="0">
                <a:solidFill>
                  <a:srgbClr val="FF9D00"/>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menu_string</a:t>
            </a:r>
            <a:r>
              <a:rPr lang="en-US" b="0" dirty="0">
                <a:solidFill>
                  <a:srgbClr val="E1EFFF"/>
                </a:solidFill>
                <a:effectLst/>
                <a:latin typeface="cascadia code" panose="020B0609020000020004" pitchFamily="49" charset="0"/>
              </a:rPr>
              <a:t>[</a:t>
            </a:r>
            <a:r>
              <a:rPr lang="en-US" b="0" dirty="0" err="1">
                <a:solidFill>
                  <a:srgbClr val="FFFFFF"/>
                </a:solidFill>
                <a:effectLst/>
                <a:latin typeface="cascadia code" panose="020B0609020000020004" pitchFamily="49" charset="0"/>
              </a:rPr>
              <a:t>i</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FF628C"/>
                </a:solidFill>
                <a:effectLst/>
                <a:latin typeface="cascadia code" panose="020B0609020000020004" pitchFamily="49" charset="0"/>
              </a:rPr>
              <a:t>1</a:t>
            </a:r>
            <a:r>
              <a:rPr lang="en-US" b="0" dirty="0">
                <a:solidFill>
                  <a:srgbClr val="E1EFFF"/>
                </a:solidFill>
                <a:effectLst/>
                <a:latin typeface="cascadia code" panose="020B0609020000020004" pitchFamily="49" charset="0"/>
              </a:rPr>
              <a:t>].</a:t>
            </a:r>
            <a:r>
              <a:rPr lang="en-US" b="0" dirty="0" err="1">
                <a:solidFill>
                  <a:srgbClr val="9EFFFF"/>
                </a:solidFill>
                <a:effectLst/>
                <a:latin typeface="cascadia code" panose="020B0609020000020004" pitchFamily="49" charset="0"/>
              </a:rPr>
              <a:t>string_from_database</a:t>
            </a:r>
            <a:r>
              <a:rPr lang="en-US" b="0" dirty="0">
                <a:solidFill>
                  <a:srgbClr val="E1EFFF"/>
                </a:solidFill>
                <a:effectLst/>
                <a:latin typeface="cascadia code" panose="020B0609020000020004" pitchFamily="49" charset="0"/>
              </a:rPr>
              <a:t>[</a:t>
            </a:r>
            <a:r>
              <a:rPr lang="en-US" b="0" dirty="0" err="1">
                <a:solidFill>
                  <a:srgbClr val="FFFFFF"/>
                </a:solidFill>
                <a:effectLst/>
                <a:latin typeface="cascadia code" panose="020B0609020000020004" pitchFamily="49" charset="0"/>
              </a:rPr>
              <a:t>len</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FF628C"/>
                </a:solidFill>
                <a:effectLst/>
                <a:latin typeface="cascadia code" panose="020B0609020000020004" pitchFamily="49" charset="0"/>
              </a:rPr>
              <a:t>1</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A</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i="1" dirty="0">
                <a:solidFill>
                  <a:srgbClr val="0088FF"/>
                </a:solidFill>
                <a:effectLst/>
                <a:latin typeface="cascadia code" panose="020B0609020000020004" pitchFamily="49" charset="0"/>
              </a:rPr>
              <a:t>// but </a:t>
            </a:r>
            <a:r>
              <a:rPr lang="en-US" b="0" i="1" dirty="0" err="1">
                <a:solidFill>
                  <a:srgbClr val="0088FF"/>
                </a:solidFill>
                <a:effectLst/>
                <a:latin typeface="cascadia code" panose="020B0609020000020004" pitchFamily="49" charset="0"/>
              </a:rPr>
              <a:t>fgets</a:t>
            </a:r>
            <a:r>
              <a:rPr lang="en-US" b="0" i="1" dirty="0">
                <a:solidFill>
                  <a:srgbClr val="0088FF"/>
                </a:solidFill>
                <a:effectLst/>
                <a:latin typeface="cascadia code" panose="020B0609020000020004" pitchFamily="49" charset="0"/>
              </a:rPr>
              <a:t> </a:t>
            </a:r>
            <a:r>
              <a:rPr lang="en-US" b="0" i="1" dirty="0" err="1">
                <a:solidFill>
                  <a:srgbClr val="0088FF"/>
                </a:solidFill>
                <a:effectLst/>
                <a:latin typeface="cascadia code" panose="020B0609020000020004" pitchFamily="49" charset="0"/>
              </a:rPr>
              <a:t>doesnt</a:t>
            </a:r>
            <a:r>
              <a:rPr lang="en-US" b="0" i="1" dirty="0">
                <a:solidFill>
                  <a:srgbClr val="0088FF"/>
                </a:solidFill>
                <a:effectLst/>
                <a:latin typeface="cascadia code" panose="020B0609020000020004" pitchFamily="49" charset="0"/>
              </a:rPr>
              <a:t> read new line for the last line string of file, so here </a:t>
            </a:r>
            <a:r>
              <a:rPr lang="en-US" b="0" i="1" dirty="0" err="1">
                <a:solidFill>
                  <a:srgbClr val="0088FF"/>
                </a:solidFill>
                <a:effectLst/>
                <a:latin typeface="cascadia code" panose="020B0609020000020004" pitchFamily="49" charset="0"/>
              </a:rPr>
              <a:t>i</a:t>
            </a:r>
            <a:r>
              <a:rPr lang="en-US" b="0" i="1" dirty="0">
                <a:solidFill>
                  <a:srgbClr val="0088FF"/>
                </a:solidFill>
                <a:effectLst/>
                <a:latin typeface="cascadia code" panose="020B0609020000020004" pitchFamily="49" charset="0"/>
              </a:rPr>
              <a:t> assigned the last element as A ,because 25. NUTELLA, here added A in last element</a:t>
            </a:r>
            <a:endParaRPr lang="en-US" b="0" dirty="0">
              <a:solidFill>
                <a:srgbClr val="FFFFFF"/>
              </a:solidFill>
              <a:effectLst/>
              <a:latin typeface="cascadia code" panose="020B0609020000020004" pitchFamily="49" charset="0"/>
            </a:endParaRPr>
          </a:p>
          <a:p>
            <a:br>
              <a:rPr lang="en-US" b="0" dirty="0">
                <a:solidFill>
                  <a:srgbClr val="FFFFFF"/>
                </a:solidFill>
                <a:effectLst/>
                <a:latin typeface="cascadia code" panose="020B0609020000020004" pitchFamily="49" charset="0"/>
              </a:rPr>
            </a:br>
            <a:r>
              <a:rPr lang="en-US" b="0" dirty="0">
                <a:solidFill>
                  <a:srgbClr val="9EFFFF"/>
                </a:solidFill>
                <a:effectLst/>
                <a:latin typeface="cascadia code" panose="020B0609020000020004" pitchFamily="49" charset="0"/>
              </a:rPr>
              <a:t>   </a:t>
            </a:r>
            <a:endParaRPr lang="en-US" dirty="0"/>
          </a:p>
        </p:txBody>
      </p:sp>
      <mc:AlternateContent xmlns:mc="http://schemas.openxmlformats.org/markup-compatibility/2006" xmlns:psez="http://schemas.microsoft.com/office/powerpoint/2016/sectionzoom">
        <mc:Choice Requires="psez">
          <p:graphicFrame>
            <p:nvGraphicFramePr>
              <p:cNvPr id="18" name="Section Zoom 17">
                <a:extLst>
                  <a:ext uri="{FF2B5EF4-FFF2-40B4-BE49-F238E27FC236}">
                    <a16:creationId xmlns:a16="http://schemas.microsoft.com/office/drawing/2014/main" id="{69A88A45-5B26-4519-BDE0-EDA722FCF9EF}"/>
                  </a:ext>
                </a:extLst>
              </p:cNvPr>
              <p:cNvGraphicFramePr>
                <a:graphicFrameLocks noChangeAspect="1"/>
              </p:cNvGraphicFramePr>
              <p:nvPr>
                <p:extLst>
                  <p:ext uri="{D42A27DB-BD31-4B8C-83A1-F6EECF244321}">
                    <p14:modId xmlns:p14="http://schemas.microsoft.com/office/powerpoint/2010/main" val="3275266212"/>
                  </p:ext>
                </p:extLst>
              </p:nvPr>
            </p:nvGraphicFramePr>
            <p:xfrm>
              <a:off x="10218299" y="2174678"/>
              <a:ext cx="1480336" cy="832689"/>
            </p:xfrm>
            <a:graphic>
              <a:graphicData uri="http://schemas.microsoft.com/office/powerpoint/2016/sectionzoom">
                <psez:sectionZm>
                  <psez:sectionZmObj sectionId="{8EABABDD-1906-4D59-BFFE-32B7C8BB12D8}">
                    <psez:zmPr id="{46EA025C-AE13-4A90-815F-66C130BCCAE1}" transitionDur="1000" showBg="0">
                      <p166:blipFill xmlns:p166="http://schemas.microsoft.com/office/powerpoint/2016/6/main">
                        <a:blip r:embed="rId4"/>
                        <a:stretch>
                          <a:fillRect/>
                        </a:stretch>
                      </p166:blipFill>
                      <p166:spPr xmlns:p166="http://schemas.microsoft.com/office/powerpoint/2016/6/main">
                        <a:xfrm>
                          <a:off x="0" y="0"/>
                          <a:ext cx="1480336" cy="832689"/>
                        </a:xfrm>
                        <a:prstGeom prst="rect">
                          <a:avLst/>
                        </a:prstGeom>
                      </p166:spPr>
                    </psez:zmPr>
                  </psez:sectionZmObj>
                </psez:sectionZm>
              </a:graphicData>
            </a:graphic>
          </p:graphicFrame>
        </mc:Choice>
        <mc:Fallback xmlns="">
          <p:pic>
            <p:nvPicPr>
              <p:cNvPr id="18" name="Section Zoom 17">
                <a:hlinkClick r:id="rId5" action="ppaction://hlinksldjump"/>
                <a:extLst>
                  <a:ext uri="{FF2B5EF4-FFF2-40B4-BE49-F238E27FC236}">
                    <a16:creationId xmlns:a16="http://schemas.microsoft.com/office/drawing/2014/main" id="{69A88A45-5B26-4519-BDE0-EDA722FCF9EF}"/>
                  </a:ext>
                </a:extLst>
              </p:cNvPr>
              <p:cNvPicPr>
                <a:picLocks noGrp="1" noRot="1" noChangeAspect="1" noMove="1" noResize="1" noEditPoints="1" noAdjustHandles="1" noChangeArrowheads="1" noChangeShapeType="1"/>
              </p:cNvPicPr>
              <p:nvPr/>
            </p:nvPicPr>
            <p:blipFill>
              <a:blip r:embed="rId6"/>
              <a:stretch>
                <a:fillRect/>
              </a:stretch>
            </p:blipFill>
            <p:spPr>
              <a:xfrm>
                <a:off x="10218299" y="2174678"/>
                <a:ext cx="1480336" cy="832689"/>
              </a:xfrm>
              <a:prstGeom prst="rect">
                <a:avLst/>
              </a:prstGeom>
            </p:spPr>
          </p:pic>
        </mc:Fallback>
      </mc:AlternateContent>
    </p:spTree>
    <p:extLst>
      <p:ext uri="{BB962C8B-B14F-4D97-AF65-F5344CB8AC3E}">
        <p14:creationId xmlns:p14="http://schemas.microsoft.com/office/powerpoint/2010/main" val="24209596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592B3A0D-8A3B-4379-9389-0F5D168106B3}"/>
              </a:ext>
            </a:extLst>
          </p:cNvPr>
          <p:cNvSpPr/>
          <p:nvPr/>
        </p:nvSpPr>
        <p:spPr>
          <a:xfrm>
            <a:off x="-3271838" y="-5708228"/>
            <a:ext cx="18735675" cy="18735675"/>
          </a:xfrm>
          <a:prstGeom prst="ellipse">
            <a:avLst/>
          </a:prstGeom>
          <a:solidFill>
            <a:srgbClr val="192E3A">
              <a:alpha val="40000"/>
            </a:srgbClr>
          </a:solidFill>
          <a:ln w="1270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60A0B505-C55C-4780-952A-B3554C478F48}"/>
              </a:ext>
            </a:extLst>
          </p:cNvPr>
          <p:cNvSpPr txBox="1"/>
          <p:nvPr/>
        </p:nvSpPr>
        <p:spPr>
          <a:xfrm>
            <a:off x="161324" y="3163231"/>
            <a:ext cx="2089853" cy="1323439"/>
          </a:xfrm>
          <a:prstGeom prst="rect">
            <a:avLst/>
          </a:prstGeom>
          <a:noFill/>
        </p:spPr>
        <p:txBody>
          <a:bodyPr wrap="square" rtlCol="0">
            <a:spAutoFit/>
          </a:bodyPr>
          <a:lstStyle/>
          <a:p>
            <a:pPr algn="ctr"/>
            <a:r>
              <a:rPr lang="en-US" sz="4000" dirty="0">
                <a:solidFill>
                  <a:schemeClr val="bg1">
                    <a:lumMod val="95000"/>
                  </a:schemeClr>
                </a:solidFill>
                <a:latin typeface="Poppins" panose="00000500000000000000" pitchFamily="2" charset="0"/>
                <a:cs typeface="Poppins" panose="00000500000000000000" pitchFamily="2" charset="0"/>
              </a:rPr>
              <a:t>Menu Display</a:t>
            </a:r>
          </a:p>
        </p:txBody>
      </p:sp>
      <p:pic>
        <p:nvPicPr>
          <p:cNvPr id="4" name="Graphic 3" descr="Monitor with solid fill">
            <a:extLst>
              <a:ext uri="{FF2B5EF4-FFF2-40B4-BE49-F238E27FC236}">
                <a16:creationId xmlns:a16="http://schemas.microsoft.com/office/drawing/2014/main" id="{45C3F0E2-E3F4-4B4E-ACDE-B9DB6D5AFE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365" y="1461792"/>
            <a:ext cx="1425772" cy="1425772"/>
          </a:xfrm>
          <a:prstGeom prst="rect">
            <a:avLst/>
          </a:prstGeom>
        </p:spPr>
      </p:pic>
      <p:sp>
        <p:nvSpPr>
          <p:cNvPr id="5" name="TextBox 4">
            <a:extLst>
              <a:ext uri="{FF2B5EF4-FFF2-40B4-BE49-F238E27FC236}">
                <a16:creationId xmlns:a16="http://schemas.microsoft.com/office/drawing/2014/main" id="{98095075-2DCD-42E4-8CE6-4A194D298D93}"/>
              </a:ext>
            </a:extLst>
          </p:cNvPr>
          <p:cNvSpPr txBox="1"/>
          <p:nvPr/>
        </p:nvSpPr>
        <p:spPr>
          <a:xfrm>
            <a:off x="2889953" y="427955"/>
            <a:ext cx="9140723" cy="6463308"/>
          </a:xfrm>
          <a:prstGeom prst="rect">
            <a:avLst/>
          </a:prstGeom>
          <a:noFill/>
        </p:spPr>
        <p:txBody>
          <a:bodyPr wrap="square" rtlCol="0">
            <a:spAutoFit/>
          </a:bodyPr>
          <a:lstStyle/>
          <a:p>
            <a:r>
              <a:rPr lang="en-US" b="0" dirty="0">
                <a:solidFill>
                  <a:srgbClr val="FF9D00"/>
                </a:solidFill>
                <a:effectLst/>
                <a:latin typeface="cascadia code" panose="020B0609020000020004" pitchFamily="49" charset="0"/>
              </a:rPr>
              <a:t>for</a:t>
            </a:r>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r>
              <a:rPr lang="en-US" b="0" dirty="0">
                <a:solidFill>
                  <a:srgbClr val="FFFFFF"/>
                </a:solidFill>
                <a:effectLst/>
                <a:latin typeface="cascadia code" panose="020B0609020000020004" pitchFamily="49" charset="0"/>
              </a:rPr>
              <a:t>j</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FF628C"/>
                </a:solidFill>
                <a:effectLst/>
                <a:latin typeface="cascadia code" panose="020B0609020000020004" pitchFamily="49" charset="0"/>
              </a:rPr>
              <a:t>0</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FFFFFF"/>
                </a:solidFill>
                <a:effectLst/>
                <a:latin typeface="cascadia code" panose="020B0609020000020004" pitchFamily="49" charset="0"/>
              </a:rPr>
              <a:t>j</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&lt;</a:t>
            </a:r>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i</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j</a:t>
            </a:r>
            <a:r>
              <a:rPr lang="en-US" b="0" dirty="0" err="1">
                <a:solidFill>
                  <a:srgbClr val="FF9D00"/>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i="1" dirty="0">
                <a:solidFill>
                  <a:srgbClr val="0088FF"/>
                </a:solidFill>
                <a:effectLst/>
                <a:latin typeface="cascadia code" panose="020B0609020000020004" pitchFamily="49" charset="0"/>
              </a:rPr>
              <a:t>// compares the string of menu and string from database and stored in </a:t>
            </a:r>
            <a:r>
              <a:rPr lang="en-US" b="0" i="1" dirty="0" err="1">
                <a:solidFill>
                  <a:srgbClr val="0088FF"/>
                </a:solidFill>
                <a:effectLst/>
                <a:latin typeface="cascadia code" panose="020B0609020000020004" pitchFamily="49" charset="0"/>
              </a:rPr>
              <a:t>menu_string</a:t>
            </a:r>
            <a:r>
              <a:rPr lang="en-US" b="0" i="1" dirty="0">
                <a:solidFill>
                  <a:srgbClr val="0088FF"/>
                </a:solidFill>
                <a:effectLst/>
                <a:latin typeface="cascadia code" panose="020B0609020000020004" pitchFamily="49" charset="0"/>
              </a:rPr>
              <a:t>[j].compare</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menu_string</a:t>
            </a:r>
            <a:r>
              <a:rPr lang="en-US" b="0" dirty="0">
                <a:solidFill>
                  <a:srgbClr val="E1EFFF"/>
                </a:solidFill>
                <a:effectLst/>
                <a:latin typeface="cascadia code" panose="020B0609020000020004" pitchFamily="49" charset="0"/>
              </a:rPr>
              <a:t>[</a:t>
            </a:r>
            <a:r>
              <a:rPr lang="en-US" b="0" dirty="0">
                <a:solidFill>
                  <a:srgbClr val="FFFFFF"/>
                </a:solidFill>
                <a:effectLst/>
                <a:latin typeface="cascadia code" panose="020B0609020000020004" pitchFamily="49" charset="0"/>
              </a:rPr>
              <a:t>j</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compare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strcmp</a:t>
            </a:r>
            <a:r>
              <a:rPr lang="en-US" b="0" dirty="0">
                <a:solidFill>
                  <a:srgbClr val="E1EFFF"/>
                </a:solidFill>
                <a:effectLst/>
                <a:latin typeface="cascadia code" panose="020B0609020000020004" pitchFamily="49" charset="0"/>
              </a:rPr>
              <a:t>(</a:t>
            </a:r>
            <a:r>
              <a:rPr lang="en-US" b="0" dirty="0" err="1">
                <a:solidFill>
                  <a:srgbClr val="FFFFFF"/>
                </a:solidFill>
                <a:effectLst/>
                <a:latin typeface="cascadia code" panose="020B0609020000020004" pitchFamily="49" charset="0"/>
              </a:rPr>
              <a:t>menu_string</a:t>
            </a:r>
            <a:r>
              <a:rPr lang="en-US" b="0" dirty="0">
                <a:solidFill>
                  <a:srgbClr val="E1EFFF"/>
                </a:solidFill>
                <a:effectLst/>
                <a:latin typeface="cascadia code" panose="020B0609020000020004" pitchFamily="49" charset="0"/>
              </a:rPr>
              <a:t>[</a:t>
            </a:r>
            <a:r>
              <a:rPr lang="en-US" b="0" dirty="0">
                <a:solidFill>
                  <a:srgbClr val="FFFFFF"/>
                </a:solidFill>
                <a:effectLst/>
                <a:latin typeface="cascadia code" panose="020B0609020000020004" pitchFamily="49" charset="0"/>
              </a:rPr>
              <a:t>j</a:t>
            </a:r>
            <a:r>
              <a:rPr lang="en-US" b="0" dirty="0">
                <a:solidFill>
                  <a:srgbClr val="E1EFFF"/>
                </a:solidFill>
                <a:effectLst/>
                <a:latin typeface="cascadia code" panose="020B0609020000020004" pitchFamily="49" charset="0"/>
              </a:rPr>
              <a:t>].</a:t>
            </a:r>
            <a:r>
              <a:rPr lang="en-US" b="0" dirty="0" err="1">
                <a:solidFill>
                  <a:srgbClr val="9EFFFF"/>
                </a:solidFill>
                <a:effectLst/>
                <a:latin typeface="cascadia code" panose="020B0609020000020004" pitchFamily="49" charset="0"/>
              </a:rPr>
              <a:t>string_from_menu</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menu_string</a:t>
            </a:r>
            <a:r>
              <a:rPr lang="en-US" b="0" dirty="0">
                <a:solidFill>
                  <a:srgbClr val="E1EFFF"/>
                </a:solidFill>
                <a:effectLst/>
                <a:latin typeface="cascadia code" panose="020B0609020000020004" pitchFamily="49" charset="0"/>
              </a:rPr>
              <a:t>[</a:t>
            </a:r>
            <a:r>
              <a:rPr lang="en-US" b="0" dirty="0">
                <a:solidFill>
                  <a:srgbClr val="FFFFFF"/>
                </a:solidFill>
                <a:effectLst/>
                <a:latin typeface="cascadia code" panose="020B0609020000020004" pitchFamily="49" charset="0"/>
              </a:rPr>
              <a:t>j</a:t>
            </a:r>
            <a:r>
              <a:rPr lang="en-US" b="0" dirty="0">
                <a:solidFill>
                  <a:srgbClr val="E1EFFF"/>
                </a:solidFill>
                <a:effectLst/>
                <a:latin typeface="cascadia code" panose="020B0609020000020004" pitchFamily="49" charset="0"/>
              </a:rPr>
              <a:t>].</a:t>
            </a:r>
            <a:r>
              <a:rPr lang="en-US" b="0" dirty="0" err="1">
                <a:solidFill>
                  <a:srgbClr val="9EFFFF"/>
                </a:solidFill>
                <a:effectLst/>
                <a:latin typeface="cascadia code" panose="020B0609020000020004" pitchFamily="49" charset="0"/>
              </a:rPr>
              <a:t>string_from_database</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br>
              <a:rPr lang="en-US" b="0" dirty="0">
                <a:solidFill>
                  <a:srgbClr val="FFFFFF"/>
                </a:solidFill>
                <a:effectLst/>
                <a:latin typeface="cascadia code" panose="020B0609020000020004" pitchFamily="49" charset="0"/>
              </a:rPr>
            </a:br>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printf</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\n</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printf</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\t\t\t\t\t\t\t\t\</a:t>
            </a:r>
            <a:r>
              <a:rPr lang="en-US" b="0" dirty="0" err="1">
                <a:solidFill>
                  <a:srgbClr val="FF628C"/>
                </a:solidFill>
                <a:effectLst/>
                <a:latin typeface="cascadia code" panose="020B0609020000020004" pitchFamily="49" charset="0"/>
              </a:rPr>
              <a:t>t</a:t>
            </a:r>
            <a:r>
              <a:rPr lang="en-US" b="0" dirty="0" err="1">
                <a:solidFill>
                  <a:srgbClr val="A5FF90"/>
                </a:solidFill>
                <a:effectLst/>
                <a:latin typeface="cascadia code" panose="020B0609020000020004" pitchFamily="49" charset="0"/>
              </a:rPr>
              <a:t>CHILLS</a:t>
            </a:r>
            <a:r>
              <a:rPr lang="en-US" b="0" dirty="0">
                <a:solidFill>
                  <a:srgbClr val="A5FF90"/>
                </a:solidFill>
                <a:effectLst/>
                <a:latin typeface="cascadia code" panose="020B0609020000020004" pitchFamily="49" charset="0"/>
              </a:rPr>
              <a:t> RESTAURANT</a:t>
            </a:r>
            <a:r>
              <a:rPr lang="en-US" b="0" dirty="0">
                <a:solidFill>
                  <a:srgbClr val="FF628C"/>
                </a:solidFill>
                <a:effectLst/>
                <a:latin typeface="cascadia code" panose="020B0609020000020004" pitchFamily="49" charset="0"/>
              </a:rPr>
              <a:t>\t\t\t\t\t\t\t\t</a:t>
            </a:r>
            <a:r>
              <a:rPr lang="en-US" b="0" dirty="0">
                <a:solidFill>
                  <a:srgbClr val="A5FF90"/>
                </a:solidFill>
                <a:effectLst/>
                <a:latin typeface="cascadia code" panose="020B0609020000020004" pitchFamily="49" charset="0"/>
              </a:rPr>
              <a:t>  *</a:t>
            </a:r>
            <a:r>
              <a:rPr lang="en-US" b="0" dirty="0">
                <a:solidFill>
                  <a:srgbClr val="FF628C"/>
                </a:solidFill>
                <a:effectLst/>
                <a:latin typeface="cascadia code" panose="020B0609020000020004" pitchFamily="49" charset="0"/>
              </a:rPr>
              <a:t>\n</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printf</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\n</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printf</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\n</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br>
              <a:rPr lang="en-US" b="0" dirty="0">
                <a:solidFill>
                  <a:srgbClr val="FFFFFF"/>
                </a:solidFill>
                <a:effectLst/>
                <a:latin typeface="cascadia code" panose="020B0609020000020004" pitchFamily="49" charset="0"/>
              </a:rPr>
            </a:br>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printf</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\t\</a:t>
            </a:r>
            <a:r>
              <a:rPr lang="en-US" b="0" dirty="0" err="1">
                <a:solidFill>
                  <a:srgbClr val="FF628C"/>
                </a:solidFill>
                <a:effectLst/>
                <a:latin typeface="cascadia code" panose="020B0609020000020004" pitchFamily="49" charset="0"/>
              </a:rPr>
              <a:t>t</a:t>
            </a:r>
            <a:r>
              <a:rPr lang="en-US" b="0" dirty="0" err="1">
                <a:solidFill>
                  <a:srgbClr val="A5FF90"/>
                </a:solidFill>
                <a:effectLst/>
                <a:latin typeface="cascadia code" panose="020B0609020000020004" pitchFamily="49" charset="0"/>
              </a:rPr>
              <a:t>BEEF</a:t>
            </a:r>
            <a:r>
              <a:rPr lang="en-US" b="0" dirty="0">
                <a:solidFill>
                  <a:srgbClr val="A5FF90"/>
                </a:solidFill>
                <a:effectLst/>
                <a:latin typeface="cascadia code" panose="020B0609020000020004" pitchFamily="49" charset="0"/>
              </a:rPr>
              <a:t> BURGERS</a:t>
            </a:r>
            <a:r>
              <a:rPr lang="en-US" b="0" dirty="0">
                <a:solidFill>
                  <a:srgbClr val="FF628C"/>
                </a:solidFill>
                <a:effectLst/>
                <a:latin typeface="cascadia code" panose="020B0609020000020004" pitchFamily="49" charset="0"/>
              </a:rPr>
              <a:t>\t\t\t</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printf</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\t\t</a:t>
            </a:r>
            <a:r>
              <a:rPr lang="en-US" b="0" dirty="0">
                <a:solidFill>
                  <a:srgbClr val="A5FF90"/>
                </a:solidFill>
                <a:effectLst/>
                <a:latin typeface="cascadia code" panose="020B0609020000020004" pitchFamily="49" charset="0"/>
              </a:rPr>
              <a:t>  CHICKEN BURGERS</a:t>
            </a:r>
            <a:r>
              <a:rPr lang="en-US" b="0" dirty="0">
                <a:solidFill>
                  <a:srgbClr val="FF628C"/>
                </a:solidFill>
                <a:effectLst/>
                <a:latin typeface="cascadia code" panose="020B0609020000020004" pitchFamily="49" charset="0"/>
              </a:rPr>
              <a:t>\t\t\t</a:t>
            </a:r>
            <a:r>
              <a:rPr lang="en-US" b="0" dirty="0">
                <a:solidFill>
                  <a:srgbClr val="A5FF90"/>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\t\t\</a:t>
            </a:r>
            <a:r>
              <a:rPr lang="en-US" b="0" dirty="0" err="1">
                <a:solidFill>
                  <a:srgbClr val="FF628C"/>
                </a:solidFill>
                <a:effectLst/>
                <a:latin typeface="cascadia code" panose="020B0609020000020004" pitchFamily="49" charset="0"/>
              </a:rPr>
              <a:t>t</a:t>
            </a:r>
            <a:r>
              <a:rPr lang="en-US" b="0" dirty="0" err="1">
                <a:solidFill>
                  <a:srgbClr val="A5FF90"/>
                </a:solidFill>
                <a:effectLst/>
                <a:latin typeface="cascadia code" panose="020B0609020000020004" pitchFamily="49" charset="0"/>
              </a:rPr>
              <a:t>SIDES</a:t>
            </a:r>
            <a:r>
              <a:rPr lang="en-US" b="0" dirty="0">
                <a:solidFill>
                  <a:srgbClr val="FF628C"/>
                </a:solidFill>
                <a:effectLst/>
                <a:latin typeface="cascadia code" panose="020B0609020000020004" pitchFamily="49" charset="0"/>
              </a:rPr>
              <a:t>\n</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printf</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\t\t</a:t>
            </a:r>
            <a:r>
              <a:rPr lang="en-US" b="0" dirty="0">
                <a:solidFill>
                  <a:srgbClr val="A5FF90"/>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\t\t\t</a:t>
            </a:r>
            <a:r>
              <a:rPr lang="en-US" b="0" dirty="0">
                <a:solidFill>
                  <a:srgbClr val="A5FF90"/>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\t\t</a:t>
            </a:r>
            <a:r>
              <a:rPr lang="en-US" b="0" dirty="0">
                <a:solidFill>
                  <a:srgbClr val="A5FF90"/>
                </a:solidFill>
                <a:effectLst/>
                <a:latin typeface="cascadia code" panose="020B0609020000020004" pitchFamily="49" charset="0"/>
              </a:rPr>
              <a:t>  ---------------</a:t>
            </a:r>
            <a:r>
              <a:rPr lang="en-US" b="0" dirty="0">
                <a:solidFill>
                  <a:srgbClr val="FF628C"/>
                </a:solidFill>
                <a:effectLst/>
                <a:latin typeface="cascadia code" panose="020B0609020000020004" pitchFamily="49" charset="0"/>
              </a:rPr>
              <a:t>\t\t\t</a:t>
            </a:r>
            <a:r>
              <a:rPr lang="en-US" b="0" dirty="0">
                <a:solidFill>
                  <a:srgbClr val="A5FF90"/>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\t\t\t</a:t>
            </a:r>
            <a:r>
              <a:rPr lang="en-US" b="0" dirty="0">
                <a:solidFill>
                  <a:srgbClr val="A5FF90"/>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\n</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endParaRPr lang="en-US" dirty="0"/>
          </a:p>
        </p:txBody>
      </p:sp>
    </p:spTree>
    <p:extLst>
      <p:ext uri="{BB962C8B-B14F-4D97-AF65-F5344CB8AC3E}">
        <p14:creationId xmlns:p14="http://schemas.microsoft.com/office/powerpoint/2010/main" val="842382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F22BA3D1-FD52-403D-B146-D4713890394B}"/>
              </a:ext>
            </a:extLst>
          </p:cNvPr>
          <p:cNvSpPr/>
          <p:nvPr/>
        </p:nvSpPr>
        <p:spPr>
          <a:xfrm>
            <a:off x="-3271838" y="-5708228"/>
            <a:ext cx="18735675" cy="18735675"/>
          </a:xfrm>
          <a:prstGeom prst="ellipse">
            <a:avLst/>
          </a:prstGeom>
          <a:solidFill>
            <a:srgbClr val="192E3A">
              <a:alpha val="40000"/>
            </a:srgbClr>
          </a:solidFill>
          <a:ln w="1270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8C976DE3-7AE5-4660-8147-83CA9AFE85AF}"/>
              </a:ext>
            </a:extLst>
          </p:cNvPr>
          <p:cNvSpPr txBox="1"/>
          <p:nvPr/>
        </p:nvSpPr>
        <p:spPr>
          <a:xfrm>
            <a:off x="161324" y="3163231"/>
            <a:ext cx="2089853" cy="1323439"/>
          </a:xfrm>
          <a:prstGeom prst="rect">
            <a:avLst/>
          </a:prstGeom>
          <a:noFill/>
        </p:spPr>
        <p:txBody>
          <a:bodyPr wrap="square" rtlCol="0">
            <a:spAutoFit/>
          </a:bodyPr>
          <a:lstStyle/>
          <a:p>
            <a:pPr algn="ctr"/>
            <a:r>
              <a:rPr lang="en-US" sz="4000" dirty="0">
                <a:solidFill>
                  <a:schemeClr val="bg1">
                    <a:lumMod val="95000"/>
                  </a:schemeClr>
                </a:solidFill>
                <a:latin typeface="Poppins" panose="00000500000000000000" pitchFamily="2" charset="0"/>
                <a:cs typeface="Poppins" panose="00000500000000000000" pitchFamily="2" charset="0"/>
              </a:rPr>
              <a:t>Menu Display</a:t>
            </a:r>
          </a:p>
        </p:txBody>
      </p:sp>
      <p:pic>
        <p:nvPicPr>
          <p:cNvPr id="4" name="Graphic 3" descr="Monitor with solid fill">
            <a:extLst>
              <a:ext uri="{FF2B5EF4-FFF2-40B4-BE49-F238E27FC236}">
                <a16:creationId xmlns:a16="http://schemas.microsoft.com/office/drawing/2014/main" id="{28CC68DB-E62C-4380-9E19-AFDBEB89D8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365" y="1461792"/>
            <a:ext cx="1425772" cy="1425772"/>
          </a:xfrm>
          <a:prstGeom prst="rect">
            <a:avLst/>
          </a:prstGeom>
        </p:spPr>
      </p:pic>
      <p:sp>
        <p:nvSpPr>
          <p:cNvPr id="5" name="TextBox 4">
            <a:extLst>
              <a:ext uri="{FF2B5EF4-FFF2-40B4-BE49-F238E27FC236}">
                <a16:creationId xmlns:a16="http://schemas.microsoft.com/office/drawing/2014/main" id="{D6AD5E1A-EEE0-4E3A-A110-89D129022E90}"/>
              </a:ext>
            </a:extLst>
          </p:cNvPr>
          <p:cNvSpPr txBox="1"/>
          <p:nvPr/>
        </p:nvSpPr>
        <p:spPr>
          <a:xfrm>
            <a:off x="2889953" y="889843"/>
            <a:ext cx="9140723" cy="5078313"/>
          </a:xfrm>
          <a:prstGeom prst="rect">
            <a:avLst/>
          </a:prstGeom>
          <a:noFill/>
        </p:spPr>
        <p:txBody>
          <a:bodyPr wrap="square" rtlCol="0">
            <a:spAutoFit/>
          </a:bodyPr>
          <a:lstStyle/>
          <a:p>
            <a:r>
              <a:rPr lang="en-US" b="0" i="1" dirty="0">
                <a:solidFill>
                  <a:srgbClr val="0088FF"/>
                </a:solidFill>
                <a:effectLst/>
                <a:latin typeface="cascadia code" panose="020B0609020000020004" pitchFamily="49" charset="0"/>
              </a:rPr>
              <a:t>// for display purposes</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if</a:t>
            </a:r>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r>
              <a:rPr lang="en-US" b="0" dirty="0" err="1">
                <a:solidFill>
                  <a:srgbClr val="FFFFFF"/>
                </a:solidFill>
                <a:effectLst/>
                <a:latin typeface="cascadia code" panose="020B0609020000020004" pitchFamily="49" charset="0"/>
              </a:rPr>
              <a:t>menu_string</a:t>
            </a:r>
            <a:r>
              <a:rPr lang="en-US" b="0" dirty="0">
                <a:solidFill>
                  <a:srgbClr val="E1EFFF"/>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0</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compare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FF628C"/>
                </a:solidFill>
                <a:effectLst/>
                <a:latin typeface="cascadia code" panose="020B0609020000020004" pitchFamily="49" charset="0"/>
              </a:rPr>
              <a:t>0</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printf</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%s\t\t\t</a:t>
            </a:r>
            <a:r>
              <a:rPr lang="en-US" b="0" dirty="0">
                <a:solidFill>
                  <a:srgbClr val="A5FF90"/>
                </a:solidFill>
                <a:effectLst/>
                <a:latin typeface="cascadia code" panose="020B0609020000020004" pitchFamily="49" charset="0"/>
              </a:rPr>
              <a:t>| 180 TK |</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menu_string</a:t>
            </a:r>
            <a:r>
              <a:rPr lang="en-US" b="0" dirty="0">
                <a:solidFill>
                  <a:srgbClr val="E1EFFF"/>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0</a:t>
            </a:r>
            <a:r>
              <a:rPr lang="en-US" b="0" dirty="0">
                <a:solidFill>
                  <a:srgbClr val="E1EFFF"/>
                </a:solidFill>
                <a:effectLst/>
                <a:latin typeface="cascadia code" panose="020B0609020000020004" pitchFamily="49" charset="0"/>
              </a:rPr>
              <a:t>].</a:t>
            </a:r>
            <a:r>
              <a:rPr lang="en-US" b="0" dirty="0" err="1">
                <a:solidFill>
                  <a:srgbClr val="9EFFFF"/>
                </a:solidFill>
                <a:effectLst/>
                <a:latin typeface="cascadia code" panose="020B0609020000020004" pitchFamily="49" charset="0"/>
              </a:rPr>
              <a:t>string_from_menu</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else</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printf</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%s</a:t>
            </a:r>
            <a:r>
              <a:rPr lang="en-US" b="0" dirty="0">
                <a:solidFill>
                  <a:srgbClr val="A5FF90"/>
                </a:solidFill>
                <a:effectLst/>
                <a:latin typeface="cascadia code" panose="020B0609020000020004" pitchFamily="49" charset="0"/>
              </a:rPr>
              <a:t>(U/A)</a:t>
            </a:r>
            <a:r>
              <a:rPr lang="en-US" b="0" dirty="0">
                <a:solidFill>
                  <a:srgbClr val="FF628C"/>
                </a:solidFill>
                <a:effectLst/>
                <a:latin typeface="cascadia code" panose="020B0609020000020004" pitchFamily="49" charset="0"/>
              </a:rPr>
              <a:t>\t\t</a:t>
            </a:r>
            <a:r>
              <a:rPr lang="en-US" b="0" dirty="0">
                <a:solidFill>
                  <a:srgbClr val="A5FF90"/>
                </a:solidFill>
                <a:effectLst/>
                <a:latin typeface="cascadia code" panose="020B0609020000020004" pitchFamily="49" charset="0"/>
              </a:rPr>
              <a:t>| 180 TK |</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menu_string</a:t>
            </a:r>
            <a:r>
              <a:rPr lang="en-US" b="0" dirty="0">
                <a:solidFill>
                  <a:srgbClr val="E1EFFF"/>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0</a:t>
            </a:r>
            <a:r>
              <a:rPr lang="en-US" b="0" dirty="0">
                <a:solidFill>
                  <a:srgbClr val="E1EFFF"/>
                </a:solidFill>
                <a:effectLst/>
                <a:latin typeface="cascadia code" panose="020B0609020000020004" pitchFamily="49" charset="0"/>
              </a:rPr>
              <a:t>].</a:t>
            </a:r>
            <a:r>
              <a:rPr lang="en-US" b="0" dirty="0" err="1">
                <a:solidFill>
                  <a:srgbClr val="9EFFFF"/>
                </a:solidFill>
                <a:effectLst/>
                <a:latin typeface="cascadia code" panose="020B0609020000020004" pitchFamily="49" charset="0"/>
              </a:rPr>
              <a:t>string_from_menu</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br>
              <a:rPr lang="en-US" b="0" dirty="0">
                <a:solidFill>
                  <a:srgbClr val="FFFFFF"/>
                </a:solidFill>
                <a:effectLst/>
                <a:latin typeface="cascadia code" panose="020B0609020000020004" pitchFamily="49" charset="0"/>
              </a:rPr>
            </a:br>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printf</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\t</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br>
              <a:rPr lang="en-US" b="0" dirty="0">
                <a:solidFill>
                  <a:srgbClr val="FFFFFF"/>
                </a:solidFill>
                <a:effectLst/>
                <a:latin typeface="cascadia code" panose="020B0609020000020004" pitchFamily="49" charset="0"/>
              </a:rPr>
            </a:b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if</a:t>
            </a:r>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r>
              <a:rPr lang="en-US" b="0" dirty="0" err="1">
                <a:solidFill>
                  <a:srgbClr val="FFFFFF"/>
                </a:solidFill>
                <a:effectLst/>
                <a:latin typeface="cascadia code" panose="020B0609020000020004" pitchFamily="49" charset="0"/>
              </a:rPr>
              <a:t>menu_string</a:t>
            </a:r>
            <a:r>
              <a:rPr lang="en-US" b="0" dirty="0">
                <a:solidFill>
                  <a:srgbClr val="E1EFFF"/>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9</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compare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FF628C"/>
                </a:solidFill>
                <a:effectLst/>
                <a:latin typeface="cascadia code" panose="020B0609020000020004" pitchFamily="49" charset="0"/>
              </a:rPr>
              <a:t>0</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printf</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%s\t\t\t</a:t>
            </a:r>
            <a:r>
              <a:rPr lang="en-US" b="0" dirty="0">
                <a:solidFill>
                  <a:srgbClr val="A5FF90"/>
                </a:solidFill>
                <a:effectLst/>
                <a:latin typeface="cascadia code" panose="020B0609020000020004" pitchFamily="49" charset="0"/>
              </a:rPr>
              <a:t>| 180 TK |</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menu_string</a:t>
            </a:r>
            <a:r>
              <a:rPr lang="en-US" b="0" dirty="0">
                <a:solidFill>
                  <a:srgbClr val="E1EFFF"/>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9</a:t>
            </a:r>
            <a:r>
              <a:rPr lang="en-US" b="0" dirty="0">
                <a:solidFill>
                  <a:srgbClr val="E1EFFF"/>
                </a:solidFill>
                <a:effectLst/>
                <a:latin typeface="cascadia code" panose="020B0609020000020004" pitchFamily="49" charset="0"/>
              </a:rPr>
              <a:t>].</a:t>
            </a:r>
            <a:r>
              <a:rPr lang="en-US" b="0" dirty="0" err="1">
                <a:solidFill>
                  <a:srgbClr val="9EFFFF"/>
                </a:solidFill>
                <a:effectLst/>
                <a:latin typeface="cascadia code" panose="020B0609020000020004" pitchFamily="49" charset="0"/>
              </a:rPr>
              <a:t>string_from_menu</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else</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printf</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%s</a:t>
            </a:r>
            <a:r>
              <a:rPr lang="en-US" b="0" dirty="0">
                <a:solidFill>
                  <a:srgbClr val="A5FF90"/>
                </a:solidFill>
                <a:effectLst/>
                <a:latin typeface="cascadia code" panose="020B0609020000020004" pitchFamily="49" charset="0"/>
              </a:rPr>
              <a:t>(U/A)</a:t>
            </a:r>
            <a:r>
              <a:rPr lang="en-US" b="0" dirty="0">
                <a:solidFill>
                  <a:srgbClr val="FF628C"/>
                </a:solidFill>
                <a:effectLst/>
                <a:latin typeface="cascadia code" panose="020B0609020000020004" pitchFamily="49" charset="0"/>
              </a:rPr>
              <a:t>\t\t</a:t>
            </a:r>
            <a:r>
              <a:rPr lang="en-US" b="0" dirty="0">
                <a:solidFill>
                  <a:srgbClr val="A5FF90"/>
                </a:solidFill>
                <a:effectLst/>
                <a:latin typeface="cascadia code" panose="020B0609020000020004" pitchFamily="49" charset="0"/>
              </a:rPr>
              <a:t>| 180 TK |</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menu_string</a:t>
            </a:r>
            <a:r>
              <a:rPr lang="en-US" b="0" dirty="0">
                <a:solidFill>
                  <a:srgbClr val="E1EFFF"/>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9</a:t>
            </a:r>
            <a:r>
              <a:rPr lang="en-US" b="0" dirty="0">
                <a:solidFill>
                  <a:srgbClr val="E1EFFF"/>
                </a:solidFill>
                <a:effectLst/>
                <a:latin typeface="cascadia code" panose="020B0609020000020004" pitchFamily="49" charset="0"/>
              </a:rPr>
              <a:t>].</a:t>
            </a:r>
            <a:r>
              <a:rPr lang="en-US" b="0" dirty="0" err="1">
                <a:solidFill>
                  <a:srgbClr val="9EFFFF"/>
                </a:solidFill>
                <a:effectLst/>
                <a:latin typeface="cascadia code" panose="020B0609020000020004" pitchFamily="49" charset="0"/>
              </a:rPr>
              <a:t>string_from_menu</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br>
              <a:rPr lang="en-US" b="0" dirty="0">
                <a:solidFill>
                  <a:srgbClr val="FFFFFF"/>
                </a:solidFill>
                <a:effectLst/>
                <a:latin typeface="cascadia code" panose="020B0609020000020004" pitchFamily="49" charset="0"/>
              </a:rPr>
            </a:br>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printf</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\t</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p:txBody>
      </p:sp>
    </p:spTree>
    <p:extLst>
      <p:ext uri="{BB962C8B-B14F-4D97-AF65-F5344CB8AC3E}">
        <p14:creationId xmlns:p14="http://schemas.microsoft.com/office/powerpoint/2010/main" val="1668512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FDF4A21-F6B0-4DE7-86A0-F68886826D64}"/>
              </a:ext>
            </a:extLst>
          </p:cNvPr>
          <p:cNvSpPr/>
          <p:nvPr/>
        </p:nvSpPr>
        <p:spPr>
          <a:xfrm>
            <a:off x="3105150" y="438150"/>
            <a:ext cx="5981700" cy="5981700"/>
          </a:xfrm>
          <a:prstGeom prst="ellipse">
            <a:avLst/>
          </a:prstGeom>
          <a:solidFill>
            <a:srgbClr val="192E3A">
              <a:alpha val="40000"/>
            </a:srgbClr>
          </a:solidFill>
          <a:ln w="1270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00A5987-3A3E-474A-8BA8-F04CD67B84A3}"/>
              </a:ext>
            </a:extLst>
          </p:cNvPr>
          <p:cNvSpPr txBox="1"/>
          <p:nvPr/>
        </p:nvSpPr>
        <p:spPr>
          <a:xfrm>
            <a:off x="3618005" y="3431011"/>
            <a:ext cx="4955990" cy="1938992"/>
          </a:xfrm>
          <a:prstGeom prst="rect">
            <a:avLst/>
          </a:prstGeom>
          <a:noFill/>
        </p:spPr>
        <p:txBody>
          <a:bodyPr wrap="square" rtlCol="0">
            <a:spAutoFit/>
          </a:bodyPr>
          <a:lstStyle/>
          <a:p>
            <a:pPr algn="ctr"/>
            <a:r>
              <a:rPr lang="en-US" sz="6000" dirty="0">
                <a:solidFill>
                  <a:schemeClr val="bg1">
                    <a:lumMod val="95000"/>
                  </a:schemeClr>
                </a:solidFill>
                <a:latin typeface="Poppins" panose="00000500000000000000" pitchFamily="2" charset="0"/>
                <a:cs typeface="Poppins" panose="00000500000000000000" pitchFamily="2" charset="0"/>
              </a:rPr>
              <a:t>Sample</a:t>
            </a:r>
          </a:p>
          <a:p>
            <a:pPr algn="ctr"/>
            <a:r>
              <a:rPr lang="en-US" sz="6000" dirty="0">
                <a:solidFill>
                  <a:schemeClr val="bg1">
                    <a:lumMod val="95000"/>
                  </a:schemeClr>
                </a:solidFill>
                <a:latin typeface="Poppins" panose="00000500000000000000" pitchFamily="2" charset="0"/>
                <a:cs typeface="Poppins" panose="00000500000000000000" pitchFamily="2" charset="0"/>
              </a:rPr>
              <a:t>Output</a:t>
            </a:r>
          </a:p>
        </p:txBody>
      </p:sp>
      <p:pic>
        <p:nvPicPr>
          <p:cNvPr id="4" name="Graphic 3" descr="Monitor with solid fill">
            <a:extLst>
              <a:ext uri="{FF2B5EF4-FFF2-40B4-BE49-F238E27FC236}">
                <a16:creationId xmlns:a16="http://schemas.microsoft.com/office/drawing/2014/main" id="{7006AC55-D7A2-436A-B578-9395E5C34B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87950" y="1610889"/>
            <a:ext cx="1816100" cy="1816100"/>
          </a:xfrm>
          <a:prstGeom prst="rect">
            <a:avLst/>
          </a:prstGeom>
        </p:spPr>
      </p:pic>
    </p:spTree>
    <p:extLst>
      <p:ext uri="{BB962C8B-B14F-4D97-AF65-F5344CB8AC3E}">
        <p14:creationId xmlns:p14="http://schemas.microsoft.com/office/powerpoint/2010/main" val="1868139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845E09D-7B6E-44A4-A05D-94EDC26845F6}"/>
              </a:ext>
            </a:extLst>
          </p:cNvPr>
          <p:cNvSpPr/>
          <p:nvPr/>
        </p:nvSpPr>
        <p:spPr>
          <a:xfrm>
            <a:off x="3105150" y="438150"/>
            <a:ext cx="5981700" cy="5981700"/>
          </a:xfrm>
          <a:prstGeom prst="ellipse">
            <a:avLst/>
          </a:prstGeom>
          <a:solidFill>
            <a:srgbClr val="192E3A">
              <a:alpha val="40000"/>
            </a:srgbClr>
          </a:solidFill>
          <a:ln w="1270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8A0F8DA-F942-43BD-A432-2840D45C81CD}"/>
              </a:ext>
            </a:extLst>
          </p:cNvPr>
          <p:cNvSpPr txBox="1"/>
          <p:nvPr/>
        </p:nvSpPr>
        <p:spPr>
          <a:xfrm>
            <a:off x="3618005" y="3431011"/>
            <a:ext cx="4955990" cy="1015663"/>
          </a:xfrm>
          <a:prstGeom prst="rect">
            <a:avLst/>
          </a:prstGeom>
          <a:noFill/>
        </p:spPr>
        <p:txBody>
          <a:bodyPr wrap="square" rtlCol="0">
            <a:spAutoFit/>
          </a:bodyPr>
          <a:lstStyle/>
          <a:p>
            <a:pPr algn="ctr"/>
            <a:r>
              <a:rPr lang="en-US" sz="6000" dirty="0">
                <a:solidFill>
                  <a:schemeClr val="bg1">
                    <a:lumMod val="95000"/>
                  </a:schemeClr>
                </a:solidFill>
                <a:latin typeface="Poppins" panose="00000500000000000000" pitchFamily="2" charset="0"/>
                <a:cs typeface="Poppins" panose="00000500000000000000" pitchFamily="2" charset="0"/>
              </a:rPr>
              <a:t>Calculation</a:t>
            </a:r>
          </a:p>
        </p:txBody>
      </p:sp>
      <p:pic>
        <p:nvPicPr>
          <p:cNvPr id="6" name="Graphic 5" descr="Mathematics with solid fill">
            <a:extLst>
              <a:ext uri="{FF2B5EF4-FFF2-40B4-BE49-F238E27FC236}">
                <a16:creationId xmlns:a16="http://schemas.microsoft.com/office/drawing/2014/main" id="{1CF269F5-23A4-431C-8E6D-F11E1DB6FC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26504" y="1331983"/>
            <a:ext cx="1938992" cy="1938992"/>
          </a:xfrm>
          <a:prstGeom prst="rect">
            <a:avLst/>
          </a:prstGeom>
        </p:spPr>
      </p:pic>
    </p:spTree>
    <p:extLst>
      <p:ext uri="{BB962C8B-B14F-4D97-AF65-F5344CB8AC3E}">
        <p14:creationId xmlns:p14="http://schemas.microsoft.com/office/powerpoint/2010/main" val="36603958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33E9C69C-EA31-454F-AA9D-928BB095E031}"/>
              </a:ext>
            </a:extLst>
          </p:cNvPr>
          <p:cNvSpPr/>
          <p:nvPr/>
        </p:nvSpPr>
        <p:spPr>
          <a:xfrm>
            <a:off x="-3271838" y="-5708228"/>
            <a:ext cx="18735675" cy="18735675"/>
          </a:xfrm>
          <a:prstGeom prst="ellipse">
            <a:avLst/>
          </a:prstGeom>
          <a:solidFill>
            <a:srgbClr val="192E3A">
              <a:alpha val="40000"/>
            </a:srgbClr>
          </a:solidFill>
          <a:ln w="1270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2D730D42-2CD9-471B-A597-F1B18B41566B}"/>
              </a:ext>
            </a:extLst>
          </p:cNvPr>
          <p:cNvSpPr txBox="1"/>
          <p:nvPr/>
        </p:nvSpPr>
        <p:spPr>
          <a:xfrm>
            <a:off x="275626" y="3144181"/>
            <a:ext cx="1715409" cy="1323439"/>
          </a:xfrm>
          <a:prstGeom prst="rect">
            <a:avLst/>
          </a:prstGeom>
          <a:noFill/>
        </p:spPr>
        <p:txBody>
          <a:bodyPr wrap="square" rtlCol="0">
            <a:spAutoFit/>
          </a:bodyPr>
          <a:lstStyle/>
          <a:p>
            <a:pPr algn="ctr"/>
            <a:r>
              <a:rPr lang="en-US" sz="4000" dirty="0">
                <a:solidFill>
                  <a:schemeClr val="bg1">
                    <a:lumMod val="95000"/>
                  </a:schemeClr>
                </a:solidFill>
                <a:latin typeface="Poppins" panose="00000500000000000000" pitchFamily="2" charset="0"/>
                <a:cs typeface="Poppins" panose="00000500000000000000" pitchFamily="2" charset="0"/>
              </a:rPr>
              <a:t>Calculation</a:t>
            </a:r>
          </a:p>
        </p:txBody>
      </p:sp>
      <p:pic>
        <p:nvPicPr>
          <p:cNvPr id="5" name="Graphic 4" descr="Mathematics with solid fill">
            <a:extLst>
              <a:ext uri="{FF2B5EF4-FFF2-40B4-BE49-F238E27FC236}">
                <a16:creationId xmlns:a16="http://schemas.microsoft.com/office/drawing/2014/main" id="{EC7988C8-924A-473A-869D-784AD913CF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4642" y="1529790"/>
            <a:ext cx="1137375" cy="1137375"/>
          </a:xfrm>
          <a:prstGeom prst="rect">
            <a:avLst/>
          </a:prstGeom>
        </p:spPr>
      </p:pic>
      <p:sp>
        <p:nvSpPr>
          <p:cNvPr id="6" name="TextBox 5">
            <a:extLst>
              <a:ext uri="{FF2B5EF4-FFF2-40B4-BE49-F238E27FC236}">
                <a16:creationId xmlns:a16="http://schemas.microsoft.com/office/drawing/2014/main" id="{DCFA1D2E-D30D-4A5B-B6F1-92100BC695E0}"/>
              </a:ext>
            </a:extLst>
          </p:cNvPr>
          <p:cNvSpPr txBox="1"/>
          <p:nvPr/>
        </p:nvSpPr>
        <p:spPr>
          <a:xfrm>
            <a:off x="2377385" y="1166842"/>
            <a:ext cx="9249973" cy="4524315"/>
          </a:xfrm>
          <a:prstGeom prst="rect">
            <a:avLst/>
          </a:prstGeom>
          <a:noFill/>
        </p:spPr>
        <p:txBody>
          <a:bodyPr wrap="square" rtlCol="0">
            <a:spAutoFit/>
          </a:bodyPr>
          <a:lstStyle/>
          <a:p>
            <a:r>
              <a:rPr lang="en-US" b="0" dirty="0">
                <a:solidFill>
                  <a:srgbClr val="FFC600"/>
                </a:solidFill>
                <a:effectLst/>
                <a:latin typeface="cascadia code" panose="020B0609020000020004" pitchFamily="49" charset="0"/>
              </a:rPr>
              <a:t>void</a:t>
            </a:r>
            <a:r>
              <a:rPr lang="en-US" b="0" dirty="0">
                <a:solidFill>
                  <a:srgbClr val="FFFFFF"/>
                </a:solidFill>
                <a:effectLst/>
                <a:latin typeface="cascadia code" panose="020B0609020000020004" pitchFamily="49" charset="0"/>
              </a:rPr>
              <a:t> </a:t>
            </a:r>
            <a:r>
              <a:rPr lang="en-US" b="0" dirty="0">
                <a:solidFill>
                  <a:srgbClr val="FFC600"/>
                </a:solidFill>
                <a:effectLst/>
                <a:latin typeface="cascadia code" panose="020B0609020000020004" pitchFamily="49" charset="0"/>
              </a:rPr>
              <a:t>calculation</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FFC600"/>
                </a:solidFill>
                <a:effectLst/>
                <a:latin typeface="cascadia code" panose="020B0609020000020004" pitchFamily="49" charset="0"/>
              </a:rPr>
              <a:t>char</a:t>
            </a:r>
            <a:r>
              <a:rPr lang="en-US" b="0" dirty="0">
                <a:solidFill>
                  <a:srgbClr val="9EFFFF"/>
                </a:solidFill>
                <a:effectLst/>
                <a:latin typeface="cascadia code" panose="020B0609020000020004" pitchFamily="49" charset="0"/>
              </a:rPr>
              <a:t> </a:t>
            </a:r>
            <a:r>
              <a:rPr lang="en-US" b="0" dirty="0">
                <a:solidFill>
                  <a:srgbClr val="FFFFFF"/>
                </a:solidFill>
                <a:effectLst/>
                <a:latin typeface="cascadia code" panose="020B0609020000020004" pitchFamily="49" charset="0"/>
              </a:rPr>
              <a:t>input</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i="1" dirty="0">
                <a:solidFill>
                  <a:srgbClr val="0088FF"/>
                </a:solidFill>
                <a:effectLst/>
                <a:latin typeface="cascadia code" panose="020B0609020000020004" pitchFamily="49" charset="0"/>
              </a:rPr>
              <a:t>// local </a:t>
            </a:r>
            <a:r>
              <a:rPr lang="en-US" b="0" i="1" dirty="0" err="1">
                <a:solidFill>
                  <a:srgbClr val="0088FF"/>
                </a:solidFill>
                <a:effectLst/>
                <a:latin typeface="cascadia code" panose="020B0609020000020004" pitchFamily="49" charset="0"/>
              </a:rPr>
              <a:t>variable,takes</a:t>
            </a:r>
            <a:r>
              <a:rPr lang="en-US" b="0" i="1" dirty="0">
                <a:solidFill>
                  <a:srgbClr val="0088FF"/>
                </a:solidFill>
                <a:effectLst/>
                <a:latin typeface="cascadia code" panose="020B0609020000020004" pitchFamily="49" charset="0"/>
              </a:rPr>
              <a:t> only single character</a:t>
            </a:r>
            <a:endParaRPr lang="en-US" b="0" dirty="0">
              <a:solidFill>
                <a:srgbClr val="FFFFFF"/>
              </a:solidFill>
              <a:effectLst/>
              <a:latin typeface="cascadia code" panose="020B0609020000020004" pitchFamily="49" charset="0"/>
            </a:endParaRPr>
          </a:p>
          <a:p>
            <a:br>
              <a:rPr lang="en-US" b="0" dirty="0">
                <a:solidFill>
                  <a:srgbClr val="FFFFFF"/>
                </a:solidFill>
                <a:effectLst/>
                <a:latin typeface="cascadia code" panose="020B0609020000020004" pitchFamily="49" charset="0"/>
              </a:rPr>
            </a:br>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printf</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\n\n</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printf</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\t\t\t</a:t>
            </a:r>
            <a:r>
              <a:rPr lang="en-US" b="0" dirty="0">
                <a:solidFill>
                  <a:srgbClr val="A5FF90"/>
                </a:solidFill>
                <a:effectLst/>
                <a:latin typeface="cascadia code" panose="020B0609020000020004" pitchFamily="49" charset="0"/>
              </a:rPr>
              <a:t>**** Press 'Y' to continue ordering items from the menu and press 'N' to finish ordering from the menu. ****</a:t>
            </a:r>
            <a:r>
              <a:rPr lang="en-US" b="0" dirty="0">
                <a:solidFill>
                  <a:srgbClr val="FF628C"/>
                </a:solidFill>
                <a:effectLst/>
                <a:latin typeface="cascadia code" panose="020B0609020000020004" pitchFamily="49" charset="0"/>
              </a:rPr>
              <a:t>\n\n</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printf</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Please enter the customer name:</a:t>
            </a:r>
            <a:r>
              <a:rPr lang="en-US" b="0" dirty="0">
                <a:solidFill>
                  <a:srgbClr val="FF628C"/>
                </a:solidFill>
                <a:effectLst/>
                <a:latin typeface="cascadia code" panose="020B0609020000020004" pitchFamily="49" charset="0"/>
              </a:rPr>
              <a:t>\t</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fflush</a:t>
            </a:r>
            <a:r>
              <a:rPr lang="en-US" b="0" dirty="0">
                <a:solidFill>
                  <a:srgbClr val="E1EFFF"/>
                </a:solidFill>
                <a:effectLst/>
                <a:latin typeface="cascadia code" panose="020B0609020000020004" pitchFamily="49" charset="0"/>
              </a:rPr>
              <a:t>(</a:t>
            </a:r>
            <a:r>
              <a:rPr lang="en-US" b="0" dirty="0">
                <a:solidFill>
                  <a:srgbClr val="FFC600"/>
                </a:solidFill>
                <a:effectLst/>
                <a:latin typeface="cascadia code" panose="020B0609020000020004" pitchFamily="49" charset="0"/>
              </a:rPr>
              <a:t>stdin</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i="1" dirty="0">
                <a:solidFill>
                  <a:srgbClr val="0088FF"/>
                </a:solidFill>
                <a:effectLst/>
                <a:latin typeface="cascadia code" panose="020B0609020000020004" pitchFamily="49" charset="0"/>
              </a:rPr>
              <a:t>// if there is any newline character comes through this library function converts this '\n' to NULL to avoid buffer</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FFC600"/>
                </a:solidFill>
                <a:effectLst/>
                <a:latin typeface="cascadia code" panose="020B0609020000020004" pitchFamily="49" charset="0"/>
              </a:rPr>
              <a:t>gets</a:t>
            </a:r>
            <a:r>
              <a:rPr lang="en-US" b="0" dirty="0">
                <a:solidFill>
                  <a:srgbClr val="E1EFFF"/>
                </a:solidFill>
                <a:effectLst/>
                <a:latin typeface="cascadia code" panose="020B0609020000020004" pitchFamily="49" charset="0"/>
              </a:rPr>
              <a:t>(</a:t>
            </a:r>
            <a:r>
              <a:rPr lang="en-US" b="0" dirty="0">
                <a:solidFill>
                  <a:srgbClr val="FFFFFF"/>
                </a:solidFill>
                <a:effectLst/>
                <a:latin typeface="cascadia code" panose="020B0609020000020004" pitchFamily="49" charset="0"/>
              </a:rPr>
              <a:t>name</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name</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i="1" dirty="0">
                <a:solidFill>
                  <a:srgbClr val="0088FF"/>
                </a:solidFill>
                <a:effectLst/>
                <a:latin typeface="cascadia code" panose="020B0609020000020004" pitchFamily="49" charset="0"/>
              </a:rPr>
              <a:t>// customer name</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printf</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\n\n</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p:txBody>
      </p:sp>
    </p:spTree>
    <p:extLst>
      <p:ext uri="{BB962C8B-B14F-4D97-AF65-F5344CB8AC3E}">
        <p14:creationId xmlns:p14="http://schemas.microsoft.com/office/powerpoint/2010/main" val="4228469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91D1F37-C0EE-4834-A5CC-FF4E7BC5A03D}"/>
              </a:ext>
            </a:extLst>
          </p:cNvPr>
          <p:cNvSpPr/>
          <p:nvPr/>
        </p:nvSpPr>
        <p:spPr>
          <a:xfrm>
            <a:off x="-3271838" y="-5708228"/>
            <a:ext cx="18735675" cy="18735675"/>
          </a:xfrm>
          <a:prstGeom prst="ellipse">
            <a:avLst/>
          </a:prstGeom>
          <a:solidFill>
            <a:srgbClr val="192E3A">
              <a:alpha val="40000"/>
            </a:srgbClr>
          </a:solidFill>
          <a:ln w="1270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B964AD33-B11F-47F9-87F7-224C4789DFBC}"/>
              </a:ext>
            </a:extLst>
          </p:cNvPr>
          <p:cNvSpPr txBox="1"/>
          <p:nvPr/>
        </p:nvSpPr>
        <p:spPr>
          <a:xfrm>
            <a:off x="275626" y="3144181"/>
            <a:ext cx="1715409" cy="1323439"/>
          </a:xfrm>
          <a:prstGeom prst="rect">
            <a:avLst/>
          </a:prstGeom>
          <a:noFill/>
        </p:spPr>
        <p:txBody>
          <a:bodyPr wrap="square" rtlCol="0">
            <a:spAutoFit/>
          </a:bodyPr>
          <a:lstStyle/>
          <a:p>
            <a:pPr algn="ctr"/>
            <a:r>
              <a:rPr lang="en-US" sz="4000" dirty="0">
                <a:solidFill>
                  <a:schemeClr val="bg1">
                    <a:lumMod val="95000"/>
                  </a:schemeClr>
                </a:solidFill>
                <a:latin typeface="Poppins" panose="00000500000000000000" pitchFamily="2" charset="0"/>
                <a:cs typeface="Poppins" panose="00000500000000000000" pitchFamily="2" charset="0"/>
              </a:rPr>
              <a:t>Calculation</a:t>
            </a:r>
          </a:p>
        </p:txBody>
      </p:sp>
      <p:pic>
        <p:nvPicPr>
          <p:cNvPr id="4" name="Graphic 3" descr="Mathematics with solid fill">
            <a:extLst>
              <a:ext uri="{FF2B5EF4-FFF2-40B4-BE49-F238E27FC236}">
                <a16:creationId xmlns:a16="http://schemas.microsoft.com/office/drawing/2014/main" id="{9D712F7D-064F-458C-8103-3757C15FD9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4642" y="1529790"/>
            <a:ext cx="1137375" cy="1137375"/>
          </a:xfrm>
          <a:prstGeom prst="rect">
            <a:avLst/>
          </a:prstGeom>
        </p:spPr>
      </p:pic>
      <p:sp>
        <p:nvSpPr>
          <p:cNvPr id="5" name="TextBox 4">
            <a:extLst>
              <a:ext uri="{FF2B5EF4-FFF2-40B4-BE49-F238E27FC236}">
                <a16:creationId xmlns:a16="http://schemas.microsoft.com/office/drawing/2014/main" id="{2818AE7B-6D6B-4637-86F8-53D892CAD456}"/>
              </a:ext>
            </a:extLst>
          </p:cNvPr>
          <p:cNvSpPr txBox="1"/>
          <p:nvPr/>
        </p:nvSpPr>
        <p:spPr>
          <a:xfrm>
            <a:off x="2377385" y="612844"/>
            <a:ext cx="9249973" cy="5786199"/>
          </a:xfrm>
          <a:prstGeom prst="rect">
            <a:avLst/>
          </a:prstGeom>
          <a:noFill/>
        </p:spPr>
        <p:txBody>
          <a:bodyPr wrap="square" rtlCol="0">
            <a:spAutoFit/>
          </a:bodyPr>
          <a:lstStyle/>
          <a:p>
            <a:r>
              <a:rPr lang="en-US" b="0" dirty="0">
                <a:solidFill>
                  <a:srgbClr val="FF9D00"/>
                </a:solidFill>
                <a:effectLst/>
                <a:latin typeface="cascadia code" panose="020B0609020000020004" pitchFamily="49" charset="0"/>
              </a:rPr>
              <a:t>switch</a:t>
            </a:r>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r>
              <a:rPr lang="en-US" b="0" dirty="0" err="1">
                <a:solidFill>
                  <a:srgbClr val="FFFFFF"/>
                </a:solidFill>
                <a:effectLst/>
                <a:latin typeface="cascadia code" panose="020B0609020000020004" pitchFamily="49" charset="0"/>
              </a:rPr>
              <a:t>sum_calculation</a:t>
            </a:r>
            <a:r>
              <a:rPr lang="en-US" b="0" dirty="0" err="1">
                <a:solidFill>
                  <a:srgbClr val="E1EFFF"/>
                </a:solidFill>
                <a:effectLst/>
                <a:latin typeface="cascadia code" panose="020B0609020000020004" pitchFamily="49" charset="0"/>
              </a:rPr>
              <a:t>.</a:t>
            </a:r>
            <a:r>
              <a:rPr lang="en-US" b="0" dirty="0" err="1">
                <a:solidFill>
                  <a:srgbClr val="9EFFFF"/>
                </a:solidFill>
                <a:effectLst/>
                <a:latin typeface="cascadia code" panose="020B0609020000020004" pitchFamily="49" charset="0"/>
              </a:rPr>
              <a:t>input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sz="2800" b="0" dirty="0">
                <a:solidFill>
                  <a:srgbClr val="FF9D00"/>
                </a:solidFill>
                <a:effectLst/>
                <a:latin typeface="cascadia code" panose="020B0609020000020004" pitchFamily="49" charset="0"/>
              </a:rPr>
              <a:t>case</a:t>
            </a:r>
            <a:r>
              <a:rPr lang="en-US" sz="2800" b="0" dirty="0">
                <a:solidFill>
                  <a:srgbClr val="9EFFFF"/>
                </a:solidFill>
                <a:effectLst/>
                <a:latin typeface="cascadia code" panose="020B0609020000020004" pitchFamily="49" charset="0"/>
              </a:rPr>
              <a:t> </a:t>
            </a:r>
            <a:r>
              <a:rPr lang="en-US" sz="2800" b="0" dirty="0">
                <a:solidFill>
                  <a:srgbClr val="FF628C"/>
                </a:solidFill>
                <a:effectLst/>
                <a:latin typeface="cascadia code" panose="020B0609020000020004" pitchFamily="49" charset="0"/>
              </a:rPr>
              <a:t>1</a:t>
            </a:r>
            <a:r>
              <a:rPr lang="en-US" sz="2800"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if</a:t>
            </a:r>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r>
              <a:rPr lang="en-US" b="0" dirty="0" err="1">
                <a:solidFill>
                  <a:srgbClr val="FFFFFF"/>
                </a:solidFill>
                <a:effectLst/>
                <a:latin typeface="cascadia code" panose="020B0609020000020004" pitchFamily="49" charset="0"/>
              </a:rPr>
              <a:t>menu_string</a:t>
            </a:r>
            <a:r>
              <a:rPr lang="en-US" b="0" dirty="0">
                <a:solidFill>
                  <a:srgbClr val="E1EFFF"/>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0</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.compare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FF628C"/>
                </a:solidFill>
                <a:effectLst/>
                <a:latin typeface="cascadia code" panose="020B0609020000020004" pitchFamily="49" charset="0"/>
              </a:rPr>
              <a:t>0</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FFC600"/>
                </a:solidFill>
                <a:effectLst/>
                <a:latin typeface="cascadia code" panose="020B0609020000020004" pitchFamily="49" charset="0"/>
              </a:rPr>
              <a:t>quantity_again1</a:t>
            </a:r>
            <a:r>
              <a:rPr lang="en-US" b="0" dirty="0">
                <a:solidFill>
                  <a:srgbClr val="9EF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printf</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Please enter the quantity:</a:t>
            </a:r>
            <a:r>
              <a:rPr lang="en-US" b="0" dirty="0">
                <a:solidFill>
                  <a:srgbClr val="FF628C"/>
                </a:solidFill>
                <a:effectLst/>
                <a:latin typeface="cascadia code" panose="020B0609020000020004" pitchFamily="49" charset="0"/>
              </a:rPr>
              <a:t>\t</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fflush</a:t>
            </a:r>
            <a:r>
              <a:rPr lang="en-US" b="0" dirty="0">
                <a:solidFill>
                  <a:srgbClr val="E1EFFF"/>
                </a:solidFill>
                <a:effectLst/>
                <a:latin typeface="cascadia code" panose="020B0609020000020004" pitchFamily="49" charset="0"/>
              </a:rPr>
              <a:t>(</a:t>
            </a:r>
            <a:r>
              <a:rPr lang="en-US" b="0" dirty="0">
                <a:solidFill>
                  <a:srgbClr val="FFC600"/>
                </a:solidFill>
                <a:effectLst/>
                <a:latin typeface="cascadia code" panose="020B0609020000020004" pitchFamily="49" charset="0"/>
              </a:rPr>
              <a:t>stdin</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p>
          <a:p>
            <a:r>
              <a:rPr lang="en-US" dirty="0">
                <a:solidFill>
                  <a:srgbClr val="9EFFFF"/>
                </a:solidFill>
                <a:latin typeface="cascadia code" panose="020B0609020000020004" pitchFamily="49" charset="0"/>
              </a:rPr>
              <a:t>					</a:t>
            </a:r>
            <a:r>
              <a:rPr lang="en-US" b="0" dirty="0" err="1">
                <a:solidFill>
                  <a:srgbClr val="FFC600"/>
                </a:solidFill>
                <a:effectLst/>
                <a:latin typeface="cascadia code" panose="020B0609020000020004" pitchFamily="49" charset="0"/>
              </a:rPr>
              <a:t>scanf</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%d</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&amp;</a:t>
            </a:r>
            <a:r>
              <a:rPr lang="en-US" b="0" dirty="0">
                <a:solidFill>
                  <a:srgbClr val="FFFFFF"/>
                </a:solidFill>
                <a:effectLst/>
                <a:latin typeface="cascadia code" panose="020B0609020000020004" pitchFamily="49" charset="0"/>
              </a:rPr>
              <a:t>sum</a:t>
            </a:r>
            <a:r>
              <a:rPr lang="en-US" b="0" dirty="0">
                <a:solidFill>
                  <a:srgbClr val="E1EFFF"/>
                </a:solidFill>
                <a:effectLst/>
                <a:latin typeface="cascadia code" panose="020B0609020000020004" pitchFamily="49" charset="0"/>
              </a:rPr>
              <a:t>[</a:t>
            </a:r>
            <a:r>
              <a:rPr lang="en-US" b="0" dirty="0" err="1">
                <a:solidFill>
                  <a:srgbClr val="FFFFFF"/>
                </a:solidFill>
                <a:effectLst/>
                <a:latin typeface="cascadia code" panose="020B0609020000020004" pitchFamily="49" charset="0"/>
              </a:rPr>
              <a:t>loop</a:t>
            </a:r>
            <a:r>
              <a:rPr lang="en-US" b="0" dirty="0" err="1">
                <a:solidFill>
                  <a:srgbClr val="E1EFFF"/>
                </a:solidFill>
                <a:effectLst/>
                <a:latin typeface="cascadia code" panose="020B0609020000020004" pitchFamily="49" charset="0"/>
              </a:rPr>
              <a:t>.</a:t>
            </a:r>
            <a:r>
              <a:rPr lang="en-US" b="0" dirty="0" err="1">
                <a:solidFill>
                  <a:srgbClr val="9EFFFF"/>
                </a:solidFill>
                <a:effectLst/>
                <a:latin typeface="cascadia code" panose="020B0609020000020004" pitchFamily="49" charset="0"/>
              </a:rPr>
              <a:t>limit</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quantity</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if</a:t>
            </a:r>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r>
              <a:rPr lang="en-US" b="0" dirty="0">
                <a:solidFill>
                  <a:srgbClr val="FFFFFF"/>
                </a:solidFill>
                <a:effectLst/>
                <a:latin typeface="cascadia code" panose="020B0609020000020004" pitchFamily="49" charset="0"/>
              </a:rPr>
              <a:t>sum</a:t>
            </a:r>
            <a:r>
              <a:rPr lang="en-US" b="0" dirty="0">
                <a:solidFill>
                  <a:srgbClr val="E1EFFF"/>
                </a:solidFill>
                <a:effectLst/>
                <a:latin typeface="cascadia code" panose="020B0609020000020004" pitchFamily="49" charset="0"/>
              </a:rPr>
              <a:t>[</a:t>
            </a:r>
            <a:r>
              <a:rPr lang="en-US" b="0" dirty="0" err="1">
                <a:solidFill>
                  <a:srgbClr val="FFFFFF"/>
                </a:solidFill>
                <a:effectLst/>
                <a:latin typeface="cascadia code" panose="020B0609020000020004" pitchFamily="49" charset="0"/>
              </a:rPr>
              <a:t>loop</a:t>
            </a:r>
            <a:r>
              <a:rPr lang="en-US" b="0" dirty="0" err="1">
                <a:solidFill>
                  <a:srgbClr val="E1EFFF"/>
                </a:solidFill>
                <a:effectLst/>
                <a:latin typeface="cascadia code" panose="020B0609020000020004" pitchFamily="49" charset="0"/>
              </a:rPr>
              <a:t>.</a:t>
            </a:r>
            <a:r>
              <a:rPr lang="en-US" b="0" dirty="0" err="1">
                <a:solidFill>
                  <a:srgbClr val="9EFFFF"/>
                </a:solidFill>
                <a:effectLst/>
                <a:latin typeface="cascadia code" panose="020B0609020000020004" pitchFamily="49" charset="0"/>
              </a:rPr>
              <a:t>limit</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quantity </a:t>
            </a:r>
            <a:r>
              <a:rPr lang="en-US" b="0" dirty="0">
                <a:solidFill>
                  <a:srgbClr val="FF9D00"/>
                </a:solidFill>
                <a:effectLst/>
                <a:latin typeface="cascadia code" panose="020B0609020000020004" pitchFamily="49" charset="0"/>
              </a:rPr>
              <a:t>&gt;</a:t>
            </a:r>
            <a:r>
              <a:rPr lang="en-US" b="0" dirty="0">
                <a:solidFill>
                  <a:srgbClr val="9EFFFF"/>
                </a:solidFill>
                <a:effectLst/>
                <a:latin typeface="cascadia code" panose="020B0609020000020004" pitchFamily="49" charset="0"/>
              </a:rPr>
              <a:t> </a:t>
            </a:r>
            <a:r>
              <a:rPr lang="en-US" b="0" dirty="0">
                <a:solidFill>
                  <a:srgbClr val="FF628C"/>
                </a:solidFill>
                <a:effectLst/>
                <a:latin typeface="cascadia code" panose="020B0609020000020004" pitchFamily="49" charset="0"/>
              </a:rPr>
              <a:t>0</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fflush</a:t>
            </a:r>
            <a:r>
              <a:rPr lang="en-US" b="0" dirty="0">
                <a:solidFill>
                  <a:srgbClr val="E1EFFF"/>
                </a:solidFill>
                <a:effectLst/>
                <a:latin typeface="cascadia code" panose="020B0609020000020004" pitchFamily="49" charset="0"/>
              </a:rPr>
              <a:t>(</a:t>
            </a:r>
            <a:r>
              <a:rPr lang="en-US" b="0" dirty="0">
                <a:solidFill>
                  <a:srgbClr val="FFC600"/>
                </a:solidFill>
                <a:effectLst/>
                <a:latin typeface="cascadia code" panose="020B0609020000020004" pitchFamily="49" charset="0"/>
              </a:rPr>
              <a:t>stdin</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FFFFFF"/>
                </a:solidFill>
                <a:effectLst/>
                <a:latin typeface="cascadia code" panose="020B0609020000020004" pitchFamily="49" charset="0"/>
              </a:rPr>
              <a:t>sum</a:t>
            </a:r>
            <a:r>
              <a:rPr lang="en-US" b="0" dirty="0">
                <a:solidFill>
                  <a:srgbClr val="E1EFFF"/>
                </a:solidFill>
                <a:effectLst/>
                <a:latin typeface="cascadia code" panose="020B0609020000020004" pitchFamily="49" charset="0"/>
              </a:rPr>
              <a:t>[</a:t>
            </a:r>
            <a:r>
              <a:rPr lang="en-US" b="0" dirty="0" err="1">
                <a:solidFill>
                  <a:srgbClr val="FFFFFF"/>
                </a:solidFill>
                <a:effectLst/>
                <a:latin typeface="cascadia code" panose="020B0609020000020004" pitchFamily="49" charset="0"/>
              </a:rPr>
              <a:t>loop</a:t>
            </a:r>
            <a:r>
              <a:rPr lang="en-US" b="0" dirty="0" err="1">
                <a:solidFill>
                  <a:srgbClr val="E1EFFF"/>
                </a:solidFill>
                <a:effectLst/>
                <a:latin typeface="cascadia code" panose="020B0609020000020004" pitchFamily="49" charset="0"/>
              </a:rPr>
              <a:t>.</a:t>
            </a:r>
            <a:r>
              <a:rPr lang="en-US" b="0" dirty="0" err="1">
                <a:solidFill>
                  <a:srgbClr val="9EFFFF"/>
                </a:solidFill>
                <a:effectLst/>
                <a:latin typeface="cascadia code" panose="020B0609020000020004" pitchFamily="49" charset="0"/>
              </a:rPr>
              <a:t>limit</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sum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FF628C"/>
                </a:solidFill>
                <a:effectLst/>
                <a:latin typeface="cascadia code" panose="020B0609020000020004" pitchFamily="49" charset="0"/>
              </a:rPr>
              <a:t>180.0</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FFFFFF"/>
                </a:solidFill>
                <a:effectLst/>
                <a:latin typeface="cascadia code" panose="020B0609020000020004" pitchFamily="49" charset="0"/>
              </a:rPr>
              <a:t>sum</a:t>
            </a:r>
            <a:r>
              <a:rPr lang="en-US" b="0" dirty="0">
                <a:solidFill>
                  <a:srgbClr val="E1EFFF"/>
                </a:solidFill>
                <a:effectLst/>
                <a:latin typeface="cascadia code" panose="020B0609020000020004" pitchFamily="49" charset="0"/>
              </a:rPr>
              <a:t>[</a:t>
            </a:r>
            <a:r>
              <a:rPr lang="en-US" b="0" dirty="0" err="1">
                <a:solidFill>
                  <a:srgbClr val="FFFFFF"/>
                </a:solidFill>
                <a:effectLst/>
                <a:latin typeface="cascadia code" panose="020B0609020000020004" pitchFamily="49" charset="0"/>
              </a:rPr>
              <a:t>loop</a:t>
            </a:r>
            <a:r>
              <a:rPr lang="en-US" b="0" dirty="0" err="1">
                <a:solidFill>
                  <a:srgbClr val="E1EFFF"/>
                </a:solidFill>
                <a:effectLst/>
                <a:latin typeface="cascadia code" panose="020B0609020000020004" pitchFamily="49" charset="0"/>
              </a:rPr>
              <a:t>.</a:t>
            </a:r>
            <a:r>
              <a:rPr lang="en-US" b="0" dirty="0" err="1">
                <a:solidFill>
                  <a:srgbClr val="9EFFFF"/>
                </a:solidFill>
                <a:effectLst/>
                <a:latin typeface="cascadia code" panose="020B0609020000020004" pitchFamily="49" charset="0"/>
              </a:rPr>
              <a:t>limit</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quantity</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strcpy</a:t>
            </a:r>
            <a:r>
              <a:rPr lang="en-US" b="0" dirty="0">
                <a:solidFill>
                  <a:srgbClr val="E1EFFF"/>
                </a:solidFill>
                <a:effectLst/>
                <a:latin typeface="cascadia code" panose="020B0609020000020004" pitchFamily="49" charset="0"/>
              </a:rPr>
              <a:t>(</a:t>
            </a:r>
            <a:r>
              <a:rPr lang="en-US" b="0" dirty="0" err="1">
                <a:solidFill>
                  <a:srgbClr val="FFFFFF"/>
                </a:solidFill>
                <a:effectLst/>
                <a:latin typeface="cascadia code" panose="020B0609020000020004" pitchFamily="49" charset="0"/>
              </a:rPr>
              <a:t>receipt_string</a:t>
            </a:r>
            <a:r>
              <a:rPr lang="en-US" b="0" dirty="0">
                <a:solidFill>
                  <a:srgbClr val="E1EFFF"/>
                </a:solidFill>
                <a:effectLst/>
                <a:latin typeface="cascadia code" panose="020B0609020000020004" pitchFamily="49" charset="0"/>
              </a:rPr>
              <a:t>[</a:t>
            </a:r>
            <a:r>
              <a:rPr lang="en-US" b="0" dirty="0" err="1">
                <a:solidFill>
                  <a:srgbClr val="FFFFFF"/>
                </a:solidFill>
                <a:effectLst/>
                <a:latin typeface="cascadia code" panose="020B0609020000020004" pitchFamily="49" charset="0"/>
              </a:rPr>
              <a:t>loop</a:t>
            </a:r>
            <a:r>
              <a:rPr lang="en-US" b="0" dirty="0" err="1">
                <a:solidFill>
                  <a:srgbClr val="E1EFFF"/>
                </a:solidFill>
                <a:effectLst/>
                <a:latin typeface="cascadia code" panose="020B0609020000020004" pitchFamily="49" charset="0"/>
              </a:rPr>
              <a:t>.</a:t>
            </a:r>
            <a:r>
              <a:rPr lang="en-US" b="0" dirty="0" err="1">
                <a:solidFill>
                  <a:srgbClr val="9EFFFF"/>
                </a:solidFill>
                <a:effectLst/>
                <a:latin typeface="cascadia code" panose="020B0609020000020004" pitchFamily="49" charset="0"/>
              </a:rPr>
              <a:t>limit</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string</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menu_string</a:t>
            </a:r>
            <a:r>
              <a:rPr lang="en-US" b="0" dirty="0">
                <a:solidFill>
                  <a:srgbClr val="E1EFFF"/>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0</a:t>
            </a:r>
            <a:r>
              <a:rPr lang="en-US" b="0" dirty="0">
                <a:solidFill>
                  <a:srgbClr val="E1EFFF"/>
                </a:solidFill>
                <a:effectLst/>
                <a:latin typeface="cascadia code" panose="020B0609020000020004" pitchFamily="49" charset="0"/>
              </a:rPr>
              <a:t>].</a:t>
            </a:r>
            <a:r>
              <a:rPr lang="en-US" b="0" dirty="0" err="1">
                <a:solidFill>
                  <a:srgbClr val="9EFFFF"/>
                </a:solidFill>
                <a:effectLst/>
                <a:latin typeface="cascadia code" panose="020B0609020000020004" pitchFamily="49" charset="0"/>
              </a:rPr>
              <a:t>string_from_menu</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i="1" dirty="0">
                <a:solidFill>
                  <a:srgbClr val="0088FF"/>
                </a:solidFill>
                <a:effectLst/>
                <a:latin typeface="cascadia code" panose="020B0609020000020004" pitchFamily="49" charset="0"/>
              </a:rPr>
              <a:t>// copied our string menu no 1 to </a:t>
            </a:r>
            <a:r>
              <a:rPr lang="en-US" b="0" i="1" dirty="0" err="1">
                <a:solidFill>
                  <a:srgbClr val="0088FF"/>
                </a:solidFill>
                <a:effectLst/>
                <a:latin typeface="cascadia code" panose="020B0609020000020004" pitchFamily="49" charset="0"/>
              </a:rPr>
              <a:t>receipt_string</a:t>
            </a:r>
            <a:r>
              <a:rPr lang="en-US" b="0" i="1" dirty="0">
                <a:solidFill>
                  <a:srgbClr val="0088FF"/>
                </a:solidFill>
                <a:effectLst/>
                <a:latin typeface="cascadia code" panose="020B0609020000020004" pitchFamily="49" charset="0"/>
              </a:rPr>
              <a:t>[50].string[200],see in void </a:t>
            </a:r>
            <a:r>
              <a:rPr lang="en-US" b="0" i="1" dirty="0" err="1">
                <a:solidFill>
                  <a:srgbClr val="0088FF"/>
                </a:solidFill>
                <a:effectLst/>
                <a:latin typeface="cascadia code" panose="020B0609020000020004" pitchFamily="49" charset="0"/>
              </a:rPr>
              <a:t>menu_string_store</a:t>
            </a:r>
            <a:r>
              <a:rPr lang="en-US" b="0" i="1" dirty="0">
                <a:solidFill>
                  <a:srgbClr val="0088FF"/>
                </a:solidFill>
                <a:effectLst/>
                <a:latin typeface="cascadia code" panose="020B0609020000020004" pitchFamily="49" charset="0"/>
              </a:rPr>
              <a:t>() function</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printf</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\n\n</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break</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p:txBody>
      </p:sp>
    </p:spTree>
    <p:extLst>
      <p:ext uri="{BB962C8B-B14F-4D97-AF65-F5344CB8AC3E}">
        <p14:creationId xmlns:p14="http://schemas.microsoft.com/office/powerpoint/2010/main" val="2953489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A110770-6AE7-4D9E-B75B-D318389B3FED}"/>
              </a:ext>
            </a:extLst>
          </p:cNvPr>
          <p:cNvSpPr/>
          <p:nvPr/>
        </p:nvSpPr>
        <p:spPr>
          <a:xfrm>
            <a:off x="-3271838" y="-5708228"/>
            <a:ext cx="18735675" cy="18735675"/>
          </a:xfrm>
          <a:prstGeom prst="ellipse">
            <a:avLst/>
          </a:prstGeom>
          <a:solidFill>
            <a:srgbClr val="192E3A">
              <a:alpha val="40000"/>
            </a:srgbClr>
          </a:solidFill>
          <a:ln w="1270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2D54BCF0-94B5-4ADB-97A6-FABD77CA4E86}"/>
              </a:ext>
            </a:extLst>
          </p:cNvPr>
          <p:cNvSpPr txBox="1"/>
          <p:nvPr/>
        </p:nvSpPr>
        <p:spPr>
          <a:xfrm>
            <a:off x="275626" y="3144181"/>
            <a:ext cx="1715409" cy="1323439"/>
          </a:xfrm>
          <a:prstGeom prst="rect">
            <a:avLst/>
          </a:prstGeom>
          <a:noFill/>
        </p:spPr>
        <p:txBody>
          <a:bodyPr wrap="square" rtlCol="0">
            <a:spAutoFit/>
          </a:bodyPr>
          <a:lstStyle/>
          <a:p>
            <a:pPr algn="ctr"/>
            <a:r>
              <a:rPr lang="en-US" sz="4000" dirty="0">
                <a:solidFill>
                  <a:schemeClr val="bg1">
                    <a:lumMod val="95000"/>
                  </a:schemeClr>
                </a:solidFill>
                <a:latin typeface="Poppins" panose="00000500000000000000" pitchFamily="2" charset="0"/>
                <a:cs typeface="Poppins" panose="00000500000000000000" pitchFamily="2" charset="0"/>
              </a:rPr>
              <a:t>Calculation</a:t>
            </a:r>
          </a:p>
        </p:txBody>
      </p:sp>
      <p:pic>
        <p:nvPicPr>
          <p:cNvPr id="4" name="Graphic 3" descr="Mathematics with solid fill">
            <a:extLst>
              <a:ext uri="{FF2B5EF4-FFF2-40B4-BE49-F238E27FC236}">
                <a16:creationId xmlns:a16="http://schemas.microsoft.com/office/drawing/2014/main" id="{E4925D34-668D-42D0-A4EC-152336A79A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4642" y="1529790"/>
            <a:ext cx="1137375" cy="1137375"/>
          </a:xfrm>
          <a:prstGeom prst="rect">
            <a:avLst/>
          </a:prstGeom>
        </p:spPr>
      </p:pic>
      <p:sp>
        <p:nvSpPr>
          <p:cNvPr id="5" name="TextBox 4">
            <a:extLst>
              <a:ext uri="{FF2B5EF4-FFF2-40B4-BE49-F238E27FC236}">
                <a16:creationId xmlns:a16="http://schemas.microsoft.com/office/drawing/2014/main" id="{5CD1D94E-6053-4E03-8084-D09A0639A68E}"/>
              </a:ext>
            </a:extLst>
          </p:cNvPr>
          <p:cNvSpPr txBox="1"/>
          <p:nvPr/>
        </p:nvSpPr>
        <p:spPr>
          <a:xfrm>
            <a:off x="2377385" y="1028343"/>
            <a:ext cx="9249973" cy="4801314"/>
          </a:xfrm>
          <a:prstGeom prst="rect">
            <a:avLst/>
          </a:prstGeom>
          <a:noFill/>
        </p:spPr>
        <p:txBody>
          <a:bodyPr wrap="square" rtlCol="0">
            <a:spAutoFit/>
          </a:bodyPr>
          <a:lstStyle/>
          <a:p>
            <a:r>
              <a:rPr lang="en-US" b="0" dirty="0">
                <a:solidFill>
                  <a:srgbClr val="FF9D00"/>
                </a:solidFill>
                <a:effectLst/>
                <a:latin typeface="cascadia code" panose="020B0609020000020004" pitchFamily="49" charset="0"/>
              </a:rPr>
              <a:t>else</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printf</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 Invalid quantity! Please enter quantity greater than 0. ***</a:t>
            </a:r>
            <a:r>
              <a:rPr lang="en-US" b="0" dirty="0">
                <a:solidFill>
                  <a:srgbClr val="FF628C"/>
                </a:solidFill>
                <a:effectLst/>
                <a:latin typeface="cascadia code" panose="020B0609020000020004" pitchFamily="49" charset="0"/>
              </a:rPr>
              <a:t>\n\n</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9D00"/>
                </a:solidFill>
                <a:effectLst/>
                <a:latin typeface="cascadia code" panose="020B0609020000020004" pitchFamily="49" charset="0"/>
              </a:rPr>
              <a:t>goto</a:t>
            </a:r>
            <a:r>
              <a:rPr lang="en-US" b="0" dirty="0">
                <a:solidFill>
                  <a:srgbClr val="9EFFFF"/>
                </a:solidFill>
                <a:effectLst/>
                <a:latin typeface="cascadia code" panose="020B0609020000020004" pitchFamily="49" charset="0"/>
              </a:rPr>
              <a:t> </a:t>
            </a:r>
            <a:r>
              <a:rPr lang="en-US" b="0" dirty="0">
                <a:solidFill>
                  <a:srgbClr val="FFC600"/>
                </a:solidFill>
                <a:effectLst/>
                <a:latin typeface="cascadia code" panose="020B0609020000020004" pitchFamily="49" charset="0"/>
              </a:rPr>
              <a:t>quantity_again1</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i="1" dirty="0">
                <a:solidFill>
                  <a:srgbClr val="0088FF"/>
                </a:solidFill>
                <a:effectLst/>
                <a:latin typeface="cascadia code" panose="020B0609020000020004" pitchFamily="49" charset="0"/>
              </a:rPr>
              <a:t>// if not greater than 0, code will jump here from 155 no line and run its code again</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else</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printf</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 This item is not available. Please select another available item from the menu. ***</a:t>
            </a:r>
            <a:r>
              <a:rPr lang="en-US" b="0" dirty="0">
                <a:solidFill>
                  <a:srgbClr val="FF628C"/>
                </a:solidFill>
                <a:effectLst/>
                <a:latin typeface="cascadia code" panose="020B0609020000020004" pitchFamily="49" charset="0"/>
              </a:rPr>
              <a:t>\n\n</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9D00"/>
                </a:solidFill>
                <a:effectLst/>
                <a:latin typeface="cascadia code" panose="020B0609020000020004" pitchFamily="49" charset="0"/>
              </a:rPr>
              <a:t>goto</a:t>
            </a:r>
            <a:r>
              <a:rPr lang="en-US" b="0" dirty="0">
                <a:solidFill>
                  <a:srgbClr val="9EFFFF"/>
                </a:solidFill>
                <a:effectLst/>
                <a:latin typeface="cascadia code" panose="020B0609020000020004" pitchFamily="49" charset="0"/>
              </a:rPr>
              <a:t> </a:t>
            </a:r>
            <a:r>
              <a:rPr lang="en-US" b="0" dirty="0">
                <a:solidFill>
                  <a:srgbClr val="FFC600"/>
                </a:solidFill>
                <a:effectLst/>
                <a:latin typeface="cascadia code" panose="020B0609020000020004" pitchFamily="49" charset="0"/>
              </a:rPr>
              <a:t>again</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i="1" dirty="0">
                <a:solidFill>
                  <a:srgbClr val="0088FF"/>
                </a:solidFill>
                <a:effectLst/>
                <a:latin typeface="cascadia code" panose="020B0609020000020004" pitchFamily="49" charset="0"/>
              </a:rPr>
              <a:t>// if the menu is unavailable code will jump to line no 139</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br>
              <a:rPr lang="en-US" b="0" dirty="0">
                <a:solidFill>
                  <a:srgbClr val="FFFFFF"/>
                </a:solidFill>
                <a:effectLst/>
                <a:latin typeface="cascadia code" panose="020B0609020000020004" pitchFamily="49" charset="0"/>
              </a:rPr>
            </a:br>
            <a:endParaRPr lang="en-US" b="0" dirty="0">
              <a:solidFill>
                <a:srgbClr val="FFFFFF"/>
              </a:solidFill>
              <a:effectLst/>
              <a:latin typeface="cascadia code" panose="020B0609020000020004" pitchFamily="49" charset="0"/>
            </a:endParaRPr>
          </a:p>
        </p:txBody>
      </p:sp>
    </p:spTree>
    <p:extLst>
      <p:ext uri="{BB962C8B-B14F-4D97-AF65-F5344CB8AC3E}">
        <p14:creationId xmlns:p14="http://schemas.microsoft.com/office/powerpoint/2010/main" val="114316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F39DFF6B-1D4C-487E-968A-D877477173D1}"/>
              </a:ext>
            </a:extLst>
          </p:cNvPr>
          <p:cNvSpPr/>
          <p:nvPr/>
        </p:nvSpPr>
        <p:spPr>
          <a:xfrm>
            <a:off x="-3271838" y="-5708228"/>
            <a:ext cx="18735675" cy="18735675"/>
          </a:xfrm>
          <a:prstGeom prst="ellipse">
            <a:avLst/>
          </a:prstGeom>
          <a:solidFill>
            <a:srgbClr val="192E3A">
              <a:alpha val="40000"/>
            </a:srgbClr>
          </a:solidFill>
          <a:ln w="1270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3BBD671E-E4E0-4617-9C2E-735F863CC8DC}"/>
              </a:ext>
            </a:extLst>
          </p:cNvPr>
          <p:cNvSpPr txBox="1"/>
          <p:nvPr/>
        </p:nvSpPr>
        <p:spPr>
          <a:xfrm>
            <a:off x="275626" y="3144181"/>
            <a:ext cx="1715409" cy="1323439"/>
          </a:xfrm>
          <a:prstGeom prst="rect">
            <a:avLst/>
          </a:prstGeom>
          <a:noFill/>
        </p:spPr>
        <p:txBody>
          <a:bodyPr wrap="square" rtlCol="0">
            <a:spAutoFit/>
          </a:bodyPr>
          <a:lstStyle/>
          <a:p>
            <a:pPr algn="ctr"/>
            <a:r>
              <a:rPr lang="en-US" sz="4000" dirty="0">
                <a:solidFill>
                  <a:schemeClr val="bg1">
                    <a:lumMod val="95000"/>
                  </a:schemeClr>
                </a:solidFill>
                <a:latin typeface="Poppins" panose="00000500000000000000" pitchFamily="2" charset="0"/>
                <a:cs typeface="Poppins" panose="00000500000000000000" pitchFamily="2" charset="0"/>
              </a:rPr>
              <a:t>Calculation</a:t>
            </a:r>
          </a:p>
        </p:txBody>
      </p:sp>
      <p:pic>
        <p:nvPicPr>
          <p:cNvPr id="12" name="Graphic 11" descr="Mathematics with solid fill">
            <a:extLst>
              <a:ext uri="{FF2B5EF4-FFF2-40B4-BE49-F238E27FC236}">
                <a16:creationId xmlns:a16="http://schemas.microsoft.com/office/drawing/2014/main" id="{B5C7AEC2-97E9-42DD-AE77-2B406529C8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4642" y="1529790"/>
            <a:ext cx="1137375" cy="1137375"/>
          </a:xfrm>
          <a:prstGeom prst="rect">
            <a:avLst/>
          </a:prstGeom>
        </p:spPr>
      </p:pic>
      <p:sp>
        <p:nvSpPr>
          <p:cNvPr id="13" name="TextBox 12">
            <a:extLst>
              <a:ext uri="{FF2B5EF4-FFF2-40B4-BE49-F238E27FC236}">
                <a16:creationId xmlns:a16="http://schemas.microsoft.com/office/drawing/2014/main" id="{A981879E-E393-4BA6-B993-B0770A1754C3}"/>
              </a:ext>
            </a:extLst>
          </p:cNvPr>
          <p:cNvSpPr txBox="1"/>
          <p:nvPr/>
        </p:nvSpPr>
        <p:spPr>
          <a:xfrm>
            <a:off x="2377385" y="158747"/>
            <a:ext cx="9249973" cy="7509748"/>
          </a:xfrm>
          <a:prstGeom prst="rect">
            <a:avLst/>
          </a:prstGeom>
          <a:noFill/>
        </p:spPr>
        <p:txBody>
          <a:bodyPr wrap="square" rtlCol="0">
            <a:spAutoFit/>
          </a:bodyPr>
          <a:lstStyle/>
          <a:p>
            <a:r>
              <a:rPr lang="en-US" sz="3200" b="0" dirty="0">
                <a:solidFill>
                  <a:srgbClr val="FF9D00"/>
                </a:solidFill>
                <a:effectLst/>
                <a:latin typeface="cascadia code" panose="020B0609020000020004" pitchFamily="49" charset="0"/>
              </a:rPr>
              <a:t>[ case </a:t>
            </a:r>
            <a:r>
              <a:rPr lang="en-US" sz="3200" dirty="0">
                <a:solidFill>
                  <a:srgbClr val="FF628C"/>
                </a:solidFill>
                <a:latin typeface="cascadia code" panose="020B0609020000020004" pitchFamily="49" charset="0"/>
              </a:rPr>
              <a:t>2</a:t>
            </a:r>
            <a:r>
              <a:rPr lang="en-US" sz="3200" b="0" dirty="0">
                <a:solidFill>
                  <a:srgbClr val="FF9D00"/>
                </a:solidFill>
                <a:effectLst/>
                <a:latin typeface="cascadia code" panose="020B0609020000020004" pitchFamily="49" charset="0"/>
              </a:rPr>
              <a:t> to </a:t>
            </a:r>
            <a:r>
              <a:rPr lang="en-US" sz="3200" dirty="0">
                <a:solidFill>
                  <a:srgbClr val="FF628C"/>
                </a:solidFill>
                <a:latin typeface="cascadia code" panose="020B0609020000020004" pitchFamily="49" charset="0"/>
              </a:rPr>
              <a:t>25</a:t>
            </a:r>
            <a:r>
              <a:rPr lang="en-US" sz="3200" b="0" dirty="0">
                <a:solidFill>
                  <a:srgbClr val="FF9D00"/>
                </a:solidFill>
                <a:effectLst/>
                <a:latin typeface="cascadia code" panose="020B0609020000020004" pitchFamily="49" charset="0"/>
              </a:rPr>
              <a:t> -</a:t>
            </a:r>
            <a:r>
              <a:rPr lang="en-US" sz="3200" b="0" dirty="0">
                <a:solidFill>
                  <a:srgbClr val="FF9D00"/>
                </a:solidFill>
                <a:effectLst/>
                <a:latin typeface="cascadia code" panose="020B0609020000020004" pitchFamily="49" charset="0"/>
                <a:sym typeface="Wingdings" panose="05000000000000000000" pitchFamily="2" charset="2"/>
              </a:rPr>
              <a:t> Same as case </a:t>
            </a:r>
            <a:r>
              <a:rPr lang="en-US" sz="3200" b="0" dirty="0">
                <a:solidFill>
                  <a:srgbClr val="FF628C"/>
                </a:solidFill>
                <a:effectLst/>
                <a:latin typeface="cascadia code" panose="020B0609020000020004" pitchFamily="49" charset="0"/>
                <a:sym typeface="Wingdings" panose="05000000000000000000" pitchFamily="2" charset="2"/>
              </a:rPr>
              <a:t>1 ]</a:t>
            </a:r>
          </a:p>
          <a:p>
            <a:r>
              <a:rPr lang="en-US" dirty="0">
                <a:solidFill>
                  <a:srgbClr val="FF9D00"/>
                </a:solidFill>
                <a:latin typeface="cascadia code" panose="020B0609020000020004" pitchFamily="49" charset="0"/>
              </a:rPr>
              <a:t>d</a:t>
            </a:r>
            <a:r>
              <a:rPr lang="en-US" b="0" dirty="0">
                <a:solidFill>
                  <a:srgbClr val="FF9D00"/>
                </a:solidFill>
                <a:effectLst/>
                <a:latin typeface="cascadia code" panose="020B0609020000020004" pitchFamily="49" charset="0"/>
              </a:rPr>
              <a:t>efault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printf</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 Invalid menu number! Please enter valid menu number. ***</a:t>
            </a:r>
            <a:r>
              <a:rPr lang="en-US" b="0" dirty="0">
                <a:solidFill>
                  <a:srgbClr val="FF628C"/>
                </a:solidFill>
                <a:effectLst/>
                <a:latin typeface="cascadia code" panose="020B0609020000020004" pitchFamily="49" charset="0"/>
              </a:rPr>
              <a:t>\n\n</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9D00"/>
                </a:solidFill>
                <a:effectLst/>
                <a:latin typeface="cascadia code" panose="020B0609020000020004" pitchFamily="49" charset="0"/>
              </a:rPr>
              <a:t>goto</a:t>
            </a:r>
            <a:r>
              <a:rPr lang="en-US" b="0" dirty="0">
                <a:solidFill>
                  <a:srgbClr val="9EFFFF"/>
                </a:solidFill>
                <a:effectLst/>
                <a:latin typeface="cascadia code" panose="020B0609020000020004" pitchFamily="49" charset="0"/>
              </a:rPr>
              <a:t> </a:t>
            </a:r>
            <a:r>
              <a:rPr lang="en-US" b="0" dirty="0" err="1">
                <a:solidFill>
                  <a:srgbClr val="9EFFFF"/>
                </a:solidFill>
                <a:effectLst/>
                <a:latin typeface="cascadia code" panose="020B0609020000020004" pitchFamily="49" charset="0"/>
              </a:rPr>
              <a:t>again_menu</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else</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if</a:t>
            </a:r>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r>
              <a:rPr lang="en-US" b="0" dirty="0" err="1">
                <a:solidFill>
                  <a:srgbClr val="FFC600"/>
                </a:solidFill>
                <a:effectLst/>
                <a:latin typeface="cascadia code" panose="020B0609020000020004" pitchFamily="49" charset="0"/>
              </a:rPr>
              <a:t>tolower</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input</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n</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printf</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\n\n</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break</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else</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printf</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 Invalid keyword! Please press 'Y' to continue ordering items from the menu and press 'N' to finish ordering from the menu. ***</a:t>
            </a:r>
            <a:r>
              <a:rPr lang="en-US" b="0" dirty="0">
                <a:solidFill>
                  <a:srgbClr val="FF628C"/>
                </a:solidFill>
                <a:effectLst/>
                <a:latin typeface="cascadia code" panose="020B0609020000020004" pitchFamily="49" charset="0"/>
              </a:rPr>
              <a:t>\n\n</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fflush</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stdin</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endParaRPr lang="en-US" sz="3600" b="0" dirty="0">
              <a:solidFill>
                <a:srgbClr val="FFFFFF"/>
              </a:solidFill>
              <a:effectLst/>
              <a:latin typeface="cascadia code" panose="020B0609020000020004" pitchFamily="49" charset="0"/>
            </a:endParaRPr>
          </a:p>
        </p:txBody>
      </p:sp>
    </p:spTree>
    <p:extLst>
      <p:ext uri="{BB962C8B-B14F-4D97-AF65-F5344CB8AC3E}">
        <p14:creationId xmlns:p14="http://schemas.microsoft.com/office/powerpoint/2010/main" val="389600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9720AA4B-552B-4E45-AF8C-913F62DDC90B}"/>
              </a:ext>
            </a:extLst>
          </p:cNvPr>
          <p:cNvSpPr/>
          <p:nvPr/>
        </p:nvSpPr>
        <p:spPr>
          <a:xfrm>
            <a:off x="3105150" y="438150"/>
            <a:ext cx="5981700" cy="5981700"/>
          </a:xfrm>
          <a:prstGeom prst="ellipse">
            <a:avLst/>
          </a:prstGeom>
          <a:solidFill>
            <a:srgbClr val="192E3A">
              <a:alpha val="40000"/>
            </a:srgbClr>
          </a:solidFill>
          <a:ln w="1270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58A586F-09D0-483D-8B42-ED016AE56EB5}"/>
              </a:ext>
            </a:extLst>
          </p:cNvPr>
          <p:cNvSpPr txBox="1"/>
          <p:nvPr/>
        </p:nvSpPr>
        <p:spPr>
          <a:xfrm>
            <a:off x="3618005" y="3431011"/>
            <a:ext cx="4955990" cy="1015663"/>
          </a:xfrm>
          <a:prstGeom prst="rect">
            <a:avLst/>
          </a:prstGeom>
          <a:noFill/>
        </p:spPr>
        <p:txBody>
          <a:bodyPr wrap="square" rtlCol="0">
            <a:spAutoFit/>
          </a:bodyPr>
          <a:lstStyle/>
          <a:p>
            <a:pPr algn="ctr"/>
            <a:r>
              <a:rPr lang="en-US" sz="6000" dirty="0">
                <a:solidFill>
                  <a:schemeClr val="bg1">
                    <a:lumMod val="95000"/>
                  </a:schemeClr>
                </a:solidFill>
                <a:latin typeface="Poppins" panose="00000500000000000000" pitchFamily="2" charset="0"/>
                <a:cs typeface="Poppins" panose="00000500000000000000" pitchFamily="2" charset="0"/>
              </a:rPr>
              <a:t>Sub-Total</a:t>
            </a:r>
          </a:p>
        </p:txBody>
      </p:sp>
      <p:pic>
        <p:nvPicPr>
          <p:cNvPr id="9" name="Graphic 8" descr="Pencil with solid fill">
            <a:extLst>
              <a:ext uri="{FF2B5EF4-FFF2-40B4-BE49-F238E27FC236}">
                <a16:creationId xmlns:a16="http://schemas.microsoft.com/office/drawing/2014/main" id="{13A9FF42-09AD-4408-A920-BAF5E54C1B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29225" y="1434704"/>
            <a:ext cx="1733550" cy="1733550"/>
          </a:xfrm>
          <a:prstGeom prst="rect">
            <a:avLst/>
          </a:prstGeom>
        </p:spPr>
      </p:pic>
    </p:spTree>
    <p:extLst>
      <p:ext uri="{BB962C8B-B14F-4D97-AF65-F5344CB8AC3E}">
        <p14:creationId xmlns:p14="http://schemas.microsoft.com/office/powerpoint/2010/main" val="20060712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7CF34CF-640D-4BF8-BC38-EBA355D8895B}"/>
              </a:ext>
            </a:extLst>
          </p:cNvPr>
          <p:cNvSpPr/>
          <p:nvPr/>
        </p:nvSpPr>
        <p:spPr>
          <a:xfrm>
            <a:off x="-3271838" y="-5708228"/>
            <a:ext cx="18735675" cy="18735675"/>
          </a:xfrm>
          <a:prstGeom prst="ellipse">
            <a:avLst/>
          </a:prstGeom>
          <a:solidFill>
            <a:srgbClr val="192E3A">
              <a:alpha val="40000"/>
            </a:srgbClr>
          </a:solidFill>
          <a:ln w="1270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B59EA4F6-90A8-41A6-A666-37DB0DB88527}"/>
              </a:ext>
            </a:extLst>
          </p:cNvPr>
          <p:cNvSpPr txBox="1"/>
          <p:nvPr/>
        </p:nvSpPr>
        <p:spPr>
          <a:xfrm>
            <a:off x="275626" y="3144181"/>
            <a:ext cx="1715409" cy="1323439"/>
          </a:xfrm>
          <a:prstGeom prst="rect">
            <a:avLst/>
          </a:prstGeom>
          <a:noFill/>
        </p:spPr>
        <p:txBody>
          <a:bodyPr wrap="square" rtlCol="0">
            <a:spAutoFit/>
          </a:bodyPr>
          <a:lstStyle/>
          <a:p>
            <a:pPr algn="ctr"/>
            <a:r>
              <a:rPr lang="en-US" sz="4000" dirty="0">
                <a:solidFill>
                  <a:schemeClr val="bg1">
                    <a:lumMod val="95000"/>
                  </a:schemeClr>
                </a:solidFill>
                <a:latin typeface="Poppins" panose="00000500000000000000" pitchFamily="2" charset="0"/>
                <a:cs typeface="Poppins" panose="00000500000000000000" pitchFamily="2" charset="0"/>
              </a:rPr>
              <a:t>Sub-Total</a:t>
            </a:r>
          </a:p>
        </p:txBody>
      </p:sp>
      <p:sp>
        <p:nvSpPr>
          <p:cNvPr id="5" name="TextBox 4">
            <a:extLst>
              <a:ext uri="{FF2B5EF4-FFF2-40B4-BE49-F238E27FC236}">
                <a16:creationId xmlns:a16="http://schemas.microsoft.com/office/drawing/2014/main" id="{7635DEE6-ED74-4EAC-A47C-4BEF9D6EC43C}"/>
              </a:ext>
            </a:extLst>
          </p:cNvPr>
          <p:cNvSpPr txBox="1"/>
          <p:nvPr/>
        </p:nvSpPr>
        <p:spPr>
          <a:xfrm>
            <a:off x="2377385" y="1990019"/>
            <a:ext cx="9249973" cy="2308324"/>
          </a:xfrm>
          <a:prstGeom prst="rect">
            <a:avLst/>
          </a:prstGeom>
          <a:noFill/>
        </p:spPr>
        <p:txBody>
          <a:bodyPr wrap="square" rtlCol="0">
            <a:spAutoFit/>
          </a:bodyPr>
          <a:lstStyle/>
          <a:p>
            <a:r>
              <a:rPr lang="en-US" b="0" dirty="0">
                <a:solidFill>
                  <a:srgbClr val="FFC600"/>
                </a:solidFill>
                <a:effectLst/>
                <a:latin typeface="cascadia code" panose="020B0609020000020004" pitchFamily="49" charset="0"/>
              </a:rPr>
              <a:t>void</a:t>
            </a:r>
            <a:r>
              <a:rPr lang="en-US" b="0" dirty="0">
                <a:solidFill>
                  <a:srgbClr val="FF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sub_total</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for</a:t>
            </a:r>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r>
              <a:rPr lang="en-US" b="0" dirty="0">
                <a:solidFill>
                  <a:srgbClr val="FFC600"/>
                </a:solidFill>
                <a:effectLst/>
                <a:latin typeface="cascadia code" panose="020B0609020000020004" pitchFamily="49" charset="0"/>
              </a:rPr>
              <a:t>int</a:t>
            </a:r>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i</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FF628C"/>
                </a:solidFill>
                <a:effectLst/>
                <a:latin typeface="cascadia code" panose="020B0609020000020004" pitchFamily="49" charset="0"/>
              </a:rPr>
              <a:t>0</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i</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&lt;</a:t>
            </a:r>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loop</a:t>
            </a:r>
            <a:r>
              <a:rPr lang="en-US" b="0" dirty="0" err="1">
                <a:solidFill>
                  <a:srgbClr val="E1EFFF"/>
                </a:solidFill>
                <a:effectLst/>
                <a:latin typeface="cascadia code" panose="020B0609020000020004" pitchFamily="49" charset="0"/>
              </a:rPr>
              <a:t>.</a:t>
            </a:r>
            <a:r>
              <a:rPr lang="en-US" b="0" dirty="0" err="1">
                <a:solidFill>
                  <a:srgbClr val="9EFFFF"/>
                </a:solidFill>
                <a:effectLst/>
                <a:latin typeface="cascadia code" panose="020B0609020000020004" pitchFamily="49" charset="0"/>
              </a:rPr>
              <a:t>limit</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i</a:t>
            </a:r>
            <a:r>
              <a:rPr lang="en-US" b="0" dirty="0">
                <a:solidFill>
                  <a:srgbClr val="FF9D00"/>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sum_calculation</a:t>
            </a:r>
            <a:r>
              <a:rPr lang="en-US" b="0" dirty="0" err="1">
                <a:solidFill>
                  <a:srgbClr val="E1EFFF"/>
                </a:solidFill>
                <a:effectLst/>
                <a:latin typeface="cascadia code" panose="020B0609020000020004" pitchFamily="49" charset="0"/>
              </a:rPr>
              <a:t>.</a:t>
            </a:r>
            <a:r>
              <a:rPr lang="en-US" b="0" dirty="0" err="1">
                <a:solidFill>
                  <a:srgbClr val="9EFFFF"/>
                </a:solidFill>
                <a:effectLst/>
                <a:latin typeface="cascadia code" panose="020B0609020000020004" pitchFamily="49" charset="0"/>
              </a:rPr>
              <a:t>total</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FFFFFF"/>
                </a:solidFill>
                <a:effectLst/>
                <a:latin typeface="cascadia code" panose="020B0609020000020004" pitchFamily="49" charset="0"/>
              </a:rPr>
              <a:t>sum</a:t>
            </a:r>
            <a:r>
              <a:rPr lang="en-US" b="0" dirty="0">
                <a:solidFill>
                  <a:srgbClr val="E1EFFF"/>
                </a:solidFill>
                <a:effectLst/>
                <a:latin typeface="cascadia code" panose="020B0609020000020004" pitchFamily="49" charset="0"/>
              </a:rPr>
              <a:t>[</a:t>
            </a:r>
            <a:r>
              <a:rPr lang="en-US" b="0" dirty="0" err="1">
                <a:solidFill>
                  <a:srgbClr val="FFFFFF"/>
                </a:solidFill>
                <a:effectLst/>
                <a:latin typeface="cascadia code" panose="020B0609020000020004" pitchFamily="49" charset="0"/>
              </a:rPr>
              <a:t>i</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sum</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i="1" dirty="0">
                <a:solidFill>
                  <a:srgbClr val="0088FF"/>
                </a:solidFill>
                <a:effectLst/>
                <a:latin typeface="cascadia code" panose="020B0609020000020004" pitchFamily="49" charset="0"/>
              </a:rPr>
              <a:t>// simply summation of all sum[50].sum....see calculation()</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p:txBody>
      </p:sp>
      <p:pic>
        <p:nvPicPr>
          <p:cNvPr id="6" name="Graphic 5" descr="Pencil with solid fill">
            <a:extLst>
              <a:ext uri="{FF2B5EF4-FFF2-40B4-BE49-F238E27FC236}">
                <a16:creationId xmlns:a16="http://schemas.microsoft.com/office/drawing/2014/main" id="{8BE38982-1859-4B80-A410-EA8C85ACB1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4642" y="1990019"/>
            <a:ext cx="965596" cy="965596"/>
          </a:xfrm>
          <a:prstGeom prst="rect">
            <a:avLst/>
          </a:prstGeom>
        </p:spPr>
      </p:pic>
    </p:spTree>
    <p:extLst>
      <p:ext uri="{BB962C8B-B14F-4D97-AF65-F5344CB8AC3E}">
        <p14:creationId xmlns:p14="http://schemas.microsoft.com/office/powerpoint/2010/main" val="2630390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F837F280-D700-4C1A-96EA-4F0E2E469A59}"/>
              </a:ext>
            </a:extLst>
          </p:cNvPr>
          <p:cNvSpPr/>
          <p:nvPr/>
        </p:nvSpPr>
        <p:spPr>
          <a:xfrm>
            <a:off x="3105150" y="438150"/>
            <a:ext cx="5981700" cy="5981700"/>
          </a:xfrm>
          <a:prstGeom prst="ellipse">
            <a:avLst/>
          </a:prstGeom>
          <a:solidFill>
            <a:srgbClr val="192E3A">
              <a:alpha val="40000"/>
            </a:srgbClr>
          </a:solidFill>
          <a:ln w="1270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5FF028A-8706-416B-BF91-1883DA797A53}"/>
              </a:ext>
            </a:extLst>
          </p:cNvPr>
          <p:cNvSpPr txBox="1"/>
          <p:nvPr/>
        </p:nvSpPr>
        <p:spPr>
          <a:xfrm>
            <a:off x="3618005" y="3431011"/>
            <a:ext cx="4955990" cy="1015663"/>
          </a:xfrm>
          <a:prstGeom prst="rect">
            <a:avLst/>
          </a:prstGeom>
          <a:noFill/>
        </p:spPr>
        <p:txBody>
          <a:bodyPr wrap="square" rtlCol="0">
            <a:spAutoFit/>
          </a:bodyPr>
          <a:lstStyle/>
          <a:p>
            <a:pPr algn="ctr"/>
            <a:r>
              <a:rPr lang="en-US" sz="6000" dirty="0">
                <a:solidFill>
                  <a:schemeClr val="bg1">
                    <a:lumMod val="95000"/>
                  </a:schemeClr>
                </a:solidFill>
                <a:latin typeface="Poppins" panose="00000500000000000000" pitchFamily="2" charset="0"/>
                <a:cs typeface="Poppins" panose="00000500000000000000" pitchFamily="2" charset="0"/>
              </a:rPr>
              <a:t>Receipt</a:t>
            </a:r>
          </a:p>
        </p:txBody>
      </p:sp>
      <p:pic>
        <p:nvPicPr>
          <p:cNvPr id="6" name="Graphic 5" descr="List with solid fill">
            <a:extLst>
              <a:ext uri="{FF2B5EF4-FFF2-40B4-BE49-F238E27FC236}">
                <a16:creationId xmlns:a16="http://schemas.microsoft.com/office/drawing/2014/main" id="{67B6B5D9-77F6-417A-B6FC-BB7545D092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87950" y="1610890"/>
            <a:ext cx="1816099" cy="1816099"/>
          </a:xfrm>
          <a:prstGeom prst="rect">
            <a:avLst/>
          </a:prstGeom>
        </p:spPr>
      </p:pic>
    </p:spTree>
    <p:extLst>
      <p:ext uri="{BB962C8B-B14F-4D97-AF65-F5344CB8AC3E}">
        <p14:creationId xmlns:p14="http://schemas.microsoft.com/office/powerpoint/2010/main" val="17590082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937970A-7621-469F-BBF8-09B76D03A7FE}"/>
              </a:ext>
            </a:extLst>
          </p:cNvPr>
          <p:cNvSpPr/>
          <p:nvPr/>
        </p:nvSpPr>
        <p:spPr>
          <a:xfrm>
            <a:off x="-3271838" y="-5708228"/>
            <a:ext cx="18735675" cy="18735675"/>
          </a:xfrm>
          <a:prstGeom prst="ellipse">
            <a:avLst/>
          </a:prstGeom>
          <a:solidFill>
            <a:srgbClr val="192E3A">
              <a:alpha val="40000"/>
            </a:srgbClr>
          </a:solidFill>
          <a:ln w="1270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59E682AE-3574-4B32-9302-E0E035BE3759}"/>
              </a:ext>
            </a:extLst>
          </p:cNvPr>
          <p:cNvSpPr txBox="1"/>
          <p:nvPr/>
        </p:nvSpPr>
        <p:spPr>
          <a:xfrm>
            <a:off x="275626" y="3144181"/>
            <a:ext cx="1770887" cy="1323439"/>
          </a:xfrm>
          <a:prstGeom prst="rect">
            <a:avLst/>
          </a:prstGeom>
          <a:noFill/>
        </p:spPr>
        <p:txBody>
          <a:bodyPr wrap="square" rtlCol="0">
            <a:spAutoFit/>
          </a:bodyPr>
          <a:lstStyle/>
          <a:p>
            <a:pPr algn="ctr"/>
            <a:r>
              <a:rPr lang="en-US" sz="4000" dirty="0">
                <a:solidFill>
                  <a:schemeClr val="bg1">
                    <a:lumMod val="95000"/>
                  </a:schemeClr>
                </a:solidFill>
                <a:latin typeface="Poppins" panose="00000500000000000000" pitchFamily="2" charset="0"/>
                <a:cs typeface="Poppins" panose="00000500000000000000" pitchFamily="2" charset="0"/>
              </a:rPr>
              <a:t>Rec</a:t>
            </a:r>
          </a:p>
          <a:p>
            <a:pPr algn="ctr"/>
            <a:r>
              <a:rPr lang="en-US" sz="4000" dirty="0" err="1">
                <a:solidFill>
                  <a:schemeClr val="bg1">
                    <a:lumMod val="95000"/>
                  </a:schemeClr>
                </a:solidFill>
                <a:latin typeface="Poppins" panose="00000500000000000000" pitchFamily="2" charset="0"/>
                <a:cs typeface="Poppins" panose="00000500000000000000" pitchFamily="2" charset="0"/>
              </a:rPr>
              <a:t>eipt</a:t>
            </a:r>
            <a:endParaRPr lang="en-US" sz="4000" dirty="0">
              <a:solidFill>
                <a:schemeClr val="bg1">
                  <a:lumMod val="95000"/>
                </a:schemeClr>
              </a:solidFill>
              <a:latin typeface="Poppins" panose="00000500000000000000" pitchFamily="2" charset="0"/>
              <a:cs typeface="Poppins" panose="00000500000000000000" pitchFamily="2" charset="0"/>
            </a:endParaRPr>
          </a:p>
        </p:txBody>
      </p:sp>
      <p:pic>
        <p:nvPicPr>
          <p:cNvPr id="6" name="Graphic 5" descr="List with solid fill">
            <a:extLst>
              <a:ext uri="{FF2B5EF4-FFF2-40B4-BE49-F238E27FC236}">
                <a16:creationId xmlns:a16="http://schemas.microsoft.com/office/drawing/2014/main" id="{2CB874E6-4FC0-4CC3-AC53-5C052BE78E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5222" y="1358289"/>
            <a:ext cx="1291693" cy="1291693"/>
          </a:xfrm>
          <a:prstGeom prst="rect">
            <a:avLst/>
          </a:prstGeom>
        </p:spPr>
      </p:pic>
      <p:sp>
        <p:nvSpPr>
          <p:cNvPr id="7" name="TextBox 6">
            <a:extLst>
              <a:ext uri="{FF2B5EF4-FFF2-40B4-BE49-F238E27FC236}">
                <a16:creationId xmlns:a16="http://schemas.microsoft.com/office/drawing/2014/main" id="{E84DBB28-D981-465D-90FC-32E8833F7EDE}"/>
              </a:ext>
            </a:extLst>
          </p:cNvPr>
          <p:cNvSpPr txBox="1"/>
          <p:nvPr/>
        </p:nvSpPr>
        <p:spPr>
          <a:xfrm>
            <a:off x="2426805" y="751344"/>
            <a:ext cx="9249973" cy="5355312"/>
          </a:xfrm>
          <a:prstGeom prst="rect">
            <a:avLst/>
          </a:prstGeom>
          <a:noFill/>
        </p:spPr>
        <p:txBody>
          <a:bodyPr wrap="square" rtlCol="0">
            <a:spAutoFit/>
          </a:bodyPr>
          <a:lstStyle/>
          <a:p>
            <a:r>
              <a:rPr lang="en-US" b="0" dirty="0">
                <a:solidFill>
                  <a:srgbClr val="FFC600"/>
                </a:solidFill>
                <a:effectLst/>
                <a:latin typeface="cascadia code" panose="020B0609020000020004" pitchFamily="49" charset="0"/>
              </a:rPr>
              <a:t>void</a:t>
            </a:r>
            <a:r>
              <a:rPr lang="en-US" b="0" dirty="0">
                <a:solidFill>
                  <a:srgbClr val="FFFFFF"/>
                </a:solidFill>
                <a:effectLst/>
                <a:latin typeface="cascadia code" panose="020B0609020000020004" pitchFamily="49" charset="0"/>
              </a:rPr>
              <a:t> </a:t>
            </a:r>
            <a:r>
              <a:rPr lang="en-US" b="0" dirty="0">
                <a:solidFill>
                  <a:srgbClr val="FFC600"/>
                </a:solidFill>
                <a:effectLst/>
                <a:latin typeface="cascadia code" panose="020B0609020000020004" pitchFamily="49" charset="0"/>
              </a:rPr>
              <a:t>receipt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FFC600"/>
                </a:solidFill>
                <a:effectLst/>
                <a:latin typeface="cascadia code" panose="020B0609020000020004" pitchFamily="49" charset="0"/>
              </a:rPr>
              <a:t>time</a:t>
            </a:r>
            <a:r>
              <a:rPr lang="en-US" b="0" dirty="0">
                <a:solidFill>
                  <a:srgbClr val="E1EFFF"/>
                </a:solidFill>
                <a:effectLst/>
                <a:latin typeface="cascadia code" panose="020B0609020000020004" pitchFamily="49" charset="0"/>
              </a:rPr>
              <a:t>(</a:t>
            </a:r>
            <a:r>
              <a:rPr lang="en-US" b="0" dirty="0">
                <a:solidFill>
                  <a:srgbClr val="FF9D00"/>
                </a:solidFill>
                <a:effectLst/>
                <a:latin typeface="cascadia code" panose="020B0609020000020004" pitchFamily="49" charset="0"/>
              </a:rPr>
              <a:t>&amp;</a:t>
            </a:r>
            <a:r>
              <a:rPr lang="en-US" b="0" dirty="0" err="1">
                <a:solidFill>
                  <a:srgbClr val="FFFFFF"/>
                </a:solidFill>
                <a:effectLst/>
                <a:latin typeface="cascadia code" panose="020B0609020000020004" pitchFamily="49" charset="0"/>
              </a:rPr>
              <a:t>currentTime</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i="1" dirty="0">
                <a:solidFill>
                  <a:srgbClr val="0088FF"/>
                </a:solidFill>
                <a:effectLst/>
                <a:latin typeface="cascadia code" panose="020B0609020000020004" pitchFamily="49" charset="0"/>
              </a:rPr>
              <a:t>// passing address through time library function of </a:t>
            </a:r>
            <a:r>
              <a:rPr lang="en-US" b="0" i="1" dirty="0" err="1">
                <a:solidFill>
                  <a:srgbClr val="0088FF"/>
                </a:solidFill>
                <a:effectLst/>
                <a:latin typeface="cascadia code" panose="020B0609020000020004" pitchFamily="49" charset="0"/>
              </a:rPr>
              <a:t>time.h</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FFC600"/>
                </a:solidFill>
                <a:effectLst/>
                <a:latin typeface="cascadia code" panose="020B0609020000020004" pitchFamily="49" charset="0"/>
              </a:rPr>
              <a:t>int</a:t>
            </a:r>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i</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FFC600"/>
                </a:solidFill>
                <a:effectLst/>
                <a:latin typeface="cascadia code" panose="020B0609020000020004" pitchFamily="49" charset="0"/>
              </a:rPr>
              <a:t>double</a:t>
            </a:r>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service_charge</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FFFFFF"/>
                </a:solidFill>
                <a:effectLst/>
                <a:latin typeface="cascadia code" panose="020B0609020000020004" pitchFamily="49" charset="0"/>
              </a:rPr>
              <a:t>vat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printf</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\n\n\n</a:t>
            </a:r>
            <a:r>
              <a:rPr lang="en-US" b="0" dirty="0">
                <a:solidFill>
                  <a:srgbClr val="A5FF90"/>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\n\n</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printf</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\t\t\t\t\t\t\t\t\</a:t>
            </a:r>
            <a:r>
              <a:rPr lang="en-US" b="0" dirty="0" err="1">
                <a:solidFill>
                  <a:srgbClr val="FF628C"/>
                </a:solidFill>
                <a:effectLst/>
                <a:latin typeface="cascadia code" panose="020B0609020000020004" pitchFamily="49" charset="0"/>
              </a:rPr>
              <a:t>t</a:t>
            </a:r>
            <a:r>
              <a:rPr lang="en-US" b="0" dirty="0" err="1">
                <a:solidFill>
                  <a:srgbClr val="A5FF90"/>
                </a:solidFill>
                <a:effectLst/>
                <a:latin typeface="cascadia code" panose="020B0609020000020004" pitchFamily="49" charset="0"/>
              </a:rPr>
              <a:t>Chills</a:t>
            </a:r>
            <a:r>
              <a:rPr lang="en-US" b="0" dirty="0">
                <a:solidFill>
                  <a:srgbClr val="A5FF90"/>
                </a:solidFill>
                <a:effectLst/>
                <a:latin typeface="cascadia code" panose="020B0609020000020004" pitchFamily="49" charset="0"/>
              </a:rPr>
              <a:t> Restaurant</a:t>
            </a:r>
            <a:r>
              <a:rPr lang="en-US" b="0" dirty="0">
                <a:solidFill>
                  <a:srgbClr val="FF628C"/>
                </a:solidFill>
                <a:effectLst/>
                <a:latin typeface="cascadia code" panose="020B0609020000020004" pitchFamily="49" charset="0"/>
              </a:rPr>
              <a:t>\n</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printf</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\t\t\t\t\t\t\t\t\t</a:t>
            </a:r>
            <a:r>
              <a:rPr lang="en-US" b="0" dirty="0">
                <a:solidFill>
                  <a:srgbClr val="A5FF90"/>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\n</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printf</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\t\t\t\t\t\</a:t>
            </a:r>
            <a:r>
              <a:rPr lang="en-US" b="0" dirty="0" err="1">
                <a:solidFill>
                  <a:srgbClr val="FF628C"/>
                </a:solidFill>
                <a:effectLst/>
                <a:latin typeface="cascadia code" panose="020B0609020000020004" pitchFamily="49" charset="0"/>
              </a:rPr>
              <a:t>t%s</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ctime</a:t>
            </a:r>
            <a:r>
              <a:rPr lang="en-US" b="0" dirty="0">
                <a:solidFill>
                  <a:srgbClr val="E1EFFF"/>
                </a:solidFill>
                <a:effectLst/>
                <a:latin typeface="cascadia code" panose="020B0609020000020004" pitchFamily="49" charset="0"/>
              </a:rPr>
              <a:t>(</a:t>
            </a:r>
            <a:r>
              <a:rPr lang="en-US" b="0" dirty="0">
                <a:solidFill>
                  <a:srgbClr val="FF9D00"/>
                </a:solidFill>
                <a:effectLst/>
                <a:latin typeface="cascadia code" panose="020B0609020000020004" pitchFamily="49" charset="0"/>
              </a:rPr>
              <a:t>&amp;</a:t>
            </a:r>
            <a:r>
              <a:rPr lang="en-US" b="0" dirty="0" err="1">
                <a:solidFill>
                  <a:srgbClr val="FFFFFF"/>
                </a:solidFill>
                <a:effectLst/>
                <a:latin typeface="cascadia code" panose="020B0609020000020004" pitchFamily="49" charset="0"/>
              </a:rPr>
              <a:t>currentTime</a:t>
            </a:r>
            <a:r>
              <a:rPr lang="en-US" b="0" dirty="0">
                <a:solidFill>
                  <a:srgbClr val="E1EFFF"/>
                </a:solidFill>
                <a:effectLst/>
                <a:latin typeface="cascadia code" panose="020B0609020000020004" pitchFamily="49" charset="0"/>
              </a:rPr>
              <a:t>));</a:t>
            </a:r>
            <a:r>
              <a:rPr lang="en-US" b="0" i="1" dirty="0">
                <a:solidFill>
                  <a:srgbClr val="0088FF"/>
                </a:solidFill>
                <a:effectLst/>
                <a:latin typeface="cascadia code" panose="020B0609020000020004" pitchFamily="49" charset="0"/>
              </a:rPr>
              <a:t>// </a:t>
            </a:r>
            <a:r>
              <a:rPr lang="en-US" b="0" i="1" dirty="0" err="1">
                <a:solidFill>
                  <a:srgbClr val="0088FF"/>
                </a:solidFill>
                <a:effectLst/>
                <a:latin typeface="cascadia code" panose="020B0609020000020004" pitchFamily="49" charset="0"/>
              </a:rPr>
              <a:t>ctime</a:t>
            </a:r>
            <a:r>
              <a:rPr lang="en-US" b="0" i="1" dirty="0">
                <a:solidFill>
                  <a:srgbClr val="0088FF"/>
                </a:solidFill>
                <a:effectLst/>
                <a:latin typeface="cascadia code" panose="020B0609020000020004" pitchFamily="49" charset="0"/>
              </a:rPr>
              <a:t> library function prints current time and date in a string with a newline.</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printf</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\t\t\t\t\t\</a:t>
            </a:r>
            <a:r>
              <a:rPr lang="en-US" b="0" dirty="0" err="1">
                <a:solidFill>
                  <a:srgbClr val="FF628C"/>
                </a:solidFill>
                <a:effectLst/>
                <a:latin typeface="cascadia code" panose="020B0609020000020004" pitchFamily="49" charset="0"/>
              </a:rPr>
              <a:t>t</a:t>
            </a:r>
            <a:r>
              <a:rPr lang="en-US" b="0" dirty="0" err="1">
                <a:solidFill>
                  <a:srgbClr val="A5FF90"/>
                </a:solidFill>
                <a:effectLst/>
                <a:latin typeface="cascadia code" panose="020B0609020000020004" pitchFamily="49" charset="0"/>
              </a:rPr>
              <a:t>Customer</a:t>
            </a:r>
            <a:r>
              <a:rPr lang="en-US" b="0" dirty="0">
                <a:solidFill>
                  <a:srgbClr val="A5FF90"/>
                </a:solidFill>
                <a:effectLst/>
                <a:latin typeface="cascadia code" panose="020B0609020000020004" pitchFamily="49" charset="0"/>
              </a:rPr>
              <a:t> Name: </a:t>
            </a:r>
            <a:r>
              <a:rPr lang="en-US" b="0" dirty="0">
                <a:solidFill>
                  <a:srgbClr val="FF628C"/>
                </a:solidFill>
                <a:effectLst/>
                <a:latin typeface="cascadia code" panose="020B0609020000020004" pitchFamily="49" charset="0"/>
              </a:rPr>
              <a:t>%s\n</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FFFFFF"/>
                </a:solidFill>
                <a:effectLst/>
                <a:latin typeface="cascadia code" panose="020B0609020000020004" pitchFamily="49" charset="0"/>
              </a:rPr>
              <a:t>name</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name</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printf</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\t\t\t\t\t\t</a:t>
            </a:r>
            <a:r>
              <a:rPr lang="en-US" b="0" dirty="0">
                <a:solidFill>
                  <a:srgbClr val="A5FF90"/>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\n</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printf</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\t\t\t\t\t\</a:t>
            </a:r>
            <a:r>
              <a:rPr lang="en-US" b="0" dirty="0" err="1">
                <a:solidFill>
                  <a:srgbClr val="FF628C"/>
                </a:solidFill>
                <a:effectLst/>
                <a:latin typeface="cascadia code" panose="020B0609020000020004" pitchFamily="49" charset="0"/>
              </a:rPr>
              <a:t>t</a:t>
            </a:r>
            <a:r>
              <a:rPr lang="en-US" b="0" dirty="0" err="1">
                <a:solidFill>
                  <a:srgbClr val="A5FF90"/>
                </a:solidFill>
                <a:effectLst/>
                <a:latin typeface="cascadia code" panose="020B0609020000020004" pitchFamily="49" charset="0"/>
              </a:rPr>
              <a:t>Items</a:t>
            </a:r>
            <a:r>
              <a:rPr lang="en-US" b="0" dirty="0">
                <a:solidFill>
                  <a:srgbClr val="FF628C"/>
                </a:solidFill>
                <a:effectLst/>
                <a:latin typeface="cascadia code" panose="020B0609020000020004" pitchFamily="49" charset="0"/>
              </a:rPr>
              <a:t>\t\t\t\</a:t>
            </a:r>
            <a:r>
              <a:rPr lang="en-US" b="0" dirty="0" err="1">
                <a:solidFill>
                  <a:srgbClr val="FF628C"/>
                </a:solidFill>
                <a:effectLst/>
                <a:latin typeface="cascadia code" panose="020B0609020000020004" pitchFamily="49" charset="0"/>
              </a:rPr>
              <a:t>t</a:t>
            </a:r>
            <a:r>
              <a:rPr lang="en-US" b="0" dirty="0" err="1">
                <a:solidFill>
                  <a:srgbClr val="A5FF90"/>
                </a:solidFill>
                <a:effectLst/>
                <a:latin typeface="cascadia code" panose="020B0609020000020004" pitchFamily="49" charset="0"/>
              </a:rPr>
              <a:t>Qty</a:t>
            </a:r>
            <a:r>
              <a:rPr lang="en-US" b="0" dirty="0">
                <a:solidFill>
                  <a:srgbClr val="FF628C"/>
                </a:solidFill>
                <a:effectLst/>
                <a:latin typeface="cascadia code" panose="020B0609020000020004" pitchFamily="49" charset="0"/>
              </a:rPr>
              <a:t>\t\</a:t>
            </a:r>
            <a:r>
              <a:rPr lang="en-US" b="0" dirty="0" err="1">
                <a:solidFill>
                  <a:srgbClr val="FF628C"/>
                </a:solidFill>
                <a:effectLst/>
                <a:latin typeface="cascadia code" panose="020B0609020000020004" pitchFamily="49" charset="0"/>
              </a:rPr>
              <a:t>t</a:t>
            </a:r>
            <a:r>
              <a:rPr lang="en-US" b="0" dirty="0" err="1">
                <a:solidFill>
                  <a:srgbClr val="A5FF90"/>
                </a:solidFill>
                <a:effectLst/>
                <a:latin typeface="cascadia code" panose="020B0609020000020004" pitchFamily="49" charset="0"/>
              </a:rPr>
              <a:t>Total</a:t>
            </a:r>
            <a:r>
              <a:rPr lang="en-US" b="0" dirty="0">
                <a:solidFill>
                  <a:srgbClr val="FF628C"/>
                </a:solidFill>
                <a:effectLst/>
                <a:latin typeface="cascadia code" panose="020B0609020000020004" pitchFamily="49" charset="0"/>
              </a:rPr>
              <a:t>\n</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printf</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\t\t\t\t\t\t</a:t>
            </a:r>
            <a:r>
              <a:rPr lang="en-US" b="0" dirty="0">
                <a:solidFill>
                  <a:srgbClr val="A5FF90"/>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\n\n</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p:txBody>
      </p:sp>
    </p:spTree>
    <p:extLst>
      <p:ext uri="{BB962C8B-B14F-4D97-AF65-F5344CB8AC3E}">
        <p14:creationId xmlns:p14="http://schemas.microsoft.com/office/powerpoint/2010/main" val="25194796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777CB9D6-0F57-41E9-B6BC-26C7D6812D86}"/>
              </a:ext>
            </a:extLst>
          </p:cNvPr>
          <p:cNvSpPr/>
          <p:nvPr/>
        </p:nvSpPr>
        <p:spPr>
          <a:xfrm>
            <a:off x="-3271838" y="-5708228"/>
            <a:ext cx="18735675" cy="18735675"/>
          </a:xfrm>
          <a:prstGeom prst="ellipse">
            <a:avLst/>
          </a:prstGeom>
          <a:solidFill>
            <a:srgbClr val="192E3A">
              <a:alpha val="40000"/>
            </a:srgbClr>
          </a:solidFill>
          <a:ln w="1270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42580E3C-0FDF-4EB9-8703-6C7BDBC63896}"/>
              </a:ext>
            </a:extLst>
          </p:cNvPr>
          <p:cNvSpPr txBox="1"/>
          <p:nvPr/>
        </p:nvSpPr>
        <p:spPr>
          <a:xfrm>
            <a:off x="275626" y="3144181"/>
            <a:ext cx="1770887" cy="1323439"/>
          </a:xfrm>
          <a:prstGeom prst="rect">
            <a:avLst/>
          </a:prstGeom>
          <a:noFill/>
        </p:spPr>
        <p:txBody>
          <a:bodyPr wrap="square" rtlCol="0">
            <a:spAutoFit/>
          </a:bodyPr>
          <a:lstStyle/>
          <a:p>
            <a:pPr algn="ctr"/>
            <a:r>
              <a:rPr lang="en-US" sz="4000" dirty="0">
                <a:solidFill>
                  <a:schemeClr val="bg1">
                    <a:lumMod val="95000"/>
                  </a:schemeClr>
                </a:solidFill>
                <a:latin typeface="Poppins" panose="00000500000000000000" pitchFamily="2" charset="0"/>
                <a:cs typeface="Poppins" panose="00000500000000000000" pitchFamily="2" charset="0"/>
              </a:rPr>
              <a:t>Rec</a:t>
            </a:r>
          </a:p>
          <a:p>
            <a:pPr algn="ctr"/>
            <a:r>
              <a:rPr lang="en-US" sz="4000" dirty="0" err="1">
                <a:solidFill>
                  <a:schemeClr val="bg1">
                    <a:lumMod val="95000"/>
                  </a:schemeClr>
                </a:solidFill>
                <a:latin typeface="Poppins" panose="00000500000000000000" pitchFamily="2" charset="0"/>
                <a:cs typeface="Poppins" panose="00000500000000000000" pitchFamily="2" charset="0"/>
              </a:rPr>
              <a:t>eipt</a:t>
            </a:r>
            <a:endParaRPr lang="en-US" sz="4000" dirty="0">
              <a:solidFill>
                <a:schemeClr val="bg1">
                  <a:lumMod val="95000"/>
                </a:schemeClr>
              </a:solidFill>
              <a:latin typeface="Poppins" panose="00000500000000000000" pitchFamily="2" charset="0"/>
              <a:cs typeface="Poppins" panose="00000500000000000000" pitchFamily="2" charset="0"/>
            </a:endParaRPr>
          </a:p>
        </p:txBody>
      </p:sp>
      <p:pic>
        <p:nvPicPr>
          <p:cNvPr id="4" name="Graphic 3" descr="List with solid fill">
            <a:extLst>
              <a:ext uri="{FF2B5EF4-FFF2-40B4-BE49-F238E27FC236}">
                <a16:creationId xmlns:a16="http://schemas.microsoft.com/office/drawing/2014/main" id="{10FA51CD-1955-48BE-82BC-9167BF9170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5222" y="1358289"/>
            <a:ext cx="1291693" cy="1291693"/>
          </a:xfrm>
          <a:prstGeom prst="rect">
            <a:avLst/>
          </a:prstGeom>
        </p:spPr>
      </p:pic>
      <p:sp>
        <p:nvSpPr>
          <p:cNvPr id="5" name="TextBox 4">
            <a:extLst>
              <a:ext uri="{FF2B5EF4-FFF2-40B4-BE49-F238E27FC236}">
                <a16:creationId xmlns:a16="http://schemas.microsoft.com/office/drawing/2014/main" id="{E03A3251-6E85-4F5B-986A-4AF160AB3A6F}"/>
              </a:ext>
            </a:extLst>
          </p:cNvPr>
          <p:cNvSpPr txBox="1"/>
          <p:nvPr/>
        </p:nvSpPr>
        <p:spPr>
          <a:xfrm>
            <a:off x="2426805" y="751344"/>
            <a:ext cx="9249973" cy="5909310"/>
          </a:xfrm>
          <a:prstGeom prst="rect">
            <a:avLst/>
          </a:prstGeom>
          <a:noFill/>
        </p:spPr>
        <p:txBody>
          <a:bodyPr wrap="square" rtlCol="0">
            <a:spAutoFit/>
          </a:bodyPr>
          <a:lstStyle/>
          <a:p>
            <a:r>
              <a:rPr lang="en-US" b="0">
                <a:solidFill>
                  <a:srgbClr val="FF9D00"/>
                </a:solidFill>
                <a:effectLst/>
                <a:latin typeface="cascadia code" panose="020B0609020000020004" pitchFamily="49" charset="0"/>
              </a:rPr>
              <a:t>for</a:t>
            </a:r>
            <a:r>
              <a:rPr lang="en-US" b="0">
                <a:solidFill>
                  <a:srgbClr val="9EFFFF"/>
                </a:solidFill>
                <a:effectLst/>
                <a:latin typeface="cascadia code" panose="020B0609020000020004" pitchFamily="49" charset="0"/>
              </a:rPr>
              <a:t> </a:t>
            </a:r>
            <a:r>
              <a:rPr lang="en-US" b="0">
                <a:solidFill>
                  <a:srgbClr val="E1EFFF"/>
                </a:solidFill>
                <a:effectLst/>
                <a:latin typeface="cascadia code" panose="020B0609020000020004" pitchFamily="49" charset="0"/>
              </a:rPr>
              <a:t>(</a:t>
            </a:r>
            <a:r>
              <a:rPr lang="en-US" b="0">
                <a:solidFill>
                  <a:srgbClr val="FFFFFF"/>
                </a:solidFill>
                <a:effectLst/>
                <a:latin typeface="cascadia code" panose="020B0609020000020004" pitchFamily="49" charset="0"/>
              </a:rPr>
              <a:t>i</a:t>
            </a:r>
            <a:r>
              <a:rPr lang="en-US" b="0">
                <a:solidFill>
                  <a:srgbClr val="9EFFFF"/>
                </a:solidFill>
                <a:effectLst/>
                <a:latin typeface="cascadia code" panose="020B0609020000020004" pitchFamily="49" charset="0"/>
              </a:rPr>
              <a:t> </a:t>
            </a:r>
            <a:r>
              <a:rPr lang="en-US" b="0">
                <a:solidFill>
                  <a:srgbClr val="FF9D00"/>
                </a:solidFill>
                <a:effectLst/>
                <a:latin typeface="cascadia code" panose="020B0609020000020004" pitchFamily="49" charset="0"/>
              </a:rPr>
              <a:t>=</a:t>
            </a:r>
            <a:r>
              <a:rPr lang="en-US" b="0">
                <a:solidFill>
                  <a:srgbClr val="9EFFFF"/>
                </a:solidFill>
                <a:effectLst/>
                <a:latin typeface="cascadia code" panose="020B0609020000020004" pitchFamily="49" charset="0"/>
              </a:rPr>
              <a:t> </a:t>
            </a:r>
            <a:r>
              <a:rPr lang="en-US" b="0">
                <a:solidFill>
                  <a:srgbClr val="FF628C"/>
                </a:solidFill>
                <a:effectLst/>
                <a:latin typeface="cascadia code" panose="020B0609020000020004" pitchFamily="49" charset="0"/>
              </a:rPr>
              <a:t>0</a:t>
            </a:r>
            <a:r>
              <a:rPr lang="en-US" b="0">
                <a:solidFill>
                  <a:srgbClr val="E1EFFF"/>
                </a:solidFill>
                <a:effectLst/>
                <a:latin typeface="cascadia code" panose="020B0609020000020004" pitchFamily="49" charset="0"/>
              </a:rPr>
              <a:t>;</a:t>
            </a:r>
            <a:r>
              <a:rPr lang="en-US" b="0">
                <a:solidFill>
                  <a:srgbClr val="9EFFFF"/>
                </a:solidFill>
                <a:effectLst/>
                <a:latin typeface="cascadia code" panose="020B0609020000020004" pitchFamily="49" charset="0"/>
              </a:rPr>
              <a:t> </a:t>
            </a:r>
            <a:r>
              <a:rPr lang="en-US" b="0">
                <a:solidFill>
                  <a:srgbClr val="FFFFFF"/>
                </a:solidFill>
                <a:effectLst/>
                <a:latin typeface="cascadia code" panose="020B0609020000020004" pitchFamily="49" charset="0"/>
              </a:rPr>
              <a:t>i</a:t>
            </a:r>
            <a:r>
              <a:rPr lang="en-US" b="0">
                <a:solidFill>
                  <a:srgbClr val="9EFFFF"/>
                </a:solidFill>
                <a:effectLst/>
                <a:latin typeface="cascadia code" panose="020B0609020000020004" pitchFamily="49" charset="0"/>
              </a:rPr>
              <a:t> </a:t>
            </a:r>
            <a:r>
              <a:rPr lang="en-US" b="0">
                <a:solidFill>
                  <a:srgbClr val="FF9D00"/>
                </a:solidFill>
                <a:effectLst/>
                <a:latin typeface="cascadia code" panose="020B0609020000020004" pitchFamily="49" charset="0"/>
              </a:rPr>
              <a:t>&lt;</a:t>
            </a:r>
            <a:r>
              <a:rPr lang="en-US" b="0">
                <a:solidFill>
                  <a:srgbClr val="9EFFFF"/>
                </a:solidFill>
                <a:effectLst/>
                <a:latin typeface="cascadia code" panose="020B0609020000020004" pitchFamily="49" charset="0"/>
              </a:rPr>
              <a:t> </a:t>
            </a:r>
            <a:r>
              <a:rPr lang="en-US" b="0">
                <a:solidFill>
                  <a:srgbClr val="FFFFFF"/>
                </a:solidFill>
                <a:effectLst/>
                <a:latin typeface="cascadia code" panose="020B0609020000020004" pitchFamily="49" charset="0"/>
              </a:rPr>
              <a:t>loop</a:t>
            </a:r>
            <a:r>
              <a:rPr lang="en-US" b="0">
                <a:solidFill>
                  <a:srgbClr val="E1EFFF"/>
                </a:solidFill>
                <a:effectLst/>
                <a:latin typeface="cascadia code" panose="020B0609020000020004" pitchFamily="49" charset="0"/>
              </a:rPr>
              <a:t>.</a:t>
            </a:r>
            <a:r>
              <a:rPr lang="en-US" b="0">
                <a:solidFill>
                  <a:srgbClr val="9EFFFF"/>
                </a:solidFill>
                <a:effectLst/>
                <a:latin typeface="cascadia code" panose="020B0609020000020004" pitchFamily="49" charset="0"/>
              </a:rPr>
              <a:t>limit</a:t>
            </a:r>
            <a:r>
              <a:rPr lang="en-US" b="0">
                <a:solidFill>
                  <a:srgbClr val="E1EFFF"/>
                </a:solidFill>
                <a:effectLst/>
                <a:latin typeface="cascadia code" panose="020B0609020000020004" pitchFamily="49" charset="0"/>
              </a:rPr>
              <a:t>;</a:t>
            </a:r>
            <a:r>
              <a:rPr lang="en-US" b="0">
                <a:solidFill>
                  <a:srgbClr val="9EFFFF"/>
                </a:solidFill>
                <a:effectLst/>
                <a:latin typeface="cascadia code" panose="020B0609020000020004" pitchFamily="49" charset="0"/>
              </a:rPr>
              <a:t> </a:t>
            </a:r>
            <a:r>
              <a:rPr lang="en-US" b="0">
                <a:solidFill>
                  <a:srgbClr val="FFFFFF"/>
                </a:solidFill>
                <a:effectLst/>
                <a:latin typeface="cascadia code" panose="020B0609020000020004" pitchFamily="49" charset="0"/>
              </a:rPr>
              <a:t>i</a:t>
            </a:r>
            <a:r>
              <a:rPr lang="en-US" b="0">
                <a:solidFill>
                  <a:srgbClr val="FF9D00"/>
                </a:solidFill>
                <a:effectLst/>
                <a:latin typeface="cascadia code" panose="020B0609020000020004" pitchFamily="49" charset="0"/>
              </a:rPr>
              <a:t>++</a:t>
            </a:r>
            <a:r>
              <a:rPr lang="en-US" b="0">
                <a:solidFill>
                  <a:srgbClr val="E1EFFF"/>
                </a:solidFill>
                <a:effectLst/>
                <a:latin typeface="cascadia code" panose="020B0609020000020004" pitchFamily="49" charset="0"/>
              </a:rPr>
              <a:t>)</a:t>
            </a:r>
            <a:endParaRPr lang="en-US" b="0">
              <a:solidFill>
                <a:srgbClr val="FFFFFF"/>
              </a:solidFill>
              <a:effectLst/>
              <a:latin typeface="cascadia code" panose="020B0609020000020004" pitchFamily="49" charset="0"/>
            </a:endParaRPr>
          </a:p>
          <a:p>
            <a:r>
              <a:rPr lang="en-US" b="0">
                <a:solidFill>
                  <a:srgbClr val="9EFFFF"/>
                </a:solidFill>
                <a:effectLst/>
                <a:latin typeface="cascadia code" panose="020B0609020000020004" pitchFamily="49" charset="0"/>
              </a:rPr>
              <a:t>    </a:t>
            </a:r>
            <a:r>
              <a:rPr lang="en-US" b="0">
                <a:solidFill>
                  <a:srgbClr val="E1EFFF"/>
                </a:solidFill>
                <a:effectLst/>
                <a:latin typeface="cascadia code" panose="020B0609020000020004" pitchFamily="49" charset="0"/>
              </a:rPr>
              <a:t>{</a:t>
            </a:r>
            <a:endParaRPr lang="en-US" b="0">
              <a:solidFill>
                <a:srgbClr val="FFFFFF"/>
              </a:solidFill>
              <a:effectLst/>
              <a:latin typeface="cascadia code" panose="020B0609020000020004" pitchFamily="49" charset="0"/>
            </a:endParaRPr>
          </a:p>
          <a:p>
            <a:r>
              <a:rPr lang="en-US" b="0">
                <a:solidFill>
                  <a:srgbClr val="9EFFFF"/>
                </a:solidFill>
                <a:effectLst/>
                <a:latin typeface="cascadia code" panose="020B0609020000020004" pitchFamily="49" charset="0"/>
              </a:rPr>
              <a:t>        </a:t>
            </a:r>
            <a:r>
              <a:rPr lang="en-US" b="0">
                <a:solidFill>
                  <a:srgbClr val="FF9D00"/>
                </a:solidFill>
                <a:effectLst/>
                <a:latin typeface="cascadia code" panose="020B0609020000020004" pitchFamily="49" charset="0"/>
              </a:rPr>
              <a:t>if</a:t>
            </a:r>
            <a:r>
              <a:rPr lang="en-US" b="0">
                <a:solidFill>
                  <a:srgbClr val="9EFFFF"/>
                </a:solidFill>
                <a:effectLst/>
                <a:latin typeface="cascadia code" panose="020B0609020000020004" pitchFamily="49" charset="0"/>
              </a:rPr>
              <a:t> </a:t>
            </a:r>
            <a:r>
              <a:rPr lang="en-US" b="0">
                <a:solidFill>
                  <a:srgbClr val="E1EFFF"/>
                </a:solidFill>
                <a:effectLst/>
                <a:latin typeface="cascadia code" panose="020B0609020000020004" pitchFamily="49" charset="0"/>
              </a:rPr>
              <a:t>(</a:t>
            </a:r>
            <a:r>
              <a:rPr lang="en-US" b="0">
                <a:solidFill>
                  <a:srgbClr val="FFC600"/>
                </a:solidFill>
                <a:effectLst/>
                <a:latin typeface="cascadia code" panose="020B0609020000020004" pitchFamily="49" charset="0"/>
              </a:rPr>
              <a:t>strlen</a:t>
            </a:r>
            <a:r>
              <a:rPr lang="en-US" b="0">
                <a:solidFill>
                  <a:srgbClr val="E1EFFF"/>
                </a:solidFill>
                <a:effectLst/>
                <a:latin typeface="cascadia code" panose="020B0609020000020004" pitchFamily="49" charset="0"/>
              </a:rPr>
              <a:t>(</a:t>
            </a:r>
            <a:r>
              <a:rPr lang="en-US" b="0">
                <a:solidFill>
                  <a:srgbClr val="FFFFFF"/>
                </a:solidFill>
                <a:effectLst/>
                <a:latin typeface="cascadia code" panose="020B0609020000020004" pitchFamily="49" charset="0"/>
              </a:rPr>
              <a:t>receipt_string</a:t>
            </a:r>
            <a:r>
              <a:rPr lang="en-US" b="0">
                <a:solidFill>
                  <a:srgbClr val="E1EFFF"/>
                </a:solidFill>
                <a:effectLst/>
                <a:latin typeface="cascadia code" panose="020B0609020000020004" pitchFamily="49" charset="0"/>
              </a:rPr>
              <a:t>[</a:t>
            </a:r>
            <a:r>
              <a:rPr lang="en-US" b="0">
                <a:solidFill>
                  <a:srgbClr val="FFFFFF"/>
                </a:solidFill>
                <a:effectLst/>
                <a:latin typeface="cascadia code" panose="020B0609020000020004" pitchFamily="49" charset="0"/>
              </a:rPr>
              <a:t>i</a:t>
            </a:r>
            <a:r>
              <a:rPr lang="en-US" b="0">
                <a:solidFill>
                  <a:srgbClr val="E1EFFF"/>
                </a:solidFill>
                <a:effectLst/>
                <a:latin typeface="cascadia code" panose="020B0609020000020004" pitchFamily="49" charset="0"/>
              </a:rPr>
              <a:t>].</a:t>
            </a:r>
            <a:r>
              <a:rPr lang="en-US" b="0">
                <a:solidFill>
                  <a:srgbClr val="9EFFFF"/>
                </a:solidFill>
                <a:effectLst/>
                <a:latin typeface="cascadia code" panose="020B0609020000020004" pitchFamily="49" charset="0"/>
              </a:rPr>
              <a:t>string</a:t>
            </a:r>
            <a:r>
              <a:rPr lang="en-US" b="0">
                <a:solidFill>
                  <a:srgbClr val="E1EFFF"/>
                </a:solidFill>
                <a:effectLst/>
                <a:latin typeface="cascadia code" panose="020B0609020000020004" pitchFamily="49" charset="0"/>
              </a:rPr>
              <a:t>)</a:t>
            </a:r>
            <a:r>
              <a:rPr lang="en-US" b="0">
                <a:solidFill>
                  <a:srgbClr val="9EFFFF"/>
                </a:solidFill>
                <a:effectLst/>
                <a:latin typeface="cascadia code" panose="020B0609020000020004" pitchFamily="49" charset="0"/>
              </a:rPr>
              <a:t> </a:t>
            </a:r>
            <a:r>
              <a:rPr lang="en-US" b="0">
                <a:solidFill>
                  <a:srgbClr val="FF9D00"/>
                </a:solidFill>
                <a:effectLst/>
                <a:latin typeface="cascadia code" panose="020B0609020000020004" pitchFamily="49" charset="0"/>
              </a:rPr>
              <a:t>&lt;=</a:t>
            </a:r>
            <a:r>
              <a:rPr lang="en-US" b="0">
                <a:solidFill>
                  <a:srgbClr val="9EFFFF"/>
                </a:solidFill>
                <a:effectLst/>
                <a:latin typeface="cascadia code" panose="020B0609020000020004" pitchFamily="49" charset="0"/>
              </a:rPr>
              <a:t> </a:t>
            </a:r>
            <a:r>
              <a:rPr lang="en-US" b="0">
                <a:solidFill>
                  <a:srgbClr val="FF628C"/>
                </a:solidFill>
                <a:effectLst/>
                <a:latin typeface="cascadia code" panose="020B0609020000020004" pitchFamily="49" charset="0"/>
              </a:rPr>
              <a:t>15</a:t>
            </a:r>
            <a:r>
              <a:rPr lang="en-US" b="0">
                <a:solidFill>
                  <a:srgbClr val="E1EFFF"/>
                </a:solidFill>
                <a:effectLst/>
                <a:latin typeface="cascadia code" panose="020B0609020000020004" pitchFamily="49" charset="0"/>
              </a:rPr>
              <a:t>)</a:t>
            </a:r>
            <a:endParaRPr lang="en-US" b="0">
              <a:solidFill>
                <a:srgbClr val="FFFFFF"/>
              </a:solidFill>
              <a:effectLst/>
              <a:latin typeface="cascadia code" panose="020B0609020000020004" pitchFamily="49" charset="0"/>
            </a:endParaRPr>
          </a:p>
          <a:p>
            <a:r>
              <a:rPr lang="en-US" b="0">
                <a:solidFill>
                  <a:srgbClr val="9EFFFF"/>
                </a:solidFill>
                <a:effectLst/>
                <a:latin typeface="cascadia code" panose="020B0609020000020004" pitchFamily="49" charset="0"/>
              </a:rPr>
              <a:t>        </a:t>
            </a:r>
            <a:r>
              <a:rPr lang="en-US" b="0">
                <a:solidFill>
                  <a:srgbClr val="E1EFFF"/>
                </a:solidFill>
                <a:effectLst/>
                <a:latin typeface="cascadia code" panose="020B0609020000020004" pitchFamily="49" charset="0"/>
              </a:rPr>
              <a:t>{</a:t>
            </a:r>
            <a:endParaRPr lang="en-US" b="0">
              <a:solidFill>
                <a:srgbClr val="FFFFFF"/>
              </a:solidFill>
              <a:effectLst/>
              <a:latin typeface="cascadia code" panose="020B0609020000020004" pitchFamily="49" charset="0"/>
            </a:endParaRPr>
          </a:p>
          <a:p>
            <a:r>
              <a:rPr lang="en-US" b="0">
                <a:solidFill>
                  <a:srgbClr val="9EFFFF"/>
                </a:solidFill>
                <a:effectLst/>
                <a:latin typeface="cascadia code" panose="020B0609020000020004" pitchFamily="49" charset="0"/>
              </a:rPr>
              <a:t>            </a:t>
            </a:r>
            <a:r>
              <a:rPr lang="en-US" b="0">
                <a:solidFill>
                  <a:srgbClr val="FF9D00"/>
                </a:solidFill>
                <a:effectLst/>
                <a:latin typeface="cascadia code" panose="020B0609020000020004" pitchFamily="49" charset="0"/>
              </a:rPr>
              <a:t>if</a:t>
            </a:r>
            <a:r>
              <a:rPr lang="en-US" b="0">
                <a:solidFill>
                  <a:srgbClr val="9EFFFF"/>
                </a:solidFill>
                <a:effectLst/>
                <a:latin typeface="cascadia code" panose="020B0609020000020004" pitchFamily="49" charset="0"/>
              </a:rPr>
              <a:t> </a:t>
            </a:r>
            <a:r>
              <a:rPr lang="en-US" b="0">
                <a:solidFill>
                  <a:srgbClr val="E1EFFF"/>
                </a:solidFill>
                <a:effectLst/>
                <a:latin typeface="cascadia code" panose="020B0609020000020004" pitchFamily="49" charset="0"/>
              </a:rPr>
              <a:t>(</a:t>
            </a:r>
            <a:r>
              <a:rPr lang="en-US" b="0">
                <a:solidFill>
                  <a:srgbClr val="FFFFFF"/>
                </a:solidFill>
                <a:effectLst/>
                <a:latin typeface="cascadia code" panose="020B0609020000020004" pitchFamily="49" charset="0"/>
              </a:rPr>
              <a:t>sum</a:t>
            </a:r>
            <a:r>
              <a:rPr lang="en-US" b="0">
                <a:solidFill>
                  <a:srgbClr val="E1EFFF"/>
                </a:solidFill>
                <a:effectLst/>
                <a:latin typeface="cascadia code" panose="020B0609020000020004" pitchFamily="49" charset="0"/>
              </a:rPr>
              <a:t>[</a:t>
            </a:r>
            <a:r>
              <a:rPr lang="en-US" b="0">
                <a:solidFill>
                  <a:srgbClr val="FFFFFF"/>
                </a:solidFill>
                <a:effectLst/>
                <a:latin typeface="cascadia code" panose="020B0609020000020004" pitchFamily="49" charset="0"/>
              </a:rPr>
              <a:t>i</a:t>
            </a:r>
            <a:r>
              <a:rPr lang="en-US" b="0">
                <a:solidFill>
                  <a:srgbClr val="E1EFFF"/>
                </a:solidFill>
                <a:effectLst/>
                <a:latin typeface="cascadia code" panose="020B0609020000020004" pitchFamily="49" charset="0"/>
              </a:rPr>
              <a:t>].</a:t>
            </a:r>
            <a:r>
              <a:rPr lang="en-US" b="0">
                <a:solidFill>
                  <a:srgbClr val="9EFFFF"/>
                </a:solidFill>
                <a:effectLst/>
                <a:latin typeface="cascadia code" panose="020B0609020000020004" pitchFamily="49" charset="0"/>
              </a:rPr>
              <a:t>sum </a:t>
            </a:r>
            <a:r>
              <a:rPr lang="en-US" b="0">
                <a:solidFill>
                  <a:srgbClr val="FF9D00"/>
                </a:solidFill>
                <a:effectLst/>
                <a:latin typeface="cascadia code" panose="020B0609020000020004" pitchFamily="49" charset="0"/>
              </a:rPr>
              <a:t>==</a:t>
            </a:r>
            <a:r>
              <a:rPr lang="en-US" b="0">
                <a:solidFill>
                  <a:srgbClr val="9EFFFF"/>
                </a:solidFill>
                <a:effectLst/>
                <a:latin typeface="cascadia code" panose="020B0609020000020004" pitchFamily="49" charset="0"/>
              </a:rPr>
              <a:t> </a:t>
            </a:r>
            <a:r>
              <a:rPr lang="en-US" b="0">
                <a:solidFill>
                  <a:srgbClr val="FF628C"/>
                </a:solidFill>
                <a:effectLst/>
                <a:latin typeface="cascadia code" panose="020B0609020000020004" pitchFamily="49" charset="0"/>
              </a:rPr>
              <a:t>0</a:t>
            </a:r>
            <a:r>
              <a:rPr lang="en-US" b="0">
                <a:solidFill>
                  <a:srgbClr val="E1EFFF"/>
                </a:solidFill>
                <a:effectLst/>
                <a:latin typeface="cascadia code" panose="020B0609020000020004" pitchFamily="49" charset="0"/>
              </a:rPr>
              <a:t>)</a:t>
            </a:r>
            <a:endParaRPr lang="en-US" b="0">
              <a:solidFill>
                <a:srgbClr val="FFFFFF"/>
              </a:solidFill>
              <a:effectLst/>
              <a:latin typeface="cascadia code" panose="020B0609020000020004" pitchFamily="49" charset="0"/>
            </a:endParaRPr>
          </a:p>
          <a:p>
            <a:r>
              <a:rPr lang="en-US" b="0">
                <a:solidFill>
                  <a:srgbClr val="9EFFFF"/>
                </a:solidFill>
                <a:effectLst/>
                <a:latin typeface="cascadia code" panose="020B0609020000020004" pitchFamily="49" charset="0"/>
              </a:rPr>
              <a:t>                </a:t>
            </a:r>
            <a:r>
              <a:rPr lang="en-US" b="0">
                <a:solidFill>
                  <a:srgbClr val="FF9D00"/>
                </a:solidFill>
                <a:effectLst/>
                <a:latin typeface="cascadia code" panose="020B0609020000020004" pitchFamily="49" charset="0"/>
              </a:rPr>
              <a:t>continue</a:t>
            </a:r>
            <a:r>
              <a:rPr lang="en-US" b="0">
                <a:solidFill>
                  <a:srgbClr val="E1EFFF"/>
                </a:solidFill>
                <a:effectLst/>
                <a:latin typeface="cascadia code" panose="020B0609020000020004" pitchFamily="49" charset="0"/>
              </a:rPr>
              <a:t>;</a:t>
            </a:r>
            <a:endParaRPr lang="en-US" b="0">
              <a:solidFill>
                <a:srgbClr val="FFFFFF"/>
              </a:solidFill>
              <a:effectLst/>
              <a:latin typeface="cascadia code" panose="020B0609020000020004" pitchFamily="49" charset="0"/>
            </a:endParaRPr>
          </a:p>
          <a:p>
            <a:r>
              <a:rPr lang="en-US" b="0">
                <a:solidFill>
                  <a:srgbClr val="9EFFFF"/>
                </a:solidFill>
                <a:effectLst/>
                <a:latin typeface="cascadia code" panose="020B0609020000020004" pitchFamily="49" charset="0"/>
              </a:rPr>
              <a:t>            </a:t>
            </a:r>
            <a:r>
              <a:rPr lang="en-US" b="0">
                <a:solidFill>
                  <a:srgbClr val="FF9D00"/>
                </a:solidFill>
                <a:effectLst/>
                <a:latin typeface="cascadia code" panose="020B0609020000020004" pitchFamily="49" charset="0"/>
              </a:rPr>
              <a:t>else</a:t>
            </a:r>
            <a:endParaRPr lang="en-US" b="0">
              <a:solidFill>
                <a:srgbClr val="FFFFFF"/>
              </a:solidFill>
              <a:effectLst/>
              <a:latin typeface="cascadia code" panose="020B0609020000020004" pitchFamily="49" charset="0"/>
            </a:endParaRPr>
          </a:p>
          <a:p>
            <a:r>
              <a:rPr lang="en-US" b="0">
                <a:solidFill>
                  <a:srgbClr val="9EFFFF"/>
                </a:solidFill>
                <a:effectLst/>
                <a:latin typeface="cascadia code" panose="020B0609020000020004" pitchFamily="49" charset="0"/>
              </a:rPr>
              <a:t>                </a:t>
            </a:r>
            <a:r>
              <a:rPr lang="en-US" b="0">
                <a:solidFill>
                  <a:srgbClr val="FFC600"/>
                </a:solidFill>
                <a:effectLst/>
                <a:latin typeface="cascadia code" panose="020B0609020000020004" pitchFamily="49" charset="0"/>
              </a:rPr>
              <a:t>printf</a:t>
            </a:r>
            <a:r>
              <a:rPr lang="en-US" b="0">
                <a:solidFill>
                  <a:srgbClr val="E1EFFF"/>
                </a:solidFill>
                <a:effectLst/>
                <a:latin typeface="cascadia code" panose="020B0609020000020004" pitchFamily="49" charset="0"/>
              </a:rPr>
              <a:t>(</a:t>
            </a:r>
            <a:r>
              <a:rPr lang="en-US" b="0">
                <a:solidFill>
                  <a:srgbClr val="92FC79"/>
                </a:solidFill>
                <a:effectLst/>
                <a:latin typeface="cascadia code" panose="020B0609020000020004" pitchFamily="49" charset="0"/>
              </a:rPr>
              <a:t>"</a:t>
            </a:r>
            <a:r>
              <a:rPr lang="en-US" b="0">
                <a:solidFill>
                  <a:srgbClr val="FF628C"/>
                </a:solidFill>
                <a:effectLst/>
                <a:latin typeface="cascadia code" panose="020B0609020000020004" pitchFamily="49" charset="0"/>
              </a:rPr>
              <a:t>\t\t\t\t\t\t%s\t\t\t%d\t\t%.2lf\n</a:t>
            </a:r>
            <a:r>
              <a:rPr lang="en-US" b="0">
                <a:solidFill>
                  <a:srgbClr val="92FC79"/>
                </a:solidFill>
                <a:effectLst/>
                <a:latin typeface="cascadia code" panose="020B0609020000020004" pitchFamily="49" charset="0"/>
              </a:rPr>
              <a:t>"</a:t>
            </a:r>
            <a:r>
              <a:rPr lang="en-US" b="0">
                <a:solidFill>
                  <a:srgbClr val="E1EFFF"/>
                </a:solidFill>
                <a:effectLst/>
                <a:latin typeface="cascadia code" panose="020B0609020000020004" pitchFamily="49" charset="0"/>
              </a:rPr>
              <a:t>,</a:t>
            </a:r>
            <a:r>
              <a:rPr lang="en-US" b="0">
                <a:solidFill>
                  <a:srgbClr val="9EFFFF"/>
                </a:solidFill>
                <a:effectLst/>
                <a:latin typeface="cascadia code" panose="020B0609020000020004" pitchFamily="49" charset="0"/>
              </a:rPr>
              <a:t> </a:t>
            </a:r>
            <a:r>
              <a:rPr lang="en-US" b="0">
                <a:solidFill>
                  <a:srgbClr val="FFFFFF"/>
                </a:solidFill>
                <a:effectLst/>
                <a:latin typeface="cascadia code" panose="020B0609020000020004" pitchFamily="49" charset="0"/>
              </a:rPr>
              <a:t>receipt_string</a:t>
            </a:r>
            <a:r>
              <a:rPr lang="en-US" b="0">
                <a:solidFill>
                  <a:srgbClr val="E1EFFF"/>
                </a:solidFill>
                <a:effectLst/>
                <a:latin typeface="cascadia code" panose="020B0609020000020004" pitchFamily="49" charset="0"/>
              </a:rPr>
              <a:t>[</a:t>
            </a:r>
            <a:r>
              <a:rPr lang="en-US" b="0">
                <a:solidFill>
                  <a:srgbClr val="FFFFFF"/>
                </a:solidFill>
                <a:effectLst/>
                <a:latin typeface="cascadia code" panose="020B0609020000020004" pitchFamily="49" charset="0"/>
              </a:rPr>
              <a:t>i</a:t>
            </a:r>
            <a:r>
              <a:rPr lang="en-US" b="0">
                <a:solidFill>
                  <a:srgbClr val="E1EFFF"/>
                </a:solidFill>
                <a:effectLst/>
                <a:latin typeface="cascadia code" panose="020B0609020000020004" pitchFamily="49" charset="0"/>
              </a:rPr>
              <a:t>].</a:t>
            </a:r>
            <a:r>
              <a:rPr lang="en-US" b="0">
                <a:solidFill>
                  <a:srgbClr val="9EFFFF"/>
                </a:solidFill>
                <a:effectLst/>
                <a:latin typeface="cascadia code" panose="020B0609020000020004" pitchFamily="49" charset="0"/>
              </a:rPr>
              <a:t>string</a:t>
            </a:r>
            <a:r>
              <a:rPr lang="en-US" b="0">
                <a:solidFill>
                  <a:srgbClr val="E1EFFF"/>
                </a:solidFill>
                <a:effectLst/>
                <a:latin typeface="cascadia code" panose="020B0609020000020004" pitchFamily="49" charset="0"/>
              </a:rPr>
              <a:t>,</a:t>
            </a:r>
            <a:r>
              <a:rPr lang="en-US" b="0">
                <a:solidFill>
                  <a:srgbClr val="9EFFFF"/>
                </a:solidFill>
                <a:effectLst/>
                <a:latin typeface="cascadia code" panose="020B0609020000020004" pitchFamily="49" charset="0"/>
              </a:rPr>
              <a:t> </a:t>
            </a:r>
            <a:r>
              <a:rPr lang="en-US" b="0">
                <a:solidFill>
                  <a:srgbClr val="FFFFFF"/>
                </a:solidFill>
                <a:effectLst/>
                <a:latin typeface="cascadia code" panose="020B0609020000020004" pitchFamily="49" charset="0"/>
              </a:rPr>
              <a:t>sum</a:t>
            </a:r>
            <a:r>
              <a:rPr lang="en-US" b="0">
                <a:solidFill>
                  <a:srgbClr val="E1EFFF"/>
                </a:solidFill>
                <a:effectLst/>
                <a:latin typeface="cascadia code" panose="020B0609020000020004" pitchFamily="49" charset="0"/>
              </a:rPr>
              <a:t>[</a:t>
            </a:r>
            <a:r>
              <a:rPr lang="en-US" b="0">
                <a:solidFill>
                  <a:srgbClr val="FFFFFF"/>
                </a:solidFill>
                <a:effectLst/>
                <a:latin typeface="cascadia code" panose="020B0609020000020004" pitchFamily="49" charset="0"/>
              </a:rPr>
              <a:t>i</a:t>
            </a:r>
            <a:r>
              <a:rPr lang="en-US" b="0">
                <a:solidFill>
                  <a:srgbClr val="E1EFFF"/>
                </a:solidFill>
                <a:effectLst/>
                <a:latin typeface="cascadia code" panose="020B0609020000020004" pitchFamily="49" charset="0"/>
              </a:rPr>
              <a:t>].</a:t>
            </a:r>
            <a:r>
              <a:rPr lang="en-US" b="0">
                <a:solidFill>
                  <a:srgbClr val="9EFFFF"/>
                </a:solidFill>
                <a:effectLst/>
                <a:latin typeface="cascadia code" panose="020B0609020000020004" pitchFamily="49" charset="0"/>
              </a:rPr>
              <a:t>quantity</a:t>
            </a:r>
            <a:r>
              <a:rPr lang="en-US" b="0">
                <a:solidFill>
                  <a:srgbClr val="E1EFFF"/>
                </a:solidFill>
                <a:effectLst/>
                <a:latin typeface="cascadia code" panose="020B0609020000020004" pitchFamily="49" charset="0"/>
              </a:rPr>
              <a:t>,</a:t>
            </a:r>
            <a:r>
              <a:rPr lang="en-US" b="0">
                <a:solidFill>
                  <a:srgbClr val="9EFFFF"/>
                </a:solidFill>
                <a:effectLst/>
                <a:latin typeface="cascadia code" panose="020B0609020000020004" pitchFamily="49" charset="0"/>
              </a:rPr>
              <a:t> </a:t>
            </a:r>
            <a:r>
              <a:rPr lang="en-US" b="0">
                <a:solidFill>
                  <a:srgbClr val="FFFFFF"/>
                </a:solidFill>
                <a:effectLst/>
                <a:latin typeface="cascadia code" panose="020B0609020000020004" pitchFamily="49" charset="0"/>
              </a:rPr>
              <a:t>sum</a:t>
            </a:r>
            <a:r>
              <a:rPr lang="en-US" b="0">
                <a:solidFill>
                  <a:srgbClr val="E1EFFF"/>
                </a:solidFill>
                <a:effectLst/>
                <a:latin typeface="cascadia code" panose="020B0609020000020004" pitchFamily="49" charset="0"/>
              </a:rPr>
              <a:t>[</a:t>
            </a:r>
            <a:r>
              <a:rPr lang="en-US" b="0">
                <a:solidFill>
                  <a:srgbClr val="FFFFFF"/>
                </a:solidFill>
                <a:effectLst/>
                <a:latin typeface="cascadia code" panose="020B0609020000020004" pitchFamily="49" charset="0"/>
              </a:rPr>
              <a:t>i</a:t>
            </a:r>
            <a:r>
              <a:rPr lang="en-US" b="0">
                <a:solidFill>
                  <a:srgbClr val="E1EFFF"/>
                </a:solidFill>
                <a:effectLst/>
                <a:latin typeface="cascadia code" panose="020B0609020000020004" pitchFamily="49" charset="0"/>
              </a:rPr>
              <a:t>].</a:t>
            </a:r>
            <a:r>
              <a:rPr lang="en-US" b="0">
                <a:solidFill>
                  <a:srgbClr val="9EFFFF"/>
                </a:solidFill>
                <a:effectLst/>
                <a:latin typeface="cascadia code" panose="020B0609020000020004" pitchFamily="49" charset="0"/>
              </a:rPr>
              <a:t>sum</a:t>
            </a:r>
            <a:r>
              <a:rPr lang="en-US" b="0">
                <a:solidFill>
                  <a:srgbClr val="E1EFFF"/>
                </a:solidFill>
                <a:effectLst/>
                <a:latin typeface="cascadia code" panose="020B0609020000020004" pitchFamily="49" charset="0"/>
              </a:rPr>
              <a:t>);</a:t>
            </a:r>
            <a:endParaRPr lang="en-US" b="0">
              <a:solidFill>
                <a:srgbClr val="FFFFFF"/>
              </a:solidFill>
              <a:effectLst/>
              <a:latin typeface="cascadia code" panose="020B0609020000020004" pitchFamily="49" charset="0"/>
            </a:endParaRPr>
          </a:p>
          <a:p>
            <a:r>
              <a:rPr lang="en-US" b="0">
                <a:solidFill>
                  <a:srgbClr val="9EFFFF"/>
                </a:solidFill>
                <a:effectLst/>
                <a:latin typeface="cascadia code" panose="020B0609020000020004" pitchFamily="49" charset="0"/>
              </a:rPr>
              <a:t>        </a:t>
            </a:r>
            <a:r>
              <a:rPr lang="en-US" b="0">
                <a:solidFill>
                  <a:srgbClr val="E1EFFF"/>
                </a:solidFill>
                <a:effectLst/>
                <a:latin typeface="cascadia code" panose="020B0609020000020004" pitchFamily="49" charset="0"/>
              </a:rPr>
              <a:t>}</a:t>
            </a:r>
            <a:endParaRPr lang="en-US" b="0">
              <a:solidFill>
                <a:srgbClr val="FFFFFF"/>
              </a:solidFill>
              <a:effectLst/>
              <a:latin typeface="cascadia code" panose="020B0609020000020004" pitchFamily="49" charset="0"/>
            </a:endParaRPr>
          </a:p>
          <a:p>
            <a:r>
              <a:rPr lang="en-US" b="0">
                <a:solidFill>
                  <a:srgbClr val="9EFFFF"/>
                </a:solidFill>
                <a:effectLst/>
                <a:latin typeface="cascadia code" panose="020B0609020000020004" pitchFamily="49" charset="0"/>
              </a:rPr>
              <a:t>        </a:t>
            </a:r>
            <a:r>
              <a:rPr lang="en-US" b="0">
                <a:solidFill>
                  <a:srgbClr val="FF9D00"/>
                </a:solidFill>
                <a:effectLst/>
                <a:latin typeface="cascadia code" panose="020B0609020000020004" pitchFamily="49" charset="0"/>
              </a:rPr>
              <a:t>else</a:t>
            </a:r>
            <a:r>
              <a:rPr lang="en-US" b="0">
                <a:solidFill>
                  <a:srgbClr val="9EFFFF"/>
                </a:solidFill>
                <a:effectLst/>
                <a:latin typeface="cascadia code" panose="020B0609020000020004" pitchFamily="49" charset="0"/>
              </a:rPr>
              <a:t> </a:t>
            </a:r>
            <a:r>
              <a:rPr lang="en-US" b="0">
                <a:solidFill>
                  <a:srgbClr val="FF9D00"/>
                </a:solidFill>
                <a:effectLst/>
                <a:latin typeface="cascadia code" panose="020B0609020000020004" pitchFamily="49" charset="0"/>
              </a:rPr>
              <a:t>if</a:t>
            </a:r>
            <a:r>
              <a:rPr lang="en-US" b="0">
                <a:solidFill>
                  <a:srgbClr val="9EFFFF"/>
                </a:solidFill>
                <a:effectLst/>
                <a:latin typeface="cascadia code" panose="020B0609020000020004" pitchFamily="49" charset="0"/>
              </a:rPr>
              <a:t> </a:t>
            </a:r>
            <a:r>
              <a:rPr lang="en-US" b="0">
                <a:solidFill>
                  <a:srgbClr val="E1EFFF"/>
                </a:solidFill>
                <a:effectLst/>
                <a:latin typeface="cascadia code" panose="020B0609020000020004" pitchFamily="49" charset="0"/>
              </a:rPr>
              <a:t>(</a:t>
            </a:r>
            <a:r>
              <a:rPr lang="en-US" b="0">
                <a:solidFill>
                  <a:srgbClr val="FFC600"/>
                </a:solidFill>
                <a:effectLst/>
                <a:latin typeface="cascadia code" panose="020B0609020000020004" pitchFamily="49" charset="0"/>
              </a:rPr>
              <a:t>strlen</a:t>
            </a:r>
            <a:r>
              <a:rPr lang="en-US" b="0">
                <a:solidFill>
                  <a:srgbClr val="E1EFFF"/>
                </a:solidFill>
                <a:effectLst/>
                <a:latin typeface="cascadia code" panose="020B0609020000020004" pitchFamily="49" charset="0"/>
              </a:rPr>
              <a:t>(</a:t>
            </a:r>
            <a:r>
              <a:rPr lang="en-US" b="0">
                <a:solidFill>
                  <a:srgbClr val="FFFFFF"/>
                </a:solidFill>
                <a:effectLst/>
                <a:latin typeface="cascadia code" panose="020B0609020000020004" pitchFamily="49" charset="0"/>
              </a:rPr>
              <a:t>receipt_string</a:t>
            </a:r>
            <a:r>
              <a:rPr lang="en-US" b="0">
                <a:solidFill>
                  <a:srgbClr val="E1EFFF"/>
                </a:solidFill>
                <a:effectLst/>
                <a:latin typeface="cascadia code" panose="020B0609020000020004" pitchFamily="49" charset="0"/>
              </a:rPr>
              <a:t>[</a:t>
            </a:r>
            <a:r>
              <a:rPr lang="en-US" b="0">
                <a:solidFill>
                  <a:srgbClr val="FFFFFF"/>
                </a:solidFill>
                <a:effectLst/>
                <a:latin typeface="cascadia code" panose="020B0609020000020004" pitchFamily="49" charset="0"/>
              </a:rPr>
              <a:t>i</a:t>
            </a:r>
            <a:r>
              <a:rPr lang="en-US" b="0">
                <a:solidFill>
                  <a:srgbClr val="E1EFFF"/>
                </a:solidFill>
                <a:effectLst/>
                <a:latin typeface="cascadia code" panose="020B0609020000020004" pitchFamily="49" charset="0"/>
              </a:rPr>
              <a:t>].</a:t>
            </a:r>
            <a:r>
              <a:rPr lang="en-US" b="0">
                <a:solidFill>
                  <a:srgbClr val="9EFFFF"/>
                </a:solidFill>
                <a:effectLst/>
                <a:latin typeface="cascadia code" panose="020B0609020000020004" pitchFamily="49" charset="0"/>
              </a:rPr>
              <a:t>string</a:t>
            </a:r>
            <a:r>
              <a:rPr lang="en-US" b="0">
                <a:solidFill>
                  <a:srgbClr val="E1EFFF"/>
                </a:solidFill>
                <a:effectLst/>
                <a:latin typeface="cascadia code" panose="020B0609020000020004" pitchFamily="49" charset="0"/>
              </a:rPr>
              <a:t>)</a:t>
            </a:r>
            <a:r>
              <a:rPr lang="en-US" b="0">
                <a:solidFill>
                  <a:srgbClr val="9EFFFF"/>
                </a:solidFill>
                <a:effectLst/>
                <a:latin typeface="cascadia code" panose="020B0609020000020004" pitchFamily="49" charset="0"/>
              </a:rPr>
              <a:t> </a:t>
            </a:r>
            <a:r>
              <a:rPr lang="en-US" b="0">
                <a:solidFill>
                  <a:srgbClr val="FF9D00"/>
                </a:solidFill>
                <a:effectLst/>
                <a:latin typeface="cascadia code" panose="020B0609020000020004" pitchFamily="49" charset="0"/>
              </a:rPr>
              <a:t>&gt;</a:t>
            </a:r>
            <a:r>
              <a:rPr lang="en-US" b="0">
                <a:solidFill>
                  <a:srgbClr val="9EFFFF"/>
                </a:solidFill>
                <a:effectLst/>
                <a:latin typeface="cascadia code" panose="020B0609020000020004" pitchFamily="49" charset="0"/>
              </a:rPr>
              <a:t> </a:t>
            </a:r>
            <a:r>
              <a:rPr lang="en-US" b="0">
                <a:solidFill>
                  <a:srgbClr val="FF628C"/>
                </a:solidFill>
                <a:effectLst/>
                <a:latin typeface="cascadia code" panose="020B0609020000020004" pitchFamily="49" charset="0"/>
              </a:rPr>
              <a:t>15</a:t>
            </a:r>
            <a:r>
              <a:rPr lang="en-US" b="0">
                <a:solidFill>
                  <a:srgbClr val="9EFFFF"/>
                </a:solidFill>
                <a:effectLst/>
                <a:latin typeface="cascadia code" panose="020B0609020000020004" pitchFamily="49" charset="0"/>
              </a:rPr>
              <a:t> </a:t>
            </a:r>
            <a:r>
              <a:rPr lang="en-US" b="0">
                <a:solidFill>
                  <a:srgbClr val="FF9D00"/>
                </a:solidFill>
                <a:effectLst/>
                <a:latin typeface="cascadia code" panose="020B0609020000020004" pitchFamily="49" charset="0"/>
              </a:rPr>
              <a:t>&amp;&amp;</a:t>
            </a:r>
            <a:r>
              <a:rPr lang="en-US" b="0">
                <a:solidFill>
                  <a:srgbClr val="9EFFFF"/>
                </a:solidFill>
                <a:effectLst/>
                <a:latin typeface="cascadia code" panose="020B0609020000020004" pitchFamily="49" charset="0"/>
              </a:rPr>
              <a:t> </a:t>
            </a:r>
            <a:r>
              <a:rPr lang="en-US" b="0">
                <a:solidFill>
                  <a:srgbClr val="FFC600"/>
                </a:solidFill>
                <a:effectLst/>
                <a:latin typeface="cascadia code" panose="020B0609020000020004" pitchFamily="49" charset="0"/>
              </a:rPr>
              <a:t>strlen</a:t>
            </a:r>
            <a:r>
              <a:rPr lang="en-US" b="0">
                <a:solidFill>
                  <a:srgbClr val="E1EFFF"/>
                </a:solidFill>
                <a:effectLst/>
                <a:latin typeface="cascadia code" panose="020B0609020000020004" pitchFamily="49" charset="0"/>
              </a:rPr>
              <a:t>(</a:t>
            </a:r>
            <a:r>
              <a:rPr lang="en-US" b="0">
                <a:solidFill>
                  <a:srgbClr val="FFFFFF"/>
                </a:solidFill>
                <a:effectLst/>
                <a:latin typeface="cascadia code" panose="020B0609020000020004" pitchFamily="49" charset="0"/>
              </a:rPr>
              <a:t>receipt_string</a:t>
            </a:r>
            <a:r>
              <a:rPr lang="en-US" b="0">
                <a:solidFill>
                  <a:srgbClr val="E1EFFF"/>
                </a:solidFill>
                <a:effectLst/>
                <a:latin typeface="cascadia code" panose="020B0609020000020004" pitchFamily="49" charset="0"/>
              </a:rPr>
              <a:t>[</a:t>
            </a:r>
            <a:r>
              <a:rPr lang="en-US" b="0">
                <a:solidFill>
                  <a:srgbClr val="FFFFFF"/>
                </a:solidFill>
                <a:effectLst/>
                <a:latin typeface="cascadia code" panose="020B0609020000020004" pitchFamily="49" charset="0"/>
              </a:rPr>
              <a:t>i</a:t>
            </a:r>
            <a:r>
              <a:rPr lang="en-US" b="0">
                <a:solidFill>
                  <a:srgbClr val="E1EFFF"/>
                </a:solidFill>
                <a:effectLst/>
                <a:latin typeface="cascadia code" panose="020B0609020000020004" pitchFamily="49" charset="0"/>
              </a:rPr>
              <a:t>].</a:t>
            </a:r>
            <a:r>
              <a:rPr lang="en-US" b="0">
                <a:solidFill>
                  <a:srgbClr val="9EFFFF"/>
                </a:solidFill>
                <a:effectLst/>
                <a:latin typeface="cascadia code" panose="020B0609020000020004" pitchFamily="49" charset="0"/>
              </a:rPr>
              <a:t>string</a:t>
            </a:r>
            <a:r>
              <a:rPr lang="en-US" b="0">
                <a:solidFill>
                  <a:srgbClr val="E1EFFF"/>
                </a:solidFill>
                <a:effectLst/>
                <a:latin typeface="cascadia code" panose="020B0609020000020004" pitchFamily="49" charset="0"/>
              </a:rPr>
              <a:t>)</a:t>
            </a:r>
            <a:r>
              <a:rPr lang="en-US" b="0">
                <a:solidFill>
                  <a:srgbClr val="9EFFFF"/>
                </a:solidFill>
                <a:effectLst/>
                <a:latin typeface="cascadia code" panose="020B0609020000020004" pitchFamily="49" charset="0"/>
              </a:rPr>
              <a:t> </a:t>
            </a:r>
            <a:r>
              <a:rPr lang="en-US" b="0">
                <a:solidFill>
                  <a:srgbClr val="FF9D00"/>
                </a:solidFill>
                <a:effectLst/>
                <a:latin typeface="cascadia code" panose="020B0609020000020004" pitchFamily="49" charset="0"/>
              </a:rPr>
              <a:t>&lt;=</a:t>
            </a:r>
            <a:r>
              <a:rPr lang="en-US" b="0">
                <a:solidFill>
                  <a:srgbClr val="9EFFFF"/>
                </a:solidFill>
                <a:effectLst/>
                <a:latin typeface="cascadia code" panose="020B0609020000020004" pitchFamily="49" charset="0"/>
              </a:rPr>
              <a:t> </a:t>
            </a:r>
            <a:r>
              <a:rPr lang="en-US" b="0">
                <a:solidFill>
                  <a:srgbClr val="FF628C"/>
                </a:solidFill>
                <a:effectLst/>
                <a:latin typeface="cascadia code" panose="020B0609020000020004" pitchFamily="49" charset="0"/>
              </a:rPr>
              <a:t>22</a:t>
            </a:r>
            <a:r>
              <a:rPr lang="en-US" b="0">
                <a:solidFill>
                  <a:srgbClr val="E1EFFF"/>
                </a:solidFill>
                <a:effectLst/>
                <a:latin typeface="cascadia code" panose="020B0609020000020004" pitchFamily="49" charset="0"/>
              </a:rPr>
              <a:t>)</a:t>
            </a:r>
            <a:endParaRPr lang="en-US" b="0">
              <a:solidFill>
                <a:srgbClr val="FFFFFF"/>
              </a:solidFill>
              <a:effectLst/>
              <a:latin typeface="cascadia code" panose="020B0609020000020004" pitchFamily="49" charset="0"/>
            </a:endParaRPr>
          </a:p>
          <a:p>
            <a:r>
              <a:rPr lang="en-US" b="0">
                <a:solidFill>
                  <a:srgbClr val="9EFFFF"/>
                </a:solidFill>
                <a:effectLst/>
                <a:latin typeface="cascadia code" panose="020B0609020000020004" pitchFamily="49" charset="0"/>
              </a:rPr>
              <a:t>        </a:t>
            </a:r>
            <a:r>
              <a:rPr lang="en-US" b="0">
                <a:solidFill>
                  <a:srgbClr val="E1EFFF"/>
                </a:solidFill>
                <a:effectLst/>
                <a:latin typeface="cascadia code" panose="020B0609020000020004" pitchFamily="49" charset="0"/>
              </a:rPr>
              <a:t>{</a:t>
            </a:r>
            <a:endParaRPr lang="en-US" b="0">
              <a:solidFill>
                <a:srgbClr val="FFFFFF"/>
              </a:solidFill>
              <a:effectLst/>
              <a:latin typeface="cascadia code" panose="020B0609020000020004" pitchFamily="49" charset="0"/>
            </a:endParaRPr>
          </a:p>
          <a:p>
            <a:r>
              <a:rPr lang="en-US" b="0">
                <a:solidFill>
                  <a:srgbClr val="9EFFFF"/>
                </a:solidFill>
                <a:effectLst/>
                <a:latin typeface="cascadia code" panose="020B0609020000020004" pitchFamily="49" charset="0"/>
              </a:rPr>
              <a:t>            </a:t>
            </a:r>
            <a:r>
              <a:rPr lang="en-US" b="0">
                <a:solidFill>
                  <a:srgbClr val="FF9D00"/>
                </a:solidFill>
                <a:effectLst/>
                <a:latin typeface="cascadia code" panose="020B0609020000020004" pitchFamily="49" charset="0"/>
              </a:rPr>
              <a:t>if</a:t>
            </a:r>
            <a:r>
              <a:rPr lang="en-US" b="0">
                <a:solidFill>
                  <a:srgbClr val="9EFFFF"/>
                </a:solidFill>
                <a:effectLst/>
                <a:latin typeface="cascadia code" panose="020B0609020000020004" pitchFamily="49" charset="0"/>
              </a:rPr>
              <a:t> </a:t>
            </a:r>
            <a:r>
              <a:rPr lang="en-US" b="0">
                <a:solidFill>
                  <a:srgbClr val="E1EFFF"/>
                </a:solidFill>
                <a:effectLst/>
                <a:latin typeface="cascadia code" panose="020B0609020000020004" pitchFamily="49" charset="0"/>
              </a:rPr>
              <a:t>(</a:t>
            </a:r>
            <a:r>
              <a:rPr lang="en-US" b="0">
                <a:solidFill>
                  <a:srgbClr val="FFFFFF"/>
                </a:solidFill>
                <a:effectLst/>
                <a:latin typeface="cascadia code" panose="020B0609020000020004" pitchFamily="49" charset="0"/>
              </a:rPr>
              <a:t>sum</a:t>
            </a:r>
            <a:r>
              <a:rPr lang="en-US" b="0">
                <a:solidFill>
                  <a:srgbClr val="E1EFFF"/>
                </a:solidFill>
                <a:effectLst/>
                <a:latin typeface="cascadia code" panose="020B0609020000020004" pitchFamily="49" charset="0"/>
              </a:rPr>
              <a:t>[</a:t>
            </a:r>
            <a:r>
              <a:rPr lang="en-US" b="0">
                <a:solidFill>
                  <a:srgbClr val="FFFFFF"/>
                </a:solidFill>
                <a:effectLst/>
                <a:latin typeface="cascadia code" panose="020B0609020000020004" pitchFamily="49" charset="0"/>
              </a:rPr>
              <a:t>i</a:t>
            </a:r>
            <a:r>
              <a:rPr lang="en-US" b="0">
                <a:solidFill>
                  <a:srgbClr val="E1EFFF"/>
                </a:solidFill>
                <a:effectLst/>
                <a:latin typeface="cascadia code" panose="020B0609020000020004" pitchFamily="49" charset="0"/>
              </a:rPr>
              <a:t>].</a:t>
            </a:r>
            <a:r>
              <a:rPr lang="en-US" b="0">
                <a:solidFill>
                  <a:srgbClr val="9EFFFF"/>
                </a:solidFill>
                <a:effectLst/>
                <a:latin typeface="cascadia code" panose="020B0609020000020004" pitchFamily="49" charset="0"/>
              </a:rPr>
              <a:t>sum </a:t>
            </a:r>
            <a:r>
              <a:rPr lang="en-US" b="0">
                <a:solidFill>
                  <a:srgbClr val="FF9D00"/>
                </a:solidFill>
                <a:effectLst/>
                <a:latin typeface="cascadia code" panose="020B0609020000020004" pitchFamily="49" charset="0"/>
              </a:rPr>
              <a:t>==</a:t>
            </a:r>
            <a:r>
              <a:rPr lang="en-US" b="0">
                <a:solidFill>
                  <a:srgbClr val="9EFFFF"/>
                </a:solidFill>
                <a:effectLst/>
                <a:latin typeface="cascadia code" panose="020B0609020000020004" pitchFamily="49" charset="0"/>
              </a:rPr>
              <a:t> </a:t>
            </a:r>
            <a:r>
              <a:rPr lang="en-US" b="0">
                <a:solidFill>
                  <a:srgbClr val="FF628C"/>
                </a:solidFill>
                <a:effectLst/>
                <a:latin typeface="cascadia code" panose="020B0609020000020004" pitchFamily="49" charset="0"/>
              </a:rPr>
              <a:t>0</a:t>
            </a:r>
            <a:r>
              <a:rPr lang="en-US" b="0">
                <a:solidFill>
                  <a:srgbClr val="E1EFFF"/>
                </a:solidFill>
                <a:effectLst/>
                <a:latin typeface="cascadia code" panose="020B0609020000020004" pitchFamily="49" charset="0"/>
              </a:rPr>
              <a:t>)</a:t>
            </a:r>
            <a:endParaRPr lang="en-US" b="0">
              <a:solidFill>
                <a:srgbClr val="FFFFFF"/>
              </a:solidFill>
              <a:effectLst/>
              <a:latin typeface="cascadia code" panose="020B0609020000020004" pitchFamily="49" charset="0"/>
            </a:endParaRPr>
          </a:p>
          <a:p>
            <a:r>
              <a:rPr lang="en-US" b="0">
                <a:solidFill>
                  <a:srgbClr val="9EFFFF"/>
                </a:solidFill>
                <a:effectLst/>
                <a:latin typeface="cascadia code" panose="020B0609020000020004" pitchFamily="49" charset="0"/>
              </a:rPr>
              <a:t>                </a:t>
            </a:r>
            <a:r>
              <a:rPr lang="en-US" b="0">
                <a:solidFill>
                  <a:srgbClr val="FF9D00"/>
                </a:solidFill>
                <a:effectLst/>
                <a:latin typeface="cascadia code" panose="020B0609020000020004" pitchFamily="49" charset="0"/>
              </a:rPr>
              <a:t>continue</a:t>
            </a:r>
            <a:r>
              <a:rPr lang="en-US" b="0">
                <a:solidFill>
                  <a:srgbClr val="E1EFFF"/>
                </a:solidFill>
                <a:effectLst/>
                <a:latin typeface="cascadia code" panose="020B0609020000020004" pitchFamily="49" charset="0"/>
              </a:rPr>
              <a:t>;</a:t>
            </a:r>
            <a:endParaRPr lang="en-US" b="0">
              <a:solidFill>
                <a:srgbClr val="FFFFFF"/>
              </a:solidFill>
              <a:effectLst/>
              <a:latin typeface="cascadia code" panose="020B0609020000020004" pitchFamily="49" charset="0"/>
            </a:endParaRPr>
          </a:p>
          <a:p>
            <a:r>
              <a:rPr lang="en-US" b="0">
                <a:solidFill>
                  <a:srgbClr val="9EFFFF"/>
                </a:solidFill>
                <a:effectLst/>
                <a:latin typeface="cascadia code" panose="020B0609020000020004" pitchFamily="49" charset="0"/>
              </a:rPr>
              <a:t>            </a:t>
            </a:r>
            <a:r>
              <a:rPr lang="en-US" b="0">
                <a:solidFill>
                  <a:srgbClr val="FF9D00"/>
                </a:solidFill>
                <a:effectLst/>
                <a:latin typeface="cascadia code" panose="020B0609020000020004" pitchFamily="49" charset="0"/>
              </a:rPr>
              <a:t>else</a:t>
            </a:r>
            <a:endParaRPr lang="en-US" b="0">
              <a:solidFill>
                <a:srgbClr val="FFFFFF"/>
              </a:solidFill>
              <a:effectLst/>
              <a:latin typeface="cascadia code" panose="020B0609020000020004" pitchFamily="49" charset="0"/>
            </a:endParaRPr>
          </a:p>
          <a:p>
            <a:r>
              <a:rPr lang="en-US" b="0">
                <a:solidFill>
                  <a:srgbClr val="9EFFFF"/>
                </a:solidFill>
                <a:effectLst/>
                <a:latin typeface="cascadia code" panose="020B0609020000020004" pitchFamily="49" charset="0"/>
              </a:rPr>
              <a:t>                </a:t>
            </a:r>
            <a:r>
              <a:rPr lang="en-US" b="0">
                <a:solidFill>
                  <a:srgbClr val="FFC600"/>
                </a:solidFill>
                <a:effectLst/>
                <a:latin typeface="cascadia code" panose="020B0609020000020004" pitchFamily="49" charset="0"/>
              </a:rPr>
              <a:t>printf</a:t>
            </a:r>
            <a:r>
              <a:rPr lang="en-US" b="0">
                <a:solidFill>
                  <a:srgbClr val="E1EFFF"/>
                </a:solidFill>
                <a:effectLst/>
                <a:latin typeface="cascadia code" panose="020B0609020000020004" pitchFamily="49" charset="0"/>
              </a:rPr>
              <a:t>(</a:t>
            </a:r>
            <a:r>
              <a:rPr lang="en-US" b="0">
                <a:solidFill>
                  <a:srgbClr val="92FC79"/>
                </a:solidFill>
                <a:effectLst/>
                <a:latin typeface="cascadia code" panose="020B0609020000020004" pitchFamily="49" charset="0"/>
              </a:rPr>
              <a:t>"</a:t>
            </a:r>
            <a:r>
              <a:rPr lang="en-US" b="0">
                <a:solidFill>
                  <a:srgbClr val="FF628C"/>
                </a:solidFill>
                <a:effectLst/>
                <a:latin typeface="cascadia code" panose="020B0609020000020004" pitchFamily="49" charset="0"/>
              </a:rPr>
              <a:t>\t\t\t\t\t\t%s\t\t%d\t\t%.2lf\n</a:t>
            </a:r>
            <a:r>
              <a:rPr lang="en-US" b="0">
                <a:solidFill>
                  <a:srgbClr val="92FC79"/>
                </a:solidFill>
                <a:effectLst/>
                <a:latin typeface="cascadia code" panose="020B0609020000020004" pitchFamily="49" charset="0"/>
              </a:rPr>
              <a:t>"</a:t>
            </a:r>
            <a:r>
              <a:rPr lang="en-US" b="0">
                <a:solidFill>
                  <a:srgbClr val="E1EFFF"/>
                </a:solidFill>
                <a:effectLst/>
                <a:latin typeface="cascadia code" panose="020B0609020000020004" pitchFamily="49" charset="0"/>
              </a:rPr>
              <a:t>,</a:t>
            </a:r>
            <a:r>
              <a:rPr lang="en-US" b="0">
                <a:solidFill>
                  <a:srgbClr val="9EFFFF"/>
                </a:solidFill>
                <a:effectLst/>
                <a:latin typeface="cascadia code" panose="020B0609020000020004" pitchFamily="49" charset="0"/>
              </a:rPr>
              <a:t> </a:t>
            </a:r>
            <a:r>
              <a:rPr lang="en-US" b="0">
                <a:solidFill>
                  <a:srgbClr val="FFFFFF"/>
                </a:solidFill>
                <a:effectLst/>
                <a:latin typeface="cascadia code" panose="020B0609020000020004" pitchFamily="49" charset="0"/>
              </a:rPr>
              <a:t>receipt_string</a:t>
            </a:r>
            <a:r>
              <a:rPr lang="en-US" b="0">
                <a:solidFill>
                  <a:srgbClr val="E1EFFF"/>
                </a:solidFill>
                <a:effectLst/>
                <a:latin typeface="cascadia code" panose="020B0609020000020004" pitchFamily="49" charset="0"/>
              </a:rPr>
              <a:t>[</a:t>
            </a:r>
            <a:r>
              <a:rPr lang="en-US" b="0">
                <a:solidFill>
                  <a:srgbClr val="FFFFFF"/>
                </a:solidFill>
                <a:effectLst/>
                <a:latin typeface="cascadia code" panose="020B0609020000020004" pitchFamily="49" charset="0"/>
              </a:rPr>
              <a:t>i</a:t>
            </a:r>
            <a:r>
              <a:rPr lang="en-US" b="0">
                <a:solidFill>
                  <a:srgbClr val="E1EFFF"/>
                </a:solidFill>
                <a:effectLst/>
                <a:latin typeface="cascadia code" panose="020B0609020000020004" pitchFamily="49" charset="0"/>
              </a:rPr>
              <a:t>].</a:t>
            </a:r>
            <a:r>
              <a:rPr lang="en-US" b="0">
                <a:solidFill>
                  <a:srgbClr val="9EFFFF"/>
                </a:solidFill>
                <a:effectLst/>
                <a:latin typeface="cascadia code" panose="020B0609020000020004" pitchFamily="49" charset="0"/>
              </a:rPr>
              <a:t>string</a:t>
            </a:r>
            <a:r>
              <a:rPr lang="en-US" b="0">
                <a:solidFill>
                  <a:srgbClr val="E1EFFF"/>
                </a:solidFill>
                <a:effectLst/>
                <a:latin typeface="cascadia code" panose="020B0609020000020004" pitchFamily="49" charset="0"/>
              </a:rPr>
              <a:t>,</a:t>
            </a:r>
            <a:r>
              <a:rPr lang="en-US" b="0">
                <a:solidFill>
                  <a:srgbClr val="9EFFFF"/>
                </a:solidFill>
                <a:effectLst/>
                <a:latin typeface="cascadia code" panose="020B0609020000020004" pitchFamily="49" charset="0"/>
              </a:rPr>
              <a:t> </a:t>
            </a:r>
            <a:r>
              <a:rPr lang="en-US" b="0">
                <a:solidFill>
                  <a:srgbClr val="FFFFFF"/>
                </a:solidFill>
                <a:effectLst/>
                <a:latin typeface="cascadia code" panose="020B0609020000020004" pitchFamily="49" charset="0"/>
              </a:rPr>
              <a:t>sum</a:t>
            </a:r>
            <a:r>
              <a:rPr lang="en-US" b="0">
                <a:solidFill>
                  <a:srgbClr val="E1EFFF"/>
                </a:solidFill>
                <a:effectLst/>
                <a:latin typeface="cascadia code" panose="020B0609020000020004" pitchFamily="49" charset="0"/>
              </a:rPr>
              <a:t>[</a:t>
            </a:r>
            <a:r>
              <a:rPr lang="en-US" b="0">
                <a:solidFill>
                  <a:srgbClr val="FFFFFF"/>
                </a:solidFill>
                <a:effectLst/>
                <a:latin typeface="cascadia code" panose="020B0609020000020004" pitchFamily="49" charset="0"/>
              </a:rPr>
              <a:t>i</a:t>
            </a:r>
            <a:r>
              <a:rPr lang="en-US" b="0">
                <a:solidFill>
                  <a:srgbClr val="E1EFFF"/>
                </a:solidFill>
                <a:effectLst/>
                <a:latin typeface="cascadia code" panose="020B0609020000020004" pitchFamily="49" charset="0"/>
              </a:rPr>
              <a:t>].</a:t>
            </a:r>
            <a:r>
              <a:rPr lang="en-US" b="0">
                <a:solidFill>
                  <a:srgbClr val="9EFFFF"/>
                </a:solidFill>
                <a:effectLst/>
                <a:latin typeface="cascadia code" panose="020B0609020000020004" pitchFamily="49" charset="0"/>
              </a:rPr>
              <a:t>quantity</a:t>
            </a:r>
            <a:r>
              <a:rPr lang="en-US" b="0">
                <a:solidFill>
                  <a:srgbClr val="E1EFFF"/>
                </a:solidFill>
                <a:effectLst/>
                <a:latin typeface="cascadia code" panose="020B0609020000020004" pitchFamily="49" charset="0"/>
              </a:rPr>
              <a:t>,</a:t>
            </a:r>
            <a:r>
              <a:rPr lang="en-US" b="0">
                <a:solidFill>
                  <a:srgbClr val="9EFFFF"/>
                </a:solidFill>
                <a:effectLst/>
                <a:latin typeface="cascadia code" panose="020B0609020000020004" pitchFamily="49" charset="0"/>
              </a:rPr>
              <a:t> </a:t>
            </a:r>
            <a:r>
              <a:rPr lang="en-US" b="0">
                <a:solidFill>
                  <a:srgbClr val="FFFFFF"/>
                </a:solidFill>
                <a:effectLst/>
                <a:latin typeface="cascadia code" panose="020B0609020000020004" pitchFamily="49" charset="0"/>
              </a:rPr>
              <a:t>sum</a:t>
            </a:r>
            <a:r>
              <a:rPr lang="en-US" b="0">
                <a:solidFill>
                  <a:srgbClr val="E1EFFF"/>
                </a:solidFill>
                <a:effectLst/>
                <a:latin typeface="cascadia code" panose="020B0609020000020004" pitchFamily="49" charset="0"/>
              </a:rPr>
              <a:t>[</a:t>
            </a:r>
            <a:r>
              <a:rPr lang="en-US" b="0">
                <a:solidFill>
                  <a:srgbClr val="FFFFFF"/>
                </a:solidFill>
                <a:effectLst/>
                <a:latin typeface="cascadia code" panose="020B0609020000020004" pitchFamily="49" charset="0"/>
              </a:rPr>
              <a:t>i</a:t>
            </a:r>
            <a:r>
              <a:rPr lang="en-US" b="0">
                <a:solidFill>
                  <a:srgbClr val="E1EFFF"/>
                </a:solidFill>
                <a:effectLst/>
                <a:latin typeface="cascadia code" panose="020B0609020000020004" pitchFamily="49" charset="0"/>
              </a:rPr>
              <a:t>].</a:t>
            </a:r>
            <a:r>
              <a:rPr lang="en-US" b="0">
                <a:solidFill>
                  <a:srgbClr val="9EFFFF"/>
                </a:solidFill>
                <a:effectLst/>
                <a:latin typeface="cascadia code" panose="020B0609020000020004" pitchFamily="49" charset="0"/>
              </a:rPr>
              <a:t>sum</a:t>
            </a:r>
            <a:r>
              <a:rPr lang="en-US" b="0">
                <a:solidFill>
                  <a:srgbClr val="E1EFFF"/>
                </a:solidFill>
                <a:effectLst/>
                <a:latin typeface="cascadia code" panose="020B0609020000020004" pitchFamily="49" charset="0"/>
              </a:rPr>
              <a:t>);</a:t>
            </a:r>
            <a:endParaRPr lang="en-US" b="0">
              <a:solidFill>
                <a:srgbClr val="FFFFFF"/>
              </a:solidFill>
              <a:effectLst/>
              <a:latin typeface="cascadia code" panose="020B0609020000020004" pitchFamily="49" charset="0"/>
            </a:endParaRPr>
          </a:p>
          <a:p>
            <a:r>
              <a:rPr lang="en-US" b="0">
                <a:solidFill>
                  <a:srgbClr val="9EFFFF"/>
                </a:solidFill>
                <a:effectLst/>
                <a:latin typeface="cascadia code" panose="020B0609020000020004" pitchFamily="49" charset="0"/>
              </a:rPr>
              <a:t>        </a:t>
            </a:r>
            <a:r>
              <a:rPr lang="en-US" b="0">
                <a:solidFill>
                  <a:srgbClr val="E1EFFF"/>
                </a:solidFill>
                <a:effectLst/>
                <a:latin typeface="cascadia code" panose="020B0609020000020004" pitchFamily="49" charset="0"/>
              </a:rPr>
              <a:t>}</a:t>
            </a:r>
            <a:endParaRPr lang="en-US" b="0">
              <a:solidFill>
                <a:srgbClr val="FFFFFF"/>
              </a:solidFill>
              <a:effectLst/>
              <a:latin typeface="cascadia code" panose="020B0609020000020004" pitchFamily="49" charset="0"/>
            </a:endParaRPr>
          </a:p>
          <a:p>
            <a:br>
              <a:rPr lang="en-US" b="0">
                <a:solidFill>
                  <a:srgbClr val="FFFFFF"/>
                </a:solidFill>
                <a:effectLst/>
                <a:latin typeface="cascadia code" panose="020B0609020000020004" pitchFamily="49" charset="0"/>
              </a:rPr>
            </a:br>
            <a:endParaRPr lang="en-US" b="0">
              <a:solidFill>
                <a:srgbClr val="FFFFFF"/>
              </a:solidFill>
              <a:effectLst/>
              <a:latin typeface="cascadia code" panose="020B0609020000020004" pitchFamily="49" charset="0"/>
            </a:endParaRPr>
          </a:p>
        </p:txBody>
      </p:sp>
    </p:spTree>
    <p:extLst>
      <p:ext uri="{BB962C8B-B14F-4D97-AF65-F5344CB8AC3E}">
        <p14:creationId xmlns:p14="http://schemas.microsoft.com/office/powerpoint/2010/main" val="4149649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sez="http://schemas.microsoft.com/office/powerpoint/2016/sectionzoom">
        <mc:Choice Requires="psez">
          <p:graphicFrame>
            <p:nvGraphicFramePr>
              <p:cNvPr id="3" name="Section Zoom 2">
                <a:extLst>
                  <a:ext uri="{FF2B5EF4-FFF2-40B4-BE49-F238E27FC236}">
                    <a16:creationId xmlns:a16="http://schemas.microsoft.com/office/drawing/2014/main" id="{DD345CD2-4BBA-44D3-9998-97B11B069B17}"/>
                  </a:ext>
                </a:extLst>
              </p:cNvPr>
              <p:cNvGraphicFramePr>
                <a:graphicFrameLocks noChangeAspect="1"/>
              </p:cNvGraphicFramePr>
              <p:nvPr>
                <p:extLst>
                  <p:ext uri="{D42A27DB-BD31-4B8C-83A1-F6EECF244321}">
                    <p14:modId xmlns:p14="http://schemas.microsoft.com/office/powerpoint/2010/main" val="1331485510"/>
                  </p:ext>
                </p:extLst>
              </p:nvPr>
            </p:nvGraphicFramePr>
            <p:xfrm>
              <a:off x="0" y="0"/>
              <a:ext cx="5362053" cy="3016155"/>
            </p:xfrm>
            <a:graphic>
              <a:graphicData uri="http://schemas.microsoft.com/office/powerpoint/2016/sectionzoom">
                <psez:sectionZm>
                  <psez:sectionZmObj sectionId="{776955D5-29B3-45D9-8DC8-50EB8BE92BBB}">
                    <psez:zmPr id="{41806E26-BA5A-452D-A786-3A63E5244540}" transitionDur="1000" showBg="0">
                      <p166:blipFill xmlns:p166="http://schemas.microsoft.com/office/powerpoint/2016/6/main">
                        <a:blip r:embed="rId2"/>
                        <a:stretch>
                          <a:fillRect/>
                        </a:stretch>
                      </p166:blipFill>
                      <p166:spPr xmlns:p166="http://schemas.microsoft.com/office/powerpoint/2016/6/main">
                        <a:xfrm>
                          <a:off x="0" y="0"/>
                          <a:ext cx="5362053" cy="3016155"/>
                        </a:xfrm>
                        <a:prstGeom prst="rect">
                          <a:avLst/>
                        </a:prstGeom>
                      </p166:spPr>
                    </psez:zmPr>
                  </psez:sectionZmObj>
                </psez:sectionZm>
              </a:graphicData>
            </a:graphic>
          </p:graphicFrame>
        </mc:Choice>
        <mc:Fallback xmlns="">
          <p:pic>
            <p:nvPicPr>
              <p:cNvPr id="3" name="Section Zoom 2">
                <a:hlinkClick r:id="rId3" action="ppaction://hlinksldjump"/>
                <a:extLst>
                  <a:ext uri="{FF2B5EF4-FFF2-40B4-BE49-F238E27FC236}">
                    <a16:creationId xmlns:a16="http://schemas.microsoft.com/office/drawing/2014/main" id="{DD345CD2-4BBA-44D3-9998-97B11B069B17}"/>
                  </a:ext>
                </a:extLst>
              </p:cNvPr>
              <p:cNvPicPr>
                <a:picLocks noGrp="1" noRot="1" noChangeAspect="1" noMove="1" noResize="1" noEditPoints="1" noAdjustHandles="1" noChangeArrowheads="1" noChangeShapeType="1"/>
              </p:cNvPicPr>
              <p:nvPr/>
            </p:nvPicPr>
            <p:blipFill>
              <a:blip r:embed="rId4"/>
              <a:stretch>
                <a:fillRect/>
              </a:stretch>
            </p:blipFill>
            <p:spPr>
              <a:xfrm>
                <a:off x="0" y="0"/>
                <a:ext cx="5362053" cy="3016155"/>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5" name="Section Zoom 4">
                <a:extLst>
                  <a:ext uri="{FF2B5EF4-FFF2-40B4-BE49-F238E27FC236}">
                    <a16:creationId xmlns:a16="http://schemas.microsoft.com/office/drawing/2014/main" id="{706FE90D-5BE6-4A66-900D-836080DDC58F}"/>
                  </a:ext>
                </a:extLst>
              </p:cNvPr>
              <p:cNvGraphicFramePr>
                <a:graphicFrameLocks noChangeAspect="1"/>
              </p:cNvGraphicFramePr>
              <p:nvPr>
                <p:extLst>
                  <p:ext uri="{D42A27DB-BD31-4B8C-83A1-F6EECF244321}">
                    <p14:modId xmlns:p14="http://schemas.microsoft.com/office/powerpoint/2010/main" val="4207491225"/>
                  </p:ext>
                </p:extLst>
              </p:nvPr>
            </p:nvGraphicFramePr>
            <p:xfrm>
              <a:off x="6820087" y="0"/>
              <a:ext cx="5362053" cy="3016156"/>
            </p:xfrm>
            <a:graphic>
              <a:graphicData uri="http://schemas.microsoft.com/office/powerpoint/2016/sectionzoom">
                <psez:sectionZm>
                  <psez:sectionZmObj sectionId="{F268372A-C97E-48A2-8ACF-D020625D2EF6}">
                    <psez:zmPr id="{2BF415EA-4BBE-4E62-BF61-F4FD19FC4AFF}" transitionDur="1000" showBg="0">
                      <p166:blipFill xmlns:p166="http://schemas.microsoft.com/office/powerpoint/2016/6/main">
                        <a:blip r:embed="rId5"/>
                        <a:stretch>
                          <a:fillRect/>
                        </a:stretch>
                      </p166:blipFill>
                      <p166:spPr xmlns:p166="http://schemas.microsoft.com/office/powerpoint/2016/6/main">
                        <a:xfrm>
                          <a:off x="0" y="0"/>
                          <a:ext cx="5362053" cy="3016156"/>
                        </a:xfrm>
                        <a:prstGeom prst="rect">
                          <a:avLst/>
                        </a:prstGeom>
                      </p166:spPr>
                    </psez:zmPr>
                  </psez:sectionZmObj>
                </psez:sectionZm>
              </a:graphicData>
            </a:graphic>
          </p:graphicFrame>
        </mc:Choice>
        <mc:Fallback xmlns="">
          <p:pic>
            <p:nvPicPr>
              <p:cNvPr id="5" name="Section Zoom 4">
                <a:hlinkClick r:id="rId6" action="ppaction://hlinksldjump"/>
                <a:extLst>
                  <a:ext uri="{FF2B5EF4-FFF2-40B4-BE49-F238E27FC236}">
                    <a16:creationId xmlns:a16="http://schemas.microsoft.com/office/drawing/2014/main" id="{706FE90D-5BE6-4A66-900D-836080DDC58F}"/>
                  </a:ext>
                </a:extLst>
              </p:cNvPr>
              <p:cNvPicPr>
                <a:picLocks noGrp="1" noRot="1" noChangeAspect="1" noMove="1" noResize="1" noEditPoints="1" noAdjustHandles="1" noChangeArrowheads="1" noChangeShapeType="1"/>
              </p:cNvPicPr>
              <p:nvPr/>
            </p:nvPicPr>
            <p:blipFill>
              <a:blip r:embed="rId7"/>
              <a:stretch>
                <a:fillRect/>
              </a:stretch>
            </p:blipFill>
            <p:spPr>
              <a:xfrm>
                <a:off x="6820087" y="0"/>
                <a:ext cx="5362053" cy="3016156"/>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7" name="Section Zoom 6">
                <a:extLst>
                  <a:ext uri="{FF2B5EF4-FFF2-40B4-BE49-F238E27FC236}">
                    <a16:creationId xmlns:a16="http://schemas.microsoft.com/office/drawing/2014/main" id="{DEBF6CDD-9E6D-409C-9C0F-A2025121F943}"/>
                  </a:ext>
                </a:extLst>
              </p:cNvPr>
              <p:cNvGraphicFramePr>
                <a:graphicFrameLocks noChangeAspect="1"/>
              </p:cNvGraphicFramePr>
              <p:nvPr>
                <p:extLst>
                  <p:ext uri="{D42A27DB-BD31-4B8C-83A1-F6EECF244321}">
                    <p14:modId xmlns:p14="http://schemas.microsoft.com/office/powerpoint/2010/main" val="472305148"/>
                  </p:ext>
                </p:extLst>
              </p:nvPr>
            </p:nvGraphicFramePr>
            <p:xfrm>
              <a:off x="3427859" y="3841845"/>
              <a:ext cx="5033753" cy="2831486"/>
            </p:xfrm>
            <a:graphic>
              <a:graphicData uri="http://schemas.microsoft.com/office/powerpoint/2016/sectionzoom">
                <psez:sectionZm>
                  <psez:sectionZmObj sectionId="{61C18C0D-93D6-4013-96C0-B90B24F8C6F6}">
                    <psez:zmPr id="{7DB8A501-3C81-47B3-81B2-3897D4EF0EDD}" transitionDur="1000" showBg="0">
                      <p166:blipFill xmlns:p166="http://schemas.microsoft.com/office/powerpoint/2016/6/main">
                        <a:blip r:embed="rId8"/>
                        <a:stretch>
                          <a:fillRect/>
                        </a:stretch>
                      </p166:blipFill>
                      <p166:spPr xmlns:p166="http://schemas.microsoft.com/office/powerpoint/2016/6/main">
                        <a:xfrm>
                          <a:off x="0" y="0"/>
                          <a:ext cx="5033753" cy="2831486"/>
                        </a:xfrm>
                        <a:prstGeom prst="rect">
                          <a:avLst/>
                        </a:prstGeom>
                      </p166:spPr>
                    </psez:zmPr>
                  </psez:sectionZmObj>
                </psez:sectionZm>
              </a:graphicData>
            </a:graphic>
          </p:graphicFrame>
        </mc:Choice>
        <mc:Fallback xmlns="">
          <p:pic>
            <p:nvPicPr>
              <p:cNvPr id="7" name="Section Zoom 6">
                <a:hlinkClick r:id="rId9" action="ppaction://hlinksldjump"/>
                <a:extLst>
                  <a:ext uri="{FF2B5EF4-FFF2-40B4-BE49-F238E27FC236}">
                    <a16:creationId xmlns:a16="http://schemas.microsoft.com/office/drawing/2014/main" id="{DEBF6CDD-9E6D-409C-9C0F-A2025121F943}"/>
                  </a:ext>
                </a:extLst>
              </p:cNvPr>
              <p:cNvPicPr>
                <a:picLocks noGrp="1" noRot="1" noChangeAspect="1" noMove="1" noResize="1" noEditPoints="1" noAdjustHandles="1" noChangeArrowheads="1" noChangeShapeType="1"/>
              </p:cNvPicPr>
              <p:nvPr/>
            </p:nvPicPr>
            <p:blipFill>
              <a:blip r:embed="rId10"/>
              <a:stretch>
                <a:fillRect/>
              </a:stretch>
            </p:blipFill>
            <p:spPr>
              <a:xfrm>
                <a:off x="3427859" y="3841845"/>
                <a:ext cx="5033753" cy="2831486"/>
              </a:xfrm>
              <a:prstGeom prst="rect">
                <a:avLst/>
              </a:prstGeom>
            </p:spPr>
          </p:pic>
        </mc:Fallback>
      </mc:AlternateContent>
    </p:spTree>
    <p:extLst>
      <p:ext uri="{BB962C8B-B14F-4D97-AF65-F5344CB8AC3E}">
        <p14:creationId xmlns:p14="http://schemas.microsoft.com/office/powerpoint/2010/main" val="33987698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3F5BF847-97FC-4F12-BBA7-B4123F4735CC}"/>
              </a:ext>
            </a:extLst>
          </p:cNvPr>
          <p:cNvSpPr/>
          <p:nvPr/>
        </p:nvSpPr>
        <p:spPr>
          <a:xfrm>
            <a:off x="-3271838" y="-5708228"/>
            <a:ext cx="18735675" cy="18735675"/>
          </a:xfrm>
          <a:prstGeom prst="ellipse">
            <a:avLst/>
          </a:prstGeom>
          <a:solidFill>
            <a:srgbClr val="192E3A">
              <a:alpha val="40000"/>
            </a:srgbClr>
          </a:solidFill>
          <a:ln w="1270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F92B55DF-4522-460D-B1EF-00BA8BE0216A}"/>
              </a:ext>
            </a:extLst>
          </p:cNvPr>
          <p:cNvSpPr txBox="1"/>
          <p:nvPr/>
        </p:nvSpPr>
        <p:spPr>
          <a:xfrm>
            <a:off x="275626" y="3144181"/>
            <a:ext cx="1770887" cy="1323439"/>
          </a:xfrm>
          <a:prstGeom prst="rect">
            <a:avLst/>
          </a:prstGeom>
          <a:noFill/>
        </p:spPr>
        <p:txBody>
          <a:bodyPr wrap="square" rtlCol="0">
            <a:spAutoFit/>
          </a:bodyPr>
          <a:lstStyle/>
          <a:p>
            <a:pPr algn="ctr"/>
            <a:r>
              <a:rPr lang="en-US" sz="4000" dirty="0">
                <a:solidFill>
                  <a:schemeClr val="bg1">
                    <a:lumMod val="95000"/>
                  </a:schemeClr>
                </a:solidFill>
                <a:latin typeface="Poppins" panose="00000500000000000000" pitchFamily="2" charset="0"/>
                <a:cs typeface="Poppins" panose="00000500000000000000" pitchFamily="2" charset="0"/>
              </a:rPr>
              <a:t>Rec</a:t>
            </a:r>
          </a:p>
          <a:p>
            <a:pPr algn="ctr"/>
            <a:r>
              <a:rPr lang="en-US" sz="4000" dirty="0" err="1">
                <a:solidFill>
                  <a:schemeClr val="bg1">
                    <a:lumMod val="95000"/>
                  </a:schemeClr>
                </a:solidFill>
                <a:latin typeface="Poppins" panose="00000500000000000000" pitchFamily="2" charset="0"/>
                <a:cs typeface="Poppins" panose="00000500000000000000" pitchFamily="2" charset="0"/>
              </a:rPr>
              <a:t>eipt</a:t>
            </a:r>
            <a:endParaRPr lang="en-US" sz="4000" dirty="0">
              <a:solidFill>
                <a:schemeClr val="bg1">
                  <a:lumMod val="95000"/>
                </a:schemeClr>
              </a:solidFill>
              <a:latin typeface="Poppins" panose="00000500000000000000" pitchFamily="2" charset="0"/>
              <a:cs typeface="Poppins" panose="00000500000000000000" pitchFamily="2" charset="0"/>
            </a:endParaRPr>
          </a:p>
        </p:txBody>
      </p:sp>
      <p:pic>
        <p:nvPicPr>
          <p:cNvPr id="4" name="Graphic 3" descr="List with solid fill">
            <a:extLst>
              <a:ext uri="{FF2B5EF4-FFF2-40B4-BE49-F238E27FC236}">
                <a16:creationId xmlns:a16="http://schemas.microsoft.com/office/drawing/2014/main" id="{D5D17DCF-3E59-43AE-9EC2-F3895E886D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5222" y="1358289"/>
            <a:ext cx="1291693" cy="1291693"/>
          </a:xfrm>
          <a:prstGeom prst="rect">
            <a:avLst/>
          </a:prstGeom>
        </p:spPr>
      </p:pic>
      <p:sp>
        <p:nvSpPr>
          <p:cNvPr id="5" name="TextBox 4">
            <a:extLst>
              <a:ext uri="{FF2B5EF4-FFF2-40B4-BE49-F238E27FC236}">
                <a16:creationId xmlns:a16="http://schemas.microsoft.com/office/drawing/2014/main" id="{752C29CC-6C5A-404D-AB6C-2AF4F2E447C1}"/>
              </a:ext>
            </a:extLst>
          </p:cNvPr>
          <p:cNvSpPr txBox="1"/>
          <p:nvPr/>
        </p:nvSpPr>
        <p:spPr>
          <a:xfrm>
            <a:off x="2426805" y="1166842"/>
            <a:ext cx="9249973" cy="4524315"/>
          </a:xfrm>
          <a:prstGeom prst="rect">
            <a:avLst/>
          </a:prstGeom>
          <a:noFill/>
        </p:spPr>
        <p:txBody>
          <a:bodyPr wrap="square" rtlCol="0">
            <a:spAutoFit/>
          </a:bodyPr>
          <a:lstStyle/>
          <a:p>
            <a:r>
              <a:rPr lang="en-US" b="0" dirty="0">
                <a:solidFill>
                  <a:srgbClr val="FF9D00"/>
                </a:solidFill>
                <a:effectLst/>
                <a:latin typeface="cascadia code" panose="020B0609020000020004" pitchFamily="49" charset="0"/>
              </a:rPr>
              <a:t>else</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if</a:t>
            </a:r>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r>
              <a:rPr lang="en-US" b="0" dirty="0">
                <a:solidFill>
                  <a:srgbClr val="FFFFFF"/>
                </a:solidFill>
                <a:effectLst/>
                <a:latin typeface="cascadia code" panose="020B0609020000020004" pitchFamily="49" charset="0"/>
              </a:rPr>
              <a:t>sum</a:t>
            </a:r>
            <a:r>
              <a:rPr lang="en-US" b="0" dirty="0">
                <a:solidFill>
                  <a:srgbClr val="E1EFFF"/>
                </a:solidFill>
                <a:effectLst/>
                <a:latin typeface="cascadia code" panose="020B0609020000020004" pitchFamily="49" charset="0"/>
              </a:rPr>
              <a:t>[</a:t>
            </a:r>
            <a:r>
              <a:rPr lang="en-US" b="0" dirty="0" err="1">
                <a:solidFill>
                  <a:srgbClr val="FFFFFF"/>
                </a:solidFill>
                <a:effectLst/>
                <a:latin typeface="cascadia code" panose="020B0609020000020004" pitchFamily="49" charset="0"/>
              </a:rPr>
              <a:t>i</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sum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FF628C"/>
                </a:solidFill>
                <a:effectLst/>
                <a:latin typeface="cascadia code" panose="020B0609020000020004" pitchFamily="49" charset="0"/>
              </a:rPr>
              <a:t>0</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continue</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else</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printf</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\t\t\t\t\t\</a:t>
            </a:r>
            <a:r>
              <a:rPr lang="en-US" b="0" dirty="0" err="1">
                <a:solidFill>
                  <a:srgbClr val="FF628C"/>
                </a:solidFill>
                <a:effectLst/>
                <a:latin typeface="cascadia code" panose="020B0609020000020004" pitchFamily="49" charset="0"/>
              </a:rPr>
              <a:t>t%s</a:t>
            </a:r>
            <a:r>
              <a:rPr lang="en-US" b="0" dirty="0">
                <a:solidFill>
                  <a:srgbClr val="FF628C"/>
                </a:solidFill>
                <a:effectLst/>
                <a:latin typeface="cascadia code" panose="020B0609020000020004" pitchFamily="49" charset="0"/>
              </a:rPr>
              <a:t>\</a:t>
            </a:r>
            <a:r>
              <a:rPr lang="en-US" b="0" dirty="0" err="1">
                <a:solidFill>
                  <a:srgbClr val="FF628C"/>
                </a:solidFill>
                <a:effectLst/>
                <a:latin typeface="cascadia code" panose="020B0609020000020004" pitchFamily="49" charset="0"/>
              </a:rPr>
              <a:t>t%d</a:t>
            </a:r>
            <a:r>
              <a:rPr lang="en-US" b="0" dirty="0">
                <a:solidFill>
                  <a:srgbClr val="FF628C"/>
                </a:solidFill>
                <a:effectLst/>
                <a:latin typeface="cascadia code" panose="020B0609020000020004" pitchFamily="49" charset="0"/>
              </a:rPr>
              <a:t>\t\t%.2lf\n</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receipt_string</a:t>
            </a:r>
            <a:r>
              <a:rPr lang="en-US" b="0" dirty="0">
                <a:solidFill>
                  <a:srgbClr val="E1EFFF"/>
                </a:solidFill>
                <a:effectLst/>
                <a:latin typeface="cascadia code" panose="020B0609020000020004" pitchFamily="49" charset="0"/>
              </a:rPr>
              <a:t>[</a:t>
            </a:r>
            <a:r>
              <a:rPr lang="en-US" b="0" dirty="0" err="1">
                <a:solidFill>
                  <a:srgbClr val="FFFFFF"/>
                </a:solidFill>
                <a:effectLst/>
                <a:latin typeface="cascadia code" panose="020B0609020000020004" pitchFamily="49" charset="0"/>
              </a:rPr>
              <a:t>i</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string</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FFFFFF"/>
                </a:solidFill>
                <a:effectLst/>
                <a:latin typeface="cascadia code" panose="020B0609020000020004" pitchFamily="49" charset="0"/>
              </a:rPr>
              <a:t>sum</a:t>
            </a:r>
            <a:r>
              <a:rPr lang="en-US" b="0" dirty="0">
                <a:solidFill>
                  <a:srgbClr val="E1EFFF"/>
                </a:solidFill>
                <a:effectLst/>
                <a:latin typeface="cascadia code" panose="020B0609020000020004" pitchFamily="49" charset="0"/>
              </a:rPr>
              <a:t>[</a:t>
            </a:r>
            <a:r>
              <a:rPr lang="en-US" b="0" dirty="0" err="1">
                <a:solidFill>
                  <a:srgbClr val="FFFFFF"/>
                </a:solidFill>
                <a:effectLst/>
                <a:latin typeface="cascadia code" panose="020B0609020000020004" pitchFamily="49" charset="0"/>
              </a:rPr>
              <a:t>i</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quantity</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FFFFFF"/>
                </a:solidFill>
                <a:effectLst/>
                <a:latin typeface="cascadia code" panose="020B0609020000020004" pitchFamily="49" charset="0"/>
              </a:rPr>
              <a:t>sum</a:t>
            </a:r>
            <a:r>
              <a:rPr lang="en-US" b="0" dirty="0">
                <a:solidFill>
                  <a:srgbClr val="E1EFFF"/>
                </a:solidFill>
                <a:effectLst/>
                <a:latin typeface="cascadia code" panose="020B0609020000020004" pitchFamily="49" charset="0"/>
              </a:rPr>
              <a:t>[</a:t>
            </a:r>
            <a:r>
              <a:rPr lang="en-US" b="0" dirty="0" err="1">
                <a:solidFill>
                  <a:srgbClr val="FFFFFF"/>
                </a:solidFill>
                <a:effectLst/>
                <a:latin typeface="cascadia code" panose="020B0609020000020004" pitchFamily="49" charset="0"/>
              </a:rPr>
              <a:t>i</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sum</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printf</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\n\t\t\t\t\t\t</a:t>
            </a:r>
            <a:r>
              <a:rPr lang="en-US" b="0" dirty="0">
                <a:solidFill>
                  <a:srgbClr val="A5FF90"/>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\n</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br>
              <a:rPr lang="en-US" b="0" dirty="0">
                <a:solidFill>
                  <a:srgbClr val="FFFFFF"/>
                </a:solidFill>
                <a:effectLst/>
                <a:latin typeface="cascadia code" panose="020B0609020000020004" pitchFamily="49" charset="0"/>
              </a:rPr>
            </a:br>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printf</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\t\t\t\t\t\</a:t>
            </a:r>
            <a:r>
              <a:rPr lang="en-US" b="0" dirty="0" err="1">
                <a:solidFill>
                  <a:srgbClr val="FF628C"/>
                </a:solidFill>
                <a:effectLst/>
                <a:latin typeface="cascadia code" panose="020B0609020000020004" pitchFamily="49" charset="0"/>
              </a:rPr>
              <a:t>t</a:t>
            </a:r>
            <a:r>
              <a:rPr lang="en-US" b="0" dirty="0" err="1">
                <a:solidFill>
                  <a:srgbClr val="A5FF90"/>
                </a:solidFill>
                <a:effectLst/>
                <a:latin typeface="cascadia code" panose="020B0609020000020004" pitchFamily="49" charset="0"/>
              </a:rPr>
              <a:t>Sub</a:t>
            </a:r>
            <a:r>
              <a:rPr lang="en-US" b="0" dirty="0">
                <a:solidFill>
                  <a:srgbClr val="A5FF90"/>
                </a:solidFill>
                <a:effectLst/>
                <a:latin typeface="cascadia code" panose="020B0609020000020004" pitchFamily="49" charset="0"/>
              </a:rPr>
              <a:t> Total</a:t>
            </a:r>
            <a:r>
              <a:rPr lang="en-US" b="0" dirty="0">
                <a:solidFill>
                  <a:srgbClr val="FF628C"/>
                </a:solidFill>
                <a:effectLst/>
                <a:latin typeface="cascadia code" panose="020B0609020000020004" pitchFamily="49" charset="0"/>
              </a:rPr>
              <a:t>\t\t\t\t\t</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sub_total</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printf</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%.2lf\n</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sum_calculation</a:t>
            </a:r>
            <a:r>
              <a:rPr lang="en-US" b="0" dirty="0" err="1">
                <a:solidFill>
                  <a:srgbClr val="E1EFFF"/>
                </a:solidFill>
                <a:effectLst/>
                <a:latin typeface="cascadia code" panose="020B0609020000020004" pitchFamily="49" charset="0"/>
              </a:rPr>
              <a:t>.</a:t>
            </a:r>
            <a:r>
              <a:rPr lang="en-US" b="0" dirty="0" err="1">
                <a:solidFill>
                  <a:srgbClr val="9EFFFF"/>
                </a:solidFill>
                <a:effectLst/>
                <a:latin typeface="cascadia code" panose="020B0609020000020004" pitchFamily="49" charset="0"/>
              </a:rPr>
              <a:t>total</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printf</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\t\t\t\t\t\t</a:t>
            </a:r>
            <a:r>
              <a:rPr lang="en-US" b="0" dirty="0">
                <a:solidFill>
                  <a:srgbClr val="A5FF90"/>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\n</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p:txBody>
      </p:sp>
    </p:spTree>
    <p:extLst>
      <p:ext uri="{BB962C8B-B14F-4D97-AF65-F5344CB8AC3E}">
        <p14:creationId xmlns:p14="http://schemas.microsoft.com/office/powerpoint/2010/main" val="1954930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FB5F6340-80C7-4512-989C-EBAD2FB3BB61}"/>
              </a:ext>
            </a:extLst>
          </p:cNvPr>
          <p:cNvSpPr/>
          <p:nvPr/>
        </p:nvSpPr>
        <p:spPr>
          <a:xfrm>
            <a:off x="-3271838" y="-5708228"/>
            <a:ext cx="18735675" cy="18735675"/>
          </a:xfrm>
          <a:prstGeom prst="ellipse">
            <a:avLst/>
          </a:prstGeom>
          <a:solidFill>
            <a:srgbClr val="192E3A">
              <a:alpha val="40000"/>
            </a:srgbClr>
          </a:solidFill>
          <a:ln w="1270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41092D0B-81FE-4675-B023-1CC47A032531}"/>
              </a:ext>
            </a:extLst>
          </p:cNvPr>
          <p:cNvSpPr txBox="1"/>
          <p:nvPr/>
        </p:nvSpPr>
        <p:spPr>
          <a:xfrm>
            <a:off x="275626" y="3144181"/>
            <a:ext cx="1770887" cy="1323439"/>
          </a:xfrm>
          <a:prstGeom prst="rect">
            <a:avLst/>
          </a:prstGeom>
          <a:noFill/>
        </p:spPr>
        <p:txBody>
          <a:bodyPr wrap="square" rtlCol="0">
            <a:spAutoFit/>
          </a:bodyPr>
          <a:lstStyle/>
          <a:p>
            <a:pPr algn="ctr"/>
            <a:r>
              <a:rPr lang="en-US" sz="4000" dirty="0">
                <a:solidFill>
                  <a:schemeClr val="bg1">
                    <a:lumMod val="95000"/>
                  </a:schemeClr>
                </a:solidFill>
                <a:latin typeface="Poppins" panose="00000500000000000000" pitchFamily="2" charset="0"/>
                <a:cs typeface="Poppins" panose="00000500000000000000" pitchFamily="2" charset="0"/>
              </a:rPr>
              <a:t>Rec</a:t>
            </a:r>
          </a:p>
          <a:p>
            <a:pPr algn="ctr"/>
            <a:r>
              <a:rPr lang="en-US" sz="4000" dirty="0" err="1">
                <a:solidFill>
                  <a:schemeClr val="bg1">
                    <a:lumMod val="95000"/>
                  </a:schemeClr>
                </a:solidFill>
                <a:latin typeface="Poppins" panose="00000500000000000000" pitchFamily="2" charset="0"/>
                <a:cs typeface="Poppins" panose="00000500000000000000" pitchFamily="2" charset="0"/>
              </a:rPr>
              <a:t>eipt</a:t>
            </a:r>
            <a:endParaRPr lang="en-US" sz="4000" dirty="0">
              <a:solidFill>
                <a:schemeClr val="bg1">
                  <a:lumMod val="95000"/>
                </a:schemeClr>
              </a:solidFill>
              <a:latin typeface="Poppins" panose="00000500000000000000" pitchFamily="2" charset="0"/>
              <a:cs typeface="Poppins" panose="00000500000000000000" pitchFamily="2" charset="0"/>
            </a:endParaRPr>
          </a:p>
        </p:txBody>
      </p:sp>
      <p:pic>
        <p:nvPicPr>
          <p:cNvPr id="4" name="Graphic 3" descr="List with solid fill">
            <a:extLst>
              <a:ext uri="{FF2B5EF4-FFF2-40B4-BE49-F238E27FC236}">
                <a16:creationId xmlns:a16="http://schemas.microsoft.com/office/drawing/2014/main" id="{B2765A10-6F3A-4D7A-9B3D-4165DACD10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5222" y="1358289"/>
            <a:ext cx="1291693" cy="1291693"/>
          </a:xfrm>
          <a:prstGeom prst="rect">
            <a:avLst/>
          </a:prstGeom>
        </p:spPr>
      </p:pic>
      <p:sp>
        <p:nvSpPr>
          <p:cNvPr id="5" name="TextBox 4">
            <a:extLst>
              <a:ext uri="{FF2B5EF4-FFF2-40B4-BE49-F238E27FC236}">
                <a16:creationId xmlns:a16="http://schemas.microsoft.com/office/drawing/2014/main" id="{566D21B5-8434-45A1-ADE8-BDBFFEBBC609}"/>
              </a:ext>
            </a:extLst>
          </p:cNvPr>
          <p:cNvSpPr txBox="1"/>
          <p:nvPr/>
        </p:nvSpPr>
        <p:spPr>
          <a:xfrm>
            <a:off x="2426805" y="1720840"/>
            <a:ext cx="9249973" cy="3416320"/>
          </a:xfrm>
          <a:prstGeom prst="rect">
            <a:avLst/>
          </a:prstGeom>
          <a:noFill/>
        </p:spPr>
        <p:txBody>
          <a:bodyPr wrap="square" rtlCol="0">
            <a:spAutoFit/>
          </a:bodyPr>
          <a:lstStyle/>
          <a:p>
            <a:r>
              <a:rPr lang="fr-FR" b="0" dirty="0" err="1">
                <a:solidFill>
                  <a:srgbClr val="FFFFFF"/>
                </a:solidFill>
                <a:effectLst/>
                <a:latin typeface="cascadia code" panose="020B0609020000020004" pitchFamily="49" charset="0"/>
              </a:rPr>
              <a:t>service_charge</a:t>
            </a:r>
            <a:r>
              <a:rPr lang="fr-FR" b="0" dirty="0">
                <a:solidFill>
                  <a:srgbClr val="9EFFFF"/>
                </a:solidFill>
                <a:effectLst/>
                <a:latin typeface="cascadia code" panose="020B0609020000020004" pitchFamily="49" charset="0"/>
              </a:rPr>
              <a:t> </a:t>
            </a:r>
            <a:r>
              <a:rPr lang="fr-FR" b="0" dirty="0">
                <a:solidFill>
                  <a:srgbClr val="FF9D00"/>
                </a:solidFill>
                <a:effectLst/>
                <a:latin typeface="cascadia code" panose="020B0609020000020004" pitchFamily="49" charset="0"/>
              </a:rPr>
              <a:t>=</a:t>
            </a:r>
            <a:r>
              <a:rPr lang="fr-FR" b="0" dirty="0">
                <a:solidFill>
                  <a:srgbClr val="9EFFFF"/>
                </a:solidFill>
                <a:effectLst/>
                <a:latin typeface="cascadia code" panose="020B0609020000020004" pitchFamily="49" charset="0"/>
              </a:rPr>
              <a:t> </a:t>
            </a:r>
            <a:r>
              <a:rPr lang="fr-FR" b="0" dirty="0">
                <a:solidFill>
                  <a:srgbClr val="FF628C"/>
                </a:solidFill>
                <a:effectLst/>
                <a:latin typeface="cascadia code" panose="020B0609020000020004" pitchFamily="49" charset="0"/>
              </a:rPr>
              <a:t>.1</a:t>
            </a:r>
            <a:r>
              <a:rPr lang="fr-FR" b="0" dirty="0">
                <a:solidFill>
                  <a:srgbClr val="9EFFFF"/>
                </a:solidFill>
                <a:effectLst/>
                <a:latin typeface="cascadia code" panose="020B0609020000020004" pitchFamily="49" charset="0"/>
              </a:rPr>
              <a:t> </a:t>
            </a:r>
            <a:r>
              <a:rPr lang="fr-FR" b="0" dirty="0">
                <a:solidFill>
                  <a:srgbClr val="FF9D00"/>
                </a:solidFill>
                <a:effectLst/>
                <a:latin typeface="cascadia code" panose="020B0609020000020004" pitchFamily="49" charset="0"/>
              </a:rPr>
              <a:t>*</a:t>
            </a:r>
            <a:r>
              <a:rPr lang="fr-FR" b="0" dirty="0">
                <a:solidFill>
                  <a:srgbClr val="9EFFFF"/>
                </a:solidFill>
                <a:effectLst/>
                <a:latin typeface="cascadia code" panose="020B0609020000020004" pitchFamily="49" charset="0"/>
              </a:rPr>
              <a:t> </a:t>
            </a:r>
            <a:r>
              <a:rPr lang="fr-FR" b="0" dirty="0" err="1">
                <a:solidFill>
                  <a:srgbClr val="FFFFFF"/>
                </a:solidFill>
                <a:effectLst/>
                <a:latin typeface="cascadia code" panose="020B0609020000020004" pitchFamily="49" charset="0"/>
              </a:rPr>
              <a:t>sum_calculation</a:t>
            </a:r>
            <a:r>
              <a:rPr lang="fr-FR" b="0" dirty="0" err="1">
                <a:solidFill>
                  <a:srgbClr val="E1EFFF"/>
                </a:solidFill>
                <a:effectLst/>
                <a:latin typeface="cascadia code" panose="020B0609020000020004" pitchFamily="49" charset="0"/>
              </a:rPr>
              <a:t>.</a:t>
            </a:r>
            <a:r>
              <a:rPr lang="fr-FR" b="0" dirty="0" err="1">
                <a:solidFill>
                  <a:srgbClr val="9EFFFF"/>
                </a:solidFill>
                <a:effectLst/>
                <a:latin typeface="cascadia code" panose="020B0609020000020004" pitchFamily="49" charset="0"/>
              </a:rPr>
              <a:t>total</a:t>
            </a:r>
            <a:r>
              <a:rPr lang="fr-FR" b="0" dirty="0">
                <a:solidFill>
                  <a:srgbClr val="E1EFFF"/>
                </a:solidFill>
                <a:effectLst/>
                <a:latin typeface="cascadia code" panose="020B0609020000020004" pitchFamily="49" charset="0"/>
              </a:rPr>
              <a:t>;</a:t>
            </a:r>
            <a:endParaRPr lang="fr-FR" b="0" dirty="0">
              <a:solidFill>
                <a:srgbClr val="FFFFFF"/>
              </a:solidFill>
              <a:effectLst/>
              <a:latin typeface="cascadia code" panose="020B0609020000020004" pitchFamily="49" charset="0"/>
            </a:endParaRPr>
          </a:p>
          <a:p>
            <a:r>
              <a:rPr lang="fr-FR" b="0" dirty="0">
                <a:solidFill>
                  <a:srgbClr val="9EFFFF"/>
                </a:solidFill>
                <a:effectLst/>
                <a:latin typeface="cascadia code" panose="020B0609020000020004" pitchFamily="49" charset="0"/>
              </a:rPr>
              <a:t>    </a:t>
            </a:r>
            <a:r>
              <a:rPr lang="fr-FR" b="0" dirty="0">
                <a:solidFill>
                  <a:srgbClr val="FFC600"/>
                </a:solidFill>
                <a:effectLst/>
                <a:latin typeface="cascadia code" panose="020B0609020000020004" pitchFamily="49" charset="0"/>
              </a:rPr>
              <a:t>printf</a:t>
            </a:r>
            <a:r>
              <a:rPr lang="fr-FR" b="0" dirty="0">
                <a:solidFill>
                  <a:srgbClr val="E1EFFF"/>
                </a:solidFill>
                <a:effectLst/>
                <a:latin typeface="cascadia code" panose="020B0609020000020004" pitchFamily="49" charset="0"/>
              </a:rPr>
              <a:t>(</a:t>
            </a:r>
            <a:r>
              <a:rPr lang="fr-FR" b="0" dirty="0">
                <a:solidFill>
                  <a:srgbClr val="92FC79"/>
                </a:solidFill>
                <a:effectLst/>
                <a:latin typeface="cascadia code" panose="020B0609020000020004" pitchFamily="49" charset="0"/>
              </a:rPr>
              <a:t>"</a:t>
            </a:r>
            <a:r>
              <a:rPr lang="fr-FR" b="0" dirty="0">
                <a:solidFill>
                  <a:srgbClr val="FF628C"/>
                </a:solidFill>
                <a:effectLst/>
                <a:latin typeface="cascadia code" panose="020B0609020000020004" pitchFamily="49" charset="0"/>
              </a:rPr>
              <a:t>\t\t\t\t\t\</a:t>
            </a:r>
            <a:r>
              <a:rPr lang="fr-FR" b="0" dirty="0" err="1">
                <a:solidFill>
                  <a:srgbClr val="FF628C"/>
                </a:solidFill>
                <a:effectLst/>
                <a:latin typeface="cascadia code" panose="020B0609020000020004" pitchFamily="49" charset="0"/>
              </a:rPr>
              <a:t>t</a:t>
            </a:r>
            <a:r>
              <a:rPr lang="fr-FR" b="0" dirty="0" err="1">
                <a:solidFill>
                  <a:srgbClr val="A5FF90"/>
                </a:solidFill>
                <a:effectLst/>
                <a:latin typeface="cascadia code" panose="020B0609020000020004" pitchFamily="49" charset="0"/>
              </a:rPr>
              <a:t>Service</a:t>
            </a:r>
            <a:r>
              <a:rPr lang="fr-FR" b="0" dirty="0">
                <a:solidFill>
                  <a:srgbClr val="A5FF90"/>
                </a:solidFill>
                <a:effectLst/>
                <a:latin typeface="cascadia code" panose="020B0609020000020004" pitchFamily="49" charset="0"/>
              </a:rPr>
              <a:t> Charge (10</a:t>
            </a:r>
            <a:r>
              <a:rPr lang="fr-FR" b="0" dirty="0">
                <a:solidFill>
                  <a:srgbClr val="F44542"/>
                </a:solidFill>
                <a:effectLst/>
                <a:latin typeface="cascadia code" panose="020B0609020000020004" pitchFamily="49" charset="0"/>
              </a:rPr>
              <a:t>%</a:t>
            </a:r>
            <a:r>
              <a:rPr lang="fr-FR" b="0" dirty="0">
                <a:solidFill>
                  <a:srgbClr val="A5FF90"/>
                </a:solidFill>
                <a:effectLst/>
                <a:latin typeface="cascadia code" panose="020B0609020000020004" pitchFamily="49" charset="0"/>
              </a:rPr>
              <a:t>)</a:t>
            </a:r>
            <a:r>
              <a:rPr lang="fr-FR" b="0" dirty="0">
                <a:solidFill>
                  <a:srgbClr val="FF628C"/>
                </a:solidFill>
                <a:effectLst/>
                <a:latin typeface="cascadia code" panose="020B0609020000020004" pitchFamily="49" charset="0"/>
              </a:rPr>
              <a:t>\t\t\t\t%.2lf\n</a:t>
            </a:r>
            <a:r>
              <a:rPr lang="fr-FR" b="0" dirty="0">
                <a:solidFill>
                  <a:srgbClr val="92FC79"/>
                </a:solidFill>
                <a:effectLst/>
                <a:latin typeface="cascadia code" panose="020B0609020000020004" pitchFamily="49" charset="0"/>
              </a:rPr>
              <a:t>"</a:t>
            </a:r>
            <a:r>
              <a:rPr lang="fr-FR" b="0" dirty="0">
                <a:solidFill>
                  <a:srgbClr val="E1EFFF"/>
                </a:solidFill>
                <a:effectLst/>
                <a:latin typeface="cascadia code" panose="020B0609020000020004" pitchFamily="49" charset="0"/>
              </a:rPr>
              <a:t>,</a:t>
            </a:r>
            <a:r>
              <a:rPr lang="fr-FR" b="0" dirty="0">
                <a:solidFill>
                  <a:srgbClr val="9EFFFF"/>
                </a:solidFill>
                <a:effectLst/>
                <a:latin typeface="cascadia code" panose="020B0609020000020004" pitchFamily="49" charset="0"/>
              </a:rPr>
              <a:t> </a:t>
            </a:r>
            <a:r>
              <a:rPr lang="fr-FR" b="0" dirty="0" err="1">
                <a:solidFill>
                  <a:srgbClr val="FFFFFF"/>
                </a:solidFill>
                <a:effectLst/>
                <a:latin typeface="cascadia code" panose="020B0609020000020004" pitchFamily="49" charset="0"/>
              </a:rPr>
              <a:t>service_charge</a:t>
            </a:r>
            <a:r>
              <a:rPr lang="fr-FR" b="0" dirty="0">
                <a:solidFill>
                  <a:srgbClr val="E1EFFF"/>
                </a:solidFill>
                <a:effectLst/>
                <a:latin typeface="cascadia code" panose="020B0609020000020004" pitchFamily="49" charset="0"/>
              </a:rPr>
              <a:t>);</a:t>
            </a:r>
            <a:endParaRPr lang="fr-FR" b="0" dirty="0">
              <a:solidFill>
                <a:srgbClr val="FFFFFF"/>
              </a:solidFill>
              <a:effectLst/>
              <a:latin typeface="cascadia code" panose="020B0609020000020004" pitchFamily="49" charset="0"/>
            </a:endParaRPr>
          </a:p>
          <a:p>
            <a:r>
              <a:rPr lang="fr-FR" b="0" dirty="0">
                <a:solidFill>
                  <a:srgbClr val="9EFFFF"/>
                </a:solidFill>
                <a:effectLst/>
                <a:latin typeface="cascadia code" panose="020B0609020000020004" pitchFamily="49" charset="0"/>
              </a:rPr>
              <a:t>    </a:t>
            </a:r>
            <a:r>
              <a:rPr lang="fr-FR" b="0" dirty="0">
                <a:solidFill>
                  <a:srgbClr val="FFFFFF"/>
                </a:solidFill>
                <a:effectLst/>
                <a:latin typeface="cascadia code" panose="020B0609020000020004" pitchFamily="49" charset="0"/>
              </a:rPr>
              <a:t>vat</a:t>
            </a:r>
            <a:r>
              <a:rPr lang="fr-FR" b="0" dirty="0">
                <a:solidFill>
                  <a:srgbClr val="9EFFFF"/>
                </a:solidFill>
                <a:effectLst/>
                <a:latin typeface="cascadia code" panose="020B0609020000020004" pitchFamily="49" charset="0"/>
              </a:rPr>
              <a:t> </a:t>
            </a:r>
            <a:r>
              <a:rPr lang="fr-FR" b="0" dirty="0">
                <a:solidFill>
                  <a:srgbClr val="FF9D00"/>
                </a:solidFill>
                <a:effectLst/>
                <a:latin typeface="cascadia code" panose="020B0609020000020004" pitchFamily="49" charset="0"/>
              </a:rPr>
              <a:t>=</a:t>
            </a:r>
            <a:r>
              <a:rPr lang="fr-FR" b="0" dirty="0">
                <a:solidFill>
                  <a:srgbClr val="9EFFFF"/>
                </a:solidFill>
                <a:effectLst/>
                <a:latin typeface="cascadia code" panose="020B0609020000020004" pitchFamily="49" charset="0"/>
              </a:rPr>
              <a:t> </a:t>
            </a:r>
            <a:r>
              <a:rPr lang="fr-FR" b="0" dirty="0">
                <a:solidFill>
                  <a:srgbClr val="FF628C"/>
                </a:solidFill>
                <a:effectLst/>
                <a:latin typeface="cascadia code" panose="020B0609020000020004" pitchFamily="49" charset="0"/>
              </a:rPr>
              <a:t>.15</a:t>
            </a:r>
            <a:r>
              <a:rPr lang="fr-FR" b="0" dirty="0">
                <a:solidFill>
                  <a:srgbClr val="9EFFFF"/>
                </a:solidFill>
                <a:effectLst/>
                <a:latin typeface="cascadia code" panose="020B0609020000020004" pitchFamily="49" charset="0"/>
              </a:rPr>
              <a:t> </a:t>
            </a:r>
            <a:r>
              <a:rPr lang="fr-FR" b="0" dirty="0">
                <a:solidFill>
                  <a:srgbClr val="FF9D00"/>
                </a:solidFill>
                <a:effectLst/>
                <a:latin typeface="cascadia code" panose="020B0609020000020004" pitchFamily="49" charset="0"/>
              </a:rPr>
              <a:t>*</a:t>
            </a:r>
            <a:r>
              <a:rPr lang="fr-FR" b="0" dirty="0">
                <a:solidFill>
                  <a:srgbClr val="9EFFFF"/>
                </a:solidFill>
                <a:effectLst/>
                <a:latin typeface="cascadia code" panose="020B0609020000020004" pitchFamily="49" charset="0"/>
              </a:rPr>
              <a:t> </a:t>
            </a:r>
            <a:r>
              <a:rPr lang="fr-FR" b="0" dirty="0" err="1">
                <a:solidFill>
                  <a:srgbClr val="FFFFFF"/>
                </a:solidFill>
                <a:effectLst/>
                <a:latin typeface="cascadia code" panose="020B0609020000020004" pitchFamily="49" charset="0"/>
              </a:rPr>
              <a:t>sum_calculation</a:t>
            </a:r>
            <a:r>
              <a:rPr lang="fr-FR" b="0" dirty="0" err="1">
                <a:solidFill>
                  <a:srgbClr val="E1EFFF"/>
                </a:solidFill>
                <a:effectLst/>
                <a:latin typeface="cascadia code" panose="020B0609020000020004" pitchFamily="49" charset="0"/>
              </a:rPr>
              <a:t>.</a:t>
            </a:r>
            <a:r>
              <a:rPr lang="fr-FR" b="0" dirty="0" err="1">
                <a:solidFill>
                  <a:srgbClr val="9EFFFF"/>
                </a:solidFill>
                <a:effectLst/>
                <a:latin typeface="cascadia code" panose="020B0609020000020004" pitchFamily="49" charset="0"/>
              </a:rPr>
              <a:t>total</a:t>
            </a:r>
            <a:r>
              <a:rPr lang="fr-FR" b="0" dirty="0">
                <a:solidFill>
                  <a:srgbClr val="E1EFFF"/>
                </a:solidFill>
                <a:effectLst/>
                <a:latin typeface="cascadia code" panose="020B0609020000020004" pitchFamily="49" charset="0"/>
              </a:rPr>
              <a:t>;</a:t>
            </a:r>
            <a:endParaRPr lang="fr-FR" b="0" dirty="0">
              <a:solidFill>
                <a:srgbClr val="FFFFFF"/>
              </a:solidFill>
              <a:effectLst/>
              <a:latin typeface="cascadia code" panose="020B0609020000020004" pitchFamily="49" charset="0"/>
            </a:endParaRPr>
          </a:p>
          <a:p>
            <a:r>
              <a:rPr lang="fr-FR" b="0" dirty="0">
                <a:solidFill>
                  <a:srgbClr val="9EFFFF"/>
                </a:solidFill>
                <a:effectLst/>
                <a:latin typeface="cascadia code" panose="020B0609020000020004" pitchFamily="49" charset="0"/>
              </a:rPr>
              <a:t>    </a:t>
            </a:r>
            <a:r>
              <a:rPr lang="fr-FR" b="0" dirty="0">
                <a:solidFill>
                  <a:srgbClr val="FFC600"/>
                </a:solidFill>
                <a:effectLst/>
                <a:latin typeface="cascadia code" panose="020B0609020000020004" pitchFamily="49" charset="0"/>
              </a:rPr>
              <a:t>printf</a:t>
            </a:r>
            <a:r>
              <a:rPr lang="fr-FR" b="0" dirty="0">
                <a:solidFill>
                  <a:srgbClr val="E1EFFF"/>
                </a:solidFill>
                <a:effectLst/>
                <a:latin typeface="cascadia code" panose="020B0609020000020004" pitchFamily="49" charset="0"/>
              </a:rPr>
              <a:t>(</a:t>
            </a:r>
            <a:r>
              <a:rPr lang="fr-FR" b="0" dirty="0">
                <a:solidFill>
                  <a:srgbClr val="92FC79"/>
                </a:solidFill>
                <a:effectLst/>
                <a:latin typeface="cascadia code" panose="020B0609020000020004" pitchFamily="49" charset="0"/>
              </a:rPr>
              <a:t>"</a:t>
            </a:r>
            <a:r>
              <a:rPr lang="fr-FR" b="0" dirty="0">
                <a:solidFill>
                  <a:srgbClr val="FF628C"/>
                </a:solidFill>
                <a:effectLst/>
                <a:latin typeface="cascadia code" panose="020B0609020000020004" pitchFamily="49" charset="0"/>
              </a:rPr>
              <a:t>\t\t\t\t\t\</a:t>
            </a:r>
            <a:r>
              <a:rPr lang="fr-FR" b="0" dirty="0" err="1">
                <a:solidFill>
                  <a:srgbClr val="FF628C"/>
                </a:solidFill>
                <a:effectLst/>
                <a:latin typeface="cascadia code" panose="020B0609020000020004" pitchFamily="49" charset="0"/>
              </a:rPr>
              <a:t>t</a:t>
            </a:r>
            <a:r>
              <a:rPr lang="fr-FR" b="0" dirty="0" err="1">
                <a:solidFill>
                  <a:srgbClr val="A5FF90"/>
                </a:solidFill>
                <a:effectLst/>
                <a:latin typeface="cascadia code" panose="020B0609020000020004" pitchFamily="49" charset="0"/>
              </a:rPr>
              <a:t>Value</a:t>
            </a:r>
            <a:r>
              <a:rPr lang="fr-FR" b="0" dirty="0">
                <a:solidFill>
                  <a:srgbClr val="A5FF90"/>
                </a:solidFill>
                <a:effectLst/>
                <a:latin typeface="cascadia code" panose="020B0609020000020004" pitchFamily="49" charset="0"/>
              </a:rPr>
              <a:t> Added </a:t>
            </a:r>
            <a:r>
              <a:rPr lang="fr-FR" b="0" dirty="0" err="1">
                <a:solidFill>
                  <a:srgbClr val="A5FF90"/>
                </a:solidFill>
                <a:effectLst/>
                <a:latin typeface="cascadia code" panose="020B0609020000020004" pitchFamily="49" charset="0"/>
              </a:rPr>
              <a:t>Tax</a:t>
            </a:r>
            <a:r>
              <a:rPr lang="fr-FR" b="0" dirty="0">
                <a:solidFill>
                  <a:srgbClr val="A5FF90"/>
                </a:solidFill>
                <a:effectLst/>
                <a:latin typeface="cascadia code" panose="020B0609020000020004" pitchFamily="49" charset="0"/>
              </a:rPr>
              <a:t> (15</a:t>
            </a:r>
            <a:r>
              <a:rPr lang="fr-FR" b="0" dirty="0">
                <a:solidFill>
                  <a:srgbClr val="F44542"/>
                </a:solidFill>
                <a:effectLst/>
                <a:latin typeface="cascadia code" panose="020B0609020000020004" pitchFamily="49" charset="0"/>
              </a:rPr>
              <a:t>%</a:t>
            </a:r>
            <a:r>
              <a:rPr lang="fr-FR" b="0" dirty="0">
                <a:solidFill>
                  <a:srgbClr val="A5FF90"/>
                </a:solidFill>
                <a:effectLst/>
                <a:latin typeface="cascadia code" panose="020B0609020000020004" pitchFamily="49" charset="0"/>
              </a:rPr>
              <a:t>)</a:t>
            </a:r>
            <a:r>
              <a:rPr lang="fr-FR" b="0" dirty="0">
                <a:solidFill>
                  <a:srgbClr val="FF628C"/>
                </a:solidFill>
                <a:effectLst/>
                <a:latin typeface="cascadia code" panose="020B0609020000020004" pitchFamily="49" charset="0"/>
              </a:rPr>
              <a:t>\t\t\t\t%.2lf\n</a:t>
            </a:r>
            <a:r>
              <a:rPr lang="fr-FR" b="0" dirty="0">
                <a:solidFill>
                  <a:srgbClr val="92FC79"/>
                </a:solidFill>
                <a:effectLst/>
                <a:latin typeface="cascadia code" panose="020B0609020000020004" pitchFamily="49" charset="0"/>
              </a:rPr>
              <a:t>"</a:t>
            </a:r>
            <a:r>
              <a:rPr lang="fr-FR" b="0" dirty="0">
                <a:solidFill>
                  <a:srgbClr val="E1EFFF"/>
                </a:solidFill>
                <a:effectLst/>
                <a:latin typeface="cascadia code" panose="020B0609020000020004" pitchFamily="49" charset="0"/>
              </a:rPr>
              <a:t>,</a:t>
            </a:r>
            <a:r>
              <a:rPr lang="fr-FR" b="0" dirty="0">
                <a:solidFill>
                  <a:srgbClr val="9EFFFF"/>
                </a:solidFill>
                <a:effectLst/>
                <a:latin typeface="cascadia code" panose="020B0609020000020004" pitchFamily="49" charset="0"/>
              </a:rPr>
              <a:t> </a:t>
            </a:r>
            <a:r>
              <a:rPr lang="fr-FR" b="0" dirty="0">
                <a:solidFill>
                  <a:srgbClr val="FFFFFF"/>
                </a:solidFill>
                <a:effectLst/>
                <a:latin typeface="cascadia code" panose="020B0609020000020004" pitchFamily="49" charset="0"/>
              </a:rPr>
              <a:t>vat</a:t>
            </a:r>
            <a:r>
              <a:rPr lang="fr-FR" b="0" dirty="0">
                <a:solidFill>
                  <a:srgbClr val="E1EFFF"/>
                </a:solidFill>
                <a:effectLst/>
                <a:latin typeface="cascadia code" panose="020B0609020000020004" pitchFamily="49" charset="0"/>
              </a:rPr>
              <a:t>);</a:t>
            </a:r>
            <a:endParaRPr lang="fr-FR" b="0" dirty="0">
              <a:solidFill>
                <a:srgbClr val="FFFFFF"/>
              </a:solidFill>
              <a:effectLst/>
              <a:latin typeface="cascadia code" panose="020B0609020000020004" pitchFamily="49" charset="0"/>
            </a:endParaRPr>
          </a:p>
          <a:p>
            <a:r>
              <a:rPr lang="fr-FR" b="0" dirty="0">
                <a:solidFill>
                  <a:srgbClr val="9EFFFF"/>
                </a:solidFill>
                <a:effectLst/>
                <a:latin typeface="cascadia code" panose="020B0609020000020004" pitchFamily="49" charset="0"/>
              </a:rPr>
              <a:t>    </a:t>
            </a:r>
            <a:r>
              <a:rPr lang="fr-FR" b="0" dirty="0">
                <a:solidFill>
                  <a:srgbClr val="FFC600"/>
                </a:solidFill>
                <a:effectLst/>
                <a:latin typeface="cascadia code" panose="020B0609020000020004" pitchFamily="49" charset="0"/>
              </a:rPr>
              <a:t>printf</a:t>
            </a:r>
            <a:r>
              <a:rPr lang="fr-FR" b="0" dirty="0">
                <a:solidFill>
                  <a:srgbClr val="E1EFFF"/>
                </a:solidFill>
                <a:effectLst/>
                <a:latin typeface="cascadia code" panose="020B0609020000020004" pitchFamily="49" charset="0"/>
              </a:rPr>
              <a:t>(</a:t>
            </a:r>
            <a:r>
              <a:rPr lang="fr-FR" b="0" dirty="0">
                <a:solidFill>
                  <a:srgbClr val="92FC79"/>
                </a:solidFill>
                <a:effectLst/>
                <a:latin typeface="cascadia code" panose="020B0609020000020004" pitchFamily="49" charset="0"/>
              </a:rPr>
              <a:t>"</a:t>
            </a:r>
            <a:r>
              <a:rPr lang="fr-FR" b="0" dirty="0">
                <a:solidFill>
                  <a:srgbClr val="FF628C"/>
                </a:solidFill>
                <a:effectLst/>
                <a:latin typeface="cascadia code" panose="020B0609020000020004" pitchFamily="49" charset="0"/>
              </a:rPr>
              <a:t>\t\t\t\t\t\t</a:t>
            </a:r>
            <a:r>
              <a:rPr lang="fr-FR" b="0" dirty="0">
                <a:solidFill>
                  <a:srgbClr val="A5FF90"/>
                </a:solidFill>
                <a:effectLst/>
                <a:latin typeface="cascadia code" panose="020B0609020000020004" pitchFamily="49" charset="0"/>
              </a:rPr>
              <a:t>-----------------------------------------------------------</a:t>
            </a:r>
            <a:r>
              <a:rPr lang="fr-FR" b="0" dirty="0">
                <a:solidFill>
                  <a:srgbClr val="FF628C"/>
                </a:solidFill>
                <a:effectLst/>
                <a:latin typeface="cascadia code" panose="020B0609020000020004" pitchFamily="49" charset="0"/>
              </a:rPr>
              <a:t>\n</a:t>
            </a:r>
            <a:r>
              <a:rPr lang="fr-FR" b="0" dirty="0">
                <a:solidFill>
                  <a:srgbClr val="92FC79"/>
                </a:solidFill>
                <a:effectLst/>
                <a:latin typeface="cascadia code" panose="020B0609020000020004" pitchFamily="49" charset="0"/>
              </a:rPr>
              <a:t>"</a:t>
            </a:r>
            <a:r>
              <a:rPr lang="fr-FR" b="0" dirty="0">
                <a:solidFill>
                  <a:srgbClr val="E1EFFF"/>
                </a:solidFill>
                <a:effectLst/>
                <a:latin typeface="cascadia code" panose="020B0609020000020004" pitchFamily="49" charset="0"/>
              </a:rPr>
              <a:t>);</a:t>
            </a:r>
            <a:endParaRPr lang="fr-FR" b="0" dirty="0">
              <a:solidFill>
                <a:srgbClr val="FFFFFF"/>
              </a:solidFill>
              <a:effectLst/>
              <a:latin typeface="cascadia code" panose="020B0609020000020004" pitchFamily="49" charset="0"/>
            </a:endParaRPr>
          </a:p>
          <a:p>
            <a:r>
              <a:rPr lang="fr-FR" b="0" dirty="0">
                <a:solidFill>
                  <a:srgbClr val="9EFFFF"/>
                </a:solidFill>
                <a:effectLst/>
                <a:latin typeface="cascadia code" panose="020B0609020000020004" pitchFamily="49" charset="0"/>
              </a:rPr>
              <a:t>    </a:t>
            </a:r>
            <a:r>
              <a:rPr lang="fr-FR" b="0" dirty="0">
                <a:solidFill>
                  <a:srgbClr val="FFC600"/>
                </a:solidFill>
                <a:effectLst/>
                <a:latin typeface="cascadia code" panose="020B0609020000020004" pitchFamily="49" charset="0"/>
              </a:rPr>
              <a:t>printf</a:t>
            </a:r>
            <a:r>
              <a:rPr lang="fr-FR" b="0" dirty="0">
                <a:solidFill>
                  <a:srgbClr val="E1EFFF"/>
                </a:solidFill>
                <a:effectLst/>
                <a:latin typeface="cascadia code" panose="020B0609020000020004" pitchFamily="49" charset="0"/>
              </a:rPr>
              <a:t>(</a:t>
            </a:r>
            <a:r>
              <a:rPr lang="fr-FR" b="0" dirty="0">
                <a:solidFill>
                  <a:srgbClr val="92FC79"/>
                </a:solidFill>
                <a:effectLst/>
                <a:latin typeface="cascadia code" panose="020B0609020000020004" pitchFamily="49" charset="0"/>
              </a:rPr>
              <a:t>"</a:t>
            </a:r>
            <a:r>
              <a:rPr lang="fr-FR" b="0" dirty="0">
                <a:solidFill>
                  <a:srgbClr val="FF628C"/>
                </a:solidFill>
                <a:effectLst/>
                <a:latin typeface="cascadia code" panose="020B0609020000020004" pitchFamily="49" charset="0"/>
              </a:rPr>
              <a:t>\t\t\t\t\t\</a:t>
            </a:r>
            <a:r>
              <a:rPr lang="fr-FR" b="0" dirty="0" err="1">
                <a:solidFill>
                  <a:srgbClr val="FF628C"/>
                </a:solidFill>
                <a:effectLst/>
                <a:latin typeface="cascadia code" panose="020B0609020000020004" pitchFamily="49" charset="0"/>
              </a:rPr>
              <a:t>t</a:t>
            </a:r>
            <a:r>
              <a:rPr lang="fr-FR" b="0" dirty="0" err="1">
                <a:solidFill>
                  <a:srgbClr val="A5FF90"/>
                </a:solidFill>
                <a:effectLst/>
                <a:latin typeface="cascadia code" panose="020B0609020000020004" pitchFamily="49" charset="0"/>
              </a:rPr>
              <a:t>Grand</a:t>
            </a:r>
            <a:r>
              <a:rPr lang="fr-FR" b="0" dirty="0">
                <a:solidFill>
                  <a:srgbClr val="A5FF90"/>
                </a:solidFill>
                <a:effectLst/>
                <a:latin typeface="cascadia code" panose="020B0609020000020004" pitchFamily="49" charset="0"/>
              </a:rPr>
              <a:t> Total</a:t>
            </a:r>
            <a:r>
              <a:rPr lang="fr-FR" b="0" dirty="0">
                <a:solidFill>
                  <a:srgbClr val="FF628C"/>
                </a:solidFill>
                <a:effectLst/>
                <a:latin typeface="cascadia code" panose="020B0609020000020004" pitchFamily="49" charset="0"/>
              </a:rPr>
              <a:t>\t\t\t\t\t%.2lf\n</a:t>
            </a:r>
            <a:r>
              <a:rPr lang="fr-FR" b="0" dirty="0">
                <a:solidFill>
                  <a:srgbClr val="92FC79"/>
                </a:solidFill>
                <a:effectLst/>
                <a:latin typeface="cascadia code" panose="020B0609020000020004" pitchFamily="49" charset="0"/>
              </a:rPr>
              <a:t>"</a:t>
            </a:r>
            <a:r>
              <a:rPr lang="fr-FR" b="0" dirty="0">
                <a:solidFill>
                  <a:srgbClr val="E1EFFF"/>
                </a:solidFill>
                <a:effectLst/>
                <a:latin typeface="cascadia code" panose="020B0609020000020004" pitchFamily="49" charset="0"/>
              </a:rPr>
              <a:t>,</a:t>
            </a:r>
            <a:r>
              <a:rPr lang="fr-FR" b="0" dirty="0">
                <a:solidFill>
                  <a:srgbClr val="9EFFFF"/>
                </a:solidFill>
                <a:effectLst/>
                <a:latin typeface="cascadia code" panose="020B0609020000020004" pitchFamily="49" charset="0"/>
              </a:rPr>
              <a:t> </a:t>
            </a:r>
            <a:r>
              <a:rPr lang="fr-FR" b="0" dirty="0" err="1">
                <a:solidFill>
                  <a:srgbClr val="FFFFFF"/>
                </a:solidFill>
                <a:effectLst/>
                <a:latin typeface="cascadia code" panose="020B0609020000020004" pitchFamily="49" charset="0"/>
              </a:rPr>
              <a:t>sum_calculation</a:t>
            </a:r>
            <a:r>
              <a:rPr lang="fr-FR" b="0" dirty="0" err="1">
                <a:solidFill>
                  <a:srgbClr val="E1EFFF"/>
                </a:solidFill>
                <a:effectLst/>
                <a:latin typeface="cascadia code" panose="020B0609020000020004" pitchFamily="49" charset="0"/>
              </a:rPr>
              <a:t>.</a:t>
            </a:r>
            <a:r>
              <a:rPr lang="fr-FR" b="0" dirty="0" err="1">
                <a:solidFill>
                  <a:srgbClr val="9EFFFF"/>
                </a:solidFill>
                <a:effectLst/>
                <a:latin typeface="cascadia code" panose="020B0609020000020004" pitchFamily="49" charset="0"/>
              </a:rPr>
              <a:t>total</a:t>
            </a:r>
            <a:r>
              <a:rPr lang="fr-FR" b="0" dirty="0">
                <a:solidFill>
                  <a:srgbClr val="9EFFFF"/>
                </a:solidFill>
                <a:effectLst/>
                <a:latin typeface="cascadia code" panose="020B0609020000020004" pitchFamily="49" charset="0"/>
              </a:rPr>
              <a:t> </a:t>
            </a:r>
            <a:r>
              <a:rPr lang="fr-FR" b="0" dirty="0">
                <a:solidFill>
                  <a:srgbClr val="FF9D00"/>
                </a:solidFill>
                <a:effectLst/>
                <a:latin typeface="cascadia code" panose="020B0609020000020004" pitchFamily="49" charset="0"/>
              </a:rPr>
              <a:t>+</a:t>
            </a:r>
            <a:r>
              <a:rPr lang="fr-FR" b="0" dirty="0">
                <a:solidFill>
                  <a:srgbClr val="9EFFFF"/>
                </a:solidFill>
                <a:effectLst/>
                <a:latin typeface="cascadia code" panose="020B0609020000020004" pitchFamily="49" charset="0"/>
              </a:rPr>
              <a:t> </a:t>
            </a:r>
            <a:r>
              <a:rPr lang="fr-FR" b="0" dirty="0" err="1">
                <a:solidFill>
                  <a:srgbClr val="FFFFFF"/>
                </a:solidFill>
                <a:effectLst/>
                <a:latin typeface="cascadia code" panose="020B0609020000020004" pitchFamily="49" charset="0"/>
              </a:rPr>
              <a:t>service_charge</a:t>
            </a:r>
            <a:r>
              <a:rPr lang="fr-FR" b="0" dirty="0">
                <a:solidFill>
                  <a:srgbClr val="9EFFFF"/>
                </a:solidFill>
                <a:effectLst/>
                <a:latin typeface="cascadia code" panose="020B0609020000020004" pitchFamily="49" charset="0"/>
              </a:rPr>
              <a:t> </a:t>
            </a:r>
            <a:r>
              <a:rPr lang="fr-FR" b="0" dirty="0">
                <a:solidFill>
                  <a:srgbClr val="FF9D00"/>
                </a:solidFill>
                <a:effectLst/>
                <a:latin typeface="cascadia code" panose="020B0609020000020004" pitchFamily="49" charset="0"/>
              </a:rPr>
              <a:t>+</a:t>
            </a:r>
            <a:r>
              <a:rPr lang="fr-FR" b="0" dirty="0">
                <a:solidFill>
                  <a:srgbClr val="9EFFFF"/>
                </a:solidFill>
                <a:effectLst/>
                <a:latin typeface="cascadia code" panose="020B0609020000020004" pitchFamily="49" charset="0"/>
              </a:rPr>
              <a:t> </a:t>
            </a:r>
            <a:r>
              <a:rPr lang="fr-FR" b="0" dirty="0">
                <a:solidFill>
                  <a:srgbClr val="FFFFFF"/>
                </a:solidFill>
                <a:effectLst/>
                <a:latin typeface="cascadia code" panose="020B0609020000020004" pitchFamily="49" charset="0"/>
              </a:rPr>
              <a:t>vat</a:t>
            </a:r>
            <a:r>
              <a:rPr lang="fr-FR" b="0" dirty="0">
                <a:solidFill>
                  <a:srgbClr val="E1EFFF"/>
                </a:solidFill>
                <a:effectLst/>
                <a:latin typeface="cascadia code" panose="020B0609020000020004" pitchFamily="49" charset="0"/>
              </a:rPr>
              <a:t>);</a:t>
            </a:r>
            <a:endParaRPr lang="fr-FR" b="0" dirty="0">
              <a:solidFill>
                <a:srgbClr val="FFFFFF"/>
              </a:solidFill>
              <a:effectLst/>
              <a:latin typeface="cascadia code" panose="020B0609020000020004" pitchFamily="49" charset="0"/>
            </a:endParaRPr>
          </a:p>
          <a:p>
            <a:r>
              <a:rPr lang="fr-FR" b="0" dirty="0">
                <a:solidFill>
                  <a:srgbClr val="9EFFFF"/>
                </a:solidFill>
                <a:effectLst/>
                <a:latin typeface="cascadia code" panose="020B0609020000020004" pitchFamily="49" charset="0"/>
              </a:rPr>
              <a:t>    </a:t>
            </a:r>
            <a:r>
              <a:rPr lang="fr-FR" b="0" dirty="0">
                <a:solidFill>
                  <a:srgbClr val="FFC600"/>
                </a:solidFill>
                <a:effectLst/>
                <a:latin typeface="cascadia code" panose="020B0609020000020004" pitchFamily="49" charset="0"/>
              </a:rPr>
              <a:t>printf</a:t>
            </a:r>
            <a:r>
              <a:rPr lang="fr-FR" b="0" dirty="0">
                <a:solidFill>
                  <a:srgbClr val="E1EFFF"/>
                </a:solidFill>
                <a:effectLst/>
                <a:latin typeface="cascadia code" panose="020B0609020000020004" pitchFamily="49" charset="0"/>
              </a:rPr>
              <a:t>(</a:t>
            </a:r>
            <a:r>
              <a:rPr lang="fr-FR" b="0" dirty="0">
                <a:solidFill>
                  <a:srgbClr val="92FC79"/>
                </a:solidFill>
                <a:effectLst/>
                <a:latin typeface="cascadia code" panose="020B0609020000020004" pitchFamily="49" charset="0"/>
              </a:rPr>
              <a:t>"</a:t>
            </a:r>
            <a:r>
              <a:rPr lang="fr-FR" b="0" dirty="0">
                <a:solidFill>
                  <a:srgbClr val="FF628C"/>
                </a:solidFill>
                <a:effectLst/>
                <a:latin typeface="cascadia code" panose="020B0609020000020004" pitchFamily="49" charset="0"/>
              </a:rPr>
              <a:t>\t\t\t\t\t\t</a:t>
            </a:r>
            <a:r>
              <a:rPr lang="fr-FR" b="0" dirty="0">
                <a:solidFill>
                  <a:srgbClr val="A5FF90"/>
                </a:solidFill>
                <a:effectLst/>
                <a:latin typeface="cascadia code" panose="020B0609020000020004" pitchFamily="49" charset="0"/>
              </a:rPr>
              <a:t>-----------------------------------------------------------</a:t>
            </a:r>
            <a:r>
              <a:rPr lang="fr-FR" b="0" dirty="0">
                <a:solidFill>
                  <a:srgbClr val="FF628C"/>
                </a:solidFill>
                <a:effectLst/>
                <a:latin typeface="cascadia code" panose="020B0609020000020004" pitchFamily="49" charset="0"/>
              </a:rPr>
              <a:t>\n</a:t>
            </a:r>
            <a:r>
              <a:rPr lang="fr-FR" b="0" dirty="0">
                <a:solidFill>
                  <a:srgbClr val="92FC79"/>
                </a:solidFill>
                <a:effectLst/>
                <a:latin typeface="cascadia code" panose="020B0609020000020004" pitchFamily="49" charset="0"/>
              </a:rPr>
              <a:t>"</a:t>
            </a:r>
            <a:r>
              <a:rPr lang="fr-FR" b="0" dirty="0">
                <a:solidFill>
                  <a:srgbClr val="E1EFFF"/>
                </a:solidFill>
                <a:effectLst/>
                <a:latin typeface="cascadia code" panose="020B0609020000020004" pitchFamily="49" charset="0"/>
              </a:rPr>
              <a:t>);</a:t>
            </a:r>
            <a:endParaRPr lang="fr-FR" b="0" dirty="0">
              <a:solidFill>
                <a:srgbClr val="FFFFFF"/>
              </a:solidFill>
              <a:effectLst/>
              <a:latin typeface="cascadia code" panose="020B0609020000020004" pitchFamily="49" charset="0"/>
            </a:endParaRPr>
          </a:p>
        </p:txBody>
      </p:sp>
    </p:spTree>
    <p:extLst>
      <p:ext uri="{BB962C8B-B14F-4D97-AF65-F5344CB8AC3E}">
        <p14:creationId xmlns:p14="http://schemas.microsoft.com/office/powerpoint/2010/main" val="1043550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04216788-77C5-49DB-9ECE-A117DE2AE615}"/>
              </a:ext>
            </a:extLst>
          </p:cNvPr>
          <p:cNvSpPr/>
          <p:nvPr/>
        </p:nvSpPr>
        <p:spPr>
          <a:xfrm>
            <a:off x="-3271838" y="-5708228"/>
            <a:ext cx="18735675" cy="18735675"/>
          </a:xfrm>
          <a:prstGeom prst="ellipse">
            <a:avLst/>
          </a:prstGeom>
          <a:solidFill>
            <a:srgbClr val="192E3A">
              <a:alpha val="40000"/>
            </a:srgbClr>
          </a:solidFill>
          <a:ln w="1270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C27B9085-BA94-4450-93E2-77EF12C5A699}"/>
              </a:ext>
            </a:extLst>
          </p:cNvPr>
          <p:cNvSpPr txBox="1"/>
          <p:nvPr/>
        </p:nvSpPr>
        <p:spPr>
          <a:xfrm>
            <a:off x="275626" y="3144181"/>
            <a:ext cx="1770887" cy="1323439"/>
          </a:xfrm>
          <a:prstGeom prst="rect">
            <a:avLst/>
          </a:prstGeom>
          <a:noFill/>
        </p:spPr>
        <p:txBody>
          <a:bodyPr wrap="square" rtlCol="0">
            <a:spAutoFit/>
          </a:bodyPr>
          <a:lstStyle/>
          <a:p>
            <a:pPr algn="ctr"/>
            <a:r>
              <a:rPr lang="en-US" sz="4000" dirty="0">
                <a:solidFill>
                  <a:schemeClr val="bg1">
                    <a:lumMod val="95000"/>
                  </a:schemeClr>
                </a:solidFill>
                <a:latin typeface="Poppins" panose="00000500000000000000" pitchFamily="2" charset="0"/>
                <a:cs typeface="Poppins" panose="00000500000000000000" pitchFamily="2" charset="0"/>
              </a:rPr>
              <a:t>Rec</a:t>
            </a:r>
          </a:p>
          <a:p>
            <a:pPr algn="ctr"/>
            <a:r>
              <a:rPr lang="en-US" sz="4000" dirty="0" err="1">
                <a:solidFill>
                  <a:schemeClr val="bg1">
                    <a:lumMod val="95000"/>
                  </a:schemeClr>
                </a:solidFill>
                <a:latin typeface="Poppins" panose="00000500000000000000" pitchFamily="2" charset="0"/>
                <a:cs typeface="Poppins" panose="00000500000000000000" pitchFamily="2" charset="0"/>
              </a:rPr>
              <a:t>eipt</a:t>
            </a:r>
            <a:endParaRPr lang="en-US" sz="4000" dirty="0">
              <a:solidFill>
                <a:schemeClr val="bg1">
                  <a:lumMod val="95000"/>
                </a:schemeClr>
              </a:solidFill>
              <a:latin typeface="Poppins" panose="00000500000000000000" pitchFamily="2" charset="0"/>
              <a:cs typeface="Poppins" panose="00000500000000000000" pitchFamily="2" charset="0"/>
            </a:endParaRPr>
          </a:p>
        </p:txBody>
      </p:sp>
      <p:pic>
        <p:nvPicPr>
          <p:cNvPr id="4" name="Graphic 3" descr="List with solid fill">
            <a:extLst>
              <a:ext uri="{FF2B5EF4-FFF2-40B4-BE49-F238E27FC236}">
                <a16:creationId xmlns:a16="http://schemas.microsoft.com/office/drawing/2014/main" id="{F440E28A-A21F-42E8-B633-B89074FB0D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5222" y="1358289"/>
            <a:ext cx="1291693" cy="1291693"/>
          </a:xfrm>
          <a:prstGeom prst="rect">
            <a:avLst/>
          </a:prstGeom>
        </p:spPr>
      </p:pic>
      <p:sp>
        <p:nvSpPr>
          <p:cNvPr id="5" name="TextBox 4">
            <a:extLst>
              <a:ext uri="{FF2B5EF4-FFF2-40B4-BE49-F238E27FC236}">
                <a16:creationId xmlns:a16="http://schemas.microsoft.com/office/drawing/2014/main" id="{7EE1A4C4-2CF5-41BB-A7B8-3B12E234A28E}"/>
              </a:ext>
            </a:extLst>
          </p:cNvPr>
          <p:cNvSpPr txBox="1"/>
          <p:nvPr/>
        </p:nvSpPr>
        <p:spPr>
          <a:xfrm>
            <a:off x="2426805" y="1028343"/>
            <a:ext cx="9249973" cy="4801314"/>
          </a:xfrm>
          <a:prstGeom prst="rect">
            <a:avLst/>
          </a:prstGeom>
          <a:noFill/>
        </p:spPr>
        <p:txBody>
          <a:bodyPr wrap="square" rtlCol="0">
            <a:spAutoFit/>
          </a:bodyPr>
          <a:lstStyle/>
          <a:p>
            <a:r>
              <a:rPr lang="en-US" b="0" i="1" dirty="0">
                <a:solidFill>
                  <a:srgbClr val="0088FF"/>
                </a:solidFill>
                <a:effectLst/>
                <a:latin typeface="cascadia code" panose="020B0609020000020004" pitchFamily="49" charset="0"/>
              </a:rPr>
              <a:t>//storing all receipts in file which is for the owners</a:t>
            </a:r>
            <a:endParaRPr lang="en-US" b="0" dirty="0">
              <a:solidFill>
                <a:srgbClr val="FFFFFF"/>
              </a:solidFill>
              <a:effectLst/>
              <a:latin typeface="cascadia code" panose="020B0609020000020004" pitchFamily="49" charset="0"/>
            </a:endParaRPr>
          </a:p>
          <a:p>
            <a:br>
              <a:rPr lang="en-US" b="0" dirty="0">
                <a:solidFill>
                  <a:srgbClr val="FFFFFF"/>
                </a:solidFill>
                <a:effectLst/>
                <a:latin typeface="cascadia code" panose="020B0609020000020004" pitchFamily="49" charset="0"/>
              </a:rPr>
            </a:br>
            <a:r>
              <a:rPr lang="en-US" b="0" dirty="0">
                <a:solidFill>
                  <a:srgbClr val="9EFFFF"/>
                </a:solidFill>
                <a:effectLst/>
                <a:latin typeface="cascadia code" panose="020B0609020000020004" pitchFamily="49" charset="0"/>
              </a:rPr>
              <a:t>    </a:t>
            </a:r>
            <a:r>
              <a:rPr lang="en-US" b="0" dirty="0">
                <a:solidFill>
                  <a:srgbClr val="FFFFFF"/>
                </a:solidFill>
                <a:effectLst/>
                <a:latin typeface="cascadia code" panose="020B0609020000020004" pitchFamily="49" charset="0"/>
              </a:rPr>
              <a:t>ptr2</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fopen</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C:</a:t>
            </a:r>
            <a:r>
              <a:rPr lang="en-US" b="0" dirty="0">
                <a:solidFill>
                  <a:srgbClr val="FF628C"/>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Users</a:t>
            </a:r>
            <a:r>
              <a:rPr lang="en-US" b="0" dirty="0">
                <a:solidFill>
                  <a:srgbClr val="FF628C"/>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Rifat</a:t>
            </a:r>
            <a:r>
              <a:rPr lang="en-US" b="0" dirty="0">
                <a:solidFill>
                  <a:srgbClr val="FF628C"/>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Desktop</a:t>
            </a:r>
            <a:r>
              <a:rPr lang="en-US" b="0" dirty="0">
                <a:solidFill>
                  <a:srgbClr val="FF628C"/>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Project</a:t>
            </a:r>
            <a:r>
              <a:rPr lang="en-US" b="0" dirty="0">
                <a:solidFill>
                  <a:srgbClr val="FF628C"/>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Owners Database</a:t>
            </a:r>
            <a:r>
              <a:rPr lang="en-US" b="0" dirty="0">
                <a:solidFill>
                  <a:srgbClr val="FF628C"/>
                </a:solidFill>
                <a:effectLst/>
                <a:latin typeface="cascadia code" panose="020B0609020000020004" pitchFamily="49" charset="0"/>
              </a:rPr>
              <a:t>\\</a:t>
            </a:r>
            <a:r>
              <a:rPr lang="en-US" b="0" dirty="0" err="1">
                <a:solidFill>
                  <a:srgbClr val="A5FF90"/>
                </a:solidFill>
                <a:effectLst/>
                <a:latin typeface="cascadia code" panose="020B0609020000020004" pitchFamily="49" charset="0"/>
              </a:rPr>
              <a:t>Reciept</a:t>
            </a:r>
            <a:r>
              <a:rPr lang="en-US" b="0" dirty="0">
                <a:solidFill>
                  <a:srgbClr val="A5FF90"/>
                </a:solidFill>
                <a:effectLst/>
                <a:latin typeface="cascadia code" panose="020B0609020000020004" pitchFamily="49" charset="0"/>
              </a:rPr>
              <a:t> List.txt</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a</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br>
              <a:rPr lang="en-US" b="0" dirty="0">
                <a:solidFill>
                  <a:srgbClr val="FFFFFF"/>
                </a:solidFill>
                <a:effectLst/>
                <a:latin typeface="cascadia code" panose="020B0609020000020004" pitchFamily="49" charset="0"/>
              </a:rPr>
            </a:br>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fprintf</a:t>
            </a:r>
            <a:r>
              <a:rPr lang="en-US" b="0" dirty="0">
                <a:solidFill>
                  <a:srgbClr val="E1EFFF"/>
                </a:solidFill>
                <a:effectLst/>
                <a:latin typeface="cascadia code" panose="020B0609020000020004" pitchFamily="49" charset="0"/>
              </a:rPr>
              <a:t>(</a:t>
            </a:r>
            <a:r>
              <a:rPr lang="en-US" b="0" dirty="0">
                <a:solidFill>
                  <a:srgbClr val="FFFFFF"/>
                </a:solidFill>
                <a:effectLst/>
                <a:latin typeface="cascadia code" panose="020B0609020000020004" pitchFamily="49" charset="0"/>
              </a:rPr>
              <a:t>ptr2</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\n\n\n</a:t>
            </a:r>
            <a:r>
              <a:rPr lang="en-US" b="0" dirty="0">
                <a:solidFill>
                  <a:srgbClr val="A5FF90"/>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\n</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fprintf</a:t>
            </a:r>
            <a:r>
              <a:rPr lang="en-US" b="0" dirty="0">
                <a:solidFill>
                  <a:srgbClr val="E1EFFF"/>
                </a:solidFill>
                <a:effectLst/>
                <a:latin typeface="cascadia code" panose="020B0609020000020004" pitchFamily="49" charset="0"/>
              </a:rPr>
              <a:t>(</a:t>
            </a:r>
            <a:r>
              <a:rPr lang="en-US" b="0" dirty="0">
                <a:solidFill>
                  <a:srgbClr val="FFFFFF"/>
                </a:solidFill>
                <a:effectLst/>
                <a:latin typeface="cascadia code" panose="020B0609020000020004" pitchFamily="49" charset="0"/>
              </a:rPr>
              <a:t>ptr2</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\t\t\</a:t>
            </a:r>
            <a:r>
              <a:rPr lang="en-US" b="0" dirty="0" err="1">
                <a:solidFill>
                  <a:srgbClr val="FF628C"/>
                </a:solidFill>
                <a:effectLst/>
                <a:latin typeface="cascadia code" panose="020B0609020000020004" pitchFamily="49" charset="0"/>
              </a:rPr>
              <a:t>t</a:t>
            </a:r>
            <a:r>
              <a:rPr lang="en-US" b="0" dirty="0" err="1">
                <a:solidFill>
                  <a:srgbClr val="A5FF90"/>
                </a:solidFill>
                <a:effectLst/>
                <a:latin typeface="cascadia code" panose="020B0609020000020004" pitchFamily="49" charset="0"/>
              </a:rPr>
              <a:t>Chills</a:t>
            </a:r>
            <a:r>
              <a:rPr lang="en-US" b="0" dirty="0">
                <a:solidFill>
                  <a:srgbClr val="A5FF90"/>
                </a:solidFill>
                <a:effectLst/>
                <a:latin typeface="cascadia code" panose="020B0609020000020004" pitchFamily="49" charset="0"/>
              </a:rPr>
              <a:t> Restaurant</a:t>
            </a:r>
            <a:r>
              <a:rPr lang="en-US" b="0" dirty="0">
                <a:solidFill>
                  <a:srgbClr val="FF628C"/>
                </a:solidFill>
                <a:effectLst/>
                <a:latin typeface="cascadia code" panose="020B0609020000020004" pitchFamily="49" charset="0"/>
              </a:rPr>
              <a:t>\n</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fprintf</a:t>
            </a:r>
            <a:r>
              <a:rPr lang="en-US" b="0" dirty="0">
                <a:solidFill>
                  <a:srgbClr val="E1EFFF"/>
                </a:solidFill>
                <a:effectLst/>
                <a:latin typeface="cascadia code" panose="020B0609020000020004" pitchFamily="49" charset="0"/>
              </a:rPr>
              <a:t>(</a:t>
            </a:r>
            <a:r>
              <a:rPr lang="en-US" b="0" dirty="0">
                <a:solidFill>
                  <a:srgbClr val="FFFFFF"/>
                </a:solidFill>
                <a:effectLst/>
                <a:latin typeface="cascadia code" panose="020B0609020000020004" pitchFamily="49" charset="0"/>
              </a:rPr>
              <a:t>ptr2</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\t\t\t</a:t>
            </a:r>
            <a:r>
              <a:rPr lang="en-US" b="0" dirty="0">
                <a:solidFill>
                  <a:srgbClr val="A5FF90"/>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\n</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fprintf</a:t>
            </a:r>
            <a:r>
              <a:rPr lang="en-US" b="0" dirty="0">
                <a:solidFill>
                  <a:srgbClr val="E1EFFF"/>
                </a:solidFill>
                <a:effectLst/>
                <a:latin typeface="cascadia code" panose="020B0609020000020004" pitchFamily="49" charset="0"/>
              </a:rPr>
              <a:t>(</a:t>
            </a:r>
            <a:r>
              <a:rPr lang="en-US" b="0" dirty="0">
                <a:solidFill>
                  <a:srgbClr val="FFFFFF"/>
                </a:solidFill>
                <a:effectLst/>
                <a:latin typeface="cascadia code" panose="020B0609020000020004" pitchFamily="49" charset="0"/>
              </a:rPr>
              <a:t>ptr2</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%s</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ctime</a:t>
            </a:r>
            <a:r>
              <a:rPr lang="en-US" b="0" dirty="0">
                <a:solidFill>
                  <a:srgbClr val="E1EFFF"/>
                </a:solidFill>
                <a:effectLst/>
                <a:latin typeface="cascadia code" panose="020B0609020000020004" pitchFamily="49" charset="0"/>
              </a:rPr>
              <a:t>(</a:t>
            </a:r>
            <a:r>
              <a:rPr lang="en-US" b="0" dirty="0">
                <a:solidFill>
                  <a:srgbClr val="FF9D00"/>
                </a:solidFill>
                <a:effectLst/>
                <a:latin typeface="cascadia code" panose="020B0609020000020004" pitchFamily="49" charset="0"/>
              </a:rPr>
              <a:t>&amp;</a:t>
            </a:r>
            <a:r>
              <a:rPr lang="en-US" b="0" dirty="0" err="1">
                <a:solidFill>
                  <a:srgbClr val="FFFFFF"/>
                </a:solidFill>
                <a:effectLst/>
                <a:latin typeface="cascadia code" panose="020B0609020000020004" pitchFamily="49" charset="0"/>
              </a:rPr>
              <a:t>currentTime</a:t>
            </a:r>
            <a:r>
              <a:rPr lang="en-US" b="0" dirty="0">
                <a:solidFill>
                  <a:srgbClr val="E1EFFF"/>
                </a:solidFill>
                <a:effectLst/>
                <a:latin typeface="cascadia code" panose="020B0609020000020004" pitchFamily="49" charset="0"/>
              </a:rPr>
              <a:t>));</a:t>
            </a:r>
            <a:r>
              <a:rPr lang="en-US" b="0" i="1" dirty="0">
                <a:solidFill>
                  <a:srgbClr val="0088FF"/>
                </a:solidFill>
                <a:effectLst/>
                <a:latin typeface="cascadia code" panose="020B0609020000020004" pitchFamily="49" charset="0"/>
              </a:rPr>
              <a:t>// </a:t>
            </a:r>
            <a:r>
              <a:rPr lang="en-US" b="0" i="1" dirty="0" err="1">
                <a:solidFill>
                  <a:srgbClr val="0088FF"/>
                </a:solidFill>
                <a:effectLst/>
                <a:latin typeface="cascadia code" panose="020B0609020000020004" pitchFamily="49" charset="0"/>
              </a:rPr>
              <a:t>ctime</a:t>
            </a:r>
            <a:r>
              <a:rPr lang="en-US" b="0" i="1" dirty="0">
                <a:solidFill>
                  <a:srgbClr val="0088FF"/>
                </a:solidFill>
                <a:effectLst/>
                <a:latin typeface="cascadia code" panose="020B0609020000020004" pitchFamily="49" charset="0"/>
              </a:rPr>
              <a:t> library function prints current time and date in a string with a newline.</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fprintf</a:t>
            </a:r>
            <a:r>
              <a:rPr lang="en-US" b="0" dirty="0">
                <a:solidFill>
                  <a:srgbClr val="E1EFFF"/>
                </a:solidFill>
                <a:effectLst/>
                <a:latin typeface="cascadia code" panose="020B0609020000020004" pitchFamily="49" charset="0"/>
              </a:rPr>
              <a:t>(</a:t>
            </a:r>
            <a:r>
              <a:rPr lang="en-US" b="0" dirty="0">
                <a:solidFill>
                  <a:srgbClr val="FFFFFF"/>
                </a:solidFill>
                <a:effectLst/>
                <a:latin typeface="cascadia code" panose="020B0609020000020004" pitchFamily="49" charset="0"/>
              </a:rPr>
              <a:t>ptr2</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Customer Name: </a:t>
            </a:r>
            <a:r>
              <a:rPr lang="en-US" b="0" dirty="0">
                <a:solidFill>
                  <a:srgbClr val="FF628C"/>
                </a:solidFill>
                <a:effectLst/>
                <a:latin typeface="cascadia code" panose="020B0609020000020004" pitchFamily="49" charset="0"/>
              </a:rPr>
              <a:t>%s\n</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FFFFFF"/>
                </a:solidFill>
                <a:effectLst/>
                <a:latin typeface="cascadia code" panose="020B0609020000020004" pitchFamily="49" charset="0"/>
              </a:rPr>
              <a:t>name</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name</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fprintf</a:t>
            </a:r>
            <a:r>
              <a:rPr lang="en-US" b="0" dirty="0">
                <a:solidFill>
                  <a:srgbClr val="E1EFFF"/>
                </a:solidFill>
                <a:effectLst/>
                <a:latin typeface="cascadia code" panose="020B0609020000020004" pitchFamily="49" charset="0"/>
              </a:rPr>
              <a:t>(</a:t>
            </a:r>
            <a:r>
              <a:rPr lang="en-US" b="0" dirty="0">
                <a:solidFill>
                  <a:srgbClr val="FFFFFF"/>
                </a:solidFill>
                <a:effectLst/>
                <a:latin typeface="cascadia code" panose="020B0609020000020004" pitchFamily="49" charset="0"/>
              </a:rPr>
              <a:t>ptr2</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\n</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fprintf</a:t>
            </a:r>
            <a:r>
              <a:rPr lang="en-US" b="0" dirty="0">
                <a:solidFill>
                  <a:srgbClr val="E1EFFF"/>
                </a:solidFill>
                <a:effectLst/>
                <a:latin typeface="cascadia code" panose="020B0609020000020004" pitchFamily="49" charset="0"/>
              </a:rPr>
              <a:t>(</a:t>
            </a:r>
            <a:r>
              <a:rPr lang="en-US" b="0" dirty="0">
                <a:solidFill>
                  <a:srgbClr val="FFFFFF"/>
                </a:solidFill>
                <a:effectLst/>
                <a:latin typeface="cascadia code" panose="020B0609020000020004" pitchFamily="49" charset="0"/>
              </a:rPr>
              <a:t>ptr2</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Items</a:t>
            </a:r>
            <a:r>
              <a:rPr lang="en-US" b="0" dirty="0">
                <a:solidFill>
                  <a:srgbClr val="FF628C"/>
                </a:solidFill>
                <a:effectLst/>
                <a:latin typeface="cascadia code" panose="020B0609020000020004" pitchFamily="49" charset="0"/>
              </a:rPr>
              <a:t>\t\t\t\</a:t>
            </a:r>
            <a:r>
              <a:rPr lang="en-US" b="0" dirty="0" err="1">
                <a:solidFill>
                  <a:srgbClr val="FF628C"/>
                </a:solidFill>
                <a:effectLst/>
                <a:latin typeface="cascadia code" panose="020B0609020000020004" pitchFamily="49" charset="0"/>
              </a:rPr>
              <a:t>t</a:t>
            </a:r>
            <a:r>
              <a:rPr lang="en-US" b="0" dirty="0" err="1">
                <a:solidFill>
                  <a:srgbClr val="A5FF90"/>
                </a:solidFill>
                <a:effectLst/>
                <a:latin typeface="cascadia code" panose="020B0609020000020004" pitchFamily="49" charset="0"/>
              </a:rPr>
              <a:t>Qty</a:t>
            </a:r>
            <a:r>
              <a:rPr lang="en-US" b="0" dirty="0">
                <a:solidFill>
                  <a:srgbClr val="FF628C"/>
                </a:solidFill>
                <a:effectLst/>
                <a:latin typeface="cascadia code" panose="020B0609020000020004" pitchFamily="49" charset="0"/>
              </a:rPr>
              <a:t>\t\</a:t>
            </a:r>
            <a:r>
              <a:rPr lang="en-US" b="0" dirty="0" err="1">
                <a:solidFill>
                  <a:srgbClr val="FF628C"/>
                </a:solidFill>
                <a:effectLst/>
                <a:latin typeface="cascadia code" panose="020B0609020000020004" pitchFamily="49" charset="0"/>
              </a:rPr>
              <a:t>t</a:t>
            </a:r>
            <a:r>
              <a:rPr lang="en-US" b="0" dirty="0" err="1">
                <a:solidFill>
                  <a:srgbClr val="A5FF90"/>
                </a:solidFill>
                <a:effectLst/>
                <a:latin typeface="cascadia code" panose="020B0609020000020004" pitchFamily="49" charset="0"/>
              </a:rPr>
              <a:t>Total</a:t>
            </a:r>
            <a:r>
              <a:rPr lang="en-US" b="0" dirty="0">
                <a:solidFill>
                  <a:srgbClr val="FF628C"/>
                </a:solidFill>
                <a:effectLst/>
                <a:latin typeface="cascadia code" panose="020B0609020000020004" pitchFamily="49" charset="0"/>
              </a:rPr>
              <a:t>\n</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fprintf</a:t>
            </a:r>
            <a:r>
              <a:rPr lang="en-US" b="0" dirty="0">
                <a:solidFill>
                  <a:srgbClr val="E1EFFF"/>
                </a:solidFill>
                <a:effectLst/>
                <a:latin typeface="cascadia code" panose="020B0609020000020004" pitchFamily="49" charset="0"/>
              </a:rPr>
              <a:t>(</a:t>
            </a:r>
            <a:r>
              <a:rPr lang="en-US" b="0" dirty="0">
                <a:solidFill>
                  <a:srgbClr val="FFFFFF"/>
                </a:solidFill>
                <a:effectLst/>
                <a:latin typeface="cascadia code" panose="020B0609020000020004" pitchFamily="49" charset="0"/>
              </a:rPr>
              <a:t>ptr2</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\n\n</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p:txBody>
      </p:sp>
    </p:spTree>
    <p:extLst>
      <p:ext uri="{BB962C8B-B14F-4D97-AF65-F5344CB8AC3E}">
        <p14:creationId xmlns:p14="http://schemas.microsoft.com/office/powerpoint/2010/main" val="3429300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E5D8FCE-9D75-466C-8DAA-6464CBEC14C9}"/>
              </a:ext>
            </a:extLst>
          </p:cNvPr>
          <p:cNvSpPr/>
          <p:nvPr/>
        </p:nvSpPr>
        <p:spPr>
          <a:xfrm>
            <a:off x="-3271838" y="-5708228"/>
            <a:ext cx="18735675" cy="18735675"/>
          </a:xfrm>
          <a:prstGeom prst="ellipse">
            <a:avLst/>
          </a:prstGeom>
          <a:solidFill>
            <a:srgbClr val="192E3A">
              <a:alpha val="40000"/>
            </a:srgbClr>
          </a:solidFill>
          <a:ln w="1270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22C3138B-A378-4B1A-9073-5F678FC889A3}"/>
              </a:ext>
            </a:extLst>
          </p:cNvPr>
          <p:cNvSpPr txBox="1"/>
          <p:nvPr/>
        </p:nvSpPr>
        <p:spPr>
          <a:xfrm>
            <a:off x="275626" y="3144181"/>
            <a:ext cx="1770887" cy="1323439"/>
          </a:xfrm>
          <a:prstGeom prst="rect">
            <a:avLst/>
          </a:prstGeom>
          <a:noFill/>
        </p:spPr>
        <p:txBody>
          <a:bodyPr wrap="square" rtlCol="0">
            <a:spAutoFit/>
          </a:bodyPr>
          <a:lstStyle/>
          <a:p>
            <a:pPr algn="ctr"/>
            <a:r>
              <a:rPr lang="en-US" sz="4000" dirty="0">
                <a:solidFill>
                  <a:schemeClr val="bg1">
                    <a:lumMod val="95000"/>
                  </a:schemeClr>
                </a:solidFill>
                <a:latin typeface="Poppins" panose="00000500000000000000" pitchFamily="2" charset="0"/>
                <a:cs typeface="Poppins" panose="00000500000000000000" pitchFamily="2" charset="0"/>
              </a:rPr>
              <a:t>Rec</a:t>
            </a:r>
          </a:p>
          <a:p>
            <a:pPr algn="ctr"/>
            <a:r>
              <a:rPr lang="en-US" sz="4000" dirty="0" err="1">
                <a:solidFill>
                  <a:schemeClr val="bg1">
                    <a:lumMod val="95000"/>
                  </a:schemeClr>
                </a:solidFill>
                <a:latin typeface="Poppins" panose="00000500000000000000" pitchFamily="2" charset="0"/>
                <a:cs typeface="Poppins" panose="00000500000000000000" pitchFamily="2" charset="0"/>
              </a:rPr>
              <a:t>eipt</a:t>
            </a:r>
            <a:endParaRPr lang="en-US" sz="4000" dirty="0">
              <a:solidFill>
                <a:schemeClr val="bg1">
                  <a:lumMod val="95000"/>
                </a:schemeClr>
              </a:solidFill>
              <a:latin typeface="Poppins" panose="00000500000000000000" pitchFamily="2" charset="0"/>
              <a:cs typeface="Poppins" panose="00000500000000000000" pitchFamily="2" charset="0"/>
            </a:endParaRPr>
          </a:p>
        </p:txBody>
      </p:sp>
      <p:pic>
        <p:nvPicPr>
          <p:cNvPr id="4" name="Graphic 3" descr="List with solid fill">
            <a:extLst>
              <a:ext uri="{FF2B5EF4-FFF2-40B4-BE49-F238E27FC236}">
                <a16:creationId xmlns:a16="http://schemas.microsoft.com/office/drawing/2014/main" id="{CDDDBA0E-171B-4FA8-B664-D260370434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5222" y="1358289"/>
            <a:ext cx="1291693" cy="1291693"/>
          </a:xfrm>
          <a:prstGeom prst="rect">
            <a:avLst/>
          </a:prstGeom>
        </p:spPr>
      </p:pic>
      <p:sp>
        <p:nvSpPr>
          <p:cNvPr id="5" name="TextBox 4">
            <a:extLst>
              <a:ext uri="{FF2B5EF4-FFF2-40B4-BE49-F238E27FC236}">
                <a16:creationId xmlns:a16="http://schemas.microsoft.com/office/drawing/2014/main" id="{9534A01F-1D8C-4418-A783-E0AA59F9946D}"/>
              </a:ext>
            </a:extLst>
          </p:cNvPr>
          <p:cNvSpPr txBox="1"/>
          <p:nvPr/>
        </p:nvSpPr>
        <p:spPr>
          <a:xfrm>
            <a:off x="2426805" y="851245"/>
            <a:ext cx="9249973" cy="5909310"/>
          </a:xfrm>
          <a:prstGeom prst="rect">
            <a:avLst/>
          </a:prstGeom>
          <a:noFill/>
        </p:spPr>
        <p:txBody>
          <a:bodyPr wrap="square" rtlCol="0">
            <a:spAutoFit/>
          </a:bodyPr>
          <a:lstStyle/>
          <a:p>
            <a:r>
              <a:rPr lang="en-US" b="0" dirty="0">
                <a:solidFill>
                  <a:srgbClr val="FF9D00"/>
                </a:solidFill>
                <a:effectLst/>
                <a:latin typeface="cascadia code" panose="020B0609020000020004" pitchFamily="49" charset="0"/>
              </a:rPr>
              <a:t>for</a:t>
            </a:r>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r>
              <a:rPr lang="en-US" b="0" dirty="0" err="1">
                <a:solidFill>
                  <a:srgbClr val="FFFFFF"/>
                </a:solidFill>
                <a:effectLst/>
                <a:latin typeface="cascadia code" panose="020B0609020000020004" pitchFamily="49" charset="0"/>
              </a:rPr>
              <a:t>i</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FF628C"/>
                </a:solidFill>
                <a:effectLst/>
                <a:latin typeface="cascadia code" panose="020B0609020000020004" pitchFamily="49" charset="0"/>
              </a:rPr>
              <a:t>0</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i</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&lt;</a:t>
            </a:r>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loop</a:t>
            </a:r>
            <a:r>
              <a:rPr lang="en-US" b="0" dirty="0" err="1">
                <a:solidFill>
                  <a:srgbClr val="E1EFFF"/>
                </a:solidFill>
                <a:effectLst/>
                <a:latin typeface="cascadia code" panose="020B0609020000020004" pitchFamily="49" charset="0"/>
              </a:rPr>
              <a:t>.</a:t>
            </a:r>
            <a:r>
              <a:rPr lang="en-US" b="0" dirty="0" err="1">
                <a:solidFill>
                  <a:srgbClr val="9EFFFF"/>
                </a:solidFill>
                <a:effectLst/>
                <a:latin typeface="cascadia code" panose="020B0609020000020004" pitchFamily="49" charset="0"/>
              </a:rPr>
              <a:t>limit</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i</a:t>
            </a:r>
            <a:r>
              <a:rPr lang="en-US" b="0" dirty="0">
                <a:solidFill>
                  <a:srgbClr val="FF9D00"/>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if</a:t>
            </a:r>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r>
              <a:rPr lang="en-US" b="0" dirty="0" err="1">
                <a:solidFill>
                  <a:srgbClr val="FFC600"/>
                </a:solidFill>
                <a:effectLst/>
                <a:latin typeface="cascadia code" panose="020B0609020000020004" pitchFamily="49" charset="0"/>
              </a:rPr>
              <a:t>strlen</a:t>
            </a:r>
            <a:r>
              <a:rPr lang="en-US" b="0" dirty="0">
                <a:solidFill>
                  <a:srgbClr val="E1EFFF"/>
                </a:solidFill>
                <a:effectLst/>
                <a:latin typeface="cascadia code" panose="020B0609020000020004" pitchFamily="49" charset="0"/>
              </a:rPr>
              <a:t>(</a:t>
            </a:r>
            <a:r>
              <a:rPr lang="en-US" b="0" dirty="0" err="1">
                <a:solidFill>
                  <a:srgbClr val="FFFFFF"/>
                </a:solidFill>
                <a:effectLst/>
                <a:latin typeface="cascadia code" panose="020B0609020000020004" pitchFamily="49" charset="0"/>
              </a:rPr>
              <a:t>receipt_string</a:t>
            </a:r>
            <a:r>
              <a:rPr lang="en-US" b="0" dirty="0">
                <a:solidFill>
                  <a:srgbClr val="E1EFFF"/>
                </a:solidFill>
                <a:effectLst/>
                <a:latin typeface="cascadia code" panose="020B0609020000020004" pitchFamily="49" charset="0"/>
              </a:rPr>
              <a:t>[</a:t>
            </a:r>
            <a:r>
              <a:rPr lang="en-US" b="0" dirty="0" err="1">
                <a:solidFill>
                  <a:srgbClr val="FFFFFF"/>
                </a:solidFill>
                <a:effectLst/>
                <a:latin typeface="cascadia code" panose="020B0609020000020004" pitchFamily="49" charset="0"/>
              </a:rPr>
              <a:t>i</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string</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&lt;=</a:t>
            </a:r>
            <a:r>
              <a:rPr lang="en-US" b="0" dirty="0">
                <a:solidFill>
                  <a:srgbClr val="9EFFFF"/>
                </a:solidFill>
                <a:effectLst/>
                <a:latin typeface="cascadia code" panose="020B0609020000020004" pitchFamily="49" charset="0"/>
              </a:rPr>
              <a:t> </a:t>
            </a:r>
            <a:r>
              <a:rPr lang="en-US" b="0" dirty="0">
                <a:solidFill>
                  <a:srgbClr val="FF628C"/>
                </a:solidFill>
                <a:effectLst/>
                <a:latin typeface="cascadia code" panose="020B0609020000020004" pitchFamily="49" charset="0"/>
              </a:rPr>
              <a:t>15</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if</a:t>
            </a:r>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r>
              <a:rPr lang="en-US" b="0" dirty="0">
                <a:solidFill>
                  <a:srgbClr val="FFFFFF"/>
                </a:solidFill>
                <a:effectLst/>
                <a:latin typeface="cascadia code" panose="020B0609020000020004" pitchFamily="49" charset="0"/>
              </a:rPr>
              <a:t>sum</a:t>
            </a:r>
            <a:r>
              <a:rPr lang="en-US" b="0" dirty="0">
                <a:solidFill>
                  <a:srgbClr val="E1EFFF"/>
                </a:solidFill>
                <a:effectLst/>
                <a:latin typeface="cascadia code" panose="020B0609020000020004" pitchFamily="49" charset="0"/>
              </a:rPr>
              <a:t>[</a:t>
            </a:r>
            <a:r>
              <a:rPr lang="en-US" b="0" dirty="0" err="1">
                <a:solidFill>
                  <a:srgbClr val="FFFFFF"/>
                </a:solidFill>
                <a:effectLst/>
                <a:latin typeface="cascadia code" panose="020B0609020000020004" pitchFamily="49" charset="0"/>
              </a:rPr>
              <a:t>i</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sum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FF628C"/>
                </a:solidFill>
                <a:effectLst/>
                <a:latin typeface="cascadia code" panose="020B0609020000020004" pitchFamily="49" charset="0"/>
              </a:rPr>
              <a:t>0</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continue</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else</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fprintf</a:t>
            </a:r>
            <a:r>
              <a:rPr lang="en-US" b="0" dirty="0">
                <a:solidFill>
                  <a:srgbClr val="E1EFFF"/>
                </a:solidFill>
                <a:effectLst/>
                <a:latin typeface="cascadia code" panose="020B0609020000020004" pitchFamily="49" charset="0"/>
              </a:rPr>
              <a:t>(</a:t>
            </a:r>
            <a:r>
              <a:rPr lang="en-US" b="0" dirty="0">
                <a:solidFill>
                  <a:srgbClr val="FFFFFF"/>
                </a:solidFill>
                <a:effectLst/>
                <a:latin typeface="cascadia code" panose="020B0609020000020004" pitchFamily="49" charset="0"/>
              </a:rPr>
              <a:t>ptr2</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%s\t\t\</a:t>
            </a:r>
            <a:r>
              <a:rPr lang="en-US" b="0" dirty="0" err="1">
                <a:solidFill>
                  <a:srgbClr val="FF628C"/>
                </a:solidFill>
                <a:effectLst/>
                <a:latin typeface="cascadia code" panose="020B0609020000020004" pitchFamily="49" charset="0"/>
              </a:rPr>
              <a:t>t%d</a:t>
            </a:r>
            <a:r>
              <a:rPr lang="en-US" b="0" dirty="0">
                <a:solidFill>
                  <a:srgbClr val="FF628C"/>
                </a:solidFill>
                <a:effectLst/>
                <a:latin typeface="cascadia code" panose="020B0609020000020004" pitchFamily="49" charset="0"/>
              </a:rPr>
              <a:t>\t\t%.2lf\n</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receipt_string</a:t>
            </a:r>
            <a:r>
              <a:rPr lang="en-US" b="0" dirty="0">
                <a:solidFill>
                  <a:srgbClr val="E1EFFF"/>
                </a:solidFill>
                <a:effectLst/>
                <a:latin typeface="cascadia code" panose="020B0609020000020004" pitchFamily="49" charset="0"/>
              </a:rPr>
              <a:t>[</a:t>
            </a:r>
            <a:r>
              <a:rPr lang="en-US" b="0" dirty="0" err="1">
                <a:solidFill>
                  <a:srgbClr val="FFFFFF"/>
                </a:solidFill>
                <a:effectLst/>
                <a:latin typeface="cascadia code" panose="020B0609020000020004" pitchFamily="49" charset="0"/>
              </a:rPr>
              <a:t>i</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string</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FFFFFF"/>
                </a:solidFill>
                <a:effectLst/>
                <a:latin typeface="cascadia code" panose="020B0609020000020004" pitchFamily="49" charset="0"/>
              </a:rPr>
              <a:t>sum</a:t>
            </a:r>
            <a:r>
              <a:rPr lang="en-US" b="0" dirty="0">
                <a:solidFill>
                  <a:srgbClr val="E1EFFF"/>
                </a:solidFill>
                <a:effectLst/>
                <a:latin typeface="cascadia code" panose="020B0609020000020004" pitchFamily="49" charset="0"/>
              </a:rPr>
              <a:t>[</a:t>
            </a:r>
            <a:r>
              <a:rPr lang="en-US" b="0" dirty="0" err="1">
                <a:solidFill>
                  <a:srgbClr val="FFFFFF"/>
                </a:solidFill>
                <a:effectLst/>
                <a:latin typeface="cascadia code" panose="020B0609020000020004" pitchFamily="49" charset="0"/>
              </a:rPr>
              <a:t>i</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quantity</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FFFFFF"/>
                </a:solidFill>
                <a:effectLst/>
                <a:latin typeface="cascadia code" panose="020B0609020000020004" pitchFamily="49" charset="0"/>
              </a:rPr>
              <a:t>sum</a:t>
            </a:r>
            <a:r>
              <a:rPr lang="en-US" b="0" dirty="0">
                <a:solidFill>
                  <a:srgbClr val="E1EFFF"/>
                </a:solidFill>
                <a:effectLst/>
                <a:latin typeface="cascadia code" panose="020B0609020000020004" pitchFamily="49" charset="0"/>
              </a:rPr>
              <a:t>[</a:t>
            </a:r>
            <a:r>
              <a:rPr lang="en-US" b="0" dirty="0" err="1">
                <a:solidFill>
                  <a:srgbClr val="FFFFFF"/>
                </a:solidFill>
                <a:effectLst/>
                <a:latin typeface="cascadia code" panose="020B0609020000020004" pitchFamily="49" charset="0"/>
              </a:rPr>
              <a:t>i</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sum</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else</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if</a:t>
            </a:r>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r>
              <a:rPr lang="en-US" b="0" dirty="0" err="1">
                <a:solidFill>
                  <a:srgbClr val="FFC600"/>
                </a:solidFill>
                <a:effectLst/>
                <a:latin typeface="cascadia code" panose="020B0609020000020004" pitchFamily="49" charset="0"/>
              </a:rPr>
              <a:t>strlen</a:t>
            </a:r>
            <a:r>
              <a:rPr lang="en-US" b="0" dirty="0">
                <a:solidFill>
                  <a:srgbClr val="E1EFFF"/>
                </a:solidFill>
                <a:effectLst/>
                <a:latin typeface="cascadia code" panose="020B0609020000020004" pitchFamily="49" charset="0"/>
              </a:rPr>
              <a:t>(</a:t>
            </a:r>
            <a:r>
              <a:rPr lang="en-US" b="0" dirty="0" err="1">
                <a:solidFill>
                  <a:srgbClr val="FFFFFF"/>
                </a:solidFill>
                <a:effectLst/>
                <a:latin typeface="cascadia code" panose="020B0609020000020004" pitchFamily="49" charset="0"/>
              </a:rPr>
              <a:t>receipt_string</a:t>
            </a:r>
            <a:r>
              <a:rPr lang="en-US" b="0" dirty="0">
                <a:solidFill>
                  <a:srgbClr val="E1EFFF"/>
                </a:solidFill>
                <a:effectLst/>
                <a:latin typeface="cascadia code" panose="020B0609020000020004" pitchFamily="49" charset="0"/>
              </a:rPr>
              <a:t>[</a:t>
            </a:r>
            <a:r>
              <a:rPr lang="en-US" b="0" dirty="0" err="1">
                <a:solidFill>
                  <a:srgbClr val="FFFFFF"/>
                </a:solidFill>
                <a:effectLst/>
                <a:latin typeface="cascadia code" panose="020B0609020000020004" pitchFamily="49" charset="0"/>
              </a:rPr>
              <a:t>i</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string</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&gt;</a:t>
            </a:r>
            <a:r>
              <a:rPr lang="en-US" b="0" dirty="0">
                <a:solidFill>
                  <a:srgbClr val="9EFFFF"/>
                </a:solidFill>
                <a:effectLst/>
                <a:latin typeface="cascadia code" panose="020B0609020000020004" pitchFamily="49" charset="0"/>
              </a:rPr>
              <a:t> </a:t>
            </a:r>
            <a:r>
              <a:rPr lang="en-US" b="0" dirty="0">
                <a:solidFill>
                  <a:srgbClr val="FF628C"/>
                </a:solidFill>
                <a:effectLst/>
                <a:latin typeface="cascadia code" panose="020B0609020000020004" pitchFamily="49" charset="0"/>
              </a:rPr>
              <a:t>15</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&amp;&amp;</a:t>
            </a:r>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strlen</a:t>
            </a:r>
            <a:r>
              <a:rPr lang="en-US" b="0" dirty="0">
                <a:solidFill>
                  <a:srgbClr val="E1EFFF"/>
                </a:solidFill>
                <a:effectLst/>
                <a:latin typeface="cascadia code" panose="020B0609020000020004" pitchFamily="49" charset="0"/>
              </a:rPr>
              <a:t>(</a:t>
            </a:r>
            <a:r>
              <a:rPr lang="en-US" b="0" dirty="0" err="1">
                <a:solidFill>
                  <a:srgbClr val="FFFFFF"/>
                </a:solidFill>
                <a:effectLst/>
                <a:latin typeface="cascadia code" panose="020B0609020000020004" pitchFamily="49" charset="0"/>
              </a:rPr>
              <a:t>receipt_string</a:t>
            </a:r>
            <a:r>
              <a:rPr lang="en-US" b="0" dirty="0">
                <a:solidFill>
                  <a:srgbClr val="E1EFFF"/>
                </a:solidFill>
                <a:effectLst/>
                <a:latin typeface="cascadia code" panose="020B0609020000020004" pitchFamily="49" charset="0"/>
              </a:rPr>
              <a:t>[</a:t>
            </a:r>
            <a:r>
              <a:rPr lang="en-US" b="0" dirty="0" err="1">
                <a:solidFill>
                  <a:srgbClr val="FFFFFF"/>
                </a:solidFill>
                <a:effectLst/>
                <a:latin typeface="cascadia code" panose="020B0609020000020004" pitchFamily="49" charset="0"/>
              </a:rPr>
              <a:t>i</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string</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&lt;=</a:t>
            </a:r>
            <a:r>
              <a:rPr lang="en-US" b="0" dirty="0">
                <a:solidFill>
                  <a:srgbClr val="9EFFFF"/>
                </a:solidFill>
                <a:effectLst/>
                <a:latin typeface="cascadia code" panose="020B0609020000020004" pitchFamily="49" charset="0"/>
              </a:rPr>
              <a:t> </a:t>
            </a:r>
            <a:r>
              <a:rPr lang="en-US" b="0" dirty="0">
                <a:solidFill>
                  <a:srgbClr val="FF628C"/>
                </a:solidFill>
                <a:effectLst/>
                <a:latin typeface="cascadia code" panose="020B0609020000020004" pitchFamily="49" charset="0"/>
              </a:rPr>
              <a:t>22</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if</a:t>
            </a:r>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r>
              <a:rPr lang="en-US" b="0" dirty="0">
                <a:solidFill>
                  <a:srgbClr val="FFFFFF"/>
                </a:solidFill>
                <a:effectLst/>
                <a:latin typeface="cascadia code" panose="020B0609020000020004" pitchFamily="49" charset="0"/>
              </a:rPr>
              <a:t>sum</a:t>
            </a:r>
            <a:r>
              <a:rPr lang="en-US" b="0" dirty="0">
                <a:solidFill>
                  <a:srgbClr val="E1EFFF"/>
                </a:solidFill>
                <a:effectLst/>
                <a:latin typeface="cascadia code" panose="020B0609020000020004" pitchFamily="49" charset="0"/>
              </a:rPr>
              <a:t>[</a:t>
            </a:r>
            <a:r>
              <a:rPr lang="en-US" b="0" dirty="0" err="1">
                <a:solidFill>
                  <a:srgbClr val="FFFFFF"/>
                </a:solidFill>
                <a:effectLst/>
                <a:latin typeface="cascadia code" panose="020B0609020000020004" pitchFamily="49" charset="0"/>
              </a:rPr>
              <a:t>i</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sum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FF628C"/>
                </a:solidFill>
                <a:effectLst/>
                <a:latin typeface="cascadia code" panose="020B0609020000020004" pitchFamily="49" charset="0"/>
              </a:rPr>
              <a:t>0</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continue</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else</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fprintf</a:t>
            </a:r>
            <a:r>
              <a:rPr lang="en-US" b="0" dirty="0">
                <a:solidFill>
                  <a:srgbClr val="E1EFFF"/>
                </a:solidFill>
                <a:effectLst/>
                <a:latin typeface="cascadia code" panose="020B0609020000020004" pitchFamily="49" charset="0"/>
              </a:rPr>
              <a:t>(</a:t>
            </a:r>
            <a:r>
              <a:rPr lang="en-US" b="0" dirty="0">
                <a:solidFill>
                  <a:srgbClr val="FFFFFF"/>
                </a:solidFill>
                <a:effectLst/>
                <a:latin typeface="cascadia code" panose="020B0609020000020004" pitchFamily="49" charset="0"/>
              </a:rPr>
              <a:t>ptr2</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%s\t\</a:t>
            </a:r>
            <a:r>
              <a:rPr lang="en-US" b="0" dirty="0" err="1">
                <a:solidFill>
                  <a:srgbClr val="FF628C"/>
                </a:solidFill>
                <a:effectLst/>
                <a:latin typeface="cascadia code" panose="020B0609020000020004" pitchFamily="49" charset="0"/>
              </a:rPr>
              <a:t>t%d</a:t>
            </a:r>
            <a:r>
              <a:rPr lang="en-US" b="0" dirty="0">
                <a:solidFill>
                  <a:srgbClr val="FF628C"/>
                </a:solidFill>
                <a:effectLst/>
                <a:latin typeface="cascadia code" panose="020B0609020000020004" pitchFamily="49" charset="0"/>
              </a:rPr>
              <a:t>\t\t%.2lf\n</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receipt_string</a:t>
            </a:r>
            <a:r>
              <a:rPr lang="en-US" b="0" dirty="0">
                <a:solidFill>
                  <a:srgbClr val="E1EFFF"/>
                </a:solidFill>
                <a:effectLst/>
                <a:latin typeface="cascadia code" panose="020B0609020000020004" pitchFamily="49" charset="0"/>
              </a:rPr>
              <a:t>[</a:t>
            </a:r>
            <a:r>
              <a:rPr lang="en-US" b="0" dirty="0" err="1">
                <a:solidFill>
                  <a:srgbClr val="FFFFFF"/>
                </a:solidFill>
                <a:effectLst/>
                <a:latin typeface="cascadia code" panose="020B0609020000020004" pitchFamily="49" charset="0"/>
              </a:rPr>
              <a:t>i</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string</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FFFFFF"/>
                </a:solidFill>
                <a:effectLst/>
                <a:latin typeface="cascadia code" panose="020B0609020000020004" pitchFamily="49" charset="0"/>
              </a:rPr>
              <a:t>sum</a:t>
            </a:r>
            <a:r>
              <a:rPr lang="en-US" b="0" dirty="0">
                <a:solidFill>
                  <a:srgbClr val="E1EFFF"/>
                </a:solidFill>
                <a:effectLst/>
                <a:latin typeface="cascadia code" panose="020B0609020000020004" pitchFamily="49" charset="0"/>
              </a:rPr>
              <a:t>[</a:t>
            </a:r>
            <a:r>
              <a:rPr lang="en-US" b="0" dirty="0" err="1">
                <a:solidFill>
                  <a:srgbClr val="FFFFFF"/>
                </a:solidFill>
                <a:effectLst/>
                <a:latin typeface="cascadia code" panose="020B0609020000020004" pitchFamily="49" charset="0"/>
              </a:rPr>
              <a:t>i</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quantity</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FFFFFF"/>
                </a:solidFill>
                <a:effectLst/>
                <a:latin typeface="cascadia code" panose="020B0609020000020004" pitchFamily="49" charset="0"/>
              </a:rPr>
              <a:t>sum</a:t>
            </a:r>
            <a:r>
              <a:rPr lang="en-US" b="0" dirty="0">
                <a:solidFill>
                  <a:srgbClr val="E1EFFF"/>
                </a:solidFill>
                <a:effectLst/>
                <a:latin typeface="cascadia code" panose="020B0609020000020004" pitchFamily="49" charset="0"/>
              </a:rPr>
              <a:t>[</a:t>
            </a:r>
            <a:r>
              <a:rPr lang="en-US" b="0" dirty="0" err="1">
                <a:solidFill>
                  <a:srgbClr val="FFFFFF"/>
                </a:solidFill>
                <a:effectLst/>
                <a:latin typeface="cascadia code" panose="020B0609020000020004" pitchFamily="49" charset="0"/>
              </a:rPr>
              <a:t>i</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sum</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br>
              <a:rPr lang="en-US" b="0" dirty="0">
                <a:solidFill>
                  <a:srgbClr val="FFFFFF"/>
                </a:solidFill>
                <a:effectLst/>
                <a:latin typeface="cascadia code" panose="020B0609020000020004" pitchFamily="49" charset="0"/>
              </a:rPr>
            </a:br>
            <a:endParaRPr lang="en-US" b="0" dirty="0">
              <a:solidFill>
                <a:srgbClr val="FFFFFF"/>
              </a:solidFill>
              <a:effectLst/>
              <a:latin typeface="cascadia code" panose="020B0609020000020004" pitchFamily="49" charset="0"/>
            </a:endParaRPr>
          </a:p>
        </p:txBody>
      </p:sp>
    </p:spTree>
    <p:extLst>
      <p:ext uri="{BB962C8B-B14F-4D97-AF65-F5344CB8AC3E}">
        <p14:creationId xmlns:p14="http://schemas.microsoft.com/office/powerpoint/2010/main" val="148983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33420C03-269B-4659-9361-886DE1EA2A66}"/>
              </a:ext>
            </a:extLst>
          </p:cNvPr>
          <p:cNvSpPr/>
          <p:nvPr/>
        </p:nvSpPr>
        <p:spPr>
          <a:xfrm>
            <a:off x="-3271838" y="-5708228"/>
            <a:ext cx="18735675" cy="18735675"/>
          </a:xfrm>
          <a:prstGeom prst="ellipse">
            <a:avLst/>
          </a:prstGeom>
          <a:solidFill>
            <a:srgbClr val="192E3A">
              <a:alpha val="40000"/>
            </a:srgbClr>
          </a:solidFill>
          <a:ln w="1270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86DC5B46-29C2-45DF-B43C-0479FB00CF6C}"/>
              </a:ext>
            </a:extLst>
          </p:cNvPr>
          <p:cNvSpPr txBox="1"/>
          <p:nvPr/>
        </p:nvSpPr>
        <p:spPr>
          <a:xfrm>
            <a:off x="275626" y="3144181"/>
            <a:ext cx="1770887" cy="1323439"/>
          </a:xfrm>
          <a:prstGeom prst="rect">
            <a:avLst/>
          </a:prstGeom>
          <a:noFill/>
        </p:spPr>
        <p:txBody>
          <a:bodyPr wrap="square" rtlCol="0">
            <a:spAutoFit/>
          </a:bodyPr>
          <a:lstStyle/>
          <a:p>
            <a:pPr algn="ctr"/>
            <a:r>
              <a:rPr lang="en-US" sz="4000" dirty="0">
                <a:solidFill>
                  <a:schemeClr val="bg1">
                    <a:lumMod val="95000"/>
                  </a:schemeClr>
                </a:solidFill>
                <a:latin typeface="Poppins" panose="00000500000000000000" pitchFamily="2" charset="0"/>
                <a:cs typeface="Poppins" panose="00000500000000000000" pitchFamily="2" charset="0"/>
              </a:rPr>
              <a:t>Rec</a:t>
            </a:r>
          </a:p>
          <a:p>
            <a:pPr algn="ctr"/>
            <a:r>
              <a:rPr lang="en-US" sz="4000" dirty="0" err="1">
                <a:solidFill>
                  <a:schemeClr val="bg1">
                    <a:lumMod val="95000"/>
                  </a:schemeClr>
                </a:solidFill>
                <a:latin typeface="Poppins" panose="00000500000000000000" pitchFamily="2" charset="0"/>
                <a:cs typeface="Poppins" panose="00000500000000000000" pitchFamily="2" charset="0"/>
              </a:rPr>
              <a:t>eipt</a:t>
            </a:r>
            <a:endParaRPr lang="en-US" sz="4000" dirty="0">
              <a:solidFill>
                <a:schemeClr val="bg1">
                  <a:lumMod val="95000"/>
                </a:schemeClr>
              </a:solidFill>
              <a:latin typeface="Poppins" panose="00000500000000000000" pitchFamily="2" charset="0"/>
              <a:cs typeface="Poppins" panose="00000500000000000000" pitchFamily="2" charset="0"/>
            </a:endParaRPr>
          </a:p>
        </p:txBody>
      </p:sp>
      <p:pic>
        <p:nvPicPr>
          <p:cNvPr id="4" name="Graphic 3" descr="List with solid fill">
            <a:extLst>
              <a:ext uri="{FF2B5EF4-FFF2-40B4-BE49-F238E27FC236}">
                <a16:creationId xmlns:a16="http://schemas.microsoft.com/office/drawing/2014/main" id="{5DAD55FE-8A8B-40AD-9466-1F162004BC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5222" y="1358289"/>
            <a:ext cx="1291693" cy="1291693"/>
          </a:xfrm>
          <a:prstGeom prst="rect">
            <a:avLst/>
          </a:prstGeom>
        </p:spPr>
      </p:pic>
      <p:sp>
        <p:nvSpPr>
          <p:cNvPr id="5" name="TextBox 4">
            <a:extLst>
              <a:ext uri="{FF2B5EF4-FFF2-40B4-BE49-F238E27FC236}">
                <a16:creationId xmlns:a16="http://schemas.microsoft.com/office/drawing/2014/main" id="{29A46C87-6276-40BB-B5E0-67F67E67A452}"/>
              </a:ext>
            </a:extLst>
          </p:cNvPr>
          <p:cNvSpPr txBox="1"/>
          <p:nvPr/>
        </p:nvSpPr>
        <p:spPr>
          <a:xfrm>
            <a:off x="2426805" y="58846"/>
            <a:ext cx="9249973" cy="6740307"/>
          </a:xfrm>
          <a:prstGeom prst="rect">
            <a:avLst/>
          </a:prstGeom>
          <a:noFill/>
        </p:spPr>
        <p:txBody>
          <a:bodyPr wrap="square" rtlCol="0">
            <a:spAutoFit/>
          </a:bodyPr>
          <a:lstStyle/>
          <a:p>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else</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if</a:t>
            </a:r>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r>
              <a:rPr lang="en-US" b="0" dirty="0">
                <a:solidFill>
                  <a:srgbClr val="FFFFFF"/>
                </a:solidFill>
                <a:effectLst/>
                <a:latin typeface="cascadia code" panose="020B0609020000020004" pitchFamily="49" charset="0"/>
              </a:rPr>
              <a:t>sum</a:t>
            </a:r>
            <a:r>
              <a:rPr lang="en-US" b="0" dirty="0">
                <a:solidFill>
                  <a:srgbClr val="E1EFFF"/>
                </a:solidFill>
                <a:effectLst/>
                <a:latin typeface="cascadia code" panose="020B0609020000020004" pitchFamily="49" charset="0"/>
              </a:rPr>
              <a:t>[</a:t>
            </a:r>
            <a:r>
              <a:rPr lang="en-US" b="0" dirty="0" err="1">
                <a:solidFill>
                  <a:srgbClr val="FFFFFF"/>
                </a:solidFill>
                <a:effectLst/>
                <a:latin typeface="cascadia code" panose="020B0609020000020004" pitchFamily="49" charset="0"/>
              </a:rPr>
              <a:t>i</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sum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FF628C"/>
                </a:solidFill>
                <a:effectLst/>
                <a:latin typeface="cascadia code" panose="020B0609020000020004" pitchFamily="49" charset="0"/>
              </a:rPr>
              <a:t>0</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continue</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else</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fprintf</a:t>
            </a:r>
            <a:r>
              <a:rPr lang="en-US" b="0" dirty="0">
                <a:solidFill>
                  <a:srgbClr val="E1EFFF"/>
                </a:solidFill>
                <a:effectLst/>
                <a:latin typeface="cascadia code" panose="020B0609020000020004" pitchFamily="49" charset="0"/>
              </a:rPr>
              <a:t>(</a:t>
            </a:r>
            <a:r>
              <a:rPr lang="en-US" b="0" dirty="0">
                <a:solidFill>
                  <a:srgbClr val="FFFFFF"/>
                </a:solidFill>
                <a:effectLst/>
                <a:latin typeface="cascadia code" panose="020B0609020000020004" pitchFamily="49" charset="0"/>
              </a:rPr>
              <a:t>ptr2</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%s\</a:t>
            </a:r>
            <a:r>
              <a:rPr lang="en-US" b="0" dirty="0" err="1">
                <a:solidFill>
                  <a:srgbClr val="FF628C"/>
                </a:solidFill>
                <a:effectLst/>
                <a:latin typeface="cascadia code" panose="020B0609020000020004" pitchFamily="49" charset="0"/>
              </a:rPr>
              <a:t>t%d</a:t>
            </a:r>
            <a:r>
              <a:rPr lang="en-US" b="0" dirty="0">
                <a:solidFill>
                  <a:srgbClr val="FF628C"/>
                </a:solidFill>
                <a:effectLst/>
                <a:latin typeface="cascadia code" panose="020B0609020000020004" pitchFamily="49" charset="0"/>
              </a:rPr>
              <a:t>\t\t%.2lf\n</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receipt_string</a:t>
            </a:r>
            <a:r>
              <a:rPr lang="en-US" b="0" dirty="0">
                <a:solidFill>
                  <a:srgbClr val="E1EFFF"/>
                </a:solidFill>
                <a:effectLst/>
                <a:latin typeface="cascadia code" panose="020B0609020000020004" pitchFamily="49" charset="0"/>
              </a:rPr>
              <a:t>[</a:t>
            </a:r>
            <a:r>
              <a:rPr lang="en-US" b="0" dirty="0" err="1">
                <a:solidFill>
                  <a:srgbClr val="FFFFFF"/>
                </a:solidFill>
                <a:effectLst/>
                <a:latin typeface="cascadia code" panose="020B0609020000020004" pitchFamily="49" charset="0"/>
              </a:rPr>
              <a:t>i</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string</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FFFFFF"/>
                </a:solidFill>
                <a:effectLst/>
                <a:latin typeface="cascadia code" panose="020B0609020000020004" pitchFamily="49" charset="0"/>
              </a:rPr>
              <a:t>sum</a:t>
            </a:r>
            <a:r>
              <a:rPr lang="en-US" b="0" dirty="0">
                <a:solidFill>
                  <a:srgbClr val="E1EFFF"/>
                </a:solidFill>
                <a:effectLst/>
                <a:latin typeface="cascadia code" panose="020B0609020000020004" pitchFamily="49" charset="0"/>
              </a:rPr>
              <a:t>[</a:t>
            </a:r>
            <a:r>
              <a:rPr lang="en-US" b="0" dirty="0" err="1">
                <a:solidFill>
                  <a:srgbClr val="FFFFFF"/>
                </a:solidFill>
                <a:effectLst/>
                <a:latin typeface="cascadia code" panose="020B0609020000020004" pitchFamily="49" charset="0"/>
              </a:rPr>
              <a:t>i</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quantity</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FFFFFF"/>
                </a:solidFill>
                <a:effectLst/>
                <a:latin typeface="cascadia code" panose="020B0609020000020004" pitchFamily="49" charset="0"/>
              </a:rPr>
              <a:t>sum</a:t>
            </a:r>
            <a:r>
              <a:rPr lang="en-US" b="0" dirty="0">
                <a:solidFill>
                  <a:srgbClr val="E1EFFF"/>
                </a:solidFill>
                <a:effectLst/>
                <a:latin typeface="cascadia code" panose="020B0609020000020004" pitchFamily="49" charset="0"/>
              </a:rPr>
              <a:t>[</a:t>
            </a:r>
            <a:r>
              <a:rPr lang="en-US" b="0" dirty="0" err="1">
                <a:solidFill>
                  <a:srgbClr val="FFFFFF"/>
                </a:solidFill>
                <a:effectLst/>
                <a:latin typeface="cascadia code" panose="020B0609020000020004" pitchFamily="49" charset="0"/>
              </a:rPr>
              <a:t>i</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sum</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fprintf</a:t>
            </a:r>
            <a:r>
              <a:rPr lang="en-US" b="0" dirty="0">
                <a:solidFill>
                  <a:srgbClr val="E1EFFF"/>
                </a:solidFill>
                <a:effectLst/>
                <a:latin typeface="cascadia code" panose="020B0609020000020004" pitchFamily="49" charset="0"/>
              </a:rPr>
              <a:t>(</a:t>
            </a:r>
            <a:r>
              <a:rPr lang="en-US" b="0" dirty="0">
                <a:solidFill>
                  <a:srgbClr val="FFFFFF"/>
                </a:solidFill>
                <a:effectLst/>
                <a:latin typeface="cascadia code" panose="020B0609020000020004" pitchFamily="49" charset="0"/>
              </a:rPr>
              <a:t>ptr2</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\n</a:t>
            </a:r>
            <a:r>
              <a:rPr lang="en-US" b="0" dirty="0">
                <a:solidFill>
                  <a:srgbClr val="A5FF90"/>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\n</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dirty="0">
                <a:solidFill>
                  <a:srgbClr val="FFFFFF"/>
                </a:solidFill>
                <a:latin typeface="cascadia code" panose="020B0609020000020004" pitchFamily="49" charset="0"/>
              </a:rPr>
              <a:t>	</a:t>
            </a:r>
            <a:r>
              <a:rPr lang="en-US" b="0" dirty="0" err="1">
                <a:solidFill>
                  <a:srgbClr val="FFC600"/>
                </a:solidFill>
                <a:effectLst/>
                <a:latin typeface="cascadia code" panose="020B0609020000020004" pitchFamily="49" charset="0"/>
              </a:rPr>
              <a:t>fprintf</a:t>
            </a:r>
            <a:r>
              <a:rPr lang="en-US" b="0" dirty="0">
                <a:solidFill>
                  <a:srgbClr val="E1EFFF"/>
                </a:solidFill>
                <a:effectLst/>
                <a:latin typeface="cascadia code" panose="020B0609020000020004" pitchFamily="49" charset="0"/>
              </a:rPr>
              <a:t>(</a:t>
            </a:r>
            <a:r>
              <a:rPr lang="en-US" b="0" dirty="0">
                <a:solidFill>
                  <a:srgbClr val="FFFFFF"/>
                </a:solidFill>
                <a:effectLst/>
                <a:latin typeface="cascadia code" panose="020B0609020000020004" pitchFamily="49" charset="0"/>
              </a:rPr>
              <a:t>ptr2</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Sub Total</a:t>
            </a:r>
            <a:r>
              <a:rPr lang="en-US" b="0" dirty="0">
                <a:solidFill>
                  <a:srgbClr val="FF628C"/>
                </a:solidFill>
                <a:effectLst/>
                <a:latin typeface="cascadia code" panose="020B0609020000020004" pitchFamily="49" charset="0"/>
              </a:rPr>
              <a:t>\t\t\t\t\t</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fprintf</a:t>
            </a:r>
            <a:r>
              <a:rPr lang="en-US" b="0" dirty="0">
                <a:solidFill>
                  <a:srgbClr val="E1EFFF"/>
                </a:solidFill>
                <a:effectLst/>
                <a:latin typeface="cascadia code" panose="020B0609020000020004" pitchFamily="49" charset="0"/>
              </a:rPr>
              <a:t>(</a:t>
            </a:r>
            <a:r>
              <a:rPr lang="en-US" b="0" dirty="0">
                <a:solidFill>
                  <a:srgbClr val="FFFFFF"/>
                </a:solidFill>
                <a:effectLst/>
                <a:latin typeface="cascadia code" panose="020B0609020000020004" pitchFamily="49" charset="0"/>
              </a:rPr>
              <a:t>ptr2</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%.2lf\n</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sum_calculation</a:t>
            </a:r>
            <a:r>
              <a:rPr lang="en-US" b="0" dirty="0" err="1">
                <a:solidFill>
                  <a:srgbClr val="E1EFFF"/>
                </a:solidFill>
                <a:effectLst/>
                <a:latin typeface="cascadia code" panose="020B0609020000020004" pitchFamily="49" charset="0"/>
              </a:rPr>
              <a:t>.</a:t>
            </a:r>
            <a:r>
              <a:rPr lang="en-US" b="0" dirty="0" err="1">
                <a:solidFill>
                  <a:srgbClr val="9EFFFF"/>
                </a:solidFill>
                <a:effectLst/>
                <a:latin typeface="cascadia code" panose="020B0609020000020004" pitchFamily="49" charset="0"/>
              </a:rPr>
              <a:t>total</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fprintf</a:t>
            </a:r>
            <a:r>
              <a:rPr lang="en-US" b="0" dirty="0">
                <a:solidFill>
                  <a:srgbClr val="E1EFFF"/>
                </a:solidFill>
                <a:effectLst/>
                <a:latin typeface="cascadia code" panose="020B0609020000020004" pitchFamily="49" charset="0"/>
              </a:rPr>
              <a:t>(</a:t>
            </a:r>
            <a:r>
              <a:rPr lang="en-US" b="0" dirty="0">
                <a:solidFill>
                  <a:srgbClr val="FFFFFF"/>
                </a:solidFill>
                <a:effectLst/>
                <a:latin typeface="cascadia code" panose="020B0609020000020004" pitchFamily="49" charset="0"/>
              </a:rPr>
              <a:t>ptr2</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\n</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fprintf</a:t>
            </a:r>
            <a:r>
              <a:rPr lang="en-US" b="0" dirty="0">
                <a:solidFill>
                  <a:srgbClr val="E1EFFF"/>
                </a:solidFill>
                <a:effectLst/>
                <a:latin typeface="cascadia code" panose="020B0609020000020004" pitchFamily="49" charset="0"/>
              </a:rPr>
              <a:t>(</a:t>
            </a:r>
            <a:r>
              <a:rPr lang="en-US" b="0" dirty="0">
                <a:solidFill>
                  <a:srgbClr val="FFFFFF"/>
                </a:solidFill>
                <a:effectLst/>
                <a:latin typeface="cascadia code" panose="020B0609020000020004" pitchFamily="49" charset="0"/>
              </a:rPr>
              <a:t>ptr2</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Service Charge (10</a:t>
            </a:r>
            <a:r>
              <a:rPr lang="en-US" b="0" dirty="0">
                <a:solidFill>
                  <a:srgbClr val="F44542"/>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\t\t\t\t%.2lf\n</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service_charge</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fprintf</a:t>
            </a:r>
            <a:r>
              <a:rPr lang="en-US" b="0" dirty="0">
                <a:solidFill>
                  <a:srgbClr val="E1EFFF"/>
                </a:solidFill>
                <a:effectLst/>
                <a:latin typeface="cascadia code" panose="020B0609020000020004" pitchFamily="49" charset="0"/>
              </a:rPr>
              <a:t>(</a:t>
            </a:r>
            <a:r>
              <a:rPr lang="en-US" b="0" dirty="0">
                <a:solidFill>
                  <a:srgbClr val="FFFFFF"/>
                </a:solidFill>
                <a:effectLst/>
                <a:latin typeface="cascadia code" panose="020B0609020000020004" pitchFamily="49" charset="0"/>
              </a:rPr>
              <a:t>ptr2</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Value Added Tax (15</a:t>
            </a:r>
            <a:r>
              <a:rPr lang="en-US" b="0" dirty="0">
                <a:solidFill>
                  <a:srgbClr val="F44542"/>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\t\t\t\t%.2lf\n</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FFFFFF"/>
                </a:solidFill>
                <a:effectLst/>
                <a:latin typeface="cascadia code" panose="020B0609020000020004" pitchFamily="49" charset="0"/>
              </a:rPr>
              <a:t>vat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fprintf</a:t>
            </a:r>
            <a:r>
              <a:rPr lang="en-US" b="0" dirty="0">
                <a:solidFill>
                  <a:srgbClr val="E1EFFF"/>
                </a:solidFill>
                <a:effectLst/>
                <a:latin typeface="cascadia code" panose="020B0609020000020004" pitchFamily="49" charset="0"/>
              </a:rPr>
              <a:t>(</a:t>
            </a:r>
            <a:r>
              <a:rPr lang="en-US" b="0" dirty="0">
                <a:solidFill>
                  <a:srgbClr val="FFFFFF"/>
                </a:solidFill>
                <a:effectLst/>
                <a:latin typeface="cascadia code" panose="020B0609020000020004" pitchFamily="49" charset="0"/>
              </a:rPr>
              <a:t>ptr2</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\n</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fprintf</a:t>
            </a:r>
            <a:r>
              <a:rPr lang="en-US" b="0" dirty="0">
                <a:solidFill>
                  <a:srgbClr val="E1EFFF"/>
                </a:solidFill>
                <a:effectLst/>
                <a:latin typeface="cascadia code" panose="020B0609020000020004" pitchFamily="49" charset="0"/>
              </a:rPr>
              <a:t>(</a:t>
            </a:r>
            <a:r>
              <a:rPr lang="en-US" b="0" dirty="0">
                <a:solidFill>
                  <a:srgbClr val="FFFFFF"/>
                </a:solidFill>
                <a:effectLst/>
                <a:latin typeface="cascadia code" panose="020B0609020000020004" pitchFamily="49" charset="0"/>
              </a:rPr>
              <a:t>ptr2</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Grand Total</a:t>
            </a:r>
            <a:r>
              <a:rPr lang="en-US" b="0" dirty="0">
                <a:solidFill>
                  <a:srgbClr val="FF628C"/>
                </a:solidFill>
                <a:effectLst/>
                <a:latin typeface="cascadia code" panose="020B0609020000020004" pitchFamily="49" charset="0"/>
              </a:rPr>
              <a:t>\t\t\t\t\t%.2lf\n</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sum_calculation</a:t>
            </a:r>
            <a:r>
              <a:rPr lang="en-US" b="0" dirty="0" err="1">
                <a:solidFill>
                  <a:srgbClr val="E1EFFF"/>
                </a:solidFill>
                <a:effectLst/>
                <a:latin typeface="cascadia code" panose="020B0609020000020004" pitchFamily="49" charset="0"/>
              </a:rPr>
              <a:t>.</a:t>
            </a:r>
            <a:r>
              <a:rPr lang="en-US" b="0" dirty="0" err="1">
                <a:solidFill>
                  <a:srgbClr val="9EFFFF"/>
                </a:solidFill>
                <a:effectLst/>
                <a:latin typeface="cascadia code" panose="020B0609020000020004" pitchFamily="49" charset="0"/>
              </a:rPr>
              <a:t>total</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service_charge</a:t>
            </a:r>
            <a:r>
              <a:rPr lang="en-US" b="0" dirty="0">
                <a:solidFill>
                  <a:srgbClr val="9E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t>
            </a:r>
            <a:r>
              <a:rPr lang="en-US" b="0" dirty="0">
                <a:solidFill>
                  <a:srgbClr val="9EFFFF"/>
                </a:solidFill>
                <a:effectLst/>
                <a:latin typeface="cascadia code" panose="020B0609020000020004" pitchFamily="49" charset="0"/>
              </a:rPr>
              <a:t> </a:t>
            </a:r>
            <a:r>
              <a:rPr lang="en-US" b="0" dirty="0">
                <a:solidFill>
                  <a:srgbClr val="FFFFFF"/>
                </a:solidFill>
                <a:effectLst/>
                <a:latin typeface="cascadia code" panose="020B0609020000020004" pitchFamily="49" charset="0"/>
              </a:rPr>
              <a:t>vat</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a:p>
            <a:r>
              <a:rPr lang="en-US" b="0" dirty="0">
                <a:solidFill>
                  <a:srgbClr val="9E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fprintf</a:t>
            </a:r>
            <a:r>
              <a:rPr lang="en-US" b="0" dirty="0">
                <a:solidFill>
                  <a:srgbClr val="E1EFFF"/>
                </a:solidFill>
                <a:effectLst/>
                <a:latin typeface="cascadia code" panose="020B0609020000020004" pitchFamily="49" charset="0"/>
              </a:rPr>
              <a:t>(</a:t>
            </a:r>
            <a:r>
              <a:rPr lang="en-US" b="0" dirty="0">
                <a:solidFill>
                  <a:srgbClr val="FFFFFF"/>
                </a:solidFill>
                <a:effectLst/>
                <a:latin typeface="cascadia code" panose="020B0609020000020004" pitchFamily="49" charset="0"/>
              </a:rPr>
              <a:t>ptr2</a:t>
            </a:r>
            <a:r>
              <a:rPr lang="en-US" b="0" dirty="0">
                <a:solidFill>
                  <a:srgbClr val="E1EFFF"/>
                </a:solidFill>
                <a:effectLst/>
                <a:latin typeface="cascadia code" panose="020B0609020000020004" pitchFamily="49" charset="0"/>
              </a:rPr>
              <a:t>,</a:t>
            </a:r>
            <a:r>
              <a:rPr lang="en-US" b="0" dirty="0">
                <a:solidFill>
                  <a:srgbClr val="92FC79"/>
                </a:solidFill>
                <a:effectLst/>
                <a:latin typeface="cascadia code" panose="020B0609020000020004" pitchFamily="49" charset="0"/>
              </a:rPr>
              <a:t>"</a:t>
            </a:r>
            <a:r>
              <a:rPr lang="en-US" b="0" dirty="0">
                <a:solidFill>
                  <a:srgbClr val="A5FF90"/>
                </a:solidFill>
                <a:effectLst/>
                <a:latin typeface="cascadia code" panose="020B0609020000020004" pitchFamily="49" charset="0"/>
              </a:rPr>
              <a:t>------------------------------------------------------------------------------</a:t>
            </a:r>
            <a:r>
              <a:rPr lang="en-US" b="0" dirty="0">
                <a:solidFill>
                  <a:srgbClr val="FF628C"/>
                </a:solidFill>
                <a:effectLst/>
                <a:latin typeface="cascadia code" panose="020B0609020000020004" pitchFamily="49" charset="0"/>
              </a:rPr>
              <a:t>\n</a:t>
            </a:r>
            <a:r>
              <a:rPr lang="en-US" b="0" dirty="0">
                <a:solidFill>
                  <a:srgbClr val="92FC79"/>
                </a:solidFill>
                <a:effectLst/>
                <a:latin typeface="cascadia code" panose="020B0609020000020004" pitchFamily="49" charset="0"/>
              </a:rPr>
              <a:t>"</a:t>
            </a:r>
            <a:r>
              <a:rPr lang="en-US" b="0" dirty="0">
                <a:solidFill>
                  <a:srgbClr val="E1EFFF"/>
                </a:solidFill>
                <a:effectLst/>
                <a:latin typeface="cascadia code" panose="020B0609020000020004" pitchFamily="49" charset="0"/>
              </a:rPr>
              <a:t>);</a:t>
            </a:r>
            <a:endParaRPr lang="en-US" dirty="0">
              <a:solidFill>
                <a:srgbClr val="FFFFFF"/>
              </a:solidFill>
              <a:latin typeface="cascadia code" panose="020B0609020000020004" pitchFamily="49" charset="0"/>
            </a:endParaRPr>
          </a:p>
          <a:p>
            <a:r>
              <a:rPr lang="en-US" b="0" dirty="0" err="1">
                <a:solidFill>
                  <a:srgbClr val="FFC600"/>
                </a:solidFill>
                <a:effectLst/>
                <a:latin typeface="cascadia code" panose="020B0609020000020004" pitchFamily="49" charset="0"/>
              </a:rPr>
              <a:t>fclose</a:t>
            </a:r>
            <a:r>
              <a:rPr lang="en-US" b="0" dirty="0">
                <a:solidFill>
                  <a:srgbClr val="E1EFFF"/>
                </a:solidFill>
                <a:effectLst/>
                <a:latin typeface="cascadia code" panose="020B0609020000020004" pitchFamily="49" charset="0"/>
              </a:rPr>
              <a:t>(</a:t>
            </a:r>
            <a:r>
              <a:rPr lang="en-US" b="0" dirty="0">
                <a:solidFill>
                  <a:srgbClr val="FFFFFF"/>
                </a:solidFill>
                <a:effectLst/>
                <a:latin typeface="cascadia code" panose="020B0609020000020004" pitchFamily="49" charset="0"/>
              </a:rPr>
              <a:t>ptr2</a:t>
            </a:r>
            <a:r>
              <a:rPr lang="en-US" b="0" dirty="0">
                <a:solidFill>
                  <a:srgbClr val="E1EFFF"/>
                </a:solidFill>
                <a:effectLst/>
                <a:latin typeface="cascadia code" panose="020B0609020000020004" pitchFamily="49" charset="0"/>
              </a:rPr>
              <a:t>);</a:t>
            </a:r>
            <a:r>
              <a:rPr lang="en-US" dirty="0">
                <a:solidFill>
                  <a:srgbClr val="FFFFFF"/>
                </a:solidFill>
                <a:latin typeface="cascadia code" panose="020B0609020000020004" pitchFamily="49" charset="0"/>
              </a:rPr>
              <a:t>  </a:t>
            </a:r>
            <a:r>
              <a:rPr lang="en-US" b="0" dirty="0">
                <a:solidFill>
                  <a:srgbClr val="E1EFFF"/>
                </a:solidFill>
                <a:effectLst/>
                <a:latin typeface="cascadia code" panose="020B0609020000020004" pitchFamily="49" charset="0"/>
              </a:rPr>
              <a:t>}</a:t>
            </a:r>
            <a:endParaRPr lang="en-US" b="0" dirty="0">
              <a:solidFill>
                <a:srgbClr val="FFFFFF"/>
              </a:solidFill>
              <a:effectLst/>
              <a:latin typeface="cascadia code" panose="020B0609020000020004" pitchFamily="49" charset="0"/>
            </a:endParaRPr>
          </a:p>
        </p:txBody>
      </p:sp>
    </p:spTree>
    <p:extLst>
      <p:ext uri="{BB962C8B-B14F-4D97-AF65-F5344CB8AC3E}">
        <p14:creationId xmlns:p14="http://schemas.microsoft.com/office/powerpoint/2010/main" val="202520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3F0F42CD-0EE0-4D53-A531-BF90AC8062BC}"/>
              </a:ext>
            </a:extLst>
          </p:cNvPr>
          <p:cNvSpPr/>
          <p:nvPr/>
        </p:nvSpPr>
        <p:spPr>
          <a:xfrm>
            <a:off x="-3271838" y="-5708228"/>
            <a:ext cx="18735675" cy="18735675"/>
          </a:xfrm>
          <a:prstGeom prst="ellipse">
            <a:avLst/>
          </a:prstGeom>
          <a:solidFill>
            <a:srgbClr val="192E3A">
              <a:alpha val="40000"/>
            </a:srgbClr>
          </a:solidFill>
          <a:ln w="1270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0637A54-2917-4D99-94ED-DB9A44C01F92}"/>
              </a:ext>
            </a:extLst>
          </p:cNvPr>
          <p:cNvSpPr txBox="1"/>
          <p:nvPr/>
        </p:nvSpPr>
        <p:spPr>
          <a:xfrm>
            <a:off x="275626" y="3144181"/>
            <a:ext cx="1770887" cy="1323439"/>
          </a:xfrm>
          <a:prstGeom prst="rect">
            <a:avLst/>
          </a:prstGeom>
          <a:noFill/>
        </p:spPr>
        <p:txBody>
          <a:bodyPr wrap="square" rtlCol="0">
            <a:spAutoFit/>
          </a:bodyPr>
          <a:lstStyle/>
          <a:p>
            <a:pPr algn="ctr"/>
            <a:r>
              <a:rPr lang="en-US" sz="4000" dirty="0">
                <a:solidFill>
                  <a:schemeClr val="bg1">
                    <a:lumMod val="95000"/>
                  </a:schemeClr>
                </a:solidFill>
                <a:latin typeface="Poppins" panose="00000500000000000000" pitchFamily="2" charset="0"/>
                <a:cs typeface="Poppins" panose="00000500000000000000" pitchFamily="2" charset="0"/>
              </a:rPr>
              <a:t>Rec</a:t>
            </a:r>
          </a:p>
          <a:p>
            <a:pPr algn="ctr"/>
            <a:r>
              <a:rPr lang="en-US" sz="4000" dirty="0" err="1">
                <a:solidFill>
                  <a:schemeClr val="bg1">
                    <a:lumMod val="95000"/>
                  </a:schemeClr>
                </a:solidFill>
                <a:latin typeface="Poppins" panose="00000500000000000000" pitchFamily="2" charset="0"/>
                <a:cs typeface="Poppins" panose="00000500000000000000" pitchFamily="2" charset="0"/>
              </a:rPr>
              <a:t>eipt</a:t>
            </a:r>
            <a:endParaRPr lang="en-US" sz="4000" dirty="0">
              <a:solidFill>
                <a:schemeClr val="bg1">
                  <a:lumMod val="95000"/>
                </a:schemeClr>
              </a:solidFill>
              <a:latin typeface="Poppins" panose="00000500000000000000" pitchFamily="2" charset="0"/>
              <a:cs typeface="Poppins" panose="00000500000000000000" pitchFamily="2" charset="0"/>
            </a:endParaRPr>
          </a:p>
        </p:txBody>
      </p:sp>
      <p:pic>
        <p:nvPicPr>
          <p:cNvPr id="4" name="Graphic 3" descr="List with solid fill">
            <a:extLst>
              <a:ext uri="{FF2B5EF4-FFF2-40B4-BE49-F238E27FC236}">
                <a16:creationId xmlns:a16="http://schemas.microsoft.com/office/drawing/2014/main" id="{B206224F-CEB1-48BF-83F8-B17AD96B96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5222" y="1358289"/>
            <a:ext cx="1291693" cy="1291693"/>
          </a:xfrm>
          <a:prstGeom prst="rect">
            <a:avLst/>
          </a:prstGeom>
        </p:spPr>
      </p:pic>
      <p:sp>
        <p:nvSpPr>
          <p:cNvPr id="5" name="TextBox 4">
            <a:extLst>
              <a:ext uri="{FF2B5EF4-FFF2-40B4-BE49-F238E27FC236}">
                <a16:creationId xmlns:a16="http://schemas.microsoft.com/office/drawing/2014/main" id="{C1C41774-C88B-4F9C-A822-6BAC4981BC00}"/>
              </a:ext>
            </a:extLst>
          </p:cNvPr>
          <p:cNvSpPr txBox="1"/>
          <p:nvPr/>
        </p:nvSpPr>
        <p:spPr>
          <a:xfrm>
            <a:off x="2367812" y="612844"/>
            <a:ext cx="14179879" cy="5632311"/>
          </a:xfrm>
          <a:prstGeom prst="rect">
            <a:avLst/>
          </a:prstGeom>
          <a:noFill/>
        </p:spPr>
        <p:txBody>
          <a:bodyPr wrap="square" rtlCol="0">
            <a:spAutoFit/>
          </a:bodyPr>
          <a:lstStyle/>
          <a:p>
            <a:r>
              <a:rPr lang="en-US" b="0" dirty="0">
                <a:solidFill>
                  <a:schemeClr val="bg1"/>
                </a:solidFill>
                <a:effectLst/>
                <a:latin typeface="cascadia code" panose="020B0609020000020004" pitchFamily="49" charset="0"/>
              </a:rPr>
              <a:t>--------------------------------------------------------------------------------------------------------</a:t>
            </a:r>
          </a:p>
          <a:p>
            <a:r>
              <a:rPr lang="en-US" b="0" dirty="0">
                <a:solidFill>
                  <a:schemeClr val="bg1"/>
                </a:solidFill>
                <a:effectLst/>
                <a:latin typeface="cascadia code" panose="020B0609020000020004" pitchFamily="49" charset="0"/>
              </a:rPr>
              <a:t>			Chills Restaurant</a:t>
            </a:r>
          </a:p>
          <a:p>
            <a:r>
              <a:rPr lang="en-US" b="0" dirty="0">
                <a:solidFill>
                  <a:schemeClr val="bg1"/>
                </a:solidFill>
                <a:effectLst/>
                <a:latin typeface="cascadia code" panose="020B0609020000020004" pitchFamily="49" charset="0"/>
              </a:rPr>
              <a:t>			-----------------</a:t>
            </a:r>
          </a:p>
          <a:p>
            <a:r>
              <a:rPr lang="en-US" b="0" dirty="0">
                <a:solidFill>
                  <a:schemeClr val="bg1"/>
                </a:solidFill>
                <a:effectLst/>
                <a:latin typeface="cascadia code" panose="020B0609020000020004" pitchFamily="49" charset="0"/>
              </a:rPr>
              <a:t>Tue May 03 19:21:24 2022</a:t>
            </a:r>
          </a:p>
          <a:p>
            <a:r>
              <a:rPr lang="en-US" b="0" dirty="0">
                <a:solidFill>
                  <a:schemeClr val="bg1"/>
                </a:solidFill>
                <a:effectLst/>
                <a:latin typeface="cascadia code" panose="020B0609020000020004" pitchFamily="49" charset="0"/>
              </a:rPr>
              <a:t>Customer Name: </a:t>
            </a:r>
            <a:r>
              <a:rPr lang="en-US" b="0" dirty="0" err="1">
                <a:solidFill>
                  <a:schemeClr val="bg1"/>
                </a:solidFill>
                <a:effectLst/>
                <a:latin typeface="cascadia code" panose="020B0609020000020004" pitchFamily="49" charset="0"/>
              </a:rPr>
              <a:t>Redown</a:t>
            </a:r>
            <a:r>
              <a:rPr lang="en-US" b="0" dirty="0">
                <a:solidFill>
                  <a:schemeClr val="bg1"/>
                </a:solidFill>
                <a:effectLst/>
                <a:latin typeface="cascadia code" panose="020B0609020000020004" pitchFamily="49" charset="0"/>
              </a:rPr>
              <a:t> Ahmed</a:t>
            </a:r>
          </a:p>
          <a:p>
            <a:r>
              <a:rPr lang="en-US" b="0" dirty="0">
                <a:solidFill>
                  <a:schemeClr val="bg1"/>
                </a:solidFill>
                <a:effectLst/>
                <a:latin typeface="cascadia code" panose="020B0609020000020004" pitchFamily="49" charset="0"/>
              </a:rPr>
              <a:t>------------------------------------------------------------------------------</a:t>
            </a:r>
          </a:p>
          <a:p>
            <a:r>
              <a:rPr lang="en-US" b="0" dirty="0">
                <a:solidFill>
                  <a:schemeClr val="bg1"/>
                </a:solidFill>
                <a:effectLst/>
                <a:latin typeface="cascadia code" panose="020B0609020000020004" pitchFamily="49" charset="0"/>
              </a:rPr>
              <a:t>Items				Qty		Total</a:t>
            </a:r>
          </a:p>
          <a:p>
            <a:r>
              <a:rPr lang="en-US" b="0" dirty="0">
                <a:solidFill>
                  <a:schemeClr val="bg1"/>
                </a:solidFill>
                <a:effectLst/>
                <a:latin typeface="cascadia code" panose="020B0609020000020004" pitchFamily="49" charset="0"/>
              </a:rPr>
              <a:t>------------------------------------------------------------------------------</a:t>
            </a:r>
          </a:p>
          <a:p>
            <a:endParaRPr lang="en-US" b="0" dirty="0">
              <a:solidFill>
                <a:schemeClr val="bg1"/>
              </a:solidFill>
              <a:effectLst/>
              <a:latin typeface="cascadia code" panose="020B0609020000020004" pitchFamily="49" charset="0"/>
            </a:endParaRPr>
          </a:p>
          <a:p>
            <a:r>
              <a:rPr lang="en-US" b="0" dirty="0">
                <a:solidFill>
                  <a:schemeClr val="bg1"/>
                </a:solidFill>
                <a:effectLst/>
                <a:latin typeface="cascadia code" panose="020B0609020000020004" pitchFamily="49" charset="0"/>
              </a:rPr>
              <a:t>1. BEEF BURGER			3		540.00</a:t>
            </a:r>
          </a:p>
          <a:p>
            <a:r>
              <a:rPr lang="en-US" b="0" dirty="0">
                <a:solidFill>
                  <a:schemeClr val="bg1"/>
                </a:solidFill>
                <a:effectLst/>
                <a:latin typeface="cascadia code" panose="020B0609020000020004" pitchFamily="49" charset="0"/>
              </a:rPr>
              <a:t>25. NUTELLA			2		340.00</a:t>
            </a:r>
          </a:p>
          <a:p>
            <a:endParaRPr lang="en-US" b="0" dirty="0">
              <a:solidFill>
                <a:schemeClr val="bg1"/>
              </a:solidFill>
              <a:effectLst/>
              <a:latin typeface="cascadia code" panose="020B0609020000020004" pitchFamily="49" charset="0"/>
            </a:endParaRPr>
          </a:p>
          <a:p>
            <a:r>
              <a:rPr lang="en-US" b="0" dirty="0">
                <a:solidFill>
                  <a:schemeClr val="bg1"/>
                </a:solidFill>
                <a:effectLst/>
                <a:latin typeface="cascadia code" panose="020B0609020000020004" pitchFamily="49" charset="0"/>
              </a:rPr>
              <a:t>---------------------------------------------------------------------------</a:t>
            </a:r>
          </a:p>
          <a:p>
            <a:r>
              <a:rPr lang="en-US" b="0" dirty="0">
                <a:solidFill>
                  <a:schemeClr val="bg1"/>
                </a:solidFill>
                <a:effectLst/>
                <a:latin typeface="cascadia code" panose="020B0609020000020004" pitchFamily="49" charset="0"/>
              </a:rPr>
              <a:t>Sub Total					880.00</a:t>
            </a:r>
          </a:p>
          <a:p>
            <a:r>
              <a:rPr lang="en-US" b="0" dirty="0">
                <a:solidFill>
                  <a:schemeClr val="bg1"/>
                </a:solidFill>
                <a:effectLst/>
                <a:latin typeface="cascadia code" panose="020B0609020000020004" pitchFamily="49" charset="0"/>
              </a:rPr>
              <a:t>---------</a:t>
            </a:r>
          </a:p>
          <a:p>
            <a:r>
              <a:rPr lang="en-US" b="0" dirty="0">
                <a:solidFill>
                  <a:schemeClr val="bg1"/>
                </a:solidFill>
                <a:effectLst/>
                <a:latin typeface="cascadia code" panose="020B0609020000020004" pitchFamily="49" charset="0"/>
              </a:rPr>
              <a:t>Service Charge (10%)				88.00</a:t>
            </a:r>
          </a:p>
          <a:p>
            <a:r>
              <a:rPr lang="en-US" b="0" dirty="0">
                <a:solidFill>
                  <a:schemeClr val="bg1"/>
                </a:solidFill>
                <a:effectLst/>
                <a:latin typeface="cascadia code" panose="020B0609020000020004" pitchFamily="49" charset="0"/>
              </a:rPr>
              <a:t>Value Added Tax (15%)				132.00</a:t>
            </a:r>
          </a:p>
          <a:p>
            <a:r>
              <a:rPr lang="en-US" b="0" dirty="0">
                <a:solidFill>
                  <a:schemeClr val="bg1"/>
                </a:solidFill>
                <a:effectLst/>
                <a:latin typeface="cascadia code" panose="020B0609020000020004" pitchFamily="49" charset="0"/>
              </a:rPr>
              <a:t>------------------------------------------------------------------------------</a:t>
            </a:r>
          </a:p>
          <a:p>
            <a:r>
              <a:rPr lang="en-US" b="0" dirty="0">
                <a:solidFill>
                  <a:schemeClr val="bg1"/>
                </a:solidFill>
                <a:effectLst/>
                <a:latin typeface="cascadia code" panose="020B0609020000020004" pitchFamily="49" charset="0"/>
              </a:rPr>
              <a:t>Grand Total					1100.00</a:t>
            </a:r>
          </a:p>
          <a:p>
            <a:r>
              <a:rPr lang="en-US" b="0" dirty="0">
                <a:solidFill>
                  <a:schemeClr val="bg1"/>
                </a:solidFill>
                <a:effectLst/>
                <a:latin typeface="cascadia code" panose="020B0609020000020004" pitchFamily="49" charset="0"/>
              </a:rPr>
              <a:t>------------------------------------------------------------------------------</a:t>
            </a:r>
          </a:p>
        </p:txBody>
      </p:sp>
    </p:spTree>
    <p:extLst>
      <p:ext uri="{BB962C8B-B14F-4D97-AF65-F5344CB8AC3E}">
        <p14:creationId xmlns:p14="http://schemas.microsoft.com/office/powerpoint/2010/main" val="2130741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DF592E95-847D-4759-B9E5-1BEAD29A20A5}"/>
              </a:ext>
            </a:extLst>
          </p:cNvPr>
          <p:cNvSpPr/>
          <p:nvPr/>
        </p:nvSpPr>
        <p:spPr>
          <a:xfrm>
            <a:off x="3105150" y="438150"/>
            <a:ext cx="5981700" cy="5981700"/>
          </a:xfrm>
          <a:prstGeom prst="ellipse">
            <a:avLst/>
          </a:prstGeom>
          <a:solidFill>
            <a:srgbClr val="192E3A">
              <a:alpha val="40000"/>
            </a:srgbClr>
          </a:solidFill>
          <a:ln w="1270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69CA732-714E-4D89-B9D0-C590065BFCA6}"/>
              </a:ext>
            </a:extLst>
          </p:cNvPr>
          <p:cNvSpPr txBox="1"/>
          <p:nvPr/>
        </p:nvSpPr>
        <p:spPr>
          <a:xfrm>
            <a:off x="3618005" y="3431011"/>
            <a:ext cx="4955990" cy="2862322"/>
          </a:xfrm>
          <a:prstGeom prst="rect">
            <a:avLst/>
          </a:prstGeom>
          <a:noFill/>
        </p:spPr>
        <p:txBody>
          <a:bodyPr wrap="square" rtlCol="0">
            <a:spAutoFit/>
          </a:bodyPr>
          <a:lstStyle/>
          <a:p>
            <a:pPr algn="ctr"/>
            <a:r>
              <a:rPr lang="en-US" sz="6000" dirty="0">
                <a:solidFill>
                  <a:schemeClr val="bg1">
                    <a:lumMod val="95000"/>
                  </a:schemeClr>
                </a:solidFill>
                <a:latin typeface="Poppins" panose="00000500000000000000" pitchFamily="2" charset="0"/>
                <a:cs typeface="Poppins" panose="00000500000000000000" pitchFamily="2" charset="0"/>
              </a:rPr>
              <a:t>Food </a:t>
            </a:r>
            <a:r>
              <a:rPr lang="en-US" sz="6000" dirty="0" err="1">
                <a:solidFill>
                  <a:schemeClr val="bg1">
                    <a:lumMod val="95000"/>
                  </a:schemeClr>
                </a:solidFill>
                <a:latin typeface="Poppins" panose="00000500000000000000" pitchFamily="2" charset="0"/>
                <a:cs typeface="Poppins" panose="00000500000000000000" pitchFamily="2" charset="0"/>
              </a:rPr>
              <a:t>Availibility</a:t>
            </a:r>
            <a:endParaRPr lang="en-US" sz="6000" dirty="0">
              <a:solidFill>
                <a:schemeClr val="bg1">
                  <a:lumMod val="95000"/>
                </a:schemeClr>
              </a:solidFill>
              <a:latin typeface="Poppins" panose="00000500000000000000" pitchFamily="2" charset="0"/>
              <a:cs typeface="Poppins" panose="00000500000000000000" pitchFamily="2" charset="0"/>
            </a:endParaRPr>
          </a:p>
          <a:p>
            <a:pPr algn="ctr"/>
            <a:r>
              <a:rPr lang="en-US" sz="6000" dirty="0">
                <a:solidFill>
                  <a:schemeClr val="bg1">
                    <a:lumMod val="95000"/>
                  </a:schemeClr>
                </a:solidFill>
                <a:latin typeface="Poppins" panose="00000500000000000000" pitchFamily="2" charset="0"/>
                <a:cs typeface="Poppins" panose="00000500000000000000" pitchFamily="2" charset="0"/>
              </a:rPr>
              <a:t>.txt</a:t>
            </a:r>
          </a:p>
        </p:txBody>
      </p:sp>
      <p:pic>
        <p:nvPicPr>
          <p:cNvPr id="6" name="Graphic 5" descr="Document with solid fill">
            <a:extLst>
              <a:ext uri="{FF2B5EF4-FFF2-40B4-BE49-F238E27FC236}">
                <a16:creationId xmlns:a16="http://schemas.microsoft.com/office/drawing/2014/main" id="{D401B15B-1E10-48A8-AECD-AB1D34F76E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87950" y="1610890"/>
            <a:ext cx="1816099" cy="1816099"/>
          </a:xfrm>
          <a:prstGeom prst="rect">
            <a:avLst/>
          </a:prstGeom>
        </p:spPr>
      </p:pic>
    </p:spTree>
    <p:extLst>
      <p:ext uri="{BB962C8B-B14F-4D97-AF65-F5344CB8AC3E}">
        <p14:creationId xmlns:p14="http://schemas.microsoft.com/office/powerpoint/2010/main" val="17753666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25D7A9E7-7349-45BD-8812-B77758ACAB0A}"/>
              </a:ext>
            </a:extLst>
          </p:cNvPr>
          <p:cNvSpPr/>
          <p:nvPr/>
        </p:nvSpPr>
        <p:spPr>
          <a:xfrm>
            <a:off x="-3271838" y="-5708228"/>
            <a:ext cx="18735675" cy="18735675"/>
          </a:xfrm>
          <a:prstGeom prst="ellipse">
            <a:avLst/>
          </a:prstGeom>
          <a:solidFill>
            <a:srgbClr val="192E3A">
              <a:alpha val="40000"/>
            </a:srgbClr>
          </a:solidFill>
          <a:ln w="1270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2A3D00E4-6FB3-4E61-B556-58B67A0580C4}"/>
              </a:ext>
            </a:extLst>
          </p:cNvPr>
          <p:cNvSpPr txBox="1"/>
          <p:nvPr/>
        </p:nvSpPr>
        <p:spPr>
          <a:xfrm>
            <a:off x="275626" y="3144181"/>
            <a:ext cx="1770887" cy="2554545"/>
          </a:xfrm>
          <a:prstGeom prst="rect">
            <a:avLst/>
          </a:prstGeom>
          <a:noFill/>
        </p:spPr>
        <p:txBody>
          <a:bodyPr wrap="square" rtlCol="0">
            <a:spAutoFit/>
          </a:bodyPr>
          <a:lstStyle/>
          <a:p>
            <a:pPr algn="ctr"/>
            <a:r>
              <a:rPr lang="en-US" sz="4000" dirty="0">
                <a:solidFill>
                  <a:schemeClr val="bg1">
                    <a:lumMod val="95000"/>
                  </a:schemeClr>
                </a:solidFill>
                <a:latin typeface="Poppins" panose="00000500000000000000" pitchFamily="2" charset="0"/>
                <a:cs typeface="Poppins" panose="00000500000000000000" pitchFamily="2" charset="0"/>
              </a:rPr>
              <a:t>Food </a:t>
            </a:r>
            <a:r>
              <a:rPr lang="en-US" sz="4000" dirty="0" err="1">
                <a:solidFill>
                  <a:schemeClr val="bg1">
                    <a:lumMod val="95000"/>
                  </a:schemeClr>
                </a:solidFill>
                <a:latin typeface="Poppins" panose="00000500000000000000" pitchFamily="2" charset="0"/>
                <a:cs typeface="Poppins" panose="00000500000000000000" pitchFamily="2" charset="0"/>
              </a:rPr>
              <a:t>Availi</a:t>
            </a:r>
            <a:endParaRPr lang="en-US" sz="4000" dirty="0">
              <a:solidFill>
                <a:schemeClr val="bg1">
                  <a:lumMod val="95000"/>
                </a:schemeClr>
              </a:solidFill>
              <a:latin typeface="Poppins" panose="00000500000000000000" pitchFamily="2" charset="0"/>
              <a:cs typeface="Poppins" panose="00000500000000000000" pitchFamily="2" charset="0"/>
            </a:endParaRPr>
          </a:p>
          <a:p>
            <a:pPr algn="ctr"/>
            <a:r>
              <a:rPr lang="en-US" sz="4000" dirty="0" err="1">
                <a:solidFill>
                  <a:schemeClr val="bg1">
                    <a:lumMod val="95000"/>
                  </a:schemeClr>
                </a:solidFill>
                <a:latin typeface="Poppins" panose="00000500000000000000" pitchFamily="2" charset="0"/>
                <a:cs typeface="Poppins" panose="00000500000000000000" pitchFamily="2" charset="0"/>
              </a:rPr>
              <a:t>Bility</a:t>
            </a:r>
            <a:r>
              <a:rPr lang="en-US" sz="4000" dirty="0">
                <a:solidFill>
                  <a:schemeClr val="bg1">
                    <a:lumMod val="95000"/>
                  </a:schemeClr>
                </a:solidFill>
                <a:latin typeface="Poppins" panose="00000500000000000000" pitchFamily="2" charset="0"/>
                <a:cs typeface="Poppins" panose="00000500000000000000" pitchFamily="2" charset="0"/>
              </a:rPr>
              <a:t>.</a:t>
            </a:r>
          </a:p>
          <a:p>
            <a:pPr algn="ctr"/>
            <a:r>
              <a:rPr lang="en-US" sz="4000" dirty="0">
                <a:solidFill>
                  <a:schemeClr val="bg1">
                    <a:lumMod val="95000"/>
                  </a:schemeClr>
                </a:solidFill>
                <a:latin typeface="Poppins" panose="00000500000000000000" pitchFamily="2" charset="0"/>
                <a:cs typeface="Poppins" panose="00000500000000000000" pitchFamily="2" charset="0"/>
              </a:rPr>
              <a:t>txt</a:t>
            </a:r>
          </a:p>
        </p:txBody>
      </p:sp>
      <p:pic>
        <p:nvPicPr>
          <p:cNvPr id="5" name="Graphic 4" descr="Document with solid fill">
            <a:extLst>
              <a:ext uri="{FF2B5EF4-FFF2-40B4-BE49-F238E27FC236}">
                <a16:creationId xmlns:a16="http://schemas.microsoft.com/office/drawing/2014/main" id="{A65A5282-2982-4ABA-82DD-1DCD3A981F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9680" y="1409090"/>
            <a:ext cx="1267299" cy="1291692"/>
          </a:xfrm>
          <a:prstGeom prst="rect">
            <a:avLst/>
          </a:prstGeom>
        </p:spPr>
      </p:pic>
      <p:sp>
        <p:nvSpPr>
          <p:cNvPr id="7" name="TextBox 6">
            <a:extLst>
              <a:ext uri="{FF2B5EF4-FFF2-40B4-BE49-F238E27FC236}">
                <a16:creationId xmlns:a16="http://schemas.microsoft.com/office/drawing/2014/main" id="{B32D5E55-1A78-44F5-B270-7DFCD84FF0E6}"/>
              </a:ext>
            </a:extLst>
          </p:cNvPr>
          <p:cNvSpPr txBox="1"/>
          <p:nvPr/>
        </p:nvSpPr>
        <p:spPr>
          <a:xfrm>
            <a:off x="5274663" y="394692"/>
            <a:ext cx="4788888" cy="6463308"/>
          </a:xfrm>
          <a:prstGeom prst="rect">
            <a:avLst/>
          </a:prstGeom>
          <a:noFill/>
        </p:spPr>
        <p:txBody>
          <a:bodyPr wrap="square" rtlCol="0">
            <a:spAutoFit/>
          </a:bodyPr>
          <a:lstStyle/>
          <a:p>
            <a:r>
              <a:rPr lang="en-US" sz="1600" dirty="0">
                <a:solidFill>
                  <a:schemeClr val="bg1"/>
                </a:solidFill>
              </a:rPr>
              <a:t>1. BEEF BURGER</a:t>
            </a:r>
          </a:p>
          <a:p>
            <a:r>
              <a:rPr lang="en-US" sz="1600" dirty="0">
                <a:solidFill>
                  <a:schemeClr val="bg1"/>
                </a:solidFill>
              </a:rPr>
              <a:t>2. BEEF BURGER WITH CHEESE</a:t>
            </a:r>
          </a:p>
          <a:p>
            <a:r>
              <a:rPr lang="en-US" sz="1600" dirty="0">
                <a:solidFill>
                  <a:schemeClr val="bg1"/>
                </a:solidFill>
              </a:rPr>
              <a:t>3. BEEF SMOKY BBQ CHEESE</a:t>
            </a:r>
          </a:p>
          <a:p>
            <a:r>
              <a:rPr lang="en-US" sz="1600" dirty="0">
                <a:solidFill>
                  <a:schemeClr val="bg1"/>
                </a:solidFill>
              </a:rPr>
              <a:t>4. BEEF WITH BACON</a:t>
            </a:r>
          </a:p>
          <a:p>
            <a:r>
              <a:rPr lang="en-US" sz="1600" dirty="0">
                <a:solidFill>
                  <a:schemeClr val="bg1"/>
                </a:solidFill>
              </a:rPr>
              <a:t>5. BEEF WITH SAUSAGE</a:t>
            </a:r>
          </a:p>
          <a:p>
            <a:r>
              <a:rPr lang="en-US" sz="1600" dirty="0">
                <a:solidFill>
                  <a:schemeClr val="bg1"/>
                </a:solidFill>
              </a:rPr>
              <a:t>6. BEEF CHEESE BLAST</a:t>
            </a:r>
          </a:p>
          <a:p>
            <a:r>
              <a:rPr lang="en-US" sz="1600" dirty="0">
                <a:solidFill>
                  <a:schemeClr val="bg1"/>
                </a:solidFill>
              </a:rPr>
              <a:t>7. BEEF SIGNATURE</a:t>
            </a:r>
          </a:p>
          <a:p>
            <a:r>
              <a:rPr lang="en-US" sz="1600" dirty="0">
                <a:solidFill>
                  <a:schemeClr val="bg1"/>
                </a:solidFill>
              </a:rPr>
              <a:t>8. GIGANTO BEEF</a:t>
            </a:r>
          </a:p>
          <a:p>
            <a:r>
              <a:rPr lang="en-US" sz="1600" dirty="0">
                <a:solidFill>
                  <a:schemeClr val="bg1"/>
                </a:solidFill>
              </a:rPr>
              <a:t>9. BINGE BEEF</a:t>
            </a:r>
          </a:p>
          <a:p>
            <a:r>
              <a:rPr lang="en-US" sz="1600" dirty="0">
                <a:solidFill>
                  <a:schemeClr val="bg1"/>
                </a:solidFill>
              </a:rPr>
              <a:t>10. CHICKEN BURGER</a:t>
            </a:r>
          </a:p>
          <a:p>
            <a:r>
              <a:rPr lang="en-US" sz="1600" dirty="0">
                <a:solidFill>
                  <a:schemeClr val="bg1"/>
                </a:solidFill>
              </a:rPr>
              <a:t>11. CHICKEN BURGER WITH CHEESE</a:t>
            </a:r>
          </a:p>
          <a:p>
            <a:r>
              <a:rPr lang="en-US" sz="1600" dirty="0">
                <a:solidFill>
                  <a:schemeClr val="bg1"/>
                </a:solidFill>
              </a:rPr>
              <a:t>12. CHICKEN SMOKY BBQ CHEESE</a:t>
            </a:r>
          </a:p>
          <a:p>
            <a:r>
              <a:rPr lang="en-US" sz="1600" dirty="0">
                <a:solidFill>
                  <a:schemeClr val="bg1"/>
                </a:solidFill>
              </a:rPr>
              <a:t>13. CHICKEN WITH BACON</a:t>
            </a:r>
          </a:p>
          <a:p>
            <a:r>
              <a:rPr lang="en-US" sz="1600" dirty="0">
                <a:solidFill>
                  <a:schemeClr val="bg1"/>
                </a:solidFill>
              </a:rPr>
              <a:t>14. CHICKEN WITH SAUSAGE</a:t>
            </a:r>
          </a:p>
          <a:p>
            <a:r>
              <a:rPr lang="en-US" sz="1600" dirty="0">
                <a:solidFill>
                  <a:schemeClr val="bg1"/>
                </a:solidFill>
              </a:rPr>
              <a:t>15. CHICKEN CHEESE BLAST</a:t>
            </a:r>
          </a:p>
          <a:p>
            <a:r>
              <a:rPr lang="en-US" sz="1600" dirty="0">
                <a:solidFill>
                  <a:schemeClr val="bg1"/>
                </a:solidFill>
              </a:rPr>
              <a:t>16. CHICKEN SIGNATURE</a:t>
            </a:r>
          </a:p>
          <a:p>
            <a:r>
              <a:rPr lang="en-US" sz="1600" dirty="0">
                <a:solidFill>
                  <a:schemeClr val="bg1"/>
                </a:solidFill>
              </a:rPr>
              <a:t>17. GIGANTO CHICKEN</a:t>
            </a:r>
          </a:p>
          <a:p>
            <a:r>
              <a:rPr lang="en-US" sz="1600" dirty="0">
                <a:solidFill>
                  <a:schemeClr val="bg1"/>
                </a:solidFill>
              </a:rPr>
              <a:t>18. BINGE CHICKEN</a:t>
            </a:r>
          </a:p>
          <a:p>
            <a:r>
              <a:rPr lang="en-US" sz="1600" dirty="0">
                <a:solidFill>
                  <a:schemeClr val="bg1"/>
                </a:solidFill>
              </a:rPr>
              <a:t>19. FRENCH FRIES</a:t>
            </a:r>
          </a:p>
          <a:p>
            <a:r>
              <a:rPr lang="en-US" sz="1600" dirty="0">
                <a:solidFill>
                  <a:schemeClr val="bg1"/>
                </a:solidFill>
              </a:rPr>
              <a:t>20. CHICKEN FINGERS (10 PCS)</a:t>
            </a:r>
          </a:p>
          <a:p>
            <a:r>
              <a:rPr lang="en-US" sz="1600" dirty="0">
                <a:solidFill>
                  <a:schemeClr val="bg1"/>
                </a:solidFill>
              </a:rPr>
              <a:t>21. NAGA DRUMS (3 PCS)</a:t>
            </a:r>
          </a:p>
          <a:p>
            <a:r>
              <a:rPr lang="en-US" sz="1600" dirty="0">
                <a:solidFill>
                  <a:schemeClr val="bg1"/>
                </a:solidFill>
              </a:rPr>
              <a:t>22. COLD COFFEE</a:t>
            </a:r>
          </a:p>
          <a:p>
            <a:r>
              <a:rPr lang="en-US" sz="1600" dirty="0">
                <a:solidFill>
                  <a:schemeClr val="bg1"/>
                </a:solidFill>
              </a:rPr>
              <a:t>23. MUNCH</a:t>
            </a:r>
          </a:p>
          <a:p>
            <a:r>
              <a:rPr lang="en-US" sz="1600" dirty="0">
                <a:solidFill>
                  <a:schemeClr val="bg1"/>
                </a:solidFill>
              </a:rPr>
              <a:t>24. OREO</a:t>
            </a:r>
          </a:p>
          <a:p>
            <a:r>
              <a:rPr lang="en-US" sz="1600" dirty="0">
                <a:solidFill>
                  <a:schemeClr val="bg1"/>
                </a:solidFill>
              </a:rPr>
              <a:t>25. NUTELLA</a:t>
            </a:r>
          </a:p>
        </p:txBody>
      </p:sp>
    </p:spTree>
    <p:extLst>
      <p:ext uri="{BB962C8B-B14F-4D97-AF65-F5344CB8AC3E}">
        <p14:creationId xmlns:p14="http://schemas.microsoft.com/office/powerpoint/2010/main" val="24618163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DD90BC69-5294-4956-A15E-83008286701D}"/>
              </a:ext>
            </a:extLst>
          </p:cNvPr>
          <p:cNvSpPr/>
          <p:nvPr/>
        </p:nvSpPr>
        <p:spPr>
          <a:xfrm>
            <a:off x="3105150" y="438150"/>
            <a:ext cx="5981700" cy="5981700"/>
          </a:xfrm>
          <a:prstGeom prst="ellipse">
            <a:avLst/>
          </a:prstGeom>
          <a:solidFill>
            <a:srgbClr val="192E3A">
              <a:alpha val="40000"/>
            </a:srgbClr>
          </a:solidFill>
          <a:ln w="1270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4055C6C-AC68-4DE9-B806-3C64F6B4429A}"/>
              </a:ext>
            </a:extLst>
          </p:cNvPr>
          <p:cNvSpPr txBox="1"/>
          <p:nvPr/>
        </p:nvSpPr>
        <p:spPr>
          <a:xfrm>
            <a:off x="3618005" y="3431011"/>
            <a:ext cx="4955990" cy="1938992"/>
          </a:xfrm>
          <a:prstGeom prst="rect">
            <a:avLst/>
          </a:prstGeom>
          <a:noFill/>
        </p:spPr>
        <p:txBody>
          <a:bodyPr wrap="square" rtlCol="0">
            <a:spAutoFit/>
          </a:bodyPr>
          <a:lstStyle/>
          <a:p>
            <a:pPr algn="ctr"/>
            <a:r>
              <a:rPr lang="en-US" sz="6000" dirty="0">
                <a:solidFill>
                  <a:schemeClr val="bg1">
                    <a:lumMod val="95000"/>
                  </a:schemeClr>
                </a:solidFill>
                <a:latin typeface="Poppins" panose="00000500000000000000" pitchFamily="2" charset="0"/>
                <a:cs typeface="Poppins" panose="00000500000000000000" pitchFamily="2" charset="0"/>
              </a:rPr>
              <a:t>Question Answer</a:t>
            </a:r>
          </a:p>
        </p:txBody>
      </p:sp>
      <p:pic>
        <p:nvPicPr>
          <p:cNvPr id="10" name="Graphic 9" descr="Help with solid fill">
            <a:extLst>
              <a:ext uri="{FF2B5EF4-FFF2-40B4-BE49-F238E27FC236}">
                <a16:creationId xmlns:a16="http://schemas.microsoft.com/office/drawing/2014/main" id="{152749F0-8AEA-424F-8A58-CB6ECB8132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9200" y="1452139"/>
            <a:ext cx="2133600" cy="2133600"/>
          </a:xfrm>
          <a:prstGeom prst="rect">
            <a:avLst/>
          </a:prstGeom>
        </p:spPr>
      </p:pic>
    </p:spTree>
    <p:extLst>
      <p:ext uri="{BB962C8B-B14F-4D97-AF65-F5344CB8AC3E}">
        <p14:creationId xmlns:p14="http://schemas.microsoft.com/office/powerpoint/2010/main" val="132772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95115D-6815-4013-BBC9-BD1E94C95472}"/>
              </a:ext>
            </a:extLst>
          </p:cNvPr>
          <p:cNvSpPr txBox="1"/>
          <p:nvPr/>
        </p:nvSpPr>
        <p:spPr>
          <a:xfrm>
            <a:off x="4172421" y="2967335"/>
            <a:ext cx="6990879" cy="923330"/>
          </a:xfrm>
          <a:prstGeom prst="rect">
            <a:avLst/>
          </a:prstGeom>
          <a:noFill/>
        </p:spPr>
        <p:txBody>
          <a:bodyPr wrap="square" rtlCol="0">
            <a:spAutoFit/>
          </a:bodyPr>
          <a:lstStyle/>
          <a:p>
            <a:r>
              <a:rPr lang="en-US" sz="5400" dirty="0">
                <a:solidFill>
                  <a:schemeClr val="bg1"/>
                </a:solidFill>
                <a:latin typeface="Poppins" panose="00000500000000000000" pitchFamily="2" charset="0"/>
                <a:cs typeface="Poppins" panose="00000500000000000000" pitchFamily="2" charset="0"/>
              </a:rPr>
              <a:t>Thank You</a:t>
            </a:r>
          </a:p>
        </p:txBody>
      </p:sp>
    </p:spTree>
    <p:extLst>
      <p:ext uri="{BB962C8B-B14F-4D97-AF65-F5344CB8AC3E}">
        <p14:creationId xmlns:p14="http://schemas.microsoft.com/office/powerpoint/2010/main" val="53003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8DEC7BA-AE2F-43ED-B32E-22EDC1735BD3}"/>
              </a:ext>
            </a:extLst>
          </p:cNvPr>
          <p:cNvSpPr/>
          <p:nvPr/>
        </p:nvSpPr>
        <p:spPr>
          <a:xfrm>
            <a:off x="2797791" y="2374710"/>
            <a:ext cx="6687403" cy="1937983"/>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935E0B0-B353-4883-BFC2-E162C1ACFAC5}"/>
              </a:ext>
            </a:extLst>
          </p:cNvPr>
          <p:cNvSpPr txBox="1"/>
          <p:nvPr/>
        </p:nvSpPr>
        <p:spPr>
          <a:xfrm>
            <a:off x="3138299" y="2644170"/>
            <a:ext cx="5915402" cy="1631216"/>
          </a:xfrm>
          <a:prstGeom prst="rect">
            <a:avLst/>
          </a:prstGeom>
          <a:noFill/>
        </p:spPr>
        <p:txBody>
          <a:bodyPr wrap="none" rtlCol="0">
            <a:spAutoFit/>
          </a:bodyPr>
          <a:lstStyle/>
          <a:p>
            <a:pPr algn="ctr"/>
            <a:r>
              <a:rPr lang="en-US" sz="5000" dirty="0">
                <a:solidFill>
                  <a:schemeClr val="bg1"/>
                </a:solidFill>
                <a:latin typeface="Arial" panose="020B0604020202020204" pitchFamily="34" charset="0"/>
                <a:cs typeface="Arial" panose="020B0604020202020204" pitchFamily="34" charset="0"/>
              </a:rPr>
              <a:t>If all the foods in the</a:t>
            </a:r>
          </a:p>
          <a:p>
            <a:pPr algn="ctr"/>
            <a:r>
              <a:rPr lang="en-US" sz="5000" dirty="0">
                <a:solidFill>
                  <a:schemeClr val="bg1"/>
                </a:solidFill>
                <a:latin typeface="Arial" panose="020B0604020202020204" pitchFamily="34" charset="0"/>
                <a:cs typeface="Arial" panose="020B0604020202020204" pitchFamily="34" charset="0"/>
              </a:rPr>
              <a:t> menu are available</a:t>
            </a:r>
          </a:p>
        </p:txBody>
      </p:sp>
    </p:spTree>
    <p:extLst>
      <p:ext uri="{BB962C8B-B14F-4D97-AF65-F5344CB8AC3E}">
        <p14:creationId xmlns:p14="http://schemas.microsoft.com/office/powerpoint/2010/main" val="2809149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071760E-3751-463C-8C0C-C62A274F78B2}"/>
              </a:ext>
            </a:extLst>
          </p:cNvPr>
          <p:cNvPicPr>
            <a:picLocks noChangeAspect="1"/>
          </p:cNvPicPr>
          <p:nvPr/>
        </p:nvPicPr>
        <p:blipFill>
          <a:blip r:embed="rId2"/>
          <a:stretch>
            <a:fillRect/>
          </a:stretch>
        </p:blipFill>
        <p:spPr>
          <a:xfrm>
            <a:off x="152400" y="262844"/>
            <a:ext cx="11887200" cy="1571625"/>
          </a:xfrm>
          <a:prstGeom prst="rect">
            <a:avLst/>
          </a:prstGeom>
        </p:spPr>
      </p:pic>
    </p:spTree>
    <p:extLst>
      <p:ext uri="{BB962C8B-B14F-4D97-AF65-F5344CB8AC3E}">
        <p14:creationId xmlns:p14="http://schemas.microsoft.com/office/powerpoint/2010/main" val="835759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2E76AA-6784-48BF-8837-3DAF8A483FFE}"/>
              </a:ext>
            </a:extLst>
          </p:cNvPr>
          <p:cNvPicPr>
            <a:picLocks noChangeAspect="1"/>
          </p:cNvPicPr>
          <p:nvPr/>
        </p:nvPicPr>
        <p:blipFill>
          <a:blip r:embed="rId2"/>
          <a:stretch>
            <a:fillRect/>
          </a:stretch>
        </p:blipFill>
        <p:spPr>
          <a:xfrm>
            <a:off x="152400" y="262844"/>
            <a:ext cx="11887200" cy="1571625"/>
          </a:xfrm>
          <a:prstGeom prst="rect">
            <a:avLst/>
          </a:prstGeom>
        </p:spPr>
      </p:pic>
      <p:pic>
        <p:nvPicPr>
          <p:cNvPr id="3" name="Picture 2">
            <a:extLst>
              <a:ext uri="{FF2B5EF4-FFF2-40B4-BE49-F238E27FC236}">
                <a16:creationId xmlns:a16="http://schemas.microsoft.com/office/drawing/2014/main" id="{CC226C91-19A4-4232-B11E-5E3B465A3DB7}"/>
              </a:ext>
            </a:extLst>
          </p:cNvPr>
          <p:cNvPicPr>
            <a:picLocks noChangeAspect="1"/>
          </p:cNvPicPr>
          <p:nvPr/>
        </p:nvPicPr>
        <p:blipFill>
          <a:blip r:embed="rId3"/>
          <a:stretch>
            <a:fillRect/>
          </a:stretch>
        </p:blipFill>
        <p:spPr>
          <a:xfrm>
            <a:off x="152400" y="1393109"/>
            <a:ext cx="12192000" cy="5202047"/>
          </a:xfrm>
          <a:prstGeom prst="rect">
            <a:avLst/>
          </a:prstGeom>
        </p:spPr>
      </p:pic>
    </p:spTree>
    <p:extLst>
      <p:ext uri="{BB962C8B-B14F-4D97-AF65-F5344CB8AC3E}">
        <p14:creationId xmlns:p14="http://schemas.microsoft.com/office/powerpoint/2010/main" val="417648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74DE77-1045-4048-952A-952E1E1D6641}"/>
              </a:ext>
            </a:extLst>
          </p:cNvPr>
          <p:cNvPicPr>
            <a:picLocks noChangeAspect="1"/>
          </p:cNvPicPr>
          <p:nvPr/>
        </p:nvPicPr>
        <p:blipFill>
          <a:blip r:embed="rId2"/>
          <a:stretch>
            <a:fillRect/>
          </a:stretch>
        </p:blipFill>
        <p:spPr>
          <a:xfrm>
            <a:off x="38100" y="132669"/>
            <a:ext cx="12153900" cy="2238375"/>
          </a:xfrm>
          <a:prstGeom prst="rect">
            <a:avLst/>
          </a:prstGeom>
        </p:spPr>
      </p:pic>
    </p:spTree>
    <p:extLst>
      <p:ext uri="{BB962C8B-B14F-4D97-AF65-F5344CB8AC3E}">
        <p14:creationId xmlns:p14="http://schemas.microsoft.com/office/powerpoint/2010/main" val="414531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559</TotalTime>
  <Words>5702</Words>
  <Application>Microsoft Office PowerPoint</Application>
  <PresentationFormat>Widescreen</PresentationFormat>
  <Paragraphs>402</Paragraphs>
  <Slides>59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Arial</vt:lpstr>
      <vt:lpstr>Calibri</vt:lpstr>
      <vt:lpstr>cascadia code</vt:lpstr>
      <vt:lpstr>Poppins</vt:lpstr>
      <vt:lpstr>Tw Cen MT</vt:lpstr>
      <vt:lpstr>Tw Cen MT Condensed</vt:lpstr>
      <vt:lpstr>Wingdings 3</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dc:creator>
  <cp:lastModifiedBy>Ahmed</cp:lastModifiedBy>
  <cp:revision>49</cp:revision>
  <dcterms:created xsi:type="dcterms:W3CDTF">2022-05-03T08:39:39Z</dcterms:created>
  <dcterms:modified xsi:type="dcterms:W3CDTF">2022-05-08T04:54:04Z</dcterms:modified>
</cp:coreProperties>
</file>