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2" r:id="rId1"/>
  </p:sldMasterIdLst>
  <p:sldIdLst>
    <p:sldId id="256" r:id="rId2"/>
    <p:sldId id="257" r:id="rId3"/>
    <p:sldId id="258" r:id="rId4"/>
    <p:sldId id="259" r:id="rId5"/>
    <p:sldId id="260" r:id="rId6"/>
    <p:sldId id="261" r:id="rId7"/>
    <p:sldId id="263" r:id="rId8"/>
    <p:sldId id="262" r:id="rId9"/>
    <p:sldId id="267" r:id="rId10"/>
    <p:sldId id="268" r:id="rId11"/>
    <p:sldId id="266"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20" autoAdjust="0"/>
    <p:restoredTop sz="94660"/>
  </p:normalViewPr>
  <p:slideViewPr>
    <p:cSldViewPr snapToGrid="0">
      <p:cViewPr varScale="1">
        <p:scale>
          <a:sx n="78" d="100"/>
          <a:sy n="78" d="100"/>
        </p:scale>
        <p:origin x="86"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148612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71932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473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3699573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7480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3662678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2277950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40432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361028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58582E8-5408-4E7A-9BF1-F165BEA8611A}" type="datetimeFigureOut">
              <a:rPr lang="ar-SA" smtClean="0"/>
              <a:t>04/03/1443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133357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258582E8-5408-4E7A-9BF1-F165BEA8611A}" type="datetimeFigureOut">
              <a:rPr lang="ar-SA" smtClean="0"/>
              <a:t>04/03/1443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710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258582E8-5408-4E7A-9BF1-F165BEA8611A}" type="datetimeFigureOut">
              <a:rPr lang="ar-SA" smtClean="0"/>
              <a:t>04/03/1443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259384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258582E8-5408-4E7A-9BF1-F165BEA8611A}" type="datetimeFigureOut">
              <a:rPr lang="ar-SA" smtClean="0"/>
              <a:t>04/03/1443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277086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582E8-5408-4E7A-9BF1-F165BEA8611A}" type="datetimeFigureOut">
              <a:rPr lang="ar-SA" smtClean="0"/>
              <a:t>04/03/1443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48569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58582E8-5408-4E7A-9BF1-F165BEA8611A}" type="datetimeFigureOut">
              <a:rPr lang="ar-SA" smtClean="0"/>
              <a:t>04/03/1443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71A029AF-BB0C-41DC-B312-3B2071630371}" type="slidenum">
              <a:rPr lang="ar-SA" smtClean="0"/>
              <a:t>‹#›</a:t>
            </a:fld>
            <a:endParaRPr lang="ar-SA"/>
          </a:p>
        </p:txBody>
      </p:sp>
    </p:spTree>
    <p:extLst>
      <p:ext uri="{BB962C8B-B14F-4D97-AF65-F5344CB8AC3E}">
        <p14:creationId xmlns:p14="http://schemas.microsoft.com/office/powerpoint/2010/main" val="404762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71A029AF-BB0C-41DC-B312-3B2071630371}" type="slidenum">
              <a:rPr lang="ar-SA" smtClean="0"/>
              <a:t>‹#›</a:t>
            </a:fld>
            <a:endParaRPr lang="ar-SA"/>
          </a:p>
        </p:txBody>
      </p:sp>
      <p:sp>
        <p:nvSpPr>
          <p:cNvPr id="5" name="Date Placeholder 4"/>
          <p:cNvSpPr>
            <a:spLocks noGrp="1"/>
          </p:cNvSpPr>
          <p:nvPr>
            <p:ph type="dt" sz="half" idx="10"/>
          </p:nvPr>
        </p:nvSpPr>
        <p:spPr/>
        <p:txBody>
          <a:bodyPr/>
          <a:lstStyle/>
          <a:p>
            <a:fld id="{258582E8-5408-4E7A-9BF1-F165BEA8611A}" type="datetimeFigureOut">
              <a:rPr lang="ar-SA" smtClean="0"/>
              <a:t>04/03/1443</a:t>
            </a:fld>
            <a:endParaRPr lang="ar-SA"/>
          </a:p>
        </p:txBody>
      </p:sp>
    </p:spTree>
    <p:extLst>
      <p:ext uri="{BB962C8B-B14F-4D97-AF65-F5344CB8AC3E}">
        <p14:creationId xmlns:p14="http://schemas.microsoft.com/office/powerpoint/2010/main" val="4158285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8582E8-5408-4E7A-9BF1-F165BEA8611A}" type="datetimeFigureOut">
              <a:rPr lang="ar-SA" smtClean="0"/>
              <a:t>04/03/1443</a:t>
            </a:fld>
            <a:endParaRPr lang="ar-S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A029AF-BB0C-41DC-B312-3B2071630371}" type="slidenum">
              <a:rPr lang="ar-SA" smtClean="0"/>
              <a:t>‹#›</a:t>
            </a:fld>
            <a:endParaRPr lang="ar-SA"/>
          </a:p>
        </p:txBody>
      </p:sp>
    </p:spTree>
    <p:extLst>
      <p:ext uri="{BB962C8B-B14F-4D97-AF65-F5344CB8AC3E}">
        <p14:creationId xmlns:p14="http://schemas.microsoft.com/office/powerpoint/2010/main" val="400249130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5" name="Straight Connector 2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عنوان فرعي 2">
            <a:extLst>
              <a:ext uri="{FF2B5EF4-FFF2-40B4-BE49-F238E27FC236}">
                <a16:creationId xmlns:a16="http://schemas.microsoft.com/office/drawing/2014/main" id="{F85A6136-3825-4283-810D-C23FAF16D38B}"/>
              </a:ext>
            </a:extLst>
          </p:cNvPr>
          <p:cNvSpPr>
            <a:spLocks noGrp="1"/>
          </p:cNvSpPr>
          <p:nvPr>
            <p:ph type="subTitle" idx="1"/>
          </p:nvPr>
        </p:nvSpPr>
        <p:spPr>
          <a:xfrm>
            <a:off x="2155257" y="3261550"/>
            <a:ext cx="7766936" cy="1096899"/>
          </a:xfrm>
        </p:spPr>
        <p:txBody>
          <a:bodyPr>
            <a:normAutofit/>
          </a:bodyPr>
          <a:lstStyle/>
          <a:p>
            <a:pPr algn="ctr"/>
            <a:r>
              <a:rPr lang="en-US" sz="2400" dirty="0"/>
              <a:t>MTA  Advertisement</a:t>
            </a:r>
          </a:p>
          <a:p>
            <a:pPr algn="ctr"/>
            <a:r>
              <a:rPr lang="en-US" sz="2400" dirty="0"/>
              <a:t>Name : Ahmed </a:t>
            </a:r>
            <a:r>
              <a:rPr lang="en-US" sz="2400" dirty="0" err="1"/>
              <a:t>Alonaizi</a:t>
            </a:r>
            <a:endParaRPr lang="ar-SA" sz="2400" dirty="0"/>
          </a:p>
        </p:txBody>
      </p:sp>
      <p:sp>
        <p:nvSpPr>
          <p:cNvPr id="2" name="عنوان 1">
            <a:extLst>
              <a:ext uri="{FF2B5EF4-FFF2-40B4-BE49-F238E27FC236}">
                <a16:creationId xmlns:a16="http://schemas.microsoft.com/office/drawing/2014/main" id="{E368A492-E68A-4775-A607-373B05DA3646}"/>
              </a:ext>
            </a:extLst>
          </p:cNvPr>
          <p:cNvSpPr>
            <a:spLocks noGrp="1"/>
          </p:cNvSpPr>
          <p:nvPr>
            <p:ph type="ctrTitle"/>
          </p:nvPr>
        </p:nvSpPr>
        <p:spPr>
          <a:xfrm>
            <a:off x="421298" y="1428805"/>
            <a:ext cx="7766936" cy="2653836"/>
          </a:xfrm>
        </p:spPr>
        <p:txBody>
          <a:bodyPr>
            <a:normAutofit/>
          </a:bodyPr>
          <a:lstStyle/>
          <a:p>
            <a:r>
              <a:rPr lang="en-US" b="1" dirty="0"/>
              <a:t>EDA Project </a:t>
            </a:r>
            <a:br>
              <a:rPr lang="en-US" b="1" dirty="0"/>
            </a:br>
            <a:endParaRPr lang="ar-SA" dirty="0"/>
          </a:p>
        </p:txBody>
      </p:sp>
      <p:sp>
        <p:nvSpPr>
          <p:cNvPr id="29"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051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DEAB8BE-7C12-4130-8537-7F7D2B93D91C}"/>
              </a:ext>
            </a:extLst>
          </p:cNvPr>
          <p:cNvSpPr>
            <a:spLocks noGrp="1"/>
          </p:cNvSpPr>
          <p:nvPr>
            <p:ph type="title"/>
          </p:nvPr>
        </p:nvSpPr>
        <p:spPr/>
        <p:txBody>
          <a:bodyPr/>
          <a:lstStyle/>
          <a:p>
            <a:r>
              <a:rPr lang="en-US" dirty="0"/>
              <a:t>Finding the busiest time interval</a:t>
            </a:r>
            <a:endParaRPr lang="ar-SA" dirty="0"/>
          </a:p>
        </p:txBody>
      </p:sp>
      <p:pic>
        <p:nvPicPr>
          <p:cNvPr id="13" name="عنصر نائب للمحتوى 12">
            <a:extLst>
              <a:ext uri="{FF2B5EF4-FFF2-40B4-BE49-F238E27FC236}">
                <a16:creationId xmlns:a16="http://schemas.microsoft.com/office/drawing/2014/main" id="{BE502C75-631A-4361-A073-205563EA9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085" y="2160588"/>
            <a:ext cx="7434469" cy="4343579"/>
          </a:xfrm>
        </p:spPr>
      </p:pic>
      <p:pic>
        <p:nvPicPr>
          <p:cNvPr id="3" name="صورة 2">
            <a:extLst>
              <a:ext uri="{FF2B5EF4-FFF2-40B4-BE49-F238E27FC236}">
                <a16:creationId xmlns:a16="http://schemas.microsoft.com/office/drawing/2014/main" id="{062BB9C4-8F65-4AB5-ABB3-53B85C086457}"/>
              </a:ext>
            </a:extLst>
          </p:cNvPr>
          <p:cNvPicPr>
            <a:picLocks noChangeAspect="1"/>
          </p:cNvPicPr>
          <p:nvPr/>
        </p:nvPicPr>
        <p:blipFill>
          <a:blip r:embed="rId3"/>
          <a:stretch>
            <a:fillRect/>
          </a:stretch>
        </p:blipFill>
        <p:spPr>
          <a:xfrm>
            <a:off x="1024128" y="1510863"/>
            <a:ext cx="8157155" cy="3639627"/>
          </a:xfrm>
          <a:prstGeom prst="rect">
            <a:avLst/>
          </a:prstGeom>
        </p:spPr>
      </p:pic>
    </p:spTree>
    <p:extLst>
      <p:ext uri="{BB962C8B-B14F-4D97-AF65-F5344CB8AC3E}">
        <p14:creationId xmlns:p14="http://schemas.microsoft.com/office/powerpoint/2010/main" val="257878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038D94D-6CFE-4D2E-8908-CCA0F49C6738}"/>
              </a:ext>
            </a:extLst>
          </p:cNvPr>
          <p:cNvSpPr>
            <a:spLocks noGrp="1"/>
          </p:cNvSpPr>
          <p:nvPr>
            <p:ph type="title"/>
          </p:nvPr>
        </p:nvSpPr>
        <p:spPr/>
        <p:txBody>
          <a:bodyPr/>
          <a:lstStyle/>
          <a:p>
            <a:r>
              <a:rPr lang="en-US" dirty="0"/>
              <a:t>Comparison</a:t>
            </a:r>
            <a:endParaRPr lang="ar-SA" dirty="0"/>
          </a:p>
        </p:txBody>
      </p:sp>
      <p:graphicFrame>
        <p:nvGraphicFramePr>
          <p:cNvPr id="5" name="جدول 5">
            <a:extLst>
              <a:ext uri="{FF2B5EF4-FFF2-40B4-BE49-F238E27FC236}">
                <a16:creationId xmlns:a16="http://schemas.microsoft.com/office/drawing/2014/main" id="{1818BE66-BA48-4CB0-B385-5DBA649A84F7}"/>
              </a:ext>
            </a:extLst>
          </p:cNvPr>
          <p:cNvGraphicFramePr>
            <a:graphicFrameLocks noGrp="1"/>
          </p:cNvGraphicFramePr>
          <p:nvPr>
            <p:ph idx="1"/>
            <p:extLst>
              <p:ext uri="{D42A27DB-BD31-4B8C-83A1-F6EECF244321}">
                <p14:modId xmlns:p14="http://schemas.microsoft.com/office/powerpoint/2010/main" val="3747404643"/>
              </p:ext>
            </p:extLst>
          </p:nvPr>
        </p:nvGraphicFramePr>
        <p:xfrm>
          <a:off x="749426" y="2399127"/>
          <a:ext cx="8596311" cy="2387557"/>
        </p:xfrm>
        <a:graphic>
          <a:graphicData uri="http://schemas.openxmlformats.org/drawingml/2006/table">
            <a:tbl>
              <a:tblPr rtl="1" firstRow="1" bandRow="1">
                <a:tableStyleId>{5C22544A-7EE6-4342-B048-85BDC9FD1C3A}</a:tableStyleId>
              </a:tblPr>
              <a:tblGrid>
                <a:gridCol w="2865437">
                  <a:extLst>
                    <a:ext uri="{9D8B030D-6E8A-4147-A177-3AD203B41FA5}">
                      <a16:colId xmlns:a16="http://schemas.microsoft.com/office/drawing/2014/main" val="22906074"/>
                    </a:ext>
                  </a:extLst>
                </a:gridCol>
                <a:gridCol w="2576209">
                  <a:extLst>
                    <a:ext uri="{9D8B030D-6E8A-4147-A177-3AD203B41FA5}">
                      <a16:colId xmlns:a16="http://schemas.microsoft.com/office/drawing/2014/main" val="3349683612"/>
                    </a:ext>
                  </a:extLst>
                </a:gridCol>
                <a:gridCol w="3154665">
                  <a:extLst>
                    <a:ext uri="{9D8B030D-6E8A-4147-A177-3AD203B41FA5}">
                      <a16:colId xmlns:a16="http://schemas.microsoft.com/office/drawing/2014/main" val="699360919"/>
                    </a:ext>
                  </a:extLst>
                </a:gridCol>
              </a:tblGrid>
              <a:tr h="397926">
                <a:tc>
                  <a:txBody>
                    <a:bodyPr/>
                    <a:lstStyle/>
                    <a:p>
                      <a:pPr algn="ctr" rtl="1"/>
                      <a:r>
                        <a:rPr lang="en-US" dirty="0"/>
                        <a:t>33 ST-RAWSON ST</a:t>
                      </a:r>
                      <a:endParaRPr lang="ar-SA"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ST. GEORGE</a:t>
                      </a:r>
                      <a:endParaRPr lang="ar-SA" dirty="0"/>
                    </a:p>
                  </a:txBody>
                  <a:tcPr/>
                </a:tc>
                <a:tc>
                  <a:txBody>
                    <a:bodyPr/>
                    <a:lstStyle/>
                    <a:p>
                      <a:pPr algn="ctr" rtl="1"/>
                      <a:r>
                        <a:rPr lang="en-US" dirty="0"/>
                        <a:t>BEST TIME</a:t>
                      </a:r>
                      <a:endParaRPr lang="ar-SA" dirty="0"/>
                    </a:p>
                  </a:txBody>
                  <a:tcPr/>
                </a:tc>
                <a:extLst>
                  <a:ext uri="{0D108BD9-81ED-4DB2-BD59-A6C34878D82A}">
                    <a16:rowId xmlns:a16="http://schemas.microsoft.com/office/drawing/2014/main" val="1169683395"/>
                  </a:ext>
                </a:extLst>
              </a:tr>
              <a:tr h="129326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Wednesday</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 Tuesday</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 Thursday</a:t>
                      </a:r>
                    </a:p>
                    <a:p>
                      <a:pPr algn="ctr" rtl="1"/>
                      <a:endParaRPr lang="ar-SA" dirty="0"/>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Saturday</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 Sunday</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Thursday</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Monday</a:t>
                      </a:r>
                    </a:p>
                  </a:txBody>
                  <a:tcPr/>
                </a:tc>
                <a:tc>
                  <a:txBody>
                    <a:bodyPr/>
                    <a:lstStyle/>
                    <a:p>
                      <a:pPr algn="l" rtl="1"/>
                      <a:r>
                        <a:rPr lang="en-US" dirty="0"/>
                        <a:t>Expected highest views of ads in the following days</a:t>
                      </a:r>
                      <a:endParaRPr lang="ar-SA" dirty="0"/>
                    </a:p>
                  </a:txBody>
                  <a:tcPr/>
                </a:tc>
                <a:extLst>
                  <a:ext uri="{0D108BD9-81ED-4DB2-BD59-A6C34878D82A}">
                    <a16:rowId xmlns:a16="http://schemas.microsoft.com/office/drawing/2014/main" val="4034570077"/>
                  </a:ext>
                </a:extLst>
              </a:tr>
              <a:tr h="696371">
                <a:tc>
                  <a:txBody>
                    <a:bodyPr/>
                    <a:lstStyle/>
                    <a:p>
                      <a:pPr algn="ctr" rtl="1"/>
                      <a:r>
                        <a:rPr lang="en-US" dirty="0"/>
                        <a:t>AM</a:t>
                      </a:r>
                      <a:endParaRPr lang="ar-SA" dirty="0"/>
                    </a:p>
                  </a:txBody>
                  <a:tcPr/>
                </a:tc>
                <a:tc>
                  <a:txBody>
                    <a:bodyPr/>
                    <a:lstStyle/>
                    <a:p>
                      <a:pPr algn="ctr" rtl="1"/>
                      <a:r>
                        <a:rPr lang="en-US" dirty="0"/>
                        <a:t>PM</a:t>
                      </a:r>
                      <a:endParaRPr lang="ar-SA" dirty="0"/>
                    </a:p>
                  </a:txBody>
                  <a:tcPr/>
                </a:tc>
                <a:tc>
                  <a:txBody>
                    <a:bodyPr/>
                    <a:lstStyle/>
                    <a:p>
                      <a:pPr algn="l" rtl="1"/>
                      <a:r>
                        <a:rPr lang="en-US" dirty="0"/>
                        <a:t>Expected highest views of ads in the following Interval</a:t>
                      </a:r>
                      <a:endParaRPr lang="ar-SA" dirty="0"/>
                    </a:p>
                  </a:txBody>
                  <a:tcPr/>
                </a:tc>
                <a:extLst>
                  <a:ext uri="{0D108BD9-81ED-4DB2-BD59-A6C34878D82A}">
                    <a16:rowId xmlns:a16="http://schemas.microsoft.com/office/drawing/2014/main" val="2825644466"/>
                  </a:ext>
                </a:extLst>
              </a:tr>
            </a:tbl>
          </a:graphicData>
        </a:graphic>
      </p:graphicFrame>
    </p:spTree>
    <p:extLst>
      <p:ext uri="{BB962C8B-B14F-4D97-AF65-F5344CB8AC3E}">
        <p14:creationId xmlns:p14="http://schemas.microsoft.com/office/powerpoint/2010/main" val="42092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8E81FF7-215C-4A13-A118-37EFD2C1BE78}"/>
              </a:ext>
            </a:extLst>
          </p:cNvPr>
          <p:cNvSpPr>
            <a:spLocks noGrp="1"/>
          </p:cNvSpPr>
          <p:nvPr>
            <p:ph type="title"/>
          </p:nvPr>
        </p:nvSpPr>
        <p:spPr>
          <a:xfrm>
            <a:off x="621675" y="720918"/>
            <a:ext cx="8596668" cy="1320800"/>
          </a:xfrm>
        </p:spPr>
        <p:txBody>
          <a:bodyPr/>
          <a:lstStyle/>
          <a:p>
            <a:r>
              <a:rPr lang="en-US" dirty="0"/>
              <a:t>conclusion</a:t>
            </a:r>
            <a:br>
              <a:rPr lang="en-US" dirty="0"/>
            </a:br>
            <a:endParaRPr lang="ar-SA" dirty="0"/>
          </a:p>
        </p:txBody>
      </p:sp>
      <p:sp>
        <p:nvSpPr>
          <p:cNvPr id="3" name="عنصر نائب للمحتوى 2">
            <a:extLst>
              <a:ext uri="{FF2B5EF4-FFF2-40B4-BE49-F238E27FC236}">
                <a16:creationId xmlns:a16="http://schemas.microsoft.com/office/drawing/2014/main" id="{AF37DFA0-EB79-4C8B-991C-82983D298999}"/>
              </a:ext>
            </a:extLst>
          </p:cNvPr>
          <p:cNvSpPr>
            <a:spLocks noGrp="1"/>
          </p:cNvSpPr>
          <p:nvPr>
            <p:ph idx="1"/>
          </p:nvPr>
        </p:nvSpPr>
        <p:spPr/>
        <p:txBody>
          <a:bodyPr>
            <a:normAutofit/>
          </a:bodyPr>
          <a:lstStyle/>
          <a:p>
            <a:pPr marL="0" indent="0" algn="l">
              <a:buNone/>
            </a:pPr>
            <a:r>
              <a:rPr lang="en-US" sz="2000" dirty="0"/>
              <a:t>After taking advantage of the available dataset of MTA stations The directors of the advertising department can set the appropriate price for the advertisement according to the number of expected views for each station. The higher the number of expected views, therefore the higher the value of the ads.</a:t>
            </a:r>
            <a:endParaRPr lang="ar-SA" sz="2000" dirty="0"/>
          </a:p>
        </p:txBody>
      </p:sp>
    </p:spTree>
    <p:extLst>
      <p:ext uri="{BB962C8B-B14F-4D97-AF65-F5344CB8AC3E}">
        <p14:creationId xmlns:p14="http://schemas.microsoft.com/office/powerpoint/2010/main" val="1482084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4"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5" name="Straight Connector 34">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5" name="Rectangle 44">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Shape 48">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0"/>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1" name="Straight Connector 50">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55" name="Isosceles Triangle 54">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عنوان 1">
            <a:extLst>
              <a:ext uri="{FF2B5EF4-FFF2-40B4-BE49-F238E27FC236}">
                <a16:creationId xmlns:a16="http://schemas.microsoft.com/office/drawing/2014/main" id="{0B11FD4D-7986-47C0-AE0F-BB4E91D093D1}"/>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rtl="0"/>
            <a:r>
              <a:rPr lang="en-US" sz="6000" dirty="0"/>
              <a:t>Thank your for listening</a:t>
            </a:r>
          </a:p>
        </p:txBody>
      </p:sp>
    </p:spTree>
    <p:extLst>
      <p:ext uri="{BB962C8B-B14F-4D97-AF65-F5344CB8AC3E}">
        <p14:creationId xmlns:p14="http://schemas.microsoft.com/office/powerpoint/2010/main" val="36317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8B21D2B-F772-4B2A-AC6D-1651DABD8885}"/>
              </a:ext>
            </a:extLst>
          </p:cNvPr>
          <p:cNvSpPr>
            <a:spLocks noGrp="1"/>
          </p:cNvSpPr>
          <p:nvPr>
            <p:ph type="title"/>
          </p:nvPr>
        </p:nvSpPr>
        <p:spPr>
          <a:xfrm>
            <a:off x="293876" y="790627"/>
            <a:ext cx="8596668" cy="1320800"/>
          </a:xfrm>
        </p:spPr>
        <p:txBody>
          <a:bodyPr/>
          <a:lstStyle/>
          <a:p>
            <a:pPr algn="l"/>
            <a:br>
              <a:rPr lang="ar-SA" sz="1800" b="0" i="0" u="none" strike="noStrike" baseline="0" dirty="0">
                <a:solidFill>
                  <a:srgbClr val="000000"/>
                </a:solidFill>
                <a:latin typeface="Segoe UI" panose="020B0502040204020203" pitchFamily="34" charset="0"/>
              </a:rPr>
            </a:br>
            <a:r>
              <a:rPr lang="en-US" sz="1800" b="0" i="0" u="none" strike="noStrike" baseline="0" dirty="0">
                <a:solidFill>
                  <a:srgbClr val="000000"/>
                </a:solidFill>
                <a:latin typeface="Segoe UI" panose="020B0502040204020203" pitchFamily="34" charset="0"/>
              </a:rPr>
              <a:t> </a:t>
            </a:r>
            <a:br>
              <a:rPr lang="ar-SA" sz="1800" b="0" i="0" u="none" strike="noStrike" baseline="0" dirty="0">
                <a:solidFill>
                  <a:srgbClr val="000000"/>
                </a:solidFill>
                <a:latin typeface="Segoe UI" panose="020B0502040204020203" pitchFamily="34" charset="0"/>
              </a:rPr>
            </a:br>
            <a:r>
              <a:rPr lang="en-US" sz="1800" b="0" i="0" u="none" strike="noStrike" baseline="0" dirty="0">
                <a:solidFill>
                  <a:srgbClr val="000000"/>
                </a:solidFill>
                <a:latin typeface="Segoe UI" panose="020B0502040204020203" pitchFamily="34" charset="0"/>
              </a:rPr>
              <a:t> </a:t>
            </a:r>
            <a:r>
              <a:rPr lang="en-US" sz="2800" b="1" i="0" u="none" strike="noStrike" baseline="0" dirty="0">
                <a:solidFill>
                  <a:srgbClr val="000000"/>
                </a:solidFill>
                <a:latin typeface="Segoe UI" panose="020B0502040204020203" pitchFamily="34" charset="0"/>
              </a:rPr>
              <a:t>Overview:</a:t>
            </a:r>
            <a:r>
              <a:rPr lang="en-US" sz="2800" b="0" i="0" u="none" strike="noStrike" baseline="0" dirty="0">
                <a:solidFill>
                  <a:srgbClr val="000000"/>
                </a:solidFill>
                <a:latin typeface="Segoe UI" panose="020B0502040204020203" pitchFamily="34" charset="0"/>
              </a:rPr>
              <a:t> </a:t>
            </a:r>
            <a:endParaRPr lang="ar-SA" dirty="0"/>
          </a:p>
        </p:txBody>
      </p:sp>
      <p:sp>
        <p:nvSpPr>
          <p:cNvPr id="3" name="عنصر نائب للمحتوى 2">
            <a:extLst>
              <a:ext uri="{FF2B5EF4-FFF2-40B4-BE49-F238E27FC236}">
                <a16:creationId xmlns:a16="http://schemas.microsoft.com/office/drawing/2014/main" id="{7913DC8A-F98A-4F27-AE34-A102214FA2F6}"/>
              </a:ext>
            </a:extLst>
          </p:cNvPr>
          <p:cNvSpPr>
            <a:spLocks noGrp="1"/>
          </p:cNvSpPr>
          <p:nvPr>
            <p:ph idx="1"/>
          </p:nvPr>
        </p:nvSpPr>
        <p:spPr>
          <a:xfrm>
            <a:off x="382365" y="2111427"/>
            <a:ext cx="9577711" cy="3880773"/>
          </a:xfrm>
        </p:spPr>
        <p:txBody>
          <a:bodyPr>
            <a:normAutofit/>
          </a:bodyPr>
          <a:lstStyle/>
          <a:p>
            <a:pPr marL="0" indent="0" algn="l">
              <a:buNone/>
            </a:pPr>
            <a:r>
              <a:rPr lang="en-US" sz="2400" dirty="0"/>
              <a:t>The advertising sales department of public transport companies is considered one of the most important sources of income, It contributes to achieving profits through advertisements inside stations and transportation.</a:t>
            </a:r>
            <a:endParaRPr lang="ar-SA" sz="2400" dirty="0"/>
          </a:p>
        </p:txBody>
      </p:sp>
    </p:spTree>
    <p:extLst>
      <p:ext uri="{BB962C8B-B14F-4D97-AF65-F5344CB8AC3E}">
        <p14:creationId xmlns:p14="http://schemas.microsoft.com/office/powerpoint/2010/main" val="131468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endar">
            <a:extLst>
              <a:ext uri="{FF2B5EF4-FFF2-40B4-BE49-F238E27FC236}">
                <a16:creationId xmlns:a16="http://schemas.microsoft.com/office/drawing/2014/main" id="{F7C2A5E7-CF49-4E4C-B687-56A3AD57A50B}"/>
              </a:ext>
            </a:extLst>
          </p:cNvPr>
          <p:cNvPicPr>
            <a:picLocks noChangeAspect="1"/>
          </p:cNvPicPr>
          <p:nvPr/>
        </p:nvPicPr>
        <p:blipFill rotWithShape="1">
          <a:blip r:embed="rId2"/>
          <a:srcRect l="13086" r="980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عنوان 1">
            <a:extLst>
              <a:ext uri="{FF2B5EF4-FFF2-40B4-BE49-F238E27FC236}">
                <a16:creationId xmlns:a16="http://schemas.microsoft.com/office/drawing/2014/main" id="{D89287F8-0899-4B8C-93CC-0B42F7CCE2F1}"/>
              </a:ext>
            </a:extLst>
          </p:cNvPr>
          <p:cNvSpPr>
            <a:spLocks noGrp="1"/>
          </p:cNvSpPr>
          <p:nvPr>
            <p:ph type="title"/>
          </p:nvPr>
        </p:nvSpPr>
        <p:spPr>
          <a:xfrm>
            <a:off x="677333" y="609600"/>
            <a:ext cx="3851123" cy="1320800"/>
          </a:xfrm>
        </p:spPr>
        <p:txBody>
          <a:bodyPr>
            <a:normAutofit/>
          </a:bodyPr>
          <a:lstStyle/>
          <a:p>
            <a:pPr>
              <a:lnSpc>
                <a:spcPct val="90000"/>
              </a:lnSpc>
            </a:pPr>
            <a:br>
              <a:rPr lang="ar-SA" sz="3100" b="0" i="0" u="none" strike="noStrike" baseline="0">
                <a:latin typeface="Segoe UI" panose="020B0502040204020203" pitchFamily="34" charset="0"/>
              </a:rPr>
            </a:br>
            <a:r>
              <a:rPr lang="en-US" sz="3100" b="0" i="0" u="none" strike="noStrike" baseline="0">
                <a:latin typeface="Segoe UI" panose="020B0502040204020203" pitchFamily="34" charset="0"/>
              </a:rPr>
              <a:t> </a:t>
            </a:r>
            <a:r>
              <a:rPr lang="en-US" sz="3100" b="1" i="0" u="none" strike="noStrike" baseline="0">
                <a:latin typeface="Segoe UI" panose="020B0502040204020203" pitchFamily="34" charset="0"/>
              </a:rPr>
              <a:t>What do we need?</a:t>
            </a:r>
            <a:endParaRPr lang="ar-SA" sz="3100"/>
          </a:p>
        </p:txBody>
      </p:sp>
      <p:sp>
        <p:nvSpPr>
          <p:cNvPr id="3" name="عنصر نائب للمحتوى 2">
            <a:extLst>
              <a:ext uri="{FF2B5EF4-FFF2-40B4-BE49-F238E27FC236}">
                <a16:creationId xmlns:a16="http://schemas.microsoft.com/office/drawing/2014/main" id="{B6982DB7-D821-4D60-A975-33ACDCA55523}"/>
              </a:ext>
            </a:extLst>
          </p:cNvPr>
          <p:cNvSpPr>
            <a:spLocks noGrp="1"/>
          </p:cNvSpPr>
          <p:nvPr>
            <p:ph idx="1"/>
          </p:nvPr>
        </p:nvSpPr>
        <p:spPr>
          <a:xfrm>
            <a:off x="437322" y="2305880"/>
            <a:ext cx="4540195" cy="4236416"/>
          </a:xfrm>
        </p:spPr>
        <p:txBody>
          <a:bodyPr>
            <a:normAutofit/>
          </a:bodyPr>
          <a:lstStyle/>
          <a:p>
            <a:pPr marL="0" indent="0" algn="l">
              <a:buNone/>
            </a:pPr>
            <a:r>
              <a:rPr lang="en-US" dirty="0">
                <a:solidFill>
                  <a:schemeClr val="tx1"/>
                </a:solidFill>
              </a:rPr>
              <a:t>Over a three-month period of data we will find:</a:t>
            </a:r>
          </a:p>
          <a:p>
            <a:pPr marL="0" indent="0" algn="l">
              <a:buNone/>
            </a:pPr>
            <a:endParaRPr lang="en-US" dirty="0">
              <a:solidFill>
                <a:schemeClr val="tx1"/>
              </a:solidFill>
            </a:endParaRPr>
          </a:p>
          <a:p>
            <a:pPr marL="0" indent="0" algn="l">
              <a:buNone/>
            </a:pPr>
            <a:r>
              <a:rPr lang="en-US" dirty="0"/>
              <a:t>1- Top 5 most visited stations throughout the week</a:t>
            </a:r>
          </a:p>
          <a:p>
            <a:pPr marL="0" indent="0" algn="l">
              <a:buNone/>
            </a:pPr>
            <a:r>
              <a:rPr lang="en-US" dirty="0"/>
              <a:t>2- How many views are expected for the advertisement in the most visited stations?</a:t>
            </a:r>
          </a:p>
          <a:p>
            <a:pPr marL="0" indent="0" algn="l">
              <a:buNone/>
            </a:pPr>
            <a:r>
              <a:rPr lang="en-US" dirty="0"/>
              <a:t>3- What is the best time to advertise?</a:t>
            </a:r>
            <a:endParaRPr lang="ar-SA" dirty="0"/>
          </a:p>
        </p:txBody>
      </p:sp>
      <p:cxnSp>
        <p:nvCxnSpPr>
          <p:cNvPr id="14" name="Straight Connector 1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169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77C09E2-AE65-47FC-8493-D949567BEA9A}"/>
              </a:ext>
            </a:extLst>
          </p:cNvPr>
          <p:cNvSpPr>
            <a:spLocks noGrp="1"/>
          </p:cNvSpPr>
          <p:nvPr>
            <p:ph type="title"/>
          </p:nvPr>
        </p:nvSpPr>
        <p:spPr/>
        <p:txBody>
          <a:bodyPr/>
          <a:lstStyle/>
          <a:p>
            <a:br>
              <a:rPr lang="ar-SA" sz="1800" b="0" i="0" u="none" strike="noStrike" baseline="0" dirty="0">
                <a:solidFill>
                  <a:srgbClr val="000000"/>
                </a:solidFill>
                <a:latin typeface="Segoe UI" panose="020B0502040204020203" pitchFamily="34" charset="0"/>
              </a:rPr>
            </a:br>
            <a:r>
              <a:rPr lang="en-US" sz="1800" b="0" i="0" u="none" strike="noStrike" baseline="0" dirty="0">
                <a:solidFill>
                  <a:srgbClr val="000000"/>
                </a:solidFill>
                <a:latin typeface="Segoe UI" panose="020B0502040204020203" pitchFamily="34" charset="0"/>
              </a:rPr>
              <a:t> </a:t>
            </a:r>
            <a:r>
              <a:rPr lang="en-US" sz="1800" b="1" i="0" u="none" strike="noStrike" baseline="0" dirty="0">
                <a:solidFill>
                  <a:srgbClr val="000000"/>
                </a:solidFill>
                <a:latin typeface="Segoe UI" panose="020B0502040204020203" pitchFamily="34" charset="0"/>
              </a:rPr>
              <a:t>Data Description:</a:t>
            </a:r>
            <a:br>
              <a:rPr lang="en-US" sz="1800" b="1" i="0" u="none" strike="noStrike" baseline="0" dirty="0">
                <a:solidFill>
                  <a:srgbClr val="000000"/>
                </a:solidFill>
                <a:latin typeface="Segoe UI" panose="020B0502040204020203" pitchFamily="34" charset="0"/>
              </a:rPr>
            </a:br>
            <a:br>
              <a:rPr lang="en-US" sz="1800" b="1" i="0" u="none" strike="noStrike" baseline="0" dirty="0">
                <a:solidFill>
                  <a:srgbClr val="000000"/>
                </a:solidFill>
                <a:latin typeface="Segoe UI" panose="020B0502040204020203" pitchFamily="34" charset="0"/>
              </a:rPr>
            </a:br>
            <a:r>
              <a:rPr lang="en-US" sz="1600" b="1" i="0" u="none" strike="noStrike" baseline="0" dirty="0">
                <a:solidFill>
                  <a:srgbClr val="000000"/>
                </a:solidFill>
                <a:latin typeface="Segoe UI" panose="020B0502040204020203" pitchFamily="34" charset="0"/>
              </a:rPr>
              <a:t>The period from 06/26/2021 to 10/01/2021 (three months)</a:t>
            </a:r>
            <a:endParaRPr lang="ar-SA" dirty="0"/>
          </a:p>
        </p:txBody>
      </p:sp>
      <p:pic>
        <p:nvPicPr>
          <p:cNvPr id="6" name="عنصر نائب للمحتوى 5" descr="صورة تحتوي على نص&#10;&#10;تم إنشاء الوصف تلقائياً">
            <a:extLst>
              <a:ext uri="{FF2B5EF4-FFF2-40B4-BE49-F238E27FC236}">
                <a16:creationId xmlns:a16="http://schemas.microsoft.com/office/drawing/2014/main" id="{CFD233ED-37B4-4CFB-9A6C-C4A60B9D26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59825"/>
            <a:ext cx="7778408" cy="4488575"/>
          </a:xfrm>
        </p:spPr>
      </p:pic>
    </p:spTree>
    <p:extLst>
      <p:ext uri="{BB962C8B-B14F-4D97-AF65-F5344CB8AC3E}">
        <p14:creationId xmlns:p14="http://schemas.microsoft.com/office/powerpoint/2010/main" val="133068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DFC167-400F-4A02-B02B-67570F383FC3}"/>
              </a:ext>
            </a:extLst>
          </p:cNvPr>
          <p:cNvSpPr>
            <a:spLocks noGrp="1"/>
          </p:cNvSpPr>
          <p:nvPr>
            <p:ph type="title"/>
          </p:nvPr>
        </p:nvSpPr>
        <p:spPr/>
        <p:txBody>
          <a:bodyPr/>
          <a:lstStyle/>
          <a:p>
            <a:r>
              <a:rPr lang="en-US" dirty="0"/>
              <a:t>Top 5 most visited stations throughout the week</a:t>
            </a:r>
            <a:endParaRPr lang="ar-SA" dirty="0"/>
          </a:p>
        </p:txBody>
      </p:sp>
      <p:pic>
        <p:nvPicPr>
          <p:cNvPr id="11" name="عنصر نائب للمحتوى 10">
            <a:extLst>
              <a:ext uri="{FF2B5EF4-FFF2-40B4-BE49-F238E27FC236}">
                <a16:creationId xmlns:a16="http://schemas.microsoft.com/office/drawing/2014/main" id="{55541618-51E0-4D1F-BCB0-7EDD7DFB3C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39067"/>
            <a:ext cx="8359601" cy="4124638"/>
          </a:xfrm>
        </p:spPr>
      </p:pic>
    </p:spTree>
    <p:extLst>
      <p:ext uri="{BB962C8B-B14F-4D97-AF65-F5344CB8AC3E}">
        <p14:creationId xmlns:p14="http://schemas.microsoft.com/office/powerpoint/2010/main" val="229413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6EFDDD7-AFB1-488D-A0D5-6C8BB2EFBC3A}"/>
              </a:ext>
            </a:extLst>
          </p:cNvPr>
          <p:cNvSpPr>
            <a:spLocks noGrp="1"/>
          </p:cNvSpPr>
          <p:nvPr>
            <p:ph type="title"/>
          </p:nvPr>
        </p:nvSpPr>
        <p:spPr>
          <a:xfrm>
            <a:off x="915973" y="555130"/>
            <a:ext cx="9720072" cy="1499616"/>
          </a:xfrm>
        </p:spPr>
        <p:txBody>
          <a:bodyPr>
            <a:normAutofit/>
          </a:bodyPr>
          <a:lstStyle/>
          <a:p>
            <a:r>
              <a:rPr lang="en-US" sz="4800" dirty="0"/>
              <a:t>Let’s Take two random Station</a:t>
            </a:r>
            <a:endParaRPr lang="ar-SA" sz="4800" dirty="0"/>
          </a:p>
        </p:txBody>
      </p:sp>
      <p:sp>
        <p:nvSpPr>
          <p:cNvPr id="3" name="عنصر نائب للمحتوى 2">
            <a:extLst>
              <a:ext uri="{FF2B5EF4-FFF2-40B4-BE49-F238E27FC236}">
                <a16:creationId xmlns:a16="http://schemas.microsoft.com/office/drawing/2014/main" id="{CA863228-808C-4B5B-923D-30645A352723}"/>
              </a:ext>
            </a:extLst>
          </p:cNvPr>
          <p:cNvSpPr>
            <a:spLocks noGrp="1"/>
          </p:cNvSpPr>
          <p:nvPr>
            <p:ph idx="1"/>
          </p:nvPr>
        </p:nvSpPr>
        <p:spPr>
          <a:xfrm>
            <a:off x="1199535" y="1940888"/>
            <a:ext cx="8040330" cy="3566160"/>
          </a:xfrm>
        </p:spPr>
        <p:txBody>
          <a:bodyPr>
            <a:normAutofit/>
          </a:bodyPr>
          <a:lstStyle/>
          <a:p>
            <a:pPr marL="0" indent="0" algn="l">
              <a:buNone/>
            </a:pPr>
            <a:r>
              <a:rPr lang="en-US" sz="2400" dirty="0"/>
              <a:t>let's choose </a:t>
            </a:r>
          </a:p>
          <a:p>
            <a:pPr marL="0" indent="0" algn="l">
              <a:buNone/>
            </a:pPr>
            <a:r>
              <a:rPr lang="en-US" sz="2400" dirty="0"/>
              <a:t>1- ST. GEORGE station</a:t>
            </a:r>
          </a:p>
          <a:p>
            <a:pPr marL="0" indent="0" algn="l">
              <a:buNone/>
            </a:pPr>
            <a:r>
              <a:rPr lang="en-US" sz="2400" dirty="0"/>
              <a:t>2- 33 ST-RAWSON ST station</a:t>
            </a:r>
          </a:p>
          <a:p>
            <a:pPr marL="0" indent="0" algn="l">
              <a:buNone/>
            </a:pPr>
            <a:r>
              <a:rPr lang="en-US" sz="2400" dirty="0"/>
              <a:t>To  Answer our </a:t>
            </a:r>
            <a:r>
              <a:rPr lang="en-US" sz="3200" b="1" i="0" strike="noStrike" baseline="0" dirty="0">
                <a:solidFill>
                  <a:srgbClr val="000000"/>
                </a:solidFill>
                <a:latin typeface="Segoe UI" panose="020B0502040204020203" pitchFamily="34" charset="0"/>
              </a:rPr>
              <a:t>Question/need</a:t>
            </a:r>
            <a:endParaRPr lang="ar-SA" sz="2400" dirty="0"/>
          </a:p>
        </p:txBody>
      </p:sp>
    </p:spTree>
    <p:extLst>
      <p:ext uri="{BB962C8B-B14F-4D97-AF65-F5344CB8AC3E}">
        <p14:creationId xmlns:p14="http://schemas.microsoft.com/office/powerpoint/2010/main" val="329187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6EFDDD7-AFB1-488D-A0D5-6C8BB2EFBC3A}"/>
              </a:ext>
            </a:extLst>
          </p:cNvPr>
          <p:cNvSpPr>
            <a:spLocks noGrp="1"/>
          </p:cNvSpPr>
          <p:nvPr>
            <p:ph type="title"/>
          </p:nvPr>
        </p:nvSpPr>
        <p:spPr>
          <a:xfrm>
            <a:off x="915973" y="555130"/>
            <a:ext cx="9720072" cy="1499616"/>
          </a:xfrm>
        </p:spPr>
        <p:txBody>
          <a:bodyPr>
            <a:normAutofit/>
          </a:bodyPr>
          <a:lstStyle/>
          <a:p>
            <a:r>
              <a:rPr lang="en-US" sz="4800" dirty="0"/>
              <a:t>Finding the busiest day</a:t>
            </a:r>
            <a:endParaRPr lang="ar-SA" sz="4800" dirty="0"/>
          </a:p>
        </p:txBody>
      </p:sp>
      <p:sp>
        <p:nvSpPr>
          <p:cNvPr id="3" name="عنصر نائب للمحتوى 2">
            <a:extLst>
              <a:ext uri="{FF2B5EF4-FFF2-40B4-BE49-F238E27FC236}">
                <a16:creationId xmlns:a16="http://schemas.microsoft.com/office/drawing/2014/main" id="{CA863228-808C-4B5B-923D-30645A352723}"/>
              </a:ext>
            </a:extLst>
          </p:cNvPr>
          <p:cNvSpPr>
            <a:spLocks noGrp="1"/>
          </p:cNvSpPr>
          <p:nvPr>
            <p:ph idx="1"/>
          </p:nvPr>
        </p:nvSpPr>
        <p:spPr>
          <a:xfrm>
            <a:off x="1130709" y="1645920"/>
            <a:ext cx="8040330" cy="3566160"/>
          </a:xfrm>
        </p:spPr>
        <p:txBody>
          <a:bodyPr/>
          <a:lstStyle/>
          <a:p>
            <a:pPr algn="l"/>
            <a:r>
              <a:rPr lang="en-US" dirty="0"/>
              <a:t>(ST. GEORGE) station</a:t>
            </a:r>
            <a:endParaRPr lang="ar-SA" dirty="0"/>
          </a:p>
        </p:txBody>
      </p:sp>
      <p:pic>
        <p:nvPicPr>
          <p:cNvPr id="6" name="صورة 5">
            <a:extLst>
              <a:ext uri="{FF2B5EF4-FFF2-40B4-BE49-F238E27FC236}">
                <a16:creationId xmlns:a16="http://schemas.microsoft.com/office/drawing/2014/main" id="{335396DD-5E8B-4540-866D-F02D0BFD6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81" y="2054746"/>
            <a:ext cx="8504904" cy="4561793"/>
          </a:xfrm>
          <a:prstGeom prst="rect">
            <a:avLst/>
          </a:prstGeom>
        </p:spPr>
      </p:pic>
    </p:spTree>
    <p:extLst>
      <p:ext uri="{BB962C8B-B14F-4D97-AF65-F5344CB8AC3E}">
        <p14:creationId xmlns:p14="http://schemas.microsoft.com/office/powerpoint/2010/main" val="243571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DEAB8BE-7C12-4130-8537-7F7D2B93D91C}"/>
              </a:ext>
            </a:extLst>
          </p:cNvPr>
          <p:cNvSpPr>
            <a:spLocks noGrp="1"/>
          </p:cNvSpPr>
          <p:nvPr>
            <p:ph type="title"/>
          </p:nvPr>
        </p:nvSpPr>
        <p:spPr/>
        <p:txBody>
          <a:bodyPr/>
          <a:lstStyle/>
          <a:p>
            <a:r>
              <a:rPr lang="en-US" dirty="0"/>
              <a:t>Finding the busiest time interval</a:t>
            </a:r>
            <a:endParaRPr lang="ar-SA" dirty="0"/>
          </a:p>
        </p:txBody>
      </p:sp>
      <p:pic>
        <p:nvPicPr>
          <p:cNvPr id="16" name="عنصر نائب للمحتوى 15">
            <a:extLst>
              <a:ext uri="{FF2B5EF4-FFF2-40B4-BE49-F238E27FC236}">
                <a16:creationId xmlns:a16="http://schemas.microsoft.com/office/drawing/2014/main" id="{B0BF7E6E-92FB-43C6-A4DE-430CF0F7C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409" y="2101594"/>
            <a:ext cx="7598762" cy="4358199"/>
          </a:xfrm>
        </p:spPr>
      </p:pic>
      <p:pic>
        <p:nvPicPr>
          <p:cNvPr id="8" name="صورة 7">
            <a:extLst>
              <a:ext uri="{FF2B5EF4-FFF2-40B4-BE49-F238E27FC236}">
                <a16:creationId xmlns:a16="http://schemas.microsoft.com/office/drawing/2014/main" id="{6E153780-9520-42B4-B528-C27B753268FC}"/>
              </a:ext>
            </a:extLst>
          </p:cNvPr>
          <p:cNvPicPr>
            <a:picLocks noChangeAspect="1"/>
          </p:cNvPicPr>
          <p:nvPr/>
        </p:nvPicPr>
        <p:blipFill>
          <a:blip r:embed="rId3"/>
          <a:stretch>
            <a:fillRect/>
          </a:stretch>
        </p:blipFill>
        <p:spPr>
          <a:xfrm>
            <a:off x="1024128" y="1609186"/>
            <a:ext cx="8157155" cy="3639627"/>
          </a:xfrm>
          <a:prstGeom prst="rect">
            <a:avLst/>
          </a:prstGeom>
        </p:spPr>
      </p:pic>
    </p:spTree>
    <p:extLst>
      <p:ext uri="{BB962C8B-B14F-4D97-AF65-F5344CB8AC3E}">
        <p14:creationId xmlns:p14="http://schemas.microsoft.com/office/powerpoint/2010/main" val="247446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6EFDDD7-AFB1-488D-A0D5-6C8BB2EFBC3A}"/>
              </a:ext>
            </a:extLst>
          </p:cNvPr>
          <p:cNvSpPr>
            <a:spLocks noGrp="1"/>
          </p:cNvSpPr>
          <p:nvPr>
            <p:ph type="title"/>
          </p:nvPr>
        </p:nvSpPr>
        <p:spPr>
          <a:xfrm>
            <a:off x="915973" y="555130"/>
            <a:ext cx="9720072" cy="1499616"/>
          </a:xfrm>
        </p:spPr>
        <p:txBody>
          <a:bodyPr>
            <a:normAutofit/>
          </a:bodyPr>
          <a:lstStyle/>
          <a:p>
            <a:r>
              <a:rPr lang="en-US" sz="4800" dirty="0"/>
              <a:t>Finding the busiest day</a:t>
            </a:r>
            <a:endParaRPr lang="ar-SA" sz="4800" dirty="0"/>
          </a:p>
        </p:txBody>
      </p:sp>
      <p:sp>
        <p:nvSpPr>
          <p:cNvPr id="3" name="عنصر نائب للمحتوى 2">
            <a:extLst>
              <a:ext uri="{FF2B5EF4-FFF2-40B4-BE49-F238E27FC236}">
                <a16:creationId xmlns:a16="http://schemas.microsoft.com/office/drawing/2014/main" id="{CA863228-808C-4B5B-923D-30645A352723}"/>
              </a:ext>
            </a:extLst>
          </p:cNvPr>
          <p:cNvSpPr>
            <a:spLocks noGrp="1"/>
          </p:cNvSpPr>
          <p:nvPr>
            <p:ph idx="1"/>
          </p:nvPr>
        </p:nvSpPr>
        <p:spPr>
          <a:xfrm>
            <a:off x="1130709" y="1645920"/>
            <a:ext cx="8040330" cy="3566160"/>
          </a:xfrm>
        </p:spPr>
        <p:txBody>
          <a:bodyPr/>
          <a:lstStyle/>
          <a:p>
            <a:pPr algn="l"/>
            <a:r>
              <a:rPr lang="en-US" dirty="0"/>
              <a:t>(33 ST-RAWSON ST) station</a:t>
            </a:r>
            <a:endParaRPr lang="ar-SA" dirty="0"/>
          </a:p>
        </p:txBody>
      </p:sp>
      <p:pic>
        <p:nvPicPr>
          <p:cNvPr id="8" name="صورة 7">
            <a:extLst>
              <a:ext uri="{FF2B5EF4-FFF2-40B4-BE49-F238E27FC236}">
                <a16:creationId xmlns:a16="http://schemas.microsoft.com/office/drawing/2014/main" id="{EF9F66DD-6A0A-4BBC-B8B1-318D80207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882" y="2054746"/>
            <a:ext cx="7728157" cy="4519654"/>
          </a:xfrm>
          <a:prstGeom prst="rect">
            <a:avLst/>
          </a:prstGeom>
        </p:spPr>
      </p:pic>
    </p:spTree>
    <p:extLst>
      <p:ext uri="{BB962C8B-B14F-4D97-AF65-F5344CB8AC3E}">
        <p14:creationId xmlns:p14="http://schemas.microsoft.com/office/powerpoint/2010/main" val="3577574517"/>
      </p:ext>
    </p:extLst>
  </p:cSld>
  <p:clrMapOvr>
    <a:masterClrMapping/>
  </p:clrMapOvr>
</p:sld>
</file>

<file path=ppt/theme/theme1.xml><?xml version="1.0" encoding="utf-8"?>
<a:theme xmlns:a="http://schemas.openxmlformats.org/drawingml/2006/main" name="واجهة">
  <a:themeElements>
    <a:clrScheme name="أزرق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358</TotalTime>
  <Words>271</Words>
  <Application>Microsoft Office PowerPoint</Application>
  <PresentationFormat>شاشة عريضة</PresentationFormat>
  <Paragraphs>42</Paragraphs>
  <Slides>13</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13</vt:i4>
      </vt:variant>
    </vt:vector>
  </HeadingPairs>
  <TitlesOfParts>
    <vt:vector size="18" baseType="lpstr">
      <vt:lpstr>Arial</vt:lpstr>
      <vt:lpstr>Segoe UI</vt:lpstr>
      <vt:lpstr>Trebuchet MS</vt:lpstr>
      <vt:lpstr>Wingdings 3</vt:lpstr>
      <vt:lpstr>واجهة</vt:lpstr>
      <vt:lpstr>EDA Project  </vt:lpstr>
      <vt:lpstr>    Overview: </vt:lpstr>
      <vt:lpstr>  What do we need?</vt:lpstr>
      <vt:lpstr>  Data Description:  The period from 06/26/2021 to 10/01/2021 (three months)</vt:lpstr>
      <vt:lpstr>Top 5 most visited stations throughout the week</vt:lpstr>
      <vt:lpstr>Let’s Take two random Station</vt:lpstr>
      <vt:lpstr>Finding the busiest day</vt:lpstr>
      <vt:lpstr>Finding the busiest time interval</vt:lpstr>
      <vt:lpstr>Finding the busiest day</vt:lpstr>
      <vt:lpstr>Finding the busiest time interval</vt:lpstr>
      <vt:lpstr>Comparison</vt:lpstr>
      <vt:lpstr>conclusion </vt:lpstr>
      <vt:lpstr>Thank your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Advertising at train stations</dc:title>
  <dc:creator>alonazi a sami Ahmed</dc:creator>
  <cp:lastModifiedBy>alonazi a sami Ahmed</cp:lastModifiedBy>
  <cp:revision>11</cp:revision>
  <dcterms:created xsi:type="dcterms:W3CDTF">2021-10-09T16:49:33Z</dcterms:created>
  <dcterms:modified xsi:type="dcterms:W3CDTF">2021-10-09T22:52:03Z</dcterms:modified>
</cp:coreProperties>
</file>