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99" autoAdjust="0"/>
    <p:restoredTop sz="94660"/>
  </p:normalViewPr>
  <p:slideViewPr>
    <p:cSldViewPr>
      <p:cViewPr>
        <p:scale>
          <a:sx n="153" d="100"/>
          <a:sy n="153" d="100"/>
        </p:scale>
        <p:origin x="-40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0DC6-E06D-4E8C-ABE4-4A40F298694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BEC4-AF5A-4914-A9D3-47B5E3A5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png"/><Relationship Id="rId3" Type="http://schemas.openxmlformats.org/officeDocument/2006/relationships/hyperlink" Target="http://www.trossenrobotics.com/store/i/is.aspx?path=/images/PImages/M-200-RS-RX-64.jpg&amp;lr=t&amp;bw=550&amp;bh=550" TargetMode="External"/><Relationship Id="rId7" Type="http://schemas.openxmlformats.org/officeDocument/2006/relationships/hyperlink" Target="http://www.google.com/products/catalog?q=logitech+quickcam+pro+laptops&amp;hl=en&amp;cid=10286483860107451745&amp;ei=AlAbT7nnCJWqiAS1uv3PAQ&amp;ved=0CG4QrhI" TargetMode="External"/><Relationship Id="rId12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11" Type="http://schemas.openxmlformats.org/officeDocument/2006/relationships/image" Target="../media/image6.jpeg"/><Relationship Id="rId5" Type="http://schemas.openxmlformats.org/officeDocument/2006/relationships/hyperlink" Target="http://www.robotshop.com/ProductPictureViewer.aspx?id=21734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openxmlformats.org/officeDocument/2006/relationships/hyperlink" Target="http://www.trossenrobotics.com/store/i/is.aspx?path=/images/PImages/FRS-B-USB2D.jpg&amp;lr=t&amp;bw=550&amp;bh=5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www.thetechcheck.com/wp-content/uploads/2010/10/Microsoft-Kinec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7" b="24997"/>
          <a:stretch/>
        </p:blipFill>
        <p:spPr bwMode="auto">
          <a:xfrm>
            <a:off x="6824801" y="2042294"/>
            <a:ext cx="1655028" cy="48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rossenrobotics.com/store/i/is.aspx?path=/images/PImages/M-200-RS-RX-64.jpg&amp;lr=t&amp;bw=300&amp;w=300&amp;bh=300&amp;h=30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53" y="4632545"/>
            <a:ext cx="744112" cy="74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kuyo URG-04LX-UG01 Scanning Laser Rangefinder">
            <a:hlinkClick r:id="rId5" tooltip="Hokuyo URG-04LX-UG01 Scanning Laser Rangefinder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12" y="5723944"/>
            <a:ext cx="896512" cy="8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Loki USB Hardware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029" y="1219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</a:t>
            </a:r>
            <a:br>
              <a:rPr lang="en-US" dirty="0" smtClean="0"/>
            </a:b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-650255" y="4295194"/>
            <a:ext cx="3523088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Hub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74229" y="5882640"/>
            <a:ext cx="15240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Ranger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84845" y="1749623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74229" y="2784861"/>
            <a:ext cx="15240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Camera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74229" y="3303601"/>
            <a:ext cx="15240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Camera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74229" y="1219200"/>
            <a:ext cx="15240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74229" y="3822341"/>
            <a:ext cx="15240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74229" y="4341081"/>
            <a:ext cx="15240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74229" y="4859821"/>
            <a:ext cx="15240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74229" y="5363901"/>
            <a:ext cx="15240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Wheels</a:t>
            </a:r>
            <a:endParaRPr lang="en-US" dirty="0"/>
          </a:p>
        </p:txBody>
      </p:sp>
      <p:cxnSp>
        <p:nvCxnSpPr>
          <p:cNvPr id="21" name="Elbow Connector 20"/>
          <p:cNvCxnSpPr>
            <a:endCxn id="7" idx="2"/>
          </p:cNvCxnSpPr>
          <p:nvPr/>
        </p:nvCxnSpPr>
        <p:spPr>
          <a:xfrm rot="16200000" flipH="1">
            <a:off x="-609590" y="2993415"/>
            <a:ext cx="2447346" cy="575312"/>
          </a:xfrm>
          <a:prstGeom prst="bentConnector4">
            <a:avLst>
              <a:gd name="adj1" fmla="val 45719"/>
              <a:gd name="adj2" fmla="val -283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1345580" y="1902021"/>
            <a:ext cx="428649" cy="2"/>
          </a:xfrm>
          <a:prstGeom prst="bentConnector3">
            <a:avLst>
              <a:gd name="adj1" fmla="val 50000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325517" y="2957307"/>
            <a:ext cx="428649" cy="2"/>
          </a:xfrm>
          <a:prstGeom prst="bentConnector3">
            <a:avLst>
              <a:gd name="adj1" fmla="val 50000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1325516" y="3477537"/>
            <a:ext cx="428649" cy="2"/>
          </a:xfrm>
          <a:prstGeom prst="bentConnector3">
            <a:avLst>
              <a:gd name="adj1" fmla="val 50000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1317031" y="1341120"/>
            <a:ext cx="428649" cy="2"/>
          </a:xfrm>
          <a:prstGeom prst="bentConnector3">
            <a:avLst>
              <a:gd name="adj1" fmla="val 50000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1325515" y="3997767"/>
            <a:ext cx="428649" cy="2"/>
          </a:xfrm>
          <a:prstGeom prst="bentConnector3">
            <a:avLst>
              <a:gd name="adj1" fmla="val 50000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1325514" y="4517997"/>
            <a:ext cx="428649" cy="2"/>
          </a:xfrm>
          <a:prstGeom prst="bentConnector3">
            <a:avLst>
              <a:gd name="adj1" fmla="val 50000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1317029" y="5038227"/>
            <a:ext cx="428649" cy="2"/>
          </a:xfrm>
          <a:prstGeom prst="bentConnector3">
            <a:avLst>
              <a:gd name="adj1" fmla="val 50000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1325518" y="5545287"/>
            <a:ext cx="428649" cy="2"/>
          </a:xfrm>
          <a:prstGeom prst="bentConnector3">
            <a:avLst>
              <a:gd name="adj1" fmla="val 50000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1325517" y="6065520"/>
            <a:ext cx="428649" cy="2"/>
          </a:xfrm>
          <a:prstGeom prst="bentConnector3">
            <a:avLst>
              <a:gd name="adj1" fmla="val 50000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36210" y="1749623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Microsoft Kinect.  Tilt Controlled byAX12 Servo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436210" y="2740223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Logitech </a:t>
            </a:r>
            <a:r>
              <a:rPr lang="en-US" sz="1400" dirty="0" err="1" smtClean="0"/>
              <a:t>QuickCam</a:t>
            </a:r>
            <a:r>
              <a:rPr lang="en-US" sz="1400" dirty="0" smtClean="0"/>
              <a:t> Pro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436210" y="3273623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Logitech </a:t>
            </a:r>
            <a:r>
              <a:rPr lang="en-US" sz="1400" dirty="0" err="1" smtClean="0"/>
              <a:t>QuickCam</a:t>
            </a:r>
            <a:r>
              <a:rPr lang="en-US" sz="1400" dirty="0" smtClean="0"/>
              <a:t> Pro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436210" y="1219200"/>
            <a:ext cx="365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Bluetooth for commands from Android Phone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436210" y="4322864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Kerr Motor Controller, controls a Pittman motor for each shoulder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436210" y="4833938"/>
            <a:ext cx="3595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USB2Dynamixel controls Dynamixel MX servos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436210" y="5363901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Pololu</a:t>
            </a:r>
            <a:r>
              <a:rPr lang="en-US" sz="1400" dirty="0" smtClean="0"/>
              <a:t> </a:t>
            </a:r>
            <a:r>
              <a:rPr lang="en-US" sz="1400" dirty="0" err="1" smtClean="0"/>
              <a:t>Trex</a:t>
            </a:r>
            <a:r>
              <a:rPr lang="en-US" sz="1400" dirty="0" smtClean="0"/>
              <a:t> Motor controller, drives Pittman wheel motors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436210" y="5864423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Hokuyo URG-04LX-UG01 </a:t>
            </a:r>
            <a:r>
              <a:rPr lang="en-US" sz="1400" dirty="0" smtClean="0"/>
              <a:t>Laser Rangefinder (optional)</a:t>
            </a:r>
            <a:endParaRPr lang="en-US" sz="1400" dirty="0"/>
          </a:p>
        </p:txBody>
      </p:sp>
      <p:pic>
        <p:nvPicPr>
          <p:cNvPr id="1026" name="Picture 2" descr="Logitech Quickcam Pro for Notebooks for Business Notebook web camera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29" y="2743200"/>
            <a:ext cx="826520" cy="8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Logitech Quickcam Pro for Notebooks for Business Notebook web camera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29" y="2743200"/>
            <a:ext cx="826520" cy="8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436210" y="3804046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Arduino Mega – handles sensor input, Led lights, etc.</a:t>
            </a:r>
            <a:endParaRPr lang="en-US" sz="1400" dirty="0"/>
          </a:p>
        </p:txBody>
      </p:sp>
      <p:pic>
        <p:nvPicPr>
          <p:cNvPr id="86" name="Picture 6" descr="http://www.trossenrobotics.com/store/i/is.aspx?path=/images/PImages/FRS-B-USB2D.jpg&amp;lr=t&amp;bw=300&amp;w=300&amp;bh=300&amp;h=300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t="66000" r="21200" b="5200"/>
          <a:stretch/>
        </p:blipFill>
        <p:spPr bwMode="auto">
          <a:xfrm>
            <a:off x="6989629" y="4762500"/>
            <a:ext cx="871656" cy="43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X-12A Robot Serv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10" y="5198328"/>
            <a:ext cx="595181" cy="78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api.ning.com/files/wrxP0oBpcegq*eVp5k-Hvvz1BBSQYRTXXtPfy4bRAF6bwnzgKyMGF88Qq6pQVPUNBF3uLJWupolCqSPiv5ouJ1VbRLY*DGQF/AndroidPhon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81" y="896072"/>
            <a:ext cx="1272043" cy="95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74" y="2711283"/>
            <a:ext cx="1577296" cy="118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1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699000" y="762000"/>
            <a:ext cx="1295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dirty="0" smtClean="0"/>
              <a:t>Top</a:t>
            </a:r>
          </a:p>
          <a:p>
            <a:pPr>
              <a:spcBef>
                <a:spcPts val="50"/>
              </a:spcBef>
            </a:pPr>
            <a:r>
              <a:rPr lang="en-US" dirty="0" smtClean="0"/>
              <a:t>Mid Upper</a:t>
            </a:r>
          </a:p>
          <a:p>
            <a:pPr>
              <a:spcBef>
                <a:spcPts val="50"/>
              </a:spcBef>
            </a:pPr>
            <a:r>
              <a:rPr lang="en-US" dirty="0" smtClean="0"/>
              <a:t>Mid</a:t>
            </a:r>
          </a:p>
          <a:p>
            <a:pPr>
              <a:spcBef>
                <a:spcPts val="50"/>
              </a:spcBef>
            </a:pPr>
            <a:r>
              <a:rPr lang="en-US" dirty="0" smtClean="0"/>
              <a:t>Mid Lower</a:t>
            </a:r>
          </a:p>
          <a:p>
            <a:pPr>
              <a:spcBef>
                <a:spcPts val="50"/>
              </a:spcBef>
            </a:pPr>
            <a:r>
              <a:rPr lang="en-US" dirty="0" smtClean="0"/>
              <a:t>Bottom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Sensors &amp;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115148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</a:t>
            </a:r>
            <a:br>
              <a:rPr lang="en-US" dirty="0" smtClean="0"/>
            </a:b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352800"/>
            <a:ext cx="152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>
            <a:off x="956744" y="1752600"/>
            <a:ext cx="0" cy="160020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56000" y="914400"/>
            <a:ext cx="115148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PCF 8574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18200" y="914400"/>
            <a:ext cx="83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“Eyes”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707488" y="1066800"/>
            <a:ext cx="1210712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99000" y="1371600"/>
            <a:ext cx="12192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99000" y="1676400"/>
            <a:ext cx="12192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699000" y="1981200"/>
            <a:ext cx="12192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99000" y="2286000"/>
            <a:ext cx="12192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Dev\_Robot\Examples Tests and Reference Docs\_Loki Documentation\Loki Pictures\_Loki_He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914400"/>
            <a:ext cx="1930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3556000" y="2590800"/>
            <a:ext cx="11514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PCF 8574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926688" y="2733159"/>
            <a:ext cx="11430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GP2Y0D340K IR Bumper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707488" y="2867025"/>
            <a:ext cx="12192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05050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Left Arm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305050" y="3352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Right Arm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556000" y="3429000"/>
            <a:ext cx="11514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PCF 8574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926688" y="3571359"/>
            <a:ext cx="11430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GP2Y0D340K IR Bumper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4707488" y="3705225"/>
            <a:ext cx="12192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66000" y="3701534"/>
            <a:ext cx="11430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I2C-IT</a:t>
            </a:r>
            <a:br>
              <a:rPr lang="en-US" sz="1400" dirty="0" smtClean="0"/>
            </a:br>
            <a:r>
              <a:rPr lang="en-US" sz="1400" dirty="0" smtClean="0"/>
              <a:t>IR Sensors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7366000" y="2866509"/>
            <a:ext cx="1143000" cy="48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I2C-IT</a:t>
            </a:r>
            <a:br>
              <a:rPr lang="en-US" sz="1400" dirty="0" smtClean="0"/>
            </a:br>
            <a:r>
              <a:rPr lang="en-US" sz="1400" dirty="0" smtClean="0"/>
              <a:t>IR Sensors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305050" y="9217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787650" y="4343400"/>
            <a:ext cx="1371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Interface Shield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438400" y="4114800"/>
            <a:ext cx="49276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438400" y="3276600"/>
            <a:ext cx="49276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199598" y="4419600"/>
            <a:ext cx="16594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Hamamatsu P5587</a:t>
            </a:r>
            <a:br>
              <a:rPr lang="en-US" sz="1200" b="1" dirty="0"/>
            </a:br>
            <a:r>
              <a:rPr lang="en-US" sz="1200" b="1" dirty="0" smtClean="0"/>
              <a:t>Wheel Motor Monitor </a:t>
            </a:r>
            <a:endParaRPr lang="en-US" sz="1200" b="1" dirty="0"/>
          </a:p>
        </p:txBody>
      </p:sp>
      <p:sp>
        <p:nvSpPr>
          <p:cNvPr id="76" name="Rectangle 75"/>
          <p:cNvSpPr/>
          <p:nvPr/>
        </p:nvSpPr>
        <p:spPr>
          <a:xfrm>
            <a:off x="5193248" y="5029200"/>
            <a:ext cx="16594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Hamamatsu P5587</a:t>
            </a:r>
            <a:br>
              <a:rPr lang="en-US" sz="1200" b="1" dirty="0"/>
            </a:br>
            <a:r>
              <a:rPr lang="en-US" sz="1200" b="1" dirty="0" smtClean="0"/>
              <a:t>Wheel Motor Monitor </a:t>
            </a:r>
            <a:endParaRPr lang="en-US" sz="1200" b="1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4182529" y="4629150"/>
            <a:ext cx="1007544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182529" y="5245100"/>
            <a:ext cx="1007544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flipH="1">
            <a:off x="6959617" y="4598769"/>
            <a:ext cx="180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and Right </a:t>
            </a:r>
            <a:br>
              <a:rPr lang="en-US" dirty="0" smtClean="0"/>
            </a:br>
            <a:r>
              <a:rPr lang="en-US" dirty="0" smtClean="0"/>
              <a:t>Wheel Monitors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5199598" y="5632450"/>
            <a:ext cx="16594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Bumper Switches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5221823" y="6172200"/>
            <a:ext cx="16594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Sharp IR Ranges (4)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 flipH="1">
            <a:off x="7010400" y="6059269"/>
            <a:ext cx="180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and Side</a:t>
            </a:r>
            <a:br>
              <a:rPr lang="en-US" dirty="0" smtClean="0"/>
            </a:br>
            <a:r>
              <a:rPr lang="en-US" dirty="0" smtClean="0"/>
              <a:t>IR Rangers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182529" y="5861050"/>
            <a:ext cx="1007544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4214279" y="6400800"/>
            <a:ext cx="1007544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905000" y="4648200"/>
            <a:ext cx="882650" cy="0"/>
          </a:xfrm>
          <a:prstGeom prst="straightConnector1">
            <a:avLst/>
          </a:prstGeom>
          <a:ln w="3492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6" idx="1"/>
            <a:endCxn id="6" idx="3"/>
          </p:cNvCxnSpPr>
          <p:nvPr/>
        </p:nvCxnSpPr>
        <p:spPr>
          <a:xfrm rot="10800000" flipV="1">
            <a:off x="1905000" y="1638300"/>
            <a:ext cx="1651000" cy="2590800"/>
          </a:xfrm>
          <a:prstGeom prst="bentConnector3">
            <a:avLst>
              <a:gd name="adj1" fmla="val 68077"/>
            </a:avLst>
          </a:prstGeom>
          <a:ln w="3492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2438400" y="2895600"/>
            <a:ext cx="11176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438400" y="3722132"/>
            <a:ext cx="1117600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81000" y="5227419"/>
            <a:ext cx="1517649" cy="41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 Compass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105" idx="3"/>
          </p:cNvCxnSpPr>
          <p:nvPr/>
        </p:nvCxnSpPr>
        <p:spPr>
          <a:xfrm flipV="1">
            <a:off x="1898649" y="5433109"/>
            <a:ext cx="882650" cy="1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87351" y="5848350"/>
            <a:ext cx="1517649" cy="41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Lights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1898649" y="6059269"/>
            <a:ext cx="1007544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05000" y="3821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7" name="Rectangle 3"/>
          <p:cNvSpPr>
            <a:spLocks noChangeArrowheads="1"/>
          </p:cNvSpPr>
          <p:nvPr/>
        </p:nvSpPr>
        <p:spPr bwMode="auto">
          <a:xfrm>
            <a:off x="2615449" y="352425"/>
            <a:ext cx="3894137" cy="404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Robot Control Engine</a:t>
            </a:r>
          </a:p>
        </p:txBody>
      </p:sp>
      <p:sp>
        <p:nvSpPr>
          <p:cNvPr id="1424388" name="Rectangle 4"/>
          <p:cNvSpPr>
            <a:spLocks noChangeArrowheads="1"/>
          </p:cNvSpPr>
          <p:nvPr/>
        </p:nvSpPr>
        <p:spPr bwMode="auto">
          <a:xfrm>
            <a:off x="3337762" y="1319213"/>
            <a:ext cx="1924050" cy="2989262"/>
          </a:xfrm>
          <a:prstGeom prst="rect">
            <a:avLst/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Ctr="1"/>
          <a:lstStyle/>
          <a:p>
            <a:pPr algn="ctr" defTabSz="1000125" eaLnBrk="1" hangingPunct="1"/>
            <a:r>
              <a:rPr lang="en-US" sz="1200" b="1">
                <a:solidFill>
                  <a:schemeClr val="bg1"/>
                </a:solidFill>
                <a:cs typeface="Arial" charset="0"/>
              </a:rPr>
              <a:t>Control Modules</a:t>
            </a:r>
            <a:endParaRPr lang="en-US" sz="12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24392" name="Rectangle 8"/>
          <p:cNvSpPr>
            <a:spLocks noChangeArrowheads="1"/>
          </p:cNvSpPr>
          <p:nvPr/>
        </p:nvSpPr>
        <p:spPr bwMode="auto">
          <a:xfrm>
            <a:off x="469107" y="363536"/>
            <a:ext cx="1347787" cy="66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lt1"/>
              </a:solidFill>
            </a:endParaRPr>
          </a:p>
          <a:p>
            <a:pPr algn="ctr"/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>
                <a:solidFill>
                  <a:schemeClr val="lt1"/>
                </a:solidFill>
              </a:rPr>
              <a:t>User </a:t>
            </a:r>
            <a:r>
              <a:rPr lang="en-US" sz="1200" dirty="0">
                <a:solidFill>
                  <a:schemeClr val="lt1"/>
                </a:solidFill>
              </a:rPr>
              <a:t>Interface</a:t>
            </a:r>
          </a:p>
        </p:txBody>
      </p:sp>
      <p:sp>
        <p:nvSpPr>
          <p:cNvPr id="1424393" name="Rectangle 9"/>
          <p:cNvSpPr>
            <a:spLocks noChangeArrowheads="1"/>
          </p:cNvSpPr>
          <p:nvPr/>
        </p:nvSpPr>
        <p:spPr bwMode="auto">
          <a:xfrm>
            <a:off x="6710362" y="350141"/>
            <a:ext cx="1366838" cy="79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424395" name="Rectangle 11"/>
          <p:cNvSpPr>
            <a:spLocks noChangeArrowheads="1"/>
          </p:cNvSpPr>
          <p:nvPr/>
        </p:nvSpPr>
        <p:spPr bwMode="auto">
          <a:xfrm>
            <a:off x="3337762" y="790575"/>
            <a:ext cx="1924050" cy="3524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 eaLnBrk="1" hangingPunct="1"/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Control Thread Queue</a:t>
            </a:r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24397" name="Rectangle 13"/>
          <p:cNvSpPr>
            <a:spLocks noChangeArrowheads="1"/>
          </p:cNvSpPr>
          <p:nvPr/>
        </p:nvSpPr>
        <p:spPr bwMode="auto">
          <a:xfrm>
            <a:off x="6710362" y="350141"/>
            <a:ext cx="1366838" cy="3126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Read 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Thread</a:t>
            </a:r>
          </a:p>
        </p:txBody>
      </p:sp>
      <p:sp>
        <p:nvSpPr>
          <p:cNvPr id="1424400" name="Rectangle 16"/>
          <p:cNvSpPr>
            <a:spLocks noChangeArrowheads="1"/>
          </p:cNvSpPr>
          <p:nvPr/>
        </p:nvSpPr>
        <p:spPr bwMode="auto">
          <a:xfrm>
            <a:off x="469107" y="352425"/>
            <a:ext cx="1347787" cy="2857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GUI Thread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24401" name="Rectangle 17"/>
          <p:cNvSpPr>
            <a:spLocks noChangeArrowheads="1"/>
          </p:cNvSpPr>
          <p:nvPr/>
        </p:nvSpPr>
        <p:spPr bwMode="auto">
          <a:xfrm>
            <a:off x="469107" y="1305685"/>
            <a:ext cx="1362076" cy="13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lt1"/>
              </a:solidFill>
            </a:endParaRPr>
          </a:p>
          <a:p>
            <a:pPr algn="ctr"/>
            <a:endParaRPr lang="en-US" sz="1200" dirty="0"/>
          </a:p>
          <a:p>
            <a:pPr algn="ctr"/>
            <a:endParaRPr lang="en-US" sz="1200" dirty="0" smtClean="0">
              <a:solidFill>
                <a:schemeClr val="lt1"/>
              </a:solidFill>
            </a:endParaRPr>
          </a:p>
          <a:p>
            <a:pPr algn="ctr"/>
            <a:endParaRPr lang="en-US" sz="1200" dirty="0"/>
          </a:p>
          <a:p>
            <a:pPr algn="ctr"/>
            <a:endParaRPr lang="en-US" sz="1200" dirty="0" smtClean="0">
              <a:solidFill>
                <a:schemeClr val="lt1"/>
              </a:solidFill>
            </a:endParaRPr>
          </a:p>
          <a:p>
            <a:pPr algn="ctr"/>
            <a:r>
              <a:rPr lang="en-US" sz="1200" dirty="0" smtClean="0">
                <a:solidFill>
                  <a:schemeClr val="lt1"/>
                </a:solidFill>
              </a:rPr>
              <a:t>Remote </a:t>
            </a:r>
            <a:r>
              <a:rPr lang="en-US" sz="1200" dirty="0">
                <a:solidFill>
                  <a:schemeClr val="lt1"/>
                </a:solidFill>
              </a:rPr>
              <a:t>Control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over IP</a:t>
            </a:r>
          </a:p>
        </p:txBody>
      </p:sp>
      <p:sp>
        <p:nvSpPr>
          <p:cNvPr id="1424402" name="Rectangle 18"/>
          <p:cNvSpPr>
            <a:spLocks noChangeArrowheads="1"/>
          </p:cNvSpPr>
          <p:nvPr/>
        </p:nvSpPr>
        <p:spPr bwMode="auto">
          <a:xfrm>
            <a:off x="469107" y="1305685"/>
            <a:ext cx="1371600" cy="4286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Socket</a:t>
            </a:r>
            <a:br>
              <a:rPr lang="en-US" sz="1200" b="1" dirty="0">
                <a:solidFill>
                  <a:schemeClr val="bg1"/>
                </a:solidFill>
                <a:cs typeface="Arial" charset="0"/>
              </a:rPr>
            </a:b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Read Thread</a:t>
            </a:r>
          </a:p>
        </p:txBody>
      </p:sp>
      <p:sp>
        <p:nvSpPr>
          <p:cNvPr id="1424403" name="Rectangle 19"/>
          <p:cNvSpPr>
            <a:spLocks noChangeArrowheads="1"/>
          </p:cNvSpPr>
          <p:nvPr/>
        </p:nvSpPr>
        <p:spPr bwMode="auto">
          <a:xfrm>
            <a:off x="469107" y="1787252"/>
            <a:ext cx="1371600" cy="428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Socket</a:t>
            </a:r>
          </a:p>
          <a:p>
            <a:pPr algn="ctr" defTabSz="1000125"/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Write Thread</a:t>
            </a:r>
          </a:p>
        </p:txBody>
      </p:sp>
      <p:sp>
        <p:nvSpPr>
          <p:cNvPr id="1424404" name="Rectangle 20"/>
          <p:cNvSpPr>
            <a:spLocks noChangeArrowheads="1"/>
          </p:cNvSpPr>
          <p:nvPr/>
        </p:nvSpPr>
        <p:spPr bwMode="auto">
          <a:xfrm>
            <a:off x="3417137" y="1670050"/>
            <a:ext cx="1765300" cy="352425"/>
          </a:xfrm>
          <a:prstGeom prst="rect">
            <a:avLst/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 anchorCtr="1"/>
          <a:lstStyle/>
          <a:p>
            <a:pPr algn="ctr" defTabSz="1000125" eaLnBrk="1" hangingPunct="1"/>
            <a:r>
              <a:rPr lang="en-US" sz="1200" b="1">
                <a:solidFill>
                  <a:schemeClr val="bg1"/>
                </a:solidFill>
                <a:cs typeface="Arial" charset="0"/>
              </a:rPr>
              <a:t>Sensor Fusion</a:t>
            </a:r>
            <a:endParaRPr lang="en-US" sz="12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24405" name="Rectangle 21"/>
          <p:cNvSpPr>
            <a:spLocks noChangeArrowheads="1"/>
          </p:cNvSpPr>
          <p:nvPr/>
        </p:nvSpPr>
        <p:spPr bwMode="auto">
          <a:xfrm>
            <a:off x="3417137" y="2109788"/>
            <a:ext cx="1765300" cy="352425"/>
          </a:xfrm>
          <a:prstGeom prst="rect">
            <a:avLst/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User Command</a:t>
            </a:r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24406" name="Rectangle 22"/>
          <p:cNvSpPr>
            <a:spLocks noChangeArrowheads="1"/>
          </p:cNvSpPr>
          <p:nvPr/>
        </p:nvSpPr>
        <p:spPr bwMode="auto">
          <a:xfrm>
            <a:off x="3417137" y="2549525"/>
            <a:ext cx="1765300" cy="352425"/>
          </a:xfrm>
          <a:prstGeom prst="rect">
            <a:avLst/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Collision</a:t>
            </a:r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24407" name="Rectangle 23"/>
          <p:cNvSpPr>
            <a:spLocks noChangeArrowheads="1"/>
          </p:cNvSpPr>
          <p:nvPr/>
        </p:nvSpPr>
        <p:spPr bwMode="auto">
          <a:xfrm>
            <a:off x="3417137" y="3429000"/>
            <a:ext cx="1765300" cy="352425"/>
          </a:xfrm>
          <a:prstGeom prst="rect">
            <a:avLst/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 anchorCtr="1"/>
          <a:lstStyle/>
          <a:p>
            <a:pPr algn="ctr" defTabSz="1000125" eaLnBrk="1" hangingPunct="1"/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Behaviors</a:t>
            </a:r>
          </a:p>
        </p:txBody>
      </p:sp>
      <p:sp>
        <p:nvSpPr>
          <p:cNvPr id="1424408" name="Rectangle 24"/>
          <p:cNvSpPr>
            <a:spLocks noChangeArrowheads="1"/>
          </p:cNvSpPr>
          <p:nvPr/>
        </p:nvSpPr>
        <p:spPr bwMode="auto">
          <a:xfrm>
            <a:off x="3417137" y="2971800"/>
            <a:ext cx="1765300" cy="352425"/>
          </a:xfrm>
          <a:prstGeom prst="rect">
            <a:avLst/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 anchorCtr="1"/>
          <a:lstStyle/>
          <a:p>
            <a:pPr algn="ctr" defTabSz="1000125" eaLnBrk="1" hangingPunct="1"/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Object Avoidance</a:t>
            </a:r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24409" name="Rectangle 25"/>
          <p:cNvSpPr>
            <a:spLocks noChangeArrowheads="1"/>
          </p:cNvSpPr>
          <p:nvPr/>
        </p:nvSpPr>
        <p:spPr bwMode="auto">
          <a:xfrm>
            <a:off x="3417137" y="3868738"/>
            <a:ext cx="1765300" cy="350837"/>
          </a:xfrm>
          <a:prstGeom prst="rect">
            <a:avLst/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 anchorCtr="1"/>
          <a:lstStyle/>
          <a:p>
            <a:pPr algn="ctr" defTabSz="1000125" eaLnBrk="1" hangingPunct="1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Navigation</a:t>
            </a:r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24410" name="AutoShape 26"/>
          <p:cNvSpPr>
            <a:spLocks noChangeArrowheads="1"/>
          </p:cNvSpPr>
          <p:nvPr/>
        </p:nvSpPr>
        <p:spPr bwMode="auto">
          <a:xfrm flipV="1">
            <a:off x="2775787" y="1670050"/>
            <a:ext cx="481012" cy="2549525"/>
          </a:xfrm>
          <a:prstGeom prst="upArrow">
            <a:avLst>
              <a:gd name="adj1" fmla="val 50000"/>
              <a:gd name="adj2" fmla="val 132508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424411" name="Text Box 27"/>
          <p:cNvSpPr txBox="1">
            <a:spLocks noChangeArrowheads="1"/>
          </p:cNvSpPr>
          <p:nvPr/>
        </p:nvSpPr>
        <p:spPr bwMode="auto">
          <a:xfrm rot="5400000">
            <a:off x="2593224" y="2582912"/>
            <a:ext cx="879475" cy="28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08" tIns="50004" rIns="100008" bIns="50004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+mn-lt"/>
                <a:cs typeface="Tahoma" pitchFamily="34" charset="0"/>
              </a:rPr>
              <a:t>Priority</a:t>
            </a:r>
          </a:p>
        </p:txBody>
      </p:sp>
      <p:sp>
        <p:nvSpPr>
          <p:cNvPr id="1424420" name="Text Box 36"/>
          <p:cNvSpPr txBox="1">
            <a:spLocks noChangeArrowheads="1"/>
          </p:cNvSpPr>
          <p:nvPr/>
        </p:nvSpPr>
        <p:spPr bwMode="auto">
          <a:xfrm>
            <a:off x="2212975" y="457200"/>
            <a:ext cx="1444625" cy="93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08" tIns="50004" rIns="100008" bIns="50004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+mn-lt"/>
                <a:cs typeface="Tahoma" pitchFamily="34" charset="0"/>
              </a:rPr>
              <a:t>Config</a:t>
            </a:r>
            <a:br>
              <a:rPr lang="en-US" sz="1200" dirty="0" smtClean="0">
                <a:latin typeface="+mn-lt"/>
                <a:cs typeface="Tahoma" pitchFamily="34" charset="0"/>
              </a:rPr>
            </a:br>
            <a:r>
              <a:rPr lang="en-US" sz="1200" dirty="0" smtClean="0">
                <a:latin typeface="+mn-lt"/>
                <a:cs typeface="Tahoma" pitchFamily="34" charset="0"/>
              </a:rPr>
              <a:t>and</a:t>
            </a:r>
            <a:endParaRPr lang="en-US" sz="1200" dirty="0">
              <a:latin typeface="+mn-lt"/>
              <a:cs typeface="Tahom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+mn-lt"/>
                <a:cs typeface="Tahoma" pitchFamily="34" charset="0"/>
              </a:rPr>
              <a:t>Manual</a:t>
            </a:r>
            <a:br>
              <a:rPr lang="en-US" sz="1200" dirty="0" smtClean="0">
                <a:latin typeface="+mn-lt"/>
                <a:cs typeface="Tahoma" pitchFamily="34" charset="0"/>
              </a:rPr>
            </a:br>
            <a:r>
              <a:rPr lang="en-US" sz="1200" dirty="0" smtClean="0">
                <a:latin typeface="+mn-lt"/>
                <a:cs typeface="Tahoma" pitchFamily="34" charset="0"/>
              </a:rPr>
              <a:t>Control</a:t>
            </a:r>
          </a:p>
        </p:txBody>
      </p:sp>
      <p:sp>
        <p:nvSpPr>
          <p:cNvPr id="1424427" name="Text Box 43"/>
          <p:cNvSpPr txBox="1">
            <a:spLocks noChangeArrowheads="1"/>
          </p:cNvSpPr>
          <p:nvPr/>
        </p:nvSpPr>
        <p:spPr bwMode="auto">
          <a:xfrm>
            <a:off x="8364702" y="363538"/>
            <a:ext cx="703097" cy="779462"/>
          </a:xfrm>
          <a:prstGeom prst="rect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50004" rIns="9144" bIns="50004" anchor="ctr" anchorCtr="1"/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  <a:t>Arduino</a:t>
            </a:r>
          </a:p>
          <a:p>
            <a:pPr algn="ctr">
              <a:spcBef>
                <a:spcPct val="50000"/>
              </a:spcBef>
            </a:pPr>
            <a:endParaRPr lang="en-US" sz="12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1835945" y="657224"/>
            <a:ext cx="1520868" cy="304007"/>
          </a:xfrm>
          <a:prstGeom prst="curvedConnector3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4389" name="Rectangle 5"/>
          <p:cNvSpPr>
            <a:spLocks noChangeArrowheads="1"/>
          </p:cNvSpPr>
          <p:nvPr/>
        </p:nvSpPr>
        <p:spPr bwMode="auto">
          <a:xfrm>
            <a:off x="4036241" y="5512226"/>
            <a:ext cx="1355725" cy="1117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Depth </a:t>
            </a:r>
            <a:r>
              <a:rPr lang="en-US" sz="1200" b="1" dirty="0" smtClean="0"/>
              <a:t>Capture</a:t>
            </a:r>
            <a:endParaRPr lang="en-US" sz="1200" b="1" dirty="0"/>
          </a:p>
          <a:p>
            <a:pPr algn="ctr"/>
            <a:r>
              <a:rPr lang="en-US" sz="1200" b="1" dirty="0" smtClean="0"/>
              <a:t>+ </a:t>
            </a:r>
            <a:br>
              <a:rPr lang="en-US" sz="1200" b="1" dirty="0" smtClean="0"/>
            </a:br>
            <a:r>
              <a:rPr lang="en-US" sz="1200" b="1" dirty="0" smtClean="0"/>
              <a:t>Speech </a:t>
            </a:r>
            <a:r>
              <a:rPr lang="en-US" sz="1200" b="1" dirty="0" err="1" smtClean="0"/>
              <a:t>Reco</a:t>
            </a:r>
            <a:endParaRPr lang="en-US" sz="1200" b="1" dirty="0" smtClean="0"/>
          </a:p>
          <a:p>
            <a:pPr algn="ctr"/>
            <a:endParaRPr lang="en-US" sz="1200" dirty="0"/>
          </a:p>
        </p:txBody>
      </p:sp>
      <p:sp>
        <p:nvSpPr>
          <p:cNvPr id="1424391" name="Rectangle 7"/>
          <p:cNvSpPr>
            <a:spLocks noChangeArrowheads="1"/>
          </p:cNvSpPr>
          <p:nvPr/>
        </p:nvSpPr>
        <p:spPr bwMode="auto">
          <a:xfrm>
            <a:off x="5861731" y="5521324"/>
            <a:ext cx="1376362" cy="1108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Vision Processing</a:t>
            </a:r>
          </a:p>
          <a:p>
            <a:pPr algn="ctr"/>
            <a:r>
              <a:rPr lang="en-US" sz="1200" dirty="0"/>
              <a:t>Face </a:t>
            </a:r>
            <a:r>
              <a:rPr lang="en-US" sz="1200" dirty="0" smtClean="0"/>
              <a:t>Recognition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Object Detection</a:t>
            </a:r>
            <a:br>
              <a:rPr lang="en-US" sz="1200" dirty="0"/>
            </a:br>
            <a:r>
              <a:rPr lang="en-US" sz="1200" dirty="0"/>
              <a:t>etc.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69107" y="4577838"/>
            <a:ext cx="1371601" cy="1241259"/>
            <a:chOff x="482413" y="4219575"/>
            <a:chExt cx="1371601" cy="1241259"/>
          </a:xfrm>
        </p:grpSpPr>
        <p:sp>
          <p:nvSpPr>
            <p:cNvPr id="1424390" name="Rectangle 6"/>
            <p:cNvSpPr>
              <a:spLocks noChangeArrowheads="1"/>
            </p:cNvSpPr>
            <p:nvPr/>
          </p:nvSpPr>
          <p:spPr bwMode="auto">
            <a:xfrm>
              <a:off x="482414" y="4222381"/>
              <a:ext cx="1371600" cy="1238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Laser Range</a:t>
              </a:r>
            </a:p>
            <a:p>
              <a:pPr algn="ctr"/>
              <a:r>
                <a:rPr lang="en-US" sz="1200" dirty="0"/>
                <a:t>Read Laser</a:t>
              </a:r>
              <a:br>
                <a:rPr lang="en-US" sz="1200" dirty="0"/>
              </a:br>
              <a:r>
                <a:rPr lang="en-US" sz="1200" dirty="0"/>
                <a:t>Add XY, Object Avoidance and Navigation</a:t>
              </a:r>
            </a:p>
          </p:txBody>
        </p:sp>
        <p:sp>
          <p:nvSpPr>
            <p:cNvPr id="1424394" name="Rectangle 10"/>
            <p:cNvSpPr>
              <a:spLocks noChangeArrowheads="1"/>
            </p:cNvSpPr>
            <p:nvPr/>
          </p:nvSpPr>
          <p:spPr bwMode="auto">
            <a:xfrm>
              <a:off x="482413" y="4219575"/>
              <a:ext cx="1371600" cy="27903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lIns="100008" tIns="50004" rIns="100008" bIns="50004" anchor="ctr" anchorCtr="1"/>
            <a:lstStyle/>
            <a:p>
              <a:pPr algn="ctr" defTabSz="1000125"/>
              <a:r>
                <a:rPr lang="en-US" sz="1200" b="1" dirty="0" smtClean="0">
                  <a:solidFill>
                    <a:schemeClr val="bg1"/>
                  </a:solidFill>
                  <a:cs typeface="Arial" charset="0"/>
                </a:rPr>
                <a:t>Laser Thread</a:t>
              </a:r>
              <a:endParaRPr lang="en-US" sz="12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sp>
        <p:nvSpPr>
          <p:cNvPr id="1424399" name="Rectangle 15"/>
          <p:cNvSpPr>
            <a:spLocks noChangeArrowheads="1"/>
          </p:cNvSpPr>
          <p:nvPr/>
        </p:nvSpPr>
        <p:spPr bwMode="auto">
          <a:xfrm>
            <a:off x="4024530" y="5509420"/>
            <a:ext cx="1379147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Kinect </a:t>
            </a:r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 C# App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8059903" y="961231"/>
            <a:ext cx="3048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4398" name="Rectangle 14"/>
          <p:cNvSpPr>
            <a:spLocks noChangeArrowheads="1"/>
          </p:cNvSpPr>
          <p:nvPr/>
        </p:nvSpPr>
        <p:spPr bwMode="auto">
          <a:xfrm>
            <a:off x="6710362" y="779462"/>
            <a:ext cx="1366838" cy="3635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Write 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Thread</a:t>
            </a:r>
          </a:p>
        </p:txBody>
      </p:sp>
      <p:cxnSp>
        <p:nvCxnSpPr>
          <p:cNvPr id="85" name="Curved Connector 84"/>
          <p:cNvCxnSpPr/>
          <p:nvPr/>
        </p:nvCxnSpPr>
        <p:spPr>
          <a:xfrm rot="10800000" flipV="1">
            <a:off x="5261812" y="495304"/>
            <a:ext cx="1448550" cy="342896"/>
          </a:xfrm>
          <a:prstGeom prst="curvedConnector3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36"/>
          <p:cNvSpPr txBox="1">
            <a:spLocks noChangeArrowheads="1"/>
          </p:cNvSpPr>
          <p:nvPr/>
        </p:nvSpPr>
        <p:spPr bwMode="auto">
          <a:xfrm>
            <a:off x="5836318" y="514689"/>
            <a:ext cx="896998" cy="28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08" tIns="50004" rIns="100008" bIns="50004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+mn-lt"/>
                <a:cs typeface="Tahoma" pitchFamily="34" charset="0"/>
              </a:rPr>
              <a:t>Sensor</a:t>
            </a:r>
            <a:endParaRPr lang="en-US" sz="1200" dirty="0">
              <a:latin typeface="+mn-lt"/>
              <a:cs typeface="Tahoma" pitchFamily="34" charset="0"/>
            </a:endParaRPr>
          </a:p>
        </p:txBody>
      </p:sp>
      <p:sp>
        <p:nvSpPr>
          <p:cNvPr id="90" name="Text Box 36"/>
          <p:cNvSpPr txBox="1">
            <a:spLocks noChangeArrowheads="1"/>
          </p:cNvSpPr>
          <p:nvPr/>
        </p:nvSpPr>
        <p:spPr bwMode="auto">
          <a:xfrm rot="5400000" flipV="1">
            <a:off x="1420862" y="960487"/>
            <a:ext cx="1444625" cy="28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08" tIns="50004" rIns="100008" bIns="50004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+mn-lt"/>
                <a:cs typeface="Tahoma" pitchFamily="34" charset="0"/>
              </a:rPr>
              <a:t>Sensor Data</a:t>
            </a:r>
            <a:endParaRPr lang="en-US" sz="1200" dirty="0">
              <a:latin typeface="+mn-lt"/>
              <a:cs typeface="Tahoma" pitchFamily="34" charset="0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5861731" y="4585231"/>
            <a:ext cx="1371600" cy="679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Camera App Communication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424396" name="Rectangle 12"/>
          <p:cNvSpPr>
            <a:spLocks noChangeArrowheads="1"/>
          </p:cNvSpPr>
          <p:nvPr/>
        </p:nvSpPr>
        <p:spPr bwMode="auto">
          <a:xfrm>
            <a:off x="5862638" y="5531497"/>
            <a:ext cx="1376362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Camera App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5861731" y="4579393"/>
            <a:ext cx="1371600" cy="279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Camera Threads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6758594" y="2514600"/>
            <a:ext cx="1371600" cy="142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/>
          </a:p>
          <a:p>
            <a:pPr algn="ctr"/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08" name="Rectangle 10"/>
          <p:cNvSpPr>
            <a:spLocks noChangeArrowheads="1"/>
          </p:cNvSpPr>
          <p:nvPr/>
        </p:nvSpPr>
        <p:spPr bwMode="auto">
          <a:xfrm>
            <a:off x="6749624" y="2590800"/>
            <a:ext cx="1371600" cy="279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Motor Thread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9" name="Rectangle 10"/>
          <p:cNvSpPr>
            <a:spLocks noChangeArrowheads="1"/>
          </p:cNvSpPr>
          <p:nvPr/>
        </p:nvSpPr>
        <p:spPr bwMode="auto">
          <a:xfrm>
            <a:off x="6754387" y="3124200"/>
            <a:ext cx="1371600" cy="279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Smart Servo Thread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" name="Rectangle 10"/>
          <p:cNvSpPr>
            <a:spLocks noChangeArrowheads="1"/>
          </p:cNvSpPr>
          <p:nvPr/>
        </p:nvSpPr>
        <p:spPr bwMode="auto">
          <a:xfrm>
            <a:off x="6744068" y="3607170"/>
            <a:ext cx="1371600" cy="279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Kerr Thread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8059903" y="542423"/>
            <a:ext cx="3048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endCxn id="1424398" idx="1"/>
          </p:cNvCxnSpPr>
          <p:nvPr/>
        </p:nvCxnSpPr>
        <p:spPr>
          <a:xfrm flipV="1">
            <a:off x="5265738" y="961231"/>
            <a:ext cx="1444624" cy="98425"/>
          </a:xfrm>
          <a:prstGeom prst="curvedConnector3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5638800" y="936840"/>
            <a:ext cx="1139825" cy="28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008" tIns="50004" rIns="100008" bIns="50004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+mn-lt"/>
                <a:cs typeface="Tahoma" pitchFamily="34" charset="0"/>
              </a:rPr>
              <a:t>Control</a:t>
            </a:r>
            <a:endParaRPr lang="en-US" sz="1200" dirty="0">
              <a:latin typeface="+mn-lt"/>
              <a:cs typeface="Tahoma" pitchFamily="34" charset="0"/>
            </a:endParaRPr>
          </a:p>
        </p:txBody>
      </p:sp>
      <p:sp>
        <p:nvSpPr>
          <p:cNvPr id="127" name="Text Box 43"/>
          <p:cNvSpPr txBox="1">
            <a:spLocks noChangeArrowheads="1"/>
          </p:cNvSpPr>
          <p:nvPr/>
        </p:nvSpPr>
        <p:spPr bwMode="auto">
          <a:xfrm>
            <a:off x="8259092" y="3546358"/>
            <a:ext cx="685799" cy="389731"/>
          </a:xfrm>
          <a:prstGeom prst="rect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08" tIns="50004" rIns="100008" bIns="50004" anchor="ctr" anchorCtr="1"/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  <a:t>Kerr</a:t>
            </a:r>
            <a:b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</a:br>
            <a: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  <a:t>Control</a:t>
            </a:r>
            <a:endParaRPr lang="en-US" sz="12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128" name="Text Box 43"/>
          <p:cNvSpPr txBox="1">
            <a:spLocks noChangeArrowheads="1"/>
          </p:cNvSpPr>
          <p:nvPr/>
        </p:nvSpPr>
        <p:spPr bwMode="auto">
          <a:xfrm>
            <a:off x="8259092" y="2514600"/>
            <a:ext cx="685799" cy="389731"/>
          </a:xfrm>
          <a:prstGeom prst="rect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08" tIns="50004" rIns="100008" bIns="50004" anchor="ctr" anchorCtr="1"/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err="1" smtClean="0">
                <a:solidFill>
                  <a:schemeClr val="bg1"/>
                </a:solidFill>
                <a:latin typeface="+mn-lt"/>
                <a:cs typeface="Arial" charset="0"/>
              </a:rPr>
              <a:t>Pololu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  <a:t/>
            </a:r>
            <a:b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</a:br>
            <a:r>
              <a:rPr lang="en-US" sz="1200" b="1" dirty="0" err="1" smtClean="0">
                <a:solidFill>
                  <a:schemeClr val="bg1"/>
                </a:solidFill>
                <a:latin typeface="+mn-lt"/>
                <a:cs typeface="Arial" charset="0"/>
              </a:rPr>
              <a:t>Trex</a:t>
            </a:r>
            <a:endParaRPr lang="en-US" sz="12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129" name="Text Box 43"/>
          <p:cNvSpPr txBox="1">
            <a:spLocks noChangeArrowheads="1"/>
          </p:cNvSpPr>
          <p:nvPr/>
        </p:nvSpPr>
        <p:spPr bwMode="auto">
          <a:xfrm>
            <a:off x="8255311" y="3039269"/>
            <a:ext cx="685799" cy="389731"/>
          </a:xfrm>
          <a:prstGeom prst="rect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08" tIns="50004" rIns="100008" bIns="50004" anchor="ctr" anchorCtr="1"/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err="1" smtClean="0">
                <a:solidFill>
                  <a:schemeClr val="bg1"/>
                </a:solidFill>
                <a:latin typeface="+mn-lt"/>
                <a:cs typeface="Arial" charset="0"/>
              </a:rPr>
              <a:t>Dyna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  <a:t/>
            </a:r>
            <a:b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</a:br>
            <a: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  <a:t>2 USB</a:t>
            </a:r>
            <a:endParaRPr lang="en-US" sz="12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5540074" y="2374106"/>
            <a:ext cx="936926" cy="15125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lIns="100008" tIns="50004" rIns="100008" bIns="50004" anchorCtr="1"/>
          <a:lstStyle/>
          <a:p>
            <a:pPr algn="ctr" defTabSz="1000125" eaLnBrk="1" hangingPunct="1"/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130" name="Straight Arrow Connector 129"/>
          <p:cNvCxnSpPr>
            <a:stCxn id="1424412" idx="3"/>
            <a:endCxn id="108" idx="1"/>
          </p:cNvCxnSpPr>
          <p:nvPr/>
        </p:nvCxnSpPr>
        <p:spPr>
          <a:xfrm flipV="1">
            <a:off x="6433387" y="2730315"/>
            <a:ext cx="316237" cy="615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439687" y="3263715"/>
            <a:ext cx="316237" cy="615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6433387" y="3746685"/>
            <a:ext cx="316237" cy="615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4412" name="Rectangle 28"/>
          <p:cNvSpPr>
            <a:spLocks noChangeArrowheads="1"/>
          </p:cNvSpPr>
          <p:nvPr/>
        </p:nvSpPr>
        <p:spPr bwMode="auto">
          <a:xfrm>
            <a:off x="5614237" y="2424939"/>
            <a:ext cx="819150" cy="623061"/>
          </a:xfrm>
          <a:prstGeom prst="rect">
            <a:avLst/>
          </a:prstGeom>
          <a:gradFill rotWithShape="1">
            <a:gsLst>
              <a:gs pos="0">
                <a:srgbClr val="969696">
                  <a:gamma/>
                  <a:shade val="66275"/>
                  <a:invGamma/>
                </a:srgbClr>
              </a:gs>
              <a:gs pos="50000">
                <a:srgbClr val="969696"/>
              </a:gs>
              <a:gs pos="100000">
                <a:srgbClr val="969696">
                  <a:gamma/>
                  <a:shade val="6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 anchorCtr="1"/>
          <a:lstStyle/>
          <a:p>
            <a:pPr algn="ctr" defTabSz="1000125" eaLnBrk="1" hangingPunct="1"/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Drive</a:t>
            </a:r>
            <a:br>
              <a:rPr lang="en-US" sz="1200" b="1" dirty="0">
                <a:solidFill>
                  <a:schemeClr val="bg1"/>
                </a:solidFill>
                <a:cs typeface="Arial" charset="0"/>
              </a:rPr>
            </a:b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Control</a:t>
            </a:r>
            <a:br>
              <a:rPr lang="en-US" sz="1200" b="1" dirty="0">
                <a:solidFill>
                  <a:schemeClr val="bg1"/>
                </a:solidFill>
                <a:cs typeface="Arial" charset="0"/>
              </a:rPr>
            </a:b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Arbitrator</a:t>
            </a:r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5614237" y="3218259"/>
            <a:ext cx="819150" cy="623061"/>
          </a:xfrm>
          <a:prstGeom prst="rect">
            <a:avLst/>
          </a:prstGeom>
          <a:gradFill rotWithShape="1">
            <a:gsLst>
              <a:gs pos="0">
                <a:srgbClr val="969696">
                  <a:gamma/>
                  <a:shade val="66275"/>
                  <a:invGamma/>
                </a:srgbClr>
              </a:gs>
              <a:gs pos="50000">
                <a:srgbClr val="969696"/>
              </a:gs>
              <a:gs pos="100000">
                <a:srgbClr val="969696">
                  <a:gamma/>
                  <a:shade val="6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 anchorCtr="1"/>
          <a:lstStyle/>
          <a:p>
            <a:pPr algn="ctr" defTabSz="1000125" eaLnBrk="1" hangingPunct="1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Servo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/>
            </a:r>
            <a:br>
              <a:rPr lang="en-US" sz="1200" b="1" dirty="0">
                <a:solidFill>
                  <a:schemeClr val="bg1"/>
                </a:solidFill>
                <a:cs typeface="Arial" charset="0"/>
              </a:rPr>
            </a:b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Control</a:t>
            </a:r>
            <a:br>
              <a:rPr lang="en-US" sz="1200" b="1" dirty="0">
                <a:solidFill>
                  <a:schemeClr val="bg1"/>
                </a:solidFill>
                <a:cs typeface="Arial" charset="0"/>
              </a:rPr>
            </a:br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Arbitrators</a:t>
            </a:r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24436" name="AutoShape 52"/>
          <p:cNvSpPr>
            <a:spLocks/>
          </p:cNvSpPr>
          <p:nvPr/>
        </p:nvSpPr>
        <p:spPr bwMode="auto">
          <a:xfrm>
            <a:off x="5261812" y="2109788"/>
            <a:ext cx="320675" cy="2109787"/>
          </a:xfrm>
          <a:prstGeom prst="rightBrace">
            <a:avLst>
              <a:gd name="adj1" fmla="val 4566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8241794" y="1634406"/>
            <a:ext cx="703097" cy="636636"/>
          </a:xfrm>
          <a:prstGeom prst="rect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50004" rIns="9144" bIns="50004" anchor="ctr" anchorCtr="1"/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  <a:t>Android</a:t>
            </a:r>
            <a:b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</a:br>
            <a: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  <a:t>Phone</a:t>
            </a:r>
            <a:endParaRPr lang="en-US" sz="12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cxnSp>
        <p:nvCxnSpPr>
          <p:cNvPr id="7" name="Curved Connector 6"/>
          <p:cNvCxnSpPr>
            <a:stCxn id="59" idx="0"/>
            <a:endCxn id="72" idx="2"/>
          </p:cNvCxnSpPr>
          <p:nvPr/>
        </p:nvCxnSpPr>
        <p:spPr>
          <a:xfrm rot="5400000" flipH="1" flipV="1">
            <a:off x="8470378" y="1388533"/>
            <a:ext cx="368839" cy="122908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36"/>
          <p:cNvSpPr txBox="1">
            <a:spLocks noChangeArrowheads="1"/>
          </p:cNvSpPr>
          <p:nvPr/>
        </p:nvSpPr>
        <p:spPr bwMode="auto">
          <a:xfrm rot="10800000" flipV="1">
            <a:off x="8240186" y="4312291"/>
            <a:ext cx="952130" cy="28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008" tIns="50004" rIns="100008" bIns="50004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+mn-lt"/>
                <a:cs typeface="Tahoma" pitchFamily="34" charset="0"/>
              </a:rPr>
              <a:t>Bluetooth</a:t>
            </a:r>
            <a:endParaRPr lang="en-US" sz="1200" dirty="0">
              <a:latin typeface="+mn-lt"/>
              <a:cs typeface="Tahoma" pitchFamily="34" charset="0"/>
            </a:endParaRPr>
          </a:p>
        </p:txBody>
      </p:sp>
      <p:sp>
        <p:nvSpPr>
          <p:cNvPr id="72" name="Text Box 43"/>
          <p:cNvSpPr txBox="1">
            <a:spLocks noChangeArrowheads="1"/>
          </p:cNvSpPr>
          <p:nvPr/>
        </p:nvSpPr>
        <p:spPr bwMode="auto">
          <a:xfrm>
            <a:off x="8483347" y="795250"/>
            <a:ext cx="465808" cy="4703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 lIns="45720" tIns="50004" rIns="45720" bIns="50004" anchor="ctr" anchorCtr="1">
            <a:spAutoFit/>
          </a:bodyPr>
          <a:lstStyle>
            <a:lvl1pPr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  <a:t>Blue-</a:t>
            </a:r>
            <a:br>
              <a:rPr lang="en-US" sz="1200" b="1" dirty="0" smtClean="0">
                <a:solidFill>
                  <a:schemeClr val="bg1"/>
                </a:solidFill>
                <a:latin typeface="+mn-lt"/>
                <a:cs typeface="Arial" charset="0"/>
              </a:rPr>
            </a:br>
            <a:r>
              <a:rPr lang="en-US" sz="1200" b="1" dirty="0" err="1" smtClean="0">
                <a:solidFill>
                  <a:schemeClr val="bg1"/>
                </a:solidFill>
                <a:latin typeface="+mn-lt"/>
                <a:cs typeface="Arial" charset="0"/>
              </a:rPr>
              <a:t>Smirf</a:t>
            </a:r>
            <a:endParaRPr lang="en-US" sz="12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cxnSp>
        <p:nvCxnSpPr>
          <p:cNvPr id="79" name="Curved Connector 78"/>
          <p:cNvCxnSpPr>
            <a:stCxn id="98" idx="1"/>
          </p:cNvCxnSpPr>
          <p:nvPr/>
        </p:nvCxnSpPr>
        <p:spPr>
          <a:xfrm rot="10800000" flipH="1">
            <a:off x="2222547" y="966789"/>
            <a:ext cx="1115215" cy="4230277"/>
          </a:xfrm>
          <a:prstGeom prst="curvedConnector4">
            <a:avLst>
              <a:gd name="adj1" fmla="val -20498"/>
              <a:gd name="adj2" fmla="val 98639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4028303" y="4577838"/>
            <a:ext cx="1371600" cy="679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Kinect App Communication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4028303" y="4572000"/>
            <a:ext cx="1371600" cy="279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Kinect Threads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2222548" y="4577838"/>
            <a:ext cx="1355725" cy="123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/>
          </a:p>
          <a:p>
            <a:pPr algn="ctr"/>
            <a:r>
              <a:rPr lang="en-US" sz="1200" b="1" dirty="0" smtClean="0"/>
              <a:t>Depth </a:t>
            </a:r>
            <a:r>
              <a:rPr lang="en-US" sz="1200" b="1" dirty="0"/>
              <a:t>Processing</a:t>
            </a:r>
          </a:p>
          <a:p>
            <a:pPr algn="ctr"/>
            <a:r>
              <a:rPr lang="en-US" sz="1200" dirty="0"/>
              <a:t>Read Kinect Data</a:t>
            </a:r>
            <a:br>
              <a:rPr lang="en-US" sz="1200" dirty="0"/>
            </a:br>
            <a:r>
              <a:rPr lang="en-US" sz="1200" dirty="0"/>
              <a:t>Convert Range to XYZ Point Cloud</a:t>
            </a:r>
          </a:p>
        </p:txBody>
      </p:sp>
      <p:sp>
        <p:nvSpPr>
          <p:cNvPr id="99" name="Rectangle 15"/>
          <p:cNvSpPr>
            <a:spLocks noChangeArrowheads="1"/>
          </p:cNvSpPr>
          <p:nvPr/>
        </p:nvSpPr>
        <p:spPr bwMode="auto">
          <a:xfrm>
            <a:off x="2202253" y="4577838"/>
            <a:ext cx="1379147" cy="276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Depth Thread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102" name="Straight Arrow Connector 101"/>
          <p:cNvCxnSpPr>
            <a:stCxn id="1424391" idx="0"/>
            <a:endCxn id="92" idx="2"/>
          </p:cNvCxnSpPr>
          <p:nvPr/>
        </p:nvCxnSpPr>
        <p:spPr>
          <a:xfrm flipH="1" flipV="1">
            <a:off x="6547531" y="5265193"/>
            <a:ext cx="2381" cy="25613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24395" idx="2"/>
            <a:endCxn id="1424388" idx="0"/>
          </p:cNvCxnSpPr>
          <p:nvPr/>
        </p:nvCxnSpPr>
        <p:spPr>
          <a:xfrm>
            <a:off x="4299787" y="1143000"/>
            <a:ext cx="0" cy="176213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24389" idx="0"/>
            <a:endCxn id="93" idx="2"/>
          </p:cNvCxnSpPr>
          <p:nvPr/>
        </p:nvCxnSpPr>
        <p:spPr>
          <a:xfrm flipH="1" flipV="1">
            <a:off x="4714103" y="5257800"/>
            <a:ext cx="1" cy="254426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469107" y="2971800"/>
            <a:ext cx="1355726" cy="126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dirty="0"/>
              <a:t>General Timers</a:t>
            </a:r>
            <a:br>
              <a:rPr lang="en-US" sz="1200" dirty="0"/>
            </a:br>
            <a:r>
              <a:rPr lang="en-US" sz="1200" dirty="0"/>
              <a:t>Poll Sensors</a:t>
            </a:r>
            <a:br>
              <a:rPr lang="en-US" sz="1200" dirty="0"/>
            </a:br>
            <a:r>
              <a:rPr lang="en-US" sz="1200" dirty="0"/>
              <a:t>Keep Alive Ping</a:t>
            </a:r>
          </a:p>
          <a:p>
            <a:pPr algn="ctr"/>
            <a:r>
              <a:rPr lang="en-US" sz="1200" dirty="0"/>
              <a:t>Watchdog timeouts</a:t>
            </a:r>
          </a:p>
        </p:txBody>
      </p:sp>
      <p:sp>
        <p:nvSpPr>
          <p:cNvPr id="78" name="Rectangle 10"/>
          <p:cNvSpPr>
            <a:spLocks noChangeArrowheads="1"/>
          </p:cNvSpPr>
          <p:nvPr/>
        </p:nvSpPr>
        <p:spPr bwMode="auto">
          <a:xfrm>
            <a:off x="469107" y="2971801"/>
            <a:ext cx="1355726" cy="2776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lIns="100008" tIns="50004" rIns="100008" bIns="50004" anchor="ctr" anchorCtr="1"/>
          <a:lstStyle/>
          <a:p>
            <a:pPr algn="ctr" defTabSz="1000125"/>
            <a:r>
              <a:rPr lang="en-US" sz="1200" b="1" dirty="0" smtClean="0">
                <a:solidFill>
                  <a:schemeClr val="bg1"/>
                </a:solidFill>
                <a:cs typeface="Arial" charset="0"/>
              </a:rPr>
              <a:t>Timer Thread</a:t>
            </a:r>
            <a:endParaRPr lang="en-US" sz="1200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\_Robot\Examples Tests and Reference Docs\_Loki Documentation\Web Site\cm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172200" cy="367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Dev\_Robot\Examples Tests and Reference Docs\_Loki Documentation\Web Site\setu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92321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234</Words>
  <Application>Microsoft Office PowerPoint</Application>
  <PresentationFormat>On-screen Show (4:3)</PresentationFormat>
  <Paragraphs>121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Loki USB Hardware Diagram</vt:lpstr>
      <vt:lpstr>Sensors &amp; Control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Loki Hardware Block Diagram</dc:title>
  <dc:creator>Shinsel, Dave</dc:creator>
  <cp:lastModifiedBy>Shinsel, Dave</cp:lastModifiedBy>
  <cp:revision>50</cp:revision>
  <dcterms:created xsi:type="dcterms:W3CDTF">2012-01-21T23:23:39Z</dcterms:created>
  <dcterms:modified xsi:type="dcterms:W3CDTF">2014-01-02T20:03:15Z</dcterms:modified>
</cp:coreProperties>
</file>