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6"/>
  </p:notesMasterIdLst>
  <p:handoutMasterIdLst>
    <p:handoutMasterId r:id="rId27"/>
  </p:handoutMasterIdLst>
  <p:sldIdLst>
    <p:sldId id="261" r:id="rId5"/>
    <p:sldId id="306" r:id="rId6"/>
    <p:sldId id="273" r:id="rId7"/>
    <p:sldId id="280" r:id="rId8"/>
    <p:sldId id="300" r:id="rId9"/>
    <p:sldId id="323" r:id="rId10"/>
    <p:sldId id="324" r:id="rId11"/>
    <p:sldId id="325" r:id="rId12"/>
    <p:sldId id="316" r:id="rId13"/>
    <p:sldId id="315" r:id="rId14"/>
    <p:sldId id="317" r:id="rId15"/>
    <p:sldId id="321" r:id="rId16"/>
    <p:sldId id="319" r:id="rId17"/>
    <p:sldId id="320" r:id="rId18"/>
    <p:sldId id="322" r:id="rId19"/>
    <p:sldId id="326" r:id="rId20"/>
    <p:sldId id="327" r:id="rId21"/>
    <p:sldId id="328" r:id="rId22"/>
    <p:sldId id="329" r:id="rId23"/>
    <p:sldId id="313" r:id="rId24"/>
    <p:sldId id="33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8CE"/>
    <a:srgbClr val="E58C09"/>
    <a:srgbClr val="FDE9CB"/>
    <a:srgbClr val="B0B0BF"/>
    <a:srgbClr val="EEEEEE"/>
    <a:srgbClr val="87175F"/>
    <a:srgbClr val="EEC621"/>
    <a:srgbClr val="43467B"/>
    <a:srgbClr val="AEA422"/>
    <a:srgbClr val="F69E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4" autoAdjust="0"/>
  </p:normalViewPr>
  <p:slideViewPr>
    <p:cSldViewPr>
      <p:cViewPr>
        <p:scale>
          <a:sx n="87" d="100"/>
          <a:sy n="87" d="100"/>
        </p:scale>
        <p:origin x="51" y="16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hmad\Downloads\metric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13978151379724"/>
          <c:y val="6.3685743550348894E-2"/>
          <c:w val="0.80252546821477821"/>
          <c:h val="0.76279308836395454"/>
        </c:manualLayout>
      </c:layout>
      <c:scatterChart>
        <c:scatterStyle val="lineMarker"/>
        <c:varyColors val="0"/>
        <c:ser>
          <c:idx val="0"/>
          <c:order val="0"/>
          <c:tx>
            <c:strRef>
              <c:f>metrics!$B$1:$H$1</c:f>
              <c:strCache>
                <c:ptCount val="7"/>
                <c:pt idx="0">
                  <c:v>Equal Weight</c:v>
                </c:pt>
                <c:pt idx="1">
                  <c:v>Top 5 Of Each Sector</c:v>
                </c:pt>
                <c:pt idx="2">
                  <c:v>Max Return</c:v>
                </c:pt>
                <c:pt idx="3">
                  <c:v>MAX SR</c:v>
                </c:pt>
                <c:pt idx="4">
                  <c:v>Min STD</c:v>
                </c:pt>
                <c:pt idx="5">
                  <c:v>Vanilla Risk Parity</c:v>
                </c:pt>
                <c:pt idx="6">
                  <c:v>K-Mean</c:v>
                </c:pt>
              </c:strCache>
            </c:strRef>
          </c:tx>
          <c:spPr>
            <a:ln w="25400" cap="rnd">
              <a:noFill/>
              <a:round/>
            </a:ln>
            <a:effectLst>
              <a:outerShdw blurRad="76200" dist="25400" dir="5400000" algn="ctr" rotWithShape="0">
                <a:srgbClr val="000000">
                  <a:alpha val="60000"/>
                </a:srgbClr>
              </a:outerShdw>
            </a:effectLst>
          </c:spPr>
          <c:marker>
            <c:symbol val="circle"/>
            <c:size val="6"/>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w="9525" cap="rnd">
                <a:solidFill>
                  <a:schemeClr val="accent1"/>
                </a:solidFill>
                <a:roun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s>
            <c:dLbl>
              <c:idx val="0"/>
              <c:layout>
                <c:manualLayout>
                  <c:x val="4.1952897779669353E-2"/>
                  <c:y val="-6.3235388259395148E-3"/>
                </c:manualLayout>
              </c:layout>
              <c:tx>
                <c:rich>
                  <a:bodyPr/>
                  <a:lstStyle/>
                  <a:p>
                    <a:fld id="{6523DB41-9CD0-4157-88C2-67AB10486040}" type="CELLRANGE">
                      <a:rPr lang="en-US"/>
                      <a:pPr/>
                      <a:t>[CELLRANGE]</a:t>
                    </a:fld>
                    <a:r>
                      <a:rPr lang="en-US" baseline="0"/>
                      <a:t>, </a:t>
                    </a:r>
                    <a:fld id="{356ABCDA-C467-4CFB-98D3-1F2B5703EF47}" type="XVALUE">
                      <a:rPr lang="en-US" baseline="0"/>
                      <a:pPr/>
                      <a:t>[X VALUE]</a:t>
                    </a:fld>
                    <a:r>
                      <a:rPr lang="en-US" baseline="0"/>
                      <a:t>, </a:t>
                    </a:r>
                    <a:fld id="{DE5CF32C-DD73-4832-8FBC-B86FE681819C}"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BA7-464E-884F-A86388A8425A}"/>
                </c:ext>
              </c:extLst>
            </c:dLbl>
            <c:dLbl>
              <c:idx val="1"/>
              <c:layout>
                <c:manualLayout>
                  <c:x val="-0.27595818259204091"/>
                  <c:y val="-8.2091095320402055E-2"/>
                </c:manualLayout>
              </c:layout>
              <c:tx>
                <c:rich>
                  <a:bodyPr/>
                  <a:lstStyle/>
                  <a:p>
                    <a:fld id="{951BEC6E-1073-4D5D-A868-487EDFA67B2F}" type="CELLRANGE">
                      <a:rPr lang="en-US"/>
                      <a:pPr/>
                      <a:t>[CELLRANGE]</a:t>
                    </a:fld>
                    <a:r>
                      <a:rPr lang="en-US" baseline="0"/>
                      <a:t>, </a:t>
                    </a:r>
                    <a:fld id="{378E8EC9-BB59-4991-BF87-4EB18763CDBB}" type="XVALUE">
                      <a:rPr lang="en-US" baseline="0"/>
                      <a:pPr/>
                      <a:t>[X VALUE]</a:t>
                    </a:fld>
                    <a:r>
                      <a:rPr lang="en-US" baseline="0"/>
                      <a:t>, </a:t>
                    </a:r>
                    <a:fld id="{69E4BA31-FAF9-4D8A-AE52-C153138F49C9}"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BA7-464E-884F-A86388A8425A}"/>
                </c:ext>
              </c:extLst>
            </c:dLbl>
            <c:dLbl>
              <c:idx val="2"/>
              <c:layout>
                <c:manualLayout>
                  <c:x val="-0.2076271186440678"/>
                  <c:y val="-1.8518518518518528E-2"/>
                </c:manualLayout>
              </c:layout>
              <c:tx>
                <c:rich>
                  <a:bodyPr/>
                  <a:lstStyle/>
                  <a:p>
                    <a:fld id="{93561131-BFD3-4D54-8140-815F4FD45ABD}" type="CELLRANGE">
                      <a:rPr lang="en-US"/>
                      <a:pPr/>
                      <a:t>[CELLRANGE]</a:t>
                    </a:fld>
                    <a:r>
                      <a:rPr lang="en-US" baseline="0"/>
                      <a:t>, </a:t>
                    </a:r>
                    <a:fld id="{D39E913D-BFEB-4669-8F40-9A2CBC194463}" type="XVALUE">
                      <a:rPr lang="en-US" baseline="0"/>
                      <a:pPr/>
                      <a:t>[X VALUE]</a:t>
                    </a:fld>
                    <a:r>
                      <a:rPr lang="en-US" baseline="0"/>
                      <a:t>, </a:t>
                    </a:r>
                    <a:fld id="{E5713E0C-703A-4AA6-8385-55784376B74C}"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BA7-464E-884F-A86388A8425A}"/>
                </c:ext>
              </c:extLst>
            </c:dLbl>
            <c:dLbl>
              <c:idx val="3"/>
              <c:layout>
                <c:manualLayout>
                  <c:x val="-8.333333333333344E-2"/>
                  <c:y val="0.16203703703703703"/>
                </c:manualLayout>
              </c:layout>
              <c:tx>
                <c:rich>
                  <a:bodyPr/>
                  <a:lstStyle/>
                  <a:p>
                    <a:fld id="{8312EFF7-9661-47FA-A1D8-1E52DB4C7CF1}" type="CELLRANGE">
                      <a:rPr lang="en-US"/>
                      <a:pPr/>
                      <a:t>[CELLRANGE]</a:t>
                    </a:fld>
                    <a:r>
                      <a:rPr lang="en-US" baseline="0"/>
                      <a:t>, </a:t>
                    </a:r>
                    <a:fld id="{334F6138-98E3-4430-82CB-CE2069B50E50}" type="XVALUE">
                      <a:rPr lang="en-US" baseline="0"/>
                      <a:pPr/>
                      <a:t>[X VALUE]</a:t>
                    </a:fld>
                    <a:r>
                      <a:rPr lang="en-US" baseline="0"/>
                      <a:t>, </a:t>
                    </a:r>
                    <a:fld id="{9F38E7DB-09B1-43FC-9293-30670C6219F3}"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BA7-464E-884F-A86388A8425A}"/>
                </c:ext>
              </c:extLst>
            </c:dLbl>
            <c:dLbl>
              <c:idx val="4"/>
              <c:layout>
                <c:manualLayout>
                  <c:x val="-0.20117578208129389"/>
                  <c:y val="-8.2091095320402097E-2"/>
                </c:manualLayout>
              </c:layout>
              <c:tx>
                <c:rich>
                  <a:bodyPr/>
                  <a:lstStyle/>
                  <a:p>
                    <a:fld id="{A362B9BD-C5B3-4C6D-AF4C-0F5E3733F6AF}" type="CELLRANGE">
                      <a:rPr lang="en-US"/>
                      <a:pPr/>
                      <a:t>[CELLRANGE]</a:t>
                    </a:fld>
                    <a:r>
                      <a:rPr lang="en-US" baseline="0"/>
                      <a:t>, </a:t>
                    </a:r>
                    <a:fld id="{7FCBC249-435C-4481-99D9-C06C0F922222}" type="XVALUE">
                      <a:rPr lang="en-US" baseline="0"/>
                      <a:pPr/>
                      <a:t>[X VALUE]</a:t>
                    </a:fld>
                    <a:r>
                      <a:rPr lang="en-US" baseline="0"/>
                      <a:t>, </a:t>
                    </a:r>
                    <a:fld id="{AD6D4318-D722-4A19-BB78-7F38A5B3F875}"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BA7-464E-884F-A86388A8425A}"/>
                </c:ext>
              </c:extLst>
            </c:dLbl>
            <c:dLbl>
              <c:idx val="5"/>
              <c:layout>
                <c:manualLayout>
                  <c:x val="-1.8132581400298019E-2"/>
                  <c:y val="0.19049228602522245"/>
                </c:manualLayout>
              </c:layout>
              <c:tx>
                <c:rich>
                  <a:bodyPr/>
                  <a:lstStyle/>
                  <a:p>
                    <a:fld id="{F1647D62-0565-4F43-9A97-D061D121D935}" type="CELLRANGE">
                      <a:rPr lang="en-US"/>
                      <a:pPr/>
                      <a:t>[CELLRANGE]</a:t>
                    </a:fld>
                    <a:r>
                      <a:rPr lang="en-US" baseline="0"/>
                      <a:t>, </a:t>
                    </a:r>
                    <a:fld id="{68FDBB57-FD07-478E-9C15-0D5B56E3809E}" type="XVALUE">
                      <a:rPr lang="en-US" baseline="0"/>
                      <a:pPr/>
                      <a:t>[X VALUE]</a:t>
                    </a:fld>
                    <a:r>
                      <a:rPr lang="en-US" baseline="0"/>
                      <a:t>, </a:t>
                    </a:r>
                    <a:fld id="{B90295E6-3C76-4B09-B8D6-5481E95C8976}"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BA7-464E-884F-A86388A8425A}"/>
                </c:ext>
              </c:extLst>
            </c:dLbl>
            <c:dLbl>
              <c:idx val="6"/>
              <c:layout>
                <c:manualLayout>
                  <c:x val="-5.3672316384180789E-2"/>
                  <c:y val="-0.17129629629629634"/>
                </c:manualLayout>
              </c:layout>
              <c:tx>
                <c:rich>
                  <a:bodyPr/>
                  <a:lstStyle/>
                  <a:p>
                    <a:fld id="{E84149C6-57A1-4A06-9875-5E5561F5DCB9}" type="CELLRANGE">
                      <a:rPr lang="en-US"/>
                      <a:pPr/>
                      <a:t>[CELLRANGE]</a:t>
                    </a:fld>
                    <a:r>
                      <a:rPr lang="en-US" baseline="0"/>
                      <a:t>, </a:t>
                    </a:r>
                    <a:fld id="{11C67048-4B59-41A7-AC6B-B87F9B6822DE}" type="XVALUE">
                      <a:rPr lang="en-US" baseline="0"/>
                      <a:pPr/>
                      <a:t>[X VALUE]</a:t>
                    </a:fld>
                    <a:r>
                      <a:rPr lang="en-US" baseline="0"/>
                      <a:t>, </a:t>
                    </a:r>
                    <a:fld id="{ECB1C81D-1A70-45B1-BDB5-70E0456E9DC8}" type="YVALUE">
                      <a:rPr lang="en-US" baseline="0"/>
                      <a:pPr/>
                      <a:t>[Y VALUE]</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BA7-464E-884F-A86388A8425A}"/>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metrics!$B$5:$H$5</c:f>
              <c:numCache>
                <c:formatCode>0%</c:formatCode>
                <c:ptCount val="7"/>
                <c:pt idx="0">
                  <c:v>0.20182623878181899</c:v>
                </c:pt>
                <c:pt idx="1">
                  <c:v>0.18360685757782799</c:v>
                </c:pt>
                <c:pt idx="2">
                  <c:v>0.31504636945157599</c:v>
                </c:pt>
                <c:pt idx="3">
                  <c:v>0.35452931769642498</c:v>
                </c:pt>
                <c:pt idx="4">
                  <c:v>9.8747234185771707E-2</c:v>
                </c:pt>
                <c:pt idx="5">
                  <c:v>0.177238673044952</c:v>
                </c:pt>
                <c:pt idx="6">
                  <c:v>0.19509132470071699</c:v>
                </c:pt>
              </c:numCache>
            </c:numRef>
          </c:xVal>
          <c:yVal>
            <c:numRef>
              <c:f>metrics!$B$3:$H$3</c:f>
              <c:numCache>
                <c:formatCode>0%</c:formatCode>
                <c:ptCount val="7"/>
                <c:pt idx="0">
                  <c:v>0.170034872699553</c:v>
                </c:pt>
                <c:pt idx="1">
                  <c:v>0.193661494780942</c:v>
                </c:pt>
                <c:pt idx="2">
                  <c:v>0.34747703534550201</c:v>
                </c:pt>
                <c:pt idx="3">
                  <c:v>0.35507027171765798</c:v>
                </c:pt>
                <c:pt idx="4">
                  <c:v>9.6089560109449301E-2</c:v>
                </c:pt>
                <c:pt idx="5">
                  <c:v>0.15543347047310899</c:v>
                </c:pt>
                <c:pt idx="6">
                  <c:v>0.17761114596866001</c:v>
                </c:pt>
              </c:numCache>
            </c:numRef>
          </c:yVal>
          <c:smooth val="0"/>
          <c:extLst>
            <c:ext xmlns:c15="http://schemas.microsoft.com/office/drawing/2012/chart" uri="{02D57815-91ED-43cb-92C2-25804820EDAC}">
              <c15:datalabelsRange>
                <c15:f>metrics!$B$1:$H$1</c15:f>
                <c15:dlblRangeCache>
                  <c:ptCount val="7"/>
                  <c:pt idx="0">
                    <c:v>Equal Weight</c:v>
                  </c:pt>
                  <c:pt idx="1">
                    <c:v>Top 5 Of Each Sector</c:v>
                  </c:pt>
                  <c:pt idx="2">
                    <c:v>Max Return</c:v>
                  </c:pt>
                  <c:pt idx="3">
                    <c:v>MAX SR</c:v>
                  </c:pt>
                  <c:pt idx="4">
                    <c:v>Min STD</c:v>
                  </c:pt>
                  <c:pt idx="5">
                    <c:v>Vanilla Risk Parity</c:v>
                  </c:pt>
                  <c:pt idx="6">
                    <c:v>K-Mean</c:v>
                  </c:pt>
                </c15:dlblRangeCache>
              </c15:datalabelsRange>
            </c:ext>
            <c:ext xmlns:c16="http://schemas.microsoft.com/office/drawing/2014/chart" uri="{C3380CC4-5D6E-409C-BE32-E72D297353CC}">
              <c16:uniqueId val="{00000007-FBA7-464E-884F-A86388A8425A}"/>
            </c:ext>
          </c:extLst>
        </c:ser>
        <c:dLbls>
          <c:dLblPos val="r"/>
          <c:showLegendKey val="0"/>
          <c:showVal val="1"/>
          <c:showCatName val="1"/>
          <c:showSerName val="0"/>
          <c:showPercent val="0"/>
          <c:showBubbleSize val="0"/>
        </c:dLbls>
        <c:axId val="423465896"/>
        <c:axId val="423466224"/>
      </c:scatterChart>
      <c:valAx>
        <c:axId val="423465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Volatility</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3466224"/>
        <c:crosses val="autoZero"/>
        <c:crossBetween val="midCat"/>
      </c:valAx>
      <c:valAx>
        <c:axId val="423466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CAGR</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3465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A22A9-15F3-42A6-AEA8-8B6ECFD31544}" type="doc">
      <dgm:prSet loTypeId="urn:microsoft.com/office/officeart/2005/8/layout/process1" loCatId="process" qsTypeId="urn:microsoft.com/office/officeart/2005/8/quickstyle/simple1" qsCatId="simple" csTypeId="urn:microsoft.com/office/officeart/2005/8/colors/accent1_2" csCatId="accent1" phldr="1"/>
      <dgm:spPr/>
    </dgm:pt>
    <dgm:pt modelId="{7C515ED6-7A33-42F8-8A34-E627F27C52D9}">
      <dgm:prSet phldrT="[Text]"/>
      <dgm:spPr/>
      <dgm:t>
        <a:bodyPr/>
        <a:lstStyle/>
        <a:p>
          <a:r>
            <a:rPr lang="en-US" dirty="0">
              <a:latin typeface="+mn-lt"/>
            </a:rPr>
            <a:t>Analyze Historical Data</a:t>
          </a:r>
        </a:p>
      </dgm:t>
    </dgm:pt>
    <dgm:pt modelId="{033F4237-8149-42AC-8A9D-609EA1D828C6}" type="parTrans" cxnId="{05C02671-4976-4BBF-98CC-D114EC094E4D}">
      <dgm:prSet/>
      <dgm:spPr/>
      <dgm:t>
        <a:bodyPr/>
        <a:lstStyle/>
        <a:p>
          <a:endParaRPr lang="en-US"/>
        </a:p>
      </dgm:t>
    </dgm:pt>
    <dgm:pt modelId="{10B0A409-299E-42BB-8425-D46081F909AF}" type="sibTrans" cxnId="{05C02671-4976-4BBF-98CC-D114EC094E4D}">
      <dgm:prSet/>
      <dgm:spPr/>
      <dgm:t>
        <a:bodyPr/>
        <a:lstStyle/>
        <a:p>
          <a:endParaRPr lang="en-US"/>
        </a:p>
      </dgm:t>
    </dgm:pt>
    <dgm:pt modelId="{25D19EC1-502F-4A40-9951-7328D994C026}">
      <dgm:prSet phldrT="[Text]"/>
      <dgm:spPr/>
      <dgm:t>
        <a:bodyPr/>
        <a:lstStyle/>
        <a:p>
          <a:r>
            <a:rPr lang="en-US" dirty="0">
              <a:latin typeface="+mn-lt"/>
            </a:rPr>
            <a:t>Initial Allocation</a:t>
          </a:r>
        </a:p>
      </dgm:t>
    </dgm:pt>
    <dgm:pt modelId="{CF115737-FC08-4A47-976E-D99549CAE084}" type="parTrans" cxnId="{F58BB917-CF2A-4AE4-A1E5-FB7C0550D486}">
      <dgm:prSet/>
      <dgm:spPr/>
      <dgm:t>
        <a:bodyPr/>
        <a:lstStyle/>
        <a:p>
          <a:endParaRPr lang="en-US"/>
        </a:p>
      </dgm:t>
    </dgm:pt>
    <dgm:pt modelId="{999CE7C5-7014-4A53-88E7-E5E85EB09130}" type="sibTrans" cxnId="{F58BB917-CF2A-4AE4-A1E5-FB7C0550D486}">
      <dgm:prSet/>
      <dgm:spPr/>
      <dgm:t>
        <a:bodyPr/>
        <a:lstStyle/>
        <a:p>
          <a:endParaRPr lang="en-US"/>
        </a:p>
      </dgm:t>
    </dgm:pt>
    <dgm:pt modelId="{6EDAFBD0-24C8-45D2-B11F-F164D3792F73}">
      <dgm:prSet phldrT="[Text]"/>
      <dgm:spPr/>
      <dgm:t>
        <a:bodyPr/>
        <a:lstStyle/>
        <a:p>
          <a:r>
            <a:rPr lang="en-US" dirty="0">
              <a:latin typeface="+mn-lt"/>
            </a:rPr>
            <a:t>Live Data For Period K</a:t>
          </a:r>
        </a:p>
      </dgm:t>
    </dgm:pt>
    <dgm:pt modelId="{26AB0D83-4506-488F-A308-C2FEEBC451A3}" type="parTrans" cxnId="{AA253069-9E29-4142-ABD9-35E36D037867}">
      <dgm:prSet/>
      <dgm:spPr/>
      <dgm:t>
        <a:bodyPr/>
        <a:lstStyle/>
        <a:p>
          <a:endParaRPr lang="en-US"/>
        </a:p>
      </dgm:t>
    </dgm:pt>
    <dgm:pt modelId="{1696F0B6-1593-445B-B652-91F98F2B6843}" type="sibTrans" cxnId="{AA253069-9E29-4142-ABD9-35E36D037867}">
      <dgm:prSet/>
      <dgm:spPr/>
      <dgm:t>
        <a:bodyPr/>
        <a:lstStyle/>
        <a:p>
          <a:endParaRPr lang="en-US"/>
        </a:p>
      </dgm:t>
    </dgm:pt>
    <dgm:pt modelId="{A450761A-1244-4398-B580-05D5CC61CD2B}">
      <dgm:prSet phldrT="[Text]"/>
      <dgm:spPr/>
      <dgm:t>
        <a:bodyPr/>
        <a:lstStyle/>
        <a:p>
          <a:r>
            <a:rPr lang="en-US" dirty="0">
              <a:latin typeface="+mn-lt"/>
            </a:rPr>
            <a:t>Performance Evaluation</a:t>
          </a:r>
        </a:p>
      </dgm:t>
    </dgm:pt>
    <dgm:pt modelId="{86300ECD-D9E3-472D-93D6-F872E542202E}" type="parTrans" cxnId="{F39E569B-CFFF-48E3-BB5A-FFEEB2B8F88E}">
      <dgm:prSet/>
      <dgm:spPr/>
      <dgm:t>
        <a:bodyPr/>
        <a:lstStyle/>
        <a:p>
          <a:endParaRPr lang="en-US"/>
        </a:p>
      </dgm:t>
    </dgm:pt>
    <dgm:pt modelId="{752DDEC2-599C-4F06-94BE-E471374A9C53}" type="sibTrans" cxnId="{F39E569B-CFFF-48E3-BB5A-FFEEB2B8F88E}">
      <dgm:prSet/>
      <dgm:spPr/>
      <dgm:t>
        <a:bodyPr/>
        <a:lstStyle/>
        <a:p>
          <a:endParaRPr lang="en-US"/>
        </a:p>
      </dgm:t>
    </dgm:pt>
    <dgm:pt modelId="{54CD6516-6D3A-4E28-B487-7800AD65002F}">
      <dgm:prSet phldrT="[Text]"/>
      <dgm:spPr/>
      <dgm:t>
        <a:bodyPr/>
        <a:lstStyle/>
        <a:p>
          <a:r>
            <a:rPr lang="en-US" dirty="0">
              <a:latin typeface="+mn-lt"/>
            </a:rPr>
            <a:t>Rebalance</a:t>
          </a:r>
        </a:p>
      </dgm:t>
    </dgm:pt>
    <dgm:pt modelId="{153578B0-7A7B-4642-80C4-97479B671468}" type="parTrans" cxnId="{2AF9C5B5-792D-4E88-B178-7C64D9F1157E}">
      <dgm:prSet/>
      <dgm:spPr/>
      <dgm:t>
        <a:bodyPr/>
        <a:lstStyle/>
        <a:p>
          <a:endParaRPr lang="en-US"/>
        </a:p>
      </dgm:t>
    </dgm:pt>
    <dgm:pt modelId="{3998AA41-8771-404D-B84E-DA0E3DFB6990}" type="sibTrans" cxnId="{2AF9C5B5-792D-4E88-B178-7C64D9F1157E}">
      <dgm:prSet/>
      <dgm:spPr/>
      <dgm:t>
        <a:bodyPr/>
        <a:lstStyle/>
        <a:p>
          <a:endParaRPr lang="en-US"/>
        </a:p>
      </dgm:t>
    </dgm:pt>
    <dgm:pt modelId="{59070C47-A6E7-4BB3-828B-6DE33AD3D580}" type="pres">
      <dgm:prSet presAssocID="{02CA22A9-15F3-42A6-AEA8-8B6ECFD31544}" presName="Name0" presStyleCnt="0">
        <dgm:presLayoutVars>
          <dgm:dir/>
          <dgm:resizeHandles val="exact"/>
        </dgm:presLayoutVars>
      </dgm:prSet>
      <dgm:spPr/>
    </dgm:pt>
    <dgm:pt modelId="{54011ED5-09BE-4B2F-B5BB-58CF36D2386F}" type="pres">
      <dgm:prSet presAssocID="{7C515ED6-7A33-42F8-8A34-E627F27C52D9}" presName="node" presStyleLbl="node1" presStyleIdx="0" presStyleCnt="5" custLinFactNeighborX="-806" custLinFactNeighborY="-961">
        <dgm:presLayoutVars>
          <dgm:bulletEnabled val="1"/>
        </dgm:presLayoutVars>
      </dgm:prSet>
      <dgm:spPr/>
    </dgm:pt>
    <dgm:pt modelId="{C3B0FE37-1434-4014-838A-E731DEB9FFB4}" type="pres">
      <dgm:prSet presAssocID="{10B0A409-299E-42BB-8425-D46081F909AF}" presName="sibTrans" presStyleLbl="sibTrans2D1" presStyleIdx="0" presStyleCnt="4"/>
      <dgm:spPr/>
    </dgm:pt>
    <dgm:pt modelId="{68FA236E-2AF1-4BE3-8C63-4CFA54F5D414}" type="pres">
      <dgm:prSet presAssocID="{10B0A409-299E-42BB-8425-D46081F909AF}" presName="connectorText" presStyleLbl="sibTrans2D1" presStyleIdx="0" presStyleCnt="4"/>
      <dgm:spPr/>
    </dgm:pt>
    <dgm:pt modelId="{D431620F-4E70-4F89-A800-DF88EA595ED7}" type="pres">
      <dgm:prSet presAssocID="{25D19EC1-502F-4A40-9951-7328D994C026}" presName="node" presStyleLbl="node1" presStyleIdx="1" presStyleCnt="5">
        <dgm:presLayoutVars>
          <dgm:bulletEnabled val="1"/>
        </dgm:presLayoutVars>
      </dgm:prSet>
      <dgm:spPr/>
    </dgm:pt>
    <dgm:pt modelId="{6E600B5B-4C9E-461F-9E6C-E1BEA02CF5B9}" type="pres">
      <dgm:prSet presAssocID="{999CE7C5-7014-4A53-88E7-E5E85EB09130}" presName="sibTrans" presStyleLbl="sibTrans2D1" presStyleIdx="1" presStyleCnt="4"/>
      <dgm:spPr/>
    </dgm:pt>
    <dgm:pt modelId="{B25EAF14-365F-4E15-98A3-B64D56782F37}" type="pres">
      <dgm:prSet presAssocID="{999CE7C5-7014-4A53-88E7-E5E85EB09130}" presName="connectorText" presStyleLbl="sibTrans2D1" presStyleIdx="1" presStyleCnt="4"/>
      <dgm:spPr/>
    </dgm:pt>
    <dgm:pt modelId="{280F9B26-D74C-44AA-AEA1-00FF0F54A0A9}" type="pres">
      <dgm:prSet presAssocID="{6EDAFBD0-24C8-45D2-B11F-F164D3792F73}" presName="node" presStyleLbl="node1" presStyleIdx="2" presStyleCnt="5" custLinFactNeighborY="-2323">
        <dgm:presLayoutVars>
          <dgm:bulletEnabled val="1"/>
        </dgm:presLayoutVars>
      </dgm:prSet>
      <dgm:spPr/>
    </dgm:pt>
    <dgm:pt modelId="{57BC901C-B563-45D2-86A9-48FF4CAF7854}" type="pres">
      <dgm:prSet presAssocID="{1696F0B6-1593-445B-B652-91F98F2B6843}" presName="sibTrans" presStyleLbl="sibTrans2D1" presStyleIdx="2" presStyleCnt="4"/>
      <dgm:spPr/>
    </dgm:pt>
    <dgm:pt modelId="{0227CF1E-1382-4454-82EE-236EC10E2B2C}" type="pres">
      <dgm:prSet presAssocID="{1696F0B6-1593-445B-B652-91F98F2B6843}" presName="connectorText" presStyleLbl="sibTrans2D1" presStyleIdx="2" presStyleCnt="4"/>
      <dgm:spPr/>
    </dgm:pt>
    <dgm:pt modelId="{B2492ABA-2EC6-4B6C-96C0-D63B2A35DA8F}" type="pres">
      <dgm:prSet presAssocID="{A450761A-1244-4398-B580-05D5CC61CD2B}" presName="node" presStyleLbl="node1" presStyleIdx="3" presStyleCnt="5">
        <dgm:presLayoutVars>
          <dgm:bulletEnabled val="1"/>
        </dgm:presLayoutVars>
      </dgm:prSet>
      <dgm:spPr/>
    </dgm:pt>
    <dgm:pt modelId="{B8DE7707-CE8C-4BFE-914B-32CFF7237534}" type="pres">
      <dgm:prSet presAssocID="{752DDEC2-599C-4F06-94BE-E471374A9C53}" presName="sibTrans" presStyleLbl="sibTrans2D1" presStyleIdx="3" presStyleCnt="4"/>
      <dgm:spPr/>
    </dgm:pt>
    <dgm:pt modelId="{9ED111F4-77A4-4A16-A357-476112373225}" type="pres">
      <dgm:prSet presAssocID="{752DDEC2-599C-4F06-94BE-E471374A9C53}" presName="connectorText" presStyleLbl="sibTrans2D1" presStyleIdx="3" presStyleCnt="4"/>
      <dgm:spPr/>
    </dgm:pt>
    <dgm:pt modelId="{66D9BA8E-66D5-4EC1-90D2-7569A60C8C09}" type="pres">
      <dgm:prSet presAssocID="{54CD6516-6D3A-4E28-B487-7800AD65002F}" presName="node" presStyleLbl="node1" presStyleIdx="4" presStyleCnt="5">
        <dgm:presLayoutVars>
          <dgm:bulletEnabled val="1"/>
        </dgm:presLayoutVars>
      </dgm:prSet>
      <dgm:spPr/>
    </dgm:pt>
  </dgm:ptLst>
  <dgm:cxnLst>
    <dgm:cxn modelId="{A0B8F20F-9FF3-4E16-8CBD-299878B7D820}" type="presOf" srcId="{54CD6516-6D3A-4E28-B487-7800AD65002F}" destId="{66D9BA8E-66D5-4EC1-90D2-7569A60C8C09}" srcOrd="0" destOrd="0" presId="urn:microsoft.com/office/officeart/2005/8/layout/process1"/>
    <dgm:cxn modelId="{F58BB917-CF2A-4AE4-A1E5-FB7C0550D486}" srcId="{02CA22A9-15F3-42A6-AEA8-8B6ECFD31544}" destId="{25D19EC1-502F-4A40-9951-7328D994C026}" srcOrd="1" destOrd="0" parTransId="{CF115737-FC08-4A47-976E-D99549CAE084}" sibTransId="{999CE7C5-7014-4A53-88E7-E5E85EB09130}"/>
    <dgm:cxn modelId="{18CFD145-49CC-4BA2-A5EB-6A8B8C496667}" type="presOf" srcId="{1696F0B6-1593-445B-B652-91F98F2B6843}" destId="{57BC901C-B563-45D2-86A9-48FF4CAF7854}" srcOrd="0" destOrd="0" presId="urn:microsoft.com/office/officeart/2005/8/layout/process1"/>
    <dgm:cxn modelId="{AA253069-9E29-4142-ABD9-35E36D037867}" srcId="{02CA22A9-15F3-42A6-AEA8-8B6ECFD31544}" destId="{6EDAFBD0-24C8-45D2-B11F-F164D3792F73}" srcOrd="2" destOrd="0" parTransId="{26AB0D83-4506-488F-A308-C2FEEBC451A3}" sibTransId="{1696F0B6-1593-445B-B652-91F98F2B6843}"/>
    <dgm:cxn modelId="{05C02671-4976-4BBF-98CC-D114EC094E4D}" srcId="{02CA22A9-15F3-42A6-AEA8-8B6ECFD31544}" destId="{7C515ED6-7A33-42F8-8A34-E627F27C52D9}" srcOrd="0" destOrd="0" parTransId="{033F4237-8149-42AC-8A9D-609EA1D828C6}" sibTransId="{10B0A409-299E-42BB-8425-D46081F909AF}"/>
    <dgm:cxn modelId="{D5CE9B55-D3B8-46B4-8C27-65EE1E42293F}" type="presOf" srcId="{1696F0B6-1593-445B-B652-91F98F2B6843}" destId="{0227CF1E-1382-4454-82EE-236EC10E2B2C}" srcOrd="1" destOrd="0" presId="urn:microsoft.com/office/officeart/2005/8/layout/process1"/>
    <dgm:cxn modelId="{AB5CDE83-844B-4F54-98A8-AD64B471C280}" type="presOf" srcId="{02CA22A9-15F3-42A6-AEA8-8B6ECFD31544}" destId="{59070C47-A6E7-4BB3-828B-6DE33AD3D580}" srcOrd="0" destOrd="0" presId="urn:microsoft.com/office/officeart/2005/8/layout/process1"/>
    <dgm:cxn modelId="{68D30E8A-4F10-4AD8-82BD-5C0C64B37C2B}" type="presOf" srcId="{999CE7C5-7014-4A53-88E7-E5E85EB09130}" destId="{6E600B5B-4C9E-461F-9E6C-E1BEA02CF5B9}" srcOrd="0" destOrd="0" presId="urn:microsoft.com/office/officeart/2005/8/layout/process1"/>
    <dgm:cxn modelId="{F39E569B-CFFF-48E3-BB5A-FFEEB2B8F88E}" srcId="{02CA22A9-15F3-42A6-AEA8-8B6ECFD31544}" destId="{A450761A-1244-4398-B580-05D5CC61CD2B}" srcOrd="3" destOrd="0" parTransId="{86300ECD-D9E3-472D-93D6-F872E542202E}" sibTransId="{752DDEC2-599C-4F06-94BE-E471374A9C53}"/>
    <dgm:cxn modelId="{FC1F9CA1-1582-4E57-A079-10DCA780C06F}" type="presOf" srcId="{10B0A409-299E-42BB-8425-D46081F909AF}" destId="{68FA236E-2AF1-4BE3-8C63-4CFA54F5D414}" srcOrd="1" destOrd="0" presId="urn:microsoft.com/office/officeart/2005/8/layout/process1"/>
    <dgm:cxn modelId="{2AF9C5B5-792D-4E88-B178-7C64D9F1157E}" srcId="{02CA22A9-15F3-42A6-AEA8-8B6ECFD31544}" destId="{54CD6516-6D3A-4E28-B487-7800AD65002F}" srcOrd="4" destOrd="0" parTransId="{153578B0-7A7B-4642-80C4-97479B671468}" sibTransId="{3998AA41-8771-404D-B84E-DA0E3DFB6990}"/>
    <dgm:cxn modelId="{21AC05C0-10F7-48A5-94CA-6CE5D79F026F}" type="presOf" srcId="{10B0A409-299E-42BB-8425-D46081F909AF}" destId="{C3B0FE37-1434-4014-838A-E731DEB9FFB4}" srcOrd="0" destOrd="0" presId="urn:microsoft.com/office/officeart/2005/8/layout/process1"/>
    <dgm:cxn modelId="{753D40D4-A2A6-4DA7-A459-E704DC1A859D}" type="presOf" srcId="{752DDEC2-599C-4F06-94BE-E471374A9C53}" destId="{9ED111F4-77A4-4A16-A357-476112373225}" srcOrd="1" destOrd="0" presId="urn:microsoft.com/office/officeart/2005/8/layout/process1"/>
    <dgm:cxn modelId="{751044D4-161A-4DF7-9BD9-104DDCEF2D84}" type="presOf" srcId="{999CE7C5-7014-4A53-88E7-E5E85EB09130}" destId="{B25EAF14-365F-4E15-98A3-B64D56782F37}" srcOrd="1" destOrd="0" presId="urn:microsoft.com/office/officeart/2005/8/layout/process1"/>
    <dgm:cxn modelId="{59796CE6-84B3-4EAC-BBA9-9930FD1BB385}" type="presOf" srcId="{752DDEC2-599C-4F06-94BE-E471374A9C53}" destId="{B8DE7707-CE8C-4BFE-914B-32CFF7237534}" srcOrd="0" destOrd="0" presId="urn:microsoft.com/office/officeart/2005/8/layout/process1"/>
    <dgm:cxn modelId="{2B110EED-3790-4911-B23F-13D980753BD8}" type="presOf" srcId="{A450761A-1244-4398-B580-05D5CC61CD2B}" destId="{B2492ABA-2EC6-4B6C-96C0-D63B2A35DA8F}" srcOrd="0" destOrd="0" presId="urn:microsoft.com/office/officeart/2005/8/layout/process1"/>
    <dgm:cxn modelId="{7A4F81F1-BF7A-46D7-947E-B885762F4FC1}" type="presOf" srcId="{25D19EC1-502F-4A40-9951-7328D994C026}" destId="{D431620F-4E70-4F89-A800-DF88EA595ED7}" srcOrd="0" destOrd="0" presId="urn:microsoft.com/office/officeart/2005/8/layout/process1"/>
    <dgm:cxn modelId="{5282C6F6-FDC5-4BEE-A6C6-3058406C242E}" type="presOf" srcId="{6EDAFBD0-24C8-45D2-B11F-F164D3792F73}" destId="{280F9B26-D74C-44AA-AEA1-00FF0F54A0A9}" srcOrd="0" destOrd="0" presId="urn:microsoft.com/office/officeart/2005/8/layout/process1"/>
    <dgm:cxn modelId="{BFC672F7-D6A1-483F-8507-BD4A2AD554DA}" type="presOf" srcId="{7C515ED6-7A33-42F8-8A34-E627F27C52D9}" destId="{54011ED5-09BE-4B2F-B5BB-58CF36D2386F}" srcOrd="0" destOrd="0" presId="urn:microsoft.com/office/officeart/2005/8/layout/process1"/>
    <dgm:cxn modelId="{86C18678-A6C1-4EFA-B268-CD62BC64F886}" type="presParOf" srcId="{59070C47-A6E7-4BB3-828B-6DE33AD3D580}" destId="{54011ED5-09BE-4B2F-B5BB-58CF36D2386F}" srcOrd="0" destOrd="0" presId="urn:microsoft.com/office/officeart/2005/8/layout/process1"/>
    <dgm:cxn modelId="{2C6C7621-F07B-4AB7-B68E-57F02F8DDD54}" type="presParOf" srcId="{59070C47-A6E7-4BB3-828B-6DE33AD3D580}" destId="{C3B0FE37-1434-4014-838A-E731DEB9FFB4}" srcOrd="1" destOrd="0" presId="urn:microsoft.com/office/officeart/2005/8/layout/process1"/>
    <dgm:cxn modelId="{2EE3CEAD-02C6-463A-B2CA-6DE76840D563}" type="presParOf" srcId="{C3B0FE37-1434-4014-838A-E731DEB9FFB4}" destId="{68FA236E-2AF1-4BE3-8C63-4CFA54F5D414}" srcOrd="0" destOrd="0" presId="urn:microsoft.com/office/officeart/2005/8/layout/process1"/>
    <dgm:cxn modelId="{36C88264-AEAB-43AC-B40E-1DF6474CD4C4}" type="presParOf" srcId="{59070C47-A6E7-4BB3-828B-6DE33AD3D580}" destId="{D431620F-4E70-4F89-A800-DF88EA595ED7}" srcOrd="2" destOrd="0" presId="urn:microsoft.com/office/officeart/2005/8/layout/process1"/>
    <dgm:cxn modelId="{6D225DC0-54FF-4203-AA88-4E18F828EE04}" type="presParOf" srcId="{59070C47-A6E7-4BB3-828B-6DE33AD3D580}" destId="{6E600B5B-4C9E-461F-9E6C-E1BEA02CF5B9}" srcOrd="3" destOrd="0" presId="urn:microsoft.com/office/officeart/2005/8/layout/process1"/>
    <dgm:cxn modelId="{B694485A-0E2D-409A-A041-6ED4475B022D}" type="presParOf" srcId="{6E600B5B-4C9E-461F-9E6C-E1BEA02CF5B9}" destId="{B25EAF14-365F-4E15-98A3-B64D56782F37}" srcOrd="0" destOrd="0" presId="urn:microsoft.com/office/officeart/2005/8/layout/process1"/>
    <dgm:cxn modelId="{4381BE26-3772-49AE-8C0D-A0081FB2D8A1}" type="presParOf" srcId="{59070C47-A6E7-4BB3-828B-6DE33AD3D580}" destId="{280F9B26-D74C-44AA-AEA1-00FF0F54A0A9}" srcOrd="4" destOrd="0" presId="urn:microsoft.com/office/officeart/2005/8/layout/process1"/>
    <dgm:cxn modelId="{F11A49EE-0D75-42D0-9814-AAAF85AA2B2C}" type="presParOf" srcId="{59070C47-A6E7-4BB3-828B-6DE33AD3D580}" destId="{57BC901C-B563-45D2-86A9-48FF4CAF7854}" srcOrd="5" destOrd="0" presId="urn:microsoft.com/office/officeart/2005/8/layout/process1"/>
    <dgm:cxn modelId="{21BF4F7A-AAF4-480A-8FCD-29F4C1E7175B}" type="presParOf" srcId="{57BC901C-B563-45D2-86A9-48FF4CAF7854}" destId="{0227CF1E-1382-4454-82EE-236EC10E2B2C}" srcOrd="0" destOrd="0" presId="urn:microsoft.com/office/officeart/2005/8/layout/process1"/>
    <dgm:cxn modelId="{D23421B9-9378-4A0B-8AE9-64CE78DCEBB2}" type="presParOf" srcId="{59070C47-A6E7-4BB3-828B-6DE33AD3D580}" destId="{B2492ABA-2EC6-4B6C-96C0-D63B2A35DA8F}" srcOrd="6" destOrd="0" presId="urn:microsoft.com/office/officeart/2005/8/layout/process1"/>
    <dgm:cxn modelId="{00B0B850-5371-4577-8466-82EE91D9CB1C}" type="presParOf" srcId="{59070C47-A6E7-4BB3-828B-6DE33AD3D580}" destId="{B8DE7707-CE8C-4BFE-914B-32CFF7237534}" srcOrd="7" destOrd="0" presId="urn:microsoft.com/office/officeart/2005/8/layout/process1"/>
    <dgm:cxn modelId="{3650BA03-13AD-434F-A0C0-4ADA590DFC20}" type="presParOf" srcId="{B8DE7707-CE8C-4BFE-914B-32CFF7237534}" destId="{9ED111F4-77A4-4A16-A357-476112373225}" srcOrd="0" destOrd="0" presId="urn:microsoft.com/office/officeart/2005/8/layout/process1"/>
    <dgm:cxn modelId="{5215284A-D19B-41A3-93F2-20DC9081DB78}" type="presParOf" srcId="{59070C47-A6E7-4BB3-828B-6DE33AD3D580}" destId="{66D9BA8E-66D5-4EC1-90D2-7569A60C8C09}"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760F27-7467-4501-94C6-CC97662ABC5E}" type="doc">
      <dgm:prSet loTypeId="urn:microsoft.com/office/officeart/2005/8/layout/hList1" loCatId="list" qsTypeId="urn:microsoft.com/office/officeart/2005/8/quickstyle/simple3" qsCatId="simple" csTypeId="urn:microsoft.com/office/officeart/2005/8/colors/accent0_3" csCatId="mainScheme" phldr="1"/>
      <dgm:spPr/>
      <dgm:t>
        <a:bodyPr/>
        <a:lstStyle/>
        <a:p>
          <a:endParaRPr lang="en-US"/>
        </a:p>
      </dgm:t>
    </dgm:pt>
    <dgm:pt modelId="{5594A04C-8B4E-4D35-8CD6-1EEF2F43D955}">
      <dgm:prSet phldrT="[Text]"/>
      <dgm:spPr/>
      <dgm:t>
        <a:bodyPr/>
        <a:lstStyle/>
        <a:p>
          <a:r>
            <a:rPr lang="en-US" b="1" dirty="0">
              <a:latin typeface="+mn-lt"/>
            </a:rPr>
            <a:t>Monte Carlo Simulation(Brute Force)</a:t>
          </a:r>
        </a:p>
      </dgm:t>
    </dgm:pt>
    <dgm:pt modelId="{C5E29617-4FA1-468F-BECC-F1F4CA120DCD}" type="parTrans" cxnId="{66E72F23-D415-48EA-8098-49CF1C09EA12}">
      <dgm:prSet/>
      <dgm:spPr/>
      <dgm:t>
        <a:bodyPr/>
        <a:lstStyle/>
        <a:p>
          <a:endParaRPr lang="en-US"/>
        </a:p>
      </dgm:t>
    </dgm:pt>
    <dgm:pt modelId="{4E518D9A-D042-4785-9474-5A69DD440109}" type="sibTrans" cxnId="{66E72F23-D415-48EA-8098-49CF1C09EA12}">
      <dgm:prSet/>
      <dgm:spPr/>
      <dgm:t>
        <a:bodyPr/>
        <a:lstStyle/>
        <a:p>
          <a:endParaRPr lang="en-US"/>
        </a:p>
      </dgm:t>
    </dgm:pt>
    <dgm:pt modelId="{E2CF8883-03FE-48AA-9E98-1C0624317749}">
      <dgm:prSet phldrT="[Text]" custT="1"/>
      <dgm:spPr/>
      <dgm:t>
        <a:bodyPr/>
        <a:lstStyle/>
        <a:p>
          <a:r>
            <a:rPr lang="en-US" sz="2100" b="0" kern="1200">
              <a:latin typeface="Tw Cen MT"/>
              <a:ea typeface="+mn-ea"/>
              <a:cs typeface="+mn-cs"/>
            </a:rPr>
            <a:t>Simple implementation.</a:t>
          </a:r>
          <a:endParaRPr lang="en-US" sz="2100" b="0" kern="1200" dirty="0">
            <a:latin typeface="Tw Cen MT"/>
            <a:ea typeface="+mn-ea"/>
            <a:cs typeface="+mn-cs"/>
          </a:endParaRPr>
        </a:p>
      </dgm:t>
    </dgm:pt>
    <dgm:pt modelId="{DAAC5A56-0DE2-4E69-B5C9-1F117FD4B620}" type="parTrans" cxnId="{3B4FD3E9-579A-4EE6-AF0C-A8D535D8ECD1}">
      <dgm:prSet/>
      <dgm:spPr/>
      <dgm:t>
        <a:bodyPr/>
        <a:lstStyle/>
        <a:p>
          <a:endParaRPr lang="en-US"/>
        </a:p>
      </dgm:t>
    </dgm:pt>
    <dgm:pt modelId="{82E52C22-F7F5-4CEB-A433-D3A687787917}" type="sibTrans" cxnId="{3B4FD3E9-579A-4EE6-AF0C-A8D535D8ECD1}">
      <dgm:prSet/>
      <dgm:spPr/>
      <dgm:t>
        <a:bodyPr/>
        <a:lstStyle/>
        <a:p>
          <a:endParaRPr lang="en-US"/>
        </a:p>
      </dgm:t>
    </dgm:pt>
    <dgm:pt modelId="{A06B493F-75EC-4D98-A2A3-9A137A3FC53A}">
      <dgm:prSet phldrT="[Text]" custT="1"/>
      <dgm:spPr/>
      <dgm:t>
        <a:bodyPr/>
        <a:lstStyle/>
        <a:p>
          <a:r>
            <a:rPr lang="en-US" sz="2100" b="0" kern="1200">
              <a:latin typeface="Tw Cen MT"/>
              <a:ea typeface="+mn-ea"/>
              <a:cs typeface="+mn-cs"/>
            </a:rPr>
            <a:t>Slow.</a:t>
          </a:r>
          <a:endParaRPr lang="en-US" sz="2100" b="0" kern="1200" dirty="0">
            <a:latin typeface="Tw Cen MT"/>
            <a:ea typeface="+mn-ea"/>
            <a:cs typeface="+mn-cs"/>
          </a:endParaRPr>
        </a:p>
      </dgm:t>
    </dgm:pt>
    <dgm:pt modelId="{510B3F35-A4D4-4983-8376-6A7762A71523}" type="parTrans" cxnId="{6A2644B3-FBB4-4853-B868-4256177E4F9C}">
      <dgm:prSet/>
      <dgm:spPr/>
      <dgm:t>
        <a:bodyPr/>
        <a:lstStyle/>
        <a:p>
          <a:endParaRPr lang="en-US"/>
        </a:p>
      </dgm:t>
    </dgm:pt>
    <dgm:pt modelId="{0018CE67-EBDD-4455-BCE3-E72A922EA988}" type="sibTrans" cxnId="{6A2644B3-FBB4-4853-B868-4256177E4F9C}">
      <dgm:prSet/>
      <dgm:spPr/>
      <dgm:t>
        <a:bodyPr/>
        <a:lstStyle/>
        <a:p>
          <a:endParaRPr lang="en-US"/>
        </a:p>
      </dgm:t>
    </dgm:pt>
    <dgm:pt modelId="{D70D90DE-5F9F-4E32-A7C9-0E9DA353EDA7}">
      <dgm:prSet phldrT="[Text]" custT="1"/>
      <dgm:spPr/>
      <dgm:t>
        <a:bodyPr/>
        <a:lstStyle/>
        <a:p>
          <a:r>
            <a:rPr lang="en-US" sz="2800" b="1" kern="1200" dirty="0">
              <a:latin typeface="Tw Cen MT"/>
              <a:ea typeface="+mn-ea"/>
              <a:cs typeface="+mn-cs"/>
            </a:rPr>
            <a:t>SciPy</a:t>
          </a:r>
        </a:p>
      </dgm:t>
    </dgm:pt>
    <dgm:pt modelId="{392C897D-2B58-4CA1-AD91-6E37A251B921}" type="parTrans" cxnId="{DCF0E5A9-6F8B-4926-B52A-2F1870AE2383}">
      <dgm:prSet/>
      <dgm:spPr/>
      <dgm:t>
        <a:bodyPr/>
        <a:lstStyle/>
        <a:p>
          <a:endParaRPr lang="en-US"/>
        </a:p>
      </dgm:t>
    </dgm:pt>
    <dgm:pt modelId="{611F4765-3E9D-4F04-B600-324D25130A1B}" type="sibTrans" cxnId="{DCF0E5A9-6F8B-4926-B52A-2F1870AE2383}">
      <dgm:prSet/>
      <dgm:spPr/>
      <dgm:t>
        <a:bodyPr/>
        <a:lstStyle/>
        <a:p>
          <a:endParaRPr lang="en-US"/>
        </a:p>
      </dgm:t>
    </dgm:pt>
    <dgm:pt modelId="{8383AFA7-CB6E-4B7A-98ED-899D8BB7FF18}">
      <dgm:prSet phldrT="[Text]" custT="1"/>
      <dgm:spPr/>
      <dgm:t>
        <a:bodyPr/>
        <a:lstStyle/>
        <a:p>
          <a:r>
            <a:rPr lang="en-US" sz="2100" b="0" kern="1200">
              <a:latin typeface="Tw Cen MT"/>
              <a:ea typeface="+mn-ea"/>
              <a:cs typeface="+mn-cs"/>
            </a:rPr>
            <a:t>Simple to use.</a:t>
          </a:r>
          <a:endParaRPr lang="en-US" sz="2100" b="0" kern="1200" dirty="0">
            <a:latin typeface="Tw Cen MT"/>
            <a:ea typeface="+mn-ea"/>
            <a:cs typeface="+mn-cs"/>
          </a:endParaRPr>
        </a:p>
      </dgm:t>
    </dgm:pt>
    <dgm:pt modelId="{F0A7F8C7-EA1C-4E77-AE62-8BB0196755DA}" type="parTrans" cxnId="{95137A11-2CA5-421C-8E0D-80398291BC58}">
      <dgm:prSet/>
      <dgm:spPr/>
      <dgm:t>
        <a:bodyPr/>
        <a:lstStyle/>
        <a:p>
          <a:endParaRPr lang="en-US"/>
        </a:p>
      </dgm:t>
    </dgm:pt>
    <dgm:pt modelId="{292B8623-3522-4636-AB8D-BD58F2D0584E}" type="sibTrans" cxnId="{95137A11-2CA5-421C-8E0D-80398291BC58}">
      <dgm:prSet/>
      <dgm:spPr/>
      <dgm:t>
        <a:bodyPr/>
        <a:lstStyle/>
        <a:p>
          <a:endParaRPr lang="en-US"/>
        </a:p>
      </dgm:t>
    </dgm:pt>
    <dgm:pt modelId="{32F79FD5-5283-468F-9DC0-D0E4CE293B65}">
      <dgm:prSet phldrT="[Text]" custT="1"/>
      <dgm:spPr/>
      <dgm:t>
        <a:bodyPr/>
        <a:lstStyle/>
        <a:p>
          <a:r>
            <a:rPr lang="en-US" sz="2100" b="0" kern="1200">
              <a:latin typeface="Tw Cen MT"/>
              <a:ea typeface="+mn-ea"/>
              <a:cs typeface="+mn-cs"/>
            </a:rPr>
            <a:t>Valid for a wide-variety of problems.</a:t>
          </a:r>
          <a:endParaRPr lang="en-US" sz="2100" b="0" kern="1200" dirty="0">
            <a:latin typeface="Tw Cen MT"/>
            <a:ea typeface="+mn-ea"/>
            <a:cs typeface="+mn-cs"/>
          </a:endParaRPr>
        </a:p>
      </dgm:t>
    </dgm:pt>
    <dgm:pt modelId="{EBC27F92-707E-42A0-8CC7-1A58E4655C9F}" type="parTrans" cxnId="{7E23622C-68DD-46D2-B17C-187F9910EA1E}">
      <dgm:prSet/>
      <dgm:spPr/>
      <dgm:t>
        <a:bodyPr/>
        <a:lstStyle/>
        <a:p>
          <a:endParaRPr lang="en-US"/>
        </a:p>
      </dgm:t>
    </dgm:pt>
    <dgm:pt modelId="{0F38EFF6-F1FC-4023-B541-02B96C136D19}" type="sibTrans" cxnId="{7E23622C-68DD-46D2-B17C-187F9910EA1E}">
      <dgm:prSet/>
      <dgm:spPr/>
      <dgm:t>
        <a:bodyPr/>
        <a:lstStyle/>
        <a:p>
          <a:endParaRPr lang="en-US"/>
        </a:p>
      </dgm:t>
    </dgm:pt>
    <dgm:pt modelId="{E3C8AB17-DD9A-4493-B75F-E2211A138AB5}">
      <dgm:prSet phldrT="[Text]" custT="1"/>
      <dgm:spPr/>
      <dgm:t>
        <a:bodyPr/>
        <a:lstStyle/>
        <a:p>
          <a:r>
            <a:rPr lang="en-US" sz="2400" b="1" kern="1200" dirty="0">
              <a:latin typeface="Tw Cen MT"/>
              <a:ea typeface="+mn-ea"/>
              <a:cs typeface="+mn-cs"/>
            </a:rPr>
            <a:t>Quadratic</a:t>
          </a:r>
          <a:r>
            <a:rPr lang="en-US" sz="2400" kern="1200" dirty="0">
              <a:latin typeface="Agency FB" panose="020B0503020202020204" pitchFamily="34" charset="0"/>
            </a:rPr>
            <a:t> </a:t>
          </a:r>
          <a:r>
            <a:rPr lang="en-US" sz="2400" b="1" kern="1200" dirty="0">
              <a:latin typeface="Tw Cen MT"/>
              <a:ea typeface="+mn-ea"/>
              <a:cs typeface="+mn-cs"/>
            </a:rPr>
            <a:t>Solver</a:t>
          </a:r>
        </a:p>
      </dgm:t>
    </dgm:pt>
    <dgm:pt modelId="{C2DD9375-72EC-499A-9214-FF08B619B14B}" type="parTrans" cxnId="{148EB98D-60D1-45F3-BE76-3761A7026EC2}">
      <dgm:prSet/>
      <dgm:spPr/>
      <dgm:t>
        <a:bodyPr/>
        <a:lstStyle/>
        <a:p>
          <a:endParaRPr lang="en-US"/>
        </a:p>
      </dgm:t>
    </dgm:pt>
    <dgm:pt modelId="{77F5A250-D3AC-446A-ABDB-13B25519DAD5}" type="sibTrans" cxnId="{148EB98D-60D1-45F3-BE76-3761A7026EC2}">
      <dgm:prSet/>
      <dgm:spPr/>
      <dgm:t>
        <a:bodyPr/>
        <a:lstStyle/>
        <a:p>
          <a:endParaRPr lang="en-US"/>
        </a:p>
      </dgm:t>
    </dgm:pt>
    <dgm:pt modelId="{0AA26087-3586-44B5-AFFC-233A6E241C5F}">
      <dgm:prSet phldrT="[Text]" custT="1"/>
      <dgm:spPr/>
      <dgm:t>
        <a:bodyPr/>
        <a:lstStyle/>
        <a:p>
          <a:r>
            <a:rPr lang="en-US" sz="2100" b="0" kern="1200">
              <a:latin typeface="Tw Cen MT"/>
              <a:ea typeface="+mn-ea"/>
              <a:cs typeface="+mn-cs"/>
            </a:rPr>
            <a:t>Need to write the problem as quartic program.</a:t>
          </a:r>
          <a:endParaRPr lang="en-US" sz="2100" b="0" kern="1200" dirty="0">
            <a:latin typeface="Tw Cen MT"/>
            <a:ea typeface="+mn-ea"/>
            <a:cs typeface="+mn-cs"/>
          </a:endParaRPr>
        </a:p>
      </dgm:t>
    </dgm:pt>
    <dgm:pt modelId="{0E352090-EF8C-4E30-B21A-ED05038EDE9F}" type="parTrans" cxnId="{42B807F6-6AB1-482B-8506-938EC63F99F8}">
      <dgm:prSet/>
      <dgm:spPr/>
      <dgm:t>
        <a:bodyPr/>
        <a:lstStyle/>
        <a:p>
          <a:endParaRPr lang="en-US"/>
        </a:p>
      </dgm:t>
    </dgm:pt>
    <dgm:pt modelId="{FA977B70-42E6-48CC-A99C-7EC7BCBB80D9}" type="sibTrans" cxnId="{42B807F6-6AB1-482B-8506-938EC63F99F8}">
      <dgm:prSet/>
      <dgm:spPr/>
      <dgm:t>
        <a:bodyPr/>
        <a:lstStyle/>
        <a:p>
          <a:endParaRPr lang="en-US"/>
        </a:p>
      </dgm:t>
    </dgm:pt>
    <dgm:pt modelId="{5E828D46-E2AF-4EF4-9526-5F7C92C9C5A3}">
      <dgm:prSet phldrT="[Text]" custT="1"/>
      <dgm:spPr/>
      <dgm:t>
        <a:bodyPr/>
        <a:lstStyle/>
        <a:p>
          <a:r>
            <a:rPr lang="en-US" sz="2100" b="0" kern="1200">
              <a:latin typeface="Tw Cen MT"/>
              <a:ea typeface="+mn-ea"/>
              <a:cs typeface="+mn-cs"/>
            </a:rPr>
            <a:t>Valid for ONLY quadratic problem.</a:t>
          </a:r>
          <a:endParaRPr lang="en-US" sz="2100" b="0" kern="1200" dirty="0">
            <a:latin typeface="Tw Cen MT"/>
            <a:ea typeface="+mn-ea"/>
            <a:cs typeface="+mn-cs"/>
          </a:endParaRPr>
        </a:p>
      </dgm:t>
    </dgm:pt>
    <dgm:pt modelId="{65E6B512-71C4-48E6-912D-AF3D6F18AB99}" type="parTrans" cxnId="{A9AB4CC5-1F8D-4148-B140-2169A2E96751}">
      <dgm:prSet/>
      <dgm:spPr/>
      <dgm:t>
        <a:bodyPr/>
        <a:lstStyle/>
        <a:p>
          <a:endParaRPr lang="en-US"/>
        </a:p>
      </dgm:t>
    </dgm:pt>
    <dgm:pt modelId="{65AF5B07-B2D4-4B67-9951-AAD261994341}" type="sibTrans" cxnId="{A9AB4CC5-1F8D-4148-B140-2169A2E96751}">
      <dgm:prSet/>
      <dgm:spPr/>
      <dgm:t>
        <a:bodyPr/>
        <a:lstStyle/>
        <a:p>
          <a:endParaRPr lang="en-US"/>
        </a:p>
      </dgm:t>
    </dgm:pt>
    <dgm:pt modelId="{73D57003-5690-4173-9973-51DEABF0B02D}">
      <dgm:prSet phldrT="[Text]" custT="1"/>
      <dgm:spPr/>
      <dgm:t>
        <a:bodyPr/>
        <a:lstStyle/>
        <a:p>
          <a:r>
            <a:rPr lang="en-US" sz="2100" b="0" kern="1200">
              <a:latin typeface="Tw Cen MT"/>
              <a:ea typeface="+mn-ea"/>
              <a:cs typeface="+mn-cs"/>
            </a:rPr>
            <a:t>Valid to almost all problem. </a:t>
          </a:r>
          <a:endParaRPr lang="en-US" sz="2100" b="0" kern="1200" dirty="0">
            <a:latin typeface="Tw Cen MT"/>
            <a:ea typeface="+mn-ea"/>
            <a:cs typeface="+mn-cs"/>
          </a:endParaRPr>
        </a:p>
      </dgm:t>
    </dgm:pt>
    <dgm:pt modelId="{49F07668-6F01-4B3A-A3BC-1EA6206872AE}" type="parTrans" cxnId="{82B1C2BF-A39A-41FA-A1F3-5435566B38E1}">
      <dgm:prSet/>
      <dgm:spPr/>
      <dgm:t>
        <a:bodyPr/>
        <a:lstStyle/>
        <a:p>
          <a:endParaRPr lang="en-US"/>
        </a:p>
      </dgm:t>
    </dgm:pt>
    <dgm:pt modelId="{B5B35911-B081-4C1C-A48A-69670C2C95EE}" type="sibTrans" cxnId="{82B1C2BF-A39A-41FA-A1F3-5435566B38E1}">
      <dgm:prSet/>
      <dgm:spPr/>
      <dgm:t>
        <a:bodyPr/>
        <a:lstStyle/>
        <a:p>
          <a:endParaRPr lang="en-US"/>
        </a:p>
      </dgm:t>
    </dgm:pt>
    <dgm:pt modelId="{04D1C09F-C3EF-43B0-A4DA-E3CA8482FC9B}">
      <dgm:prSet phldrT="[Text]" custT="1"/>
      <dgm:spPr/>
      <dgm:t>
        <a:bodyPr/>
        <a:lstStyle/>
        <a:p>
          <a:r>
            <a:rPr lang="en-US" sz="2100" b="0" kern="1200">
              <a:latin typeface="Tw Cen MT"/>
              <a:ea typeface="+mn-ea"/>
              <a:cs typeface="+mn-cs"/>
            </a:rPr>
            <a:t>Cannot handle large data.</a:t>
          </a:r>
          <a:endParaRPr lang="en-US" sz="2100" b="0" kern="1200" dirty="0">
            <a:latin typeface="Tw Cen MT"/>
            <a:ea typeface="+mn-ea"/>
            <a:cs typeface="+mn-cs"/>
          </a:endParaRPr>
        </a:p>
      </dgm:t>
    </dgm:pt>
    <dgm:pt modelId="{43BB0013-3D51-4A11-B768-8491ED7F64B5}" type="parTrans" cxnId="{245E6C9E-B4AF-4DE5-9F7E-6241897F5FE1}">
      <dgm:prSet/>
      <dgm:spPr/>
      <dgm:t>
        <a:bodyPr/>
        <a:lstStyle/>
        <a:p>
          <a:endParaRPr lang="en-US"/>
        </a:p>
      </dgm:t>
    </dgm:pt>
    <dgm:pt modelId="{7EB1F81E-386E-4BE6-BED5-2A780BD26062}" type="sibTrans" cxnId="{245E6C9E-B4AF-4DE5-9F7E-6241897F5FE1}">
      <dgm:prSet/>
      <dgm:spPr/>
      <dgm:t>
        <a:bodyPr/>
        <a:lstStyle/>
        <a:p>
          <a:endParaRPr lang="en-US"/>
        </a:p>
      </dgm:t>
    </dgm:pt>
    <dgm:pt modelId="{144B6072-9FC4-4113-82BD-E063FDBF6230}">
      <dgm:prSet phldrT="[Text]" custT="1"/>
      <dgm:spPr/>
      <dgm:t>
        <a:bodyPr/>
        <a:lstStyle/>
        <a:p>
          <a:r>
            <a:rPr lang="en-US" sz="2100" b="0" kern="1200">
              <a:latin typeface="Tw Cen MT"/>
              <a:ea typeface="+mn-ea"/>
              <a:cs typeface="+mn-cs"/>
            </a:rPr>
            <a:t>Fast.</a:t>
          </a:r>
          <a:endParaRPr lang="en-US" sz="2100" b="0" kern="1200" dirty="0">
            <a:latin typeface="Tw Cen MT"/>
            <a:ea typeface="+mn-ea"/>
            <a:cs typeface="+mn-cs"/>
          </a:endParaRPr>
        </a:p>
      </dgm:t>
    </dgm:pt>
    <dgm:pt modelId="{37977A83-92D8-4EAC-9187-554724A3C757}" type="parTrans" cxnId="{38B7C993-717B-4204-A98C-27EA96DF17B9}">
      <dgm:prSet/>
      <dgm:spPr/>
      <dgm:t>
        <a:bodyPr/>
        <a:lstStyle/>
        <a:p>
          <a:endParaRPr lang="en-US"/>
        </a:p>
      </dgm:t>
    </dgm:pt>
    <dgm:pt modelId="{97BF92CA-D99C-4665-965F-FEA4E10BDBD1}" type="sibTrans" cxnId="{38B7C993-717B-4204-A98C-27EA96DF17B9}">
      <dgm:prSet/>
      <dgm:spPr/>
      <dgm:t>
        <a:bodyPr/>
        <a:lstStyle/>
        <a:p>
          <a:endParaRPr lang="en-US"/>
        </a:p>
      </dgm:t>
    </dgm:pt>
    <dgm:pt modelId="{023A7D2B-8B8A-4F53-8BAE-25FA3810ADA5}">
      <dgm:prSet phldrT="[Text]" custT="1"/>
      <dgm:spPr/>
      <dgm:t>
        <a:bodyPr/>
        <a:lstStyle/>
        <a:p>
          <a:r>
            <a:rPr lang="en-US" sz="2100" b="0" kern="1200">
              <a:latin typeface="Tw Cen MT"/>
              <a:ea typeface="+mn-ea"/>
              <a:cs typeface="+mn-cs"/>
            </a:rPr>
            <a:t>Very Fast.</a:t>
          </a:r>
          <a:endParaRPr lang="en-US" sz="2100" b="0" kern="1200" dirty="0">
            <a:latin typeface="Tw Cen MT"/>
            <a:ea typeface="+mn-ea"/>
            <a:cs typeface="+mn-cs"/>
          </a:endParaRPr>
        </a:p>
      </dgm:t>
    </dgm:pt>
    <dgm:pt modelId="{83BBA9F2-B851-4F08-B560-0BA4C5281F82}" type="parTrans" cxnId="{7ABADAFB-330A-4093-A754-A619EF730767}">
      <dgm:prSet/>
      <dgm:spPr/>
      <dgm:t>
        <a:bodyPr/>
        <a:lstStyle/>
        <a:p>
          <a:endParaRPr lang="en-US"/>
        </a:p>
      </dgm:t>
    </dgm:pt>
    <dgm:pt modelId="{908BE8B5-6C93-4148-B839-B5683C2784C8}" type="sibTrans" cxnId="{7ABADAFB-330A-4093-A754-A619EF730767}">
      <dgm:prSet/>
      <dgm:spPr/>
      <dgm:t>
        <a:bodyPr/>
        <a:lstStyle/>
        <a:p>
          <a:endParaRPr lang="en-US"/>
        </a:p>
      </dgm:t>
    </dgm:pt>
    <dgm:pt modelId="{5EA9CF9B-AD21-4DEA-8232-B8FE500D3F9C}" type="pres">
      <dgm:prSet presAssocID="{48760F27-7467-4501-94C6-CC97662ABC5E}" presName="Name0" presStyleCnt="0">
        <dgm:presLayoutVars>
          <dgm:dir/>
          <dgm:animLvl val="lvl"/>
          <dgm:resizeHandles val="exact"/>
        </dgm:presLayoutVars>
      </dgm:prSet>
      <dgm:spPr/>
    </dgm:pt>
    <dgm:pt modelId="{F36023D3-8DA2-44AB-B333-8B66852A5C91}" type="pres">
      <dgm:prSet presAssocID="{5594A04C-8B4E-4D35-8CD6-1EEF2F43D955}" presName="composite" presStyleCnt="0"/>
      <dgm:spPr/>
    </dgm:pt>
    <dgm:pt modelId="{F5BFC2D1-F00F-4533-8E00-D7F1AADFF8F8}" type="pres">
      <dgm:prSet presAssocID="{5594A04C-8B4E-4D35-8CD6-1EEF2F43D955}" presName="parTx" presStyleLbl="alignNode1" presStyleIdx="0" presStyleCnt="3" custScaleX="116205">
        <dgm:presLayoutVars>
          <dgm:chMax val="0"/>
          <dgm:chPref val="0"/>
          <dgm:bulletEnabled val="1"/>
        </dgm:presLayoutVars>
      </dgm:prSet>
      <dgm:spPr/>
    </dgm:pt>
    <dgm:pt modelId="{83270FD9-0A99-4869-AC7B-6B75B8CD8C56}" type="pres">
      <dgm:prSet presAssocID="{5594A04C-8B4E-4D35-8CD6-1EEF2F43D955}" presName="desTx" presStyleLbl="alignAccFollowNode1" presStyleIdx="0" presStyleCnt="3" custScaleX="116214">
        <dgm:presLayoutVars>
          <dgm:bulletEnabled val="1"/>
        </dgm:presLayoutVars>
      </dgm:prSet>
      <dgm:spPr/>
    </dgm:pt>
    <dgm:pt modelId="{63EE0470-9CA0-4221-BA53-0AEFA12F34B3}" type="pres">
      <dgm:prSet presAssocID="{4E518D9A-D042-4785-9474-5A69DD440109}" presName="space" presStyleCnt="0"/>
      <dgm:spPr/>
    </dgm:pt>
    <dgm:pt modelId="{46852E20-C1BB-4577-805B-360B88037494}" type="pres">
      <dgm:prSet presAssocID="{D70D90DE-5F9F-4E32-A7C9-0E9DA353EDA7}" presName="composite" presStyleCnt="0"/>
      <dgm:spPr/>
    </dgm:pt>
    <dgm:pt modelId="{4E8D3919-D70A-4EB5-B2D0-4330BF20A2C9}" type="pres">
      <dgm:prSet presAssocID="{D70D90DE-5F9F-4E32-A7C9-0E9DA353EDA7}" presName="parTx" presStyleLbl="alignNode1" presStyleIdx="1" presStyleCnt="3">
        <dgm:presLayoutVars>
          <dgm:chMax val="0"/>
          <dgm:chPref val="0"/>
          <dgm:bulletEnabled val="1"/>
        </dgm:presLayoutVars>
      </dgm:prSet>
      <dgm:spPr/>
    </dgm:pt>
    <dgm:pt modelId="{04DBF445-8659-4F20-A1FC-5C9B6E805F78}" type="pres">
      <dgm:prSet presAssocID="{D70D90DE-5F9F-4E32-A7C9-0E9DA353EDA7}" presName="desTx" presStyleLbl="alignAccFollowNode1" presStyleIdx="1" presStyleCnt="3">
        <dgm:presLayoutVars>
          <dgm:bulletEnabled val="1"/>
        </dgm:presLayoutVars>
      </dgm:prSet>
      <dgm:spPr/>
    </dgm:pt>
    <dgm:pt modelId="{0624C2F1-E099-4BC3-8BB5-50DD83F97BFB}" type="pres">
      <dgm:prSet presAssocID="{611F4765-3E9D-4F04-B600-324D25130A1B}" presName="space" presStyleCnt="0"/>
      <dgm:spPr/>
    </dgm:pt>
    <dgm:pt modelId="{448D6F26-2F89-474D-ADAF-F368A89CBE4F}" type="pres">
      <dgm:prSet presAssocID="{E3C8AB17-DD9A-4493-B75F-E2211A138AB5}" presName="composite" presStyleCnt="0"/>
      <dgm:spPr/>
    </dgm:pt>
    <dgm:pt modelId="{F92FDCEC-F511-458E-9ED2-1952DF9FE6DE}" type="pres">
      <dgm:prSet presAssocID="{E3C8AB17-DD9A-4493-B75F-E2211A138AB5}" presName="parTx" presStyleLbl="alignNode1" presStyleIdx="2" presStyleCnt="3">
        <dgm:presLayoutVars>
          <dgm:chMax val="0"/>
          <dgm:chPref val="0"/>
          <dgm:bulletEnabled val="1"/>
        </dgm:presLayoutVars>
      </dgm:prSet>
      <dgm:spPr/>
    </dgm:pt>
    <dgm:pt modelId="{90D49605-24E1-4BF4-AA32-FC20618C46D0}" type="pres">
      <dgm:prSet presAssocID="{E3C8AB17-DD9A-4493-B75F-E2211A138AB5}" presName="desTx" presStyleLbl="alignAccFollowNode1" presStyleIdx="2" presStyleCnt="3">
        <dgm:presLayoutVars>
          <dgm:bulletEnabled val="1"/>
        </dgm:presLayoutVars>
      </dgm:prSet>
      <dgm:spPr/>
    </dgm:pt>
  </dgm:ptLst>
  <dgm:cxnLst>
    <dgm:cxn modelId="{D58B6F02-A1BC-4F10-B79A-AB6D300AEDD0}" type="presOf" srcId="{5E828D46-E2AF-4EF4-9526-5F7C92C9C5A3}" destId="{90D49605-24E1-4BF4-AA32-FC20618C46D0}" srcOrd="0" destOrd="1" presId="urn:microsoft.com/office/officeart/2005/8/layout/hList1"/>
    <dgm:cxn modelId="{361EB906-7758-4245-985C-B121AAB7E3AA}" type="presOf" srcId="{73D57003-5690-4173-9973-51DEABF0B02D}" destId="{83270FD9-0A99-4869-AC7B-6B75B8CD8C56}" srcOrd="0" destOrd="1" presId="urn:microsoft.com/office/officeart/2005/8/layout/hList1"/>
    <dgm:cxn modelId="{64DBD708-EE9E-44B6-8B96-B839175F1896}" type="presOf" srcId="{023A7D2B-8B8A-4F53-8BAE-25FA3810ADA5}" destId="{90D49605-24E1-4BF4-AA32-FC20618C46D0}" srcOrd="0" destOrd="2" presId="urn:microsoft.com/office/officeart/2005/8/layout/hList1"/>
    <dgm:cxn modelId="{49B06809-E506-404E-954E-678C86AF2CF5}" type="presOf" srcId="{E2CF8883-03FE-48AA-9E98-1C0624317749}" destId="{83270FD9-0A99-4869-AC7B-6B75B8CD8C56}" srcOrd="0" destOrd="0" presId="urn:microsoft.com/office/officeart/2005/8/layout/hList1"/>
    <dgm:cxn modelId="{92FFA30B-B16F-4A14-A7D8-C467F4B2D3A0}" type="presOf" srcId="{48760F27-7467-4501-94C6-CC97662ABC5E}" destId="{5EA9CF9B-AD21-4DEA-8232-B8FE500D3F9C}" srcOrd="0" destOrd="0" presId="urn:microsoft.com/office/officeart/2005/8/layout/hList1"/>
    <dgm:cxn modelId="{95137A11-2CA5-421C-8E0D-80398291BC58}" srcId="{D70D90DE-5F9F-4E32-A7C9-0E9DA353EDA7}" destId="{8383AFA7-CB6E-4B7A-98ED-899D8BB7FF18}" srcOrd="0" destOrd="0" parTransId="{F0A7F8C7-EA1C-4E77-AE62-8BB0196755DA}" sibTransId="{292B8623-3522-4636-AB8D-BD58F2D0584E}"/>
    <dgm:cxn modelId="{86C4CB13-1D40-4041-835E-7487CDA1621A}" type="presOf" srcId="{A06B493F-75EC-4D98-A2A3-9A137A3FC53A}" destId="{83270FD9-0A99-4869-AC7B-6B75B8CD8C56}" srcOrd="0" destOrd="2" presId="urn:microsoft.com/office/officeart/2005/8/layout/hList1"/>
    <dgm:cxn modelId="{DA3B9615-5D5E-4EA7-9006-F6BFBF6DEB04}" type="presOf" srcId="{E3C8AB17-DD9A-4493-B75F-E2211A138AB5}" destId="{F92FDCEC-F511-458E-9ED2-1952DF9FE6DE}" srcOrd="0" destOrd="0" presId="urn:microsoft.com/office/officeart/2005/8/layout/hList1"/>
    <dgm:cxn modelId="{66E72F23-D415-48EA-8098-49CF1C09EA12}" srcId="{48760F27-7467-4501-94C6-CC97662ABC5E}" destId="{5594A04C-8B4E-4D35-8CD6-1EEF2F43D955}" srcOrd="0" destOrd="0" parTransId="{C5E29617-4FA1-468F-BECC-F1F4CA120DCD}" sibTransId="{4E518D9A-D042-4785-9474-5A69DD440109}"/>
    <dgm:cxn modelId="{FFE0862A-07B4-4552-A60D-43E549EA4902}" type="presOf" srcId="{32F79FD5-5283-468F-9DC0-D0E4CE293B65}" destId="{04DBF445-8659-4F20-A1FC-5C9B6E805F78}" srcOrd="0" destOrd="1" presId="urn:microsoft.com/office/officeart/2005/8/layout/hList1"/>
    <dgm:cxn modelId="{7E23622C-68DD-46D2-B17C-187F9910EA1E}" srcId="{D70D90DE-5F9F-4E32-A7C9-0E9DA353EDA7}" destId="{32F79FD5-5283-468F-9DC0-D0E4CE293B65}" srcOrd="1" destOrd="0" parTransId="{EBC27F92-707E-42A0-8CC7-1A58E4655C9F}" sibTransId="{0F38EFF6-F1FC-4023-B541-02B96C136D19}"/>
    <dgm:cxn modelId="{D66E513B-77C9-436B-9F7F-9C9D6F971AFF}" type="presOf" srcId="{5594A04C-8B4E-4D35-8CD6-1EEF2F43D955}" destId="{F5BFC2D1-F00F-4533-8E00-D7F1AADFF8F8}" srcOrd="0" destOrd="0" presId="urn:microsoft.com/office/officeart/2005/8/layout/hList1"/>
    <dgm:cxn modelId="{32ECAB74-B84C-484D-8C2F-0645D6409C60}" type="presOf" srcId="{04D1C09F-C3EF-43B0-A4DA-E3CA8482FC9B}" destId="{04DBF445-8659-4F20-A1FC-5C9B6E805F78}" srcOrd="0" destOrd="2" presId="urn:microsoft.com/office/officeart/2005/8/layout/hList1"/>
    <dgm:cxn modelId="{21BACD58-4D5C-4E0E-979C-6754F8E7C023}" type="presOf" srcId="{8383AFA7-CB6E-4B7A-98ED-899D8BB7FF18}" destId="{04DBF445-8659-4F20-A1FC-5C9B6E805F78}" srcOrd="0" destOrd="0" presId="urn:microsoft.com/office/officeart/2005/8/layout/hList1"/>
    <dgm:cxn modelId="{148EB98D-60D1-45F3-BE76-3761A7026EC2}" srcId="{48760F27-7467-4501-94C6-CC97662ABC5E}" destId="{E3C8AB17-DD9A-4493-B75F-E2211A138AB5}" srcOrd="2" destOrd="0" parTransId="{C2DD9375-72EC-499A-9214-FF08B619B14B}" sibTransId="{77F5A250-D3AC-446A-ABDB-13B25519DAD5}"/>
    <dgm:cxn modelId="{38B7C993-717B-4204-A98C-27EA96DF17B9}" srcId="{D70D90DE-5F9F-4E32-A7C9-0E9DA353EDA7}" destId="{144B6072-9FC4-4113-82BD-E063FDBF6230}" srcOrd="3" destOrd="0" parTransId="{37977A83-92D8-4EAC-9187-554724A3C757}" sibTransId="{97BF92CA-D99C-4665-965F-FEA4E10BDBD1}"/>
    <dgm:cxn modelId="{245E6C9E-B4AF-4DE5-9F7E-6241897F5FE1}" srcId="{D70D90DE-5F9F-4E32-A7C9-0E9DA353EDA7}" destId="{04D1C09F-C3EF-43B0-A4DA-E3CA8482FC9B}" srcOrd="2" destOrd="0" parTransId="{43BB0013-3D51-4A11-B768-8491ED7F64B5}" sibTransId="{7EB1F81E-386E-4BE6-BED5-2A780BD26062}"/>
    <dgm:cxn modelId="{B71566A6-25CA-4872-8903-AA641C36395F}" type="presOf" srcId="{D70D90DE-5F9F-4E32-A7C9-0E9DA353EDA7}" destId="{4E8D3919-D70A-4EB5-B2D0-4330BF20A2C9}" srcOrd="0" destOrd="0" presId="urn:microsoft.com/office/officeart/2005/8/layout/hList1"/>
    <dgm:cxn modelId="{DCF0E5A9-6F8B-4926-B52A-2F1870AE2383}" srcId="{48760F27-7467-4501-94C6-CC97662ABC5E}" destId="{D70D90DE-5F9F-4E32-A7C9-0E9DA353EDA7}" srcOrd="1" destOrd="0" parTransId="{392C897D-2B58-4CA1-AD91-6E37A251B921}" sibTransId="{611F4765-3E9D-4F04-B600-324D25130A1B}"/>
    <dgm:cxn modelId="{6A2644B3-FBB4-4853-B868-4256177E4F9C}" srcId="{5594A04C-8B4E-4D35-8CD6-1EEF2F43D955}" destId="{A06B493F-75EC-4D98-A2A3-9A137A3FC53A}" srcOrd="2" destOrd="0" parTransId="{510B3F35-A4D4-4983-8376-6A7762A71523}" sibTransId="{0018CE67-EBDD-4455-BCE3-E72A922EA988}"/>
    <dgm:cxn modelId="{82B1C2BF-A39A-41FA-A1F3-5435566B38E1}" srcId="{5594A04C-8B4E-4D35-8CD6-1EEF2F43D955}" destId="{73D57003-5690-4173-9973-51DEABF0B02D}" srcOrd="1" destOrd="0" parTransId="{49F07668-6F01-4B3A-A3BC-1EA6206872AE}" sibTransId="{B5B35911-B081-4C1C-A48A-69670C2C95EE}"/>
    <dgm:cxn modelId="{A9AB4CC5-1F8D-4148-B140-2169A2E96751}" srcId="{E3C8AB17-DD9A-4493-B75F-E2211A138AB5}" destId="{5E828D46-E2AF-4EF4-9526-5F7C92C9C5A3}" srcOrd="1" destOrd="0" parTransId="{65E6B512-71C4-48E6-912D-AF3D6F18AB99}" sibTransId="{65AF5B07-B2D4-4B67-9951-AAD261994341}"/>
    <dgm:cxn modelId="{3B4FD3E9-579A-4EE6-AF0C-A8D535D8ECD1}" srcId="{5594A04C-8B4E-4D35-8CD6-1EEF2F43D955}" destId="{E2CF8883-03FE-48AA-9E98-1C0624317749}" srcOrd="0" destOrd="0" parTransId="{DAAC5A56-0DE2-4E69-B5C9-1F117FD4B620}" sibTransId="{82E52C22-F7F5-4CEB-A433-D3A687787917}"/>
    <dgm:cxn modelId="{250002F1-62A0-4924-B178-03950C1068F9}" type="presOf" srcId="{0AA26087-3586-44B5-AFFC-233A6E241C5F}" destId="{90D49605-24E1-4BF4-AA32-FC20618C46D0}" srcOrd="0" destOrd="0" presId="urn:microsoft.com/office/officeart/2005/8/layout/hList1"/>
    <dgm:cxn modelId="{42B807F6-6AB1-482B-8506-938EC63F99F8}" srcId="{E3C8AB17-DD9A-4493-B75F-E2211A138AB5}" destId="{0AA26087-3586-44B5-AFFC-233A6E241C5F}" srcOrd="0" destOrd="0" parTransId="{0E352090-EF8C-4E30-B21A-ED05038EDE9F}" sibTransId="{FA977B70-42E6-48CC-A99C-7EC7BCBB80D9}"/>
    <dgm:cxn modelId="{454EC5FA-59B7-4D0E-8498-0DDF84DEAD2F}" type="presOf" srcId="{144B6072-9FC4-4113-82BD-E063FDBF6230}" destId="{04DBF445-8659-4F20-A1FC-5C9B6E805F78}" srcOrd="0" destOrd="3" presId="urn:microsoft.com/office/officeart/2005/8/layout/hList1"/>
    <dgm:cxn modelId="{7ABADAFB-330A-4093-A754-A619EF730767}" srcId="{E3C8AB17-DD9A-4493-B75F-E2211A138AB5}" destId="{023A7D2B-8B8A-4F53-8BAE-25FA3810ADA5}" srcOrd="2" destOrd="0" parTransId="{83BBA9F2-B851-4F08-B560-0BA4C5281F82}" sibTransId="{908BE8B5-6C93-4148-B839-B5683C2784C8}"/>
    <dgm:cxn modelId="{30500A52-8D5F-4C09-BF96-DB9EC0124ABA}" type="presParOf" srcId="{5EA9CF9B-AD21-4DEA-8232-B8FE500D3F9C}" destId="{F36023D3-8DA2-44AB-B333-8B66852A5C91}" srcOrd="0" destOrd="0" presId="urn:microsoft.com/office/officeart/2005/8/layout/hList1"/>
    <dgm:cxn modelId="{90AB1979-B60E-4E2D-8BCD-11A244062FB4}" type="presParOf" srcId="{F36023D3-8DA2-44AB-B333-8B66852A5C91}" destId="{F5BFC2D1-F00F-4533-8E00-D7F1AADFF8F8}" srcOrd="0" destOrd="0" presId="urn:microsoft.com/office/officeart/2005/8/layout/hList1"/>
    <dgm:cxn modelId="{005ABB2E-DBB7-49C1-95AF-D9391AB62E1B}" type="presParOf" srcId="{F36023D3-8DA2-44AB-B333-8B66852A5C91}" destId="{83270FD9-0A99-4869-AC7B-6B75B8CD8C56}" srcOrd="1" destOrd="0" presId="urn:microsoft.com/office/officeart/2005/8/layout/hList1"/>
    <dgm:cxn modelId="{EE116A39-5054-40D0-AA8E-EECD30974CE7}" type="presParOf" srcId="{5EA9CF9B-AD21-4DEA-8232-B8FE500D3F9C}" destId="{63EE0470-9CA0-4221-BA53-0AEFA12F34B3}" srcOrd="1" destOrd="0" presId="urn:microsoft.com/office/officeart/2005/8/layout/hList1"/>
    <dgm:cxn modelId="{45CAF304-35C1-4991-8872-5315E9040900}" type="presParOf" srcId="{5EA9CF9B-AD21-4DEA-8232-B8FE500D3F9C}" destId="{46852E20-C1BB-4577-805B-360B88037494}" srcOrd="2" destOrd="0" presId="urn:microsoft.com/office/officeart/2005/8/layout/hList1"/>
    <dgm:cxn modelId="{1BF0CFA8-6E72-470B-B20C-CEC10A5242C1}" type="presParOf" srcId="{46852E20-C1BB-4577-805B-360B88037494}" destId="{4E8D3919-D70A-4EB5-B2D0-4330BF20A2C9}" srcOrd="0" destOrd="0" presId="urn:microsoft.com/office/officeart/2005/8/layout/hList1"/>
    <dgm:cxn modelId="{DFF7860D-69F3-435B-8886-30E90914446E}" type="presParOf" srcId="{46852E20-C1BB-4577-805B-360B88037494}" destId="{04DBF445-8659-4F20-A1FC-5C9B6E805F78}" srcOrd="1" destOrd="0" presId="urn:microsoft.com/office/officeart/2005/8/layout/hList1"/>
    <dgm:cxn modelId="{307A239E-8871-421F-A581-7254768D1AD1}" type="presParOf" srcId="{5EA9CF9B-AD21-4DEA-8232-B8FE500D3F9C}" destId="{0624C2F1-E099-4BC3-8BB5-50DD83F97BFB}" srcOrd="3" destOrd="0" presId="urn:microsoft.com/office/officeart/2005/8/layout/hList1"/>
    <dgm:cxn modelId="{B9444CF9-2206-4506-ABC9-C861DF7A6217}" type="presParOf" srcId="{5EA9CF9B-AD21-4DEA-8232-B8FE500D3F9C}" destId="{448D6F26-2F89-474D-ADAF-F368A89CBE4F}" srcOrd="4" destOrd="0" presId="urn:microsoft.com/office/officeart/2005/8/layout/hList1"/>
    <dgm:cxn modelId="{DED117A4-FD12-42E2-AE12-A203D372970B}" type="presParOf" srcId="{448D6F26-2F89-474D-ADAF-F368A89CBE4F}" destId="{F92FDCEC-F511-458E-9ED2-1952DF9FE6DE}" srcOrd="0" destOrd="0" presId="urn:microsoft.com/office/officeart/2005/8/layout/hList1"/>
    <dgm:cxn modelId="{5421D092-0F19-4EF2-82AF-9CC08CFF442A}" type="presParOf" srcId="{448D6F26-2F89-474D-ADAF-F368A89CBE4F}" destId="{90D49605-24E1-4BF4-AA32-FC20618C46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87CC5-468D-4B5C-9695-B0E2BF5E4EF0}"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412A6DD1-FE33-4A57-868D-91EE8E01821F}">
      <dgm:prSet phldrT="[Text]"/>
      <dgm:spPr/>
      <dgm:t>
        <a:bodyPr/>
        <a:lstStyle/>
        <a:p>
          <a:r>
            <a:rPr lang="en-US" b="1" dirty="0">
              <a:latin typeface="Agency FB" panose="020B0503020202020204" pitchFamily="34" charset="0"/>
            </a:rPr>
            <a:t>Equal Weight</a:t>
          </a:r>
          <a:endParaRPr lang="en-US" dirty="0"/>
        </a:p>
      </dgm:t>
    </dgm:pt>
    <dgm:pt modelId="{FFAA43F9-DB37-4E46-AF2C-63F1E4368FB9}" type="parTrans" cxnId="{8DF1EFA2-C09B-4F08-B1B7-3C607FADBC9E}">
      <dgm:prSet/>
      <dgm:spPr/>
      <dgm:t>
        <a:bodyPr/>
        <a:lstStyle/>
        <a:p>
          <a:endParaRPr lang="en-US"/>
        </a:p>
      </dgm:t>
    </dgm:pt>
    <dgm:pt modelId="{C6A21006-8B6A-4502-8354-AE2B093B0E51}" type="sibTrans" cxnId="{8DF1EFA2-C09B-4F08-B1B7-3C607FADBC9E}">
      <dgm:prSet/>
      <dgm:spPr/>
      <dgm:t>
        <a:bodyPr/>
        <a:lstStyle/>
        <a:p>
          <a:endParaRPr lang="en-US"/>
        </a:p>
      </dgm:t>
    </dgm:pt>
    <dgm:pt modelId="{EF701500-CFAE-479C-BFF7-4D51939F9CFC}">
      <dgm:prSet phldrT="[Text]"/>
      <dgm:spPr/>
      <dgm:t>
        <a:bodyPr/>
        <a:lstStyle/>
        <a:p>
          <a:r>
            <a:rPr lang="en-US" b="1" dirty="0">
              <a:latin typeface="Agency FB" panose="020B0503020202020204" pitchFamily="34" charset="0"/>
            </a:rPr>
            <a:t>Top 5 From Each Sector</a:t>
          </a:r>
          <a:endParaRPr lang="en-US" dirty="0">
            <a:latin typeface="Agency FB" panose="020B0503020202020204" pitchFamily="34" charset="0"/>
          </a:endParaRPr>
        </a:p>
      </dgm:t>
    </dgm:pt>
    <dgm:pt modelId="{0891E8E0-ED95-4A6F-BB22-CB45DC847121}" type="parTrans" cxnId="{BE4E4BDA-87FC-44E2-A164-E9969F542E60}">
      <dgm:prSet/>
      <dgm:spPr/>
      <dgm:t>
        <a:bodyPr/>
        <a:lstStyle/>
        <a:p>
          <a:endParaRPr lang="en-US"/>
        </a:p>
      </dgm:t>
    </dgm:pt>
    <dgm:pt modelId="{EE4A333D-86E4-43BE-BC8F-8BBBC26640BF}" type="sibTrans" cxnId="{BE4E4BDA-87FC-44E2-A164-E9969F542E60}">
      <dgm:prSet/>
      <dgm:spPr/>
      <dgm:t>
        <a:bodyPr/>
        <a:lstStyle/>
        <a:p>
          <a:endParaRPr lang="en-US"/>
        </a:p>
      </dgm:t>
    </dgm:pt>
    <dgm:pt modelId="{EA43324D-6BB0-4180-B7CE-3CF5B731C7D2}">
      <dgm:prSet phldrT="[Text]"/>
      <dgm:spPr/>
      <dgm:t>
        <a:bodyPr/>
        <a:lstStyle/>
        <a:p>
          <a:r>
            <a:rPr lang="en-US" b="1" dirty="0">
              <a:latin typeface="Agency FB" panose="020B0503020202020204" pitchFamily="34" charset="0"/>
            </a:rPr>
            <a:t>Maximize Return</a:t>
          </a:r>
          <a:endParaRPr lang="en-US" dirty="0">
            <a:latin typeface="Agency FB" panose="020B0503020202020204" pitchFamily="34" charset="0"/>
          </a:endParaRPr>
        </a:p>
      </dgm:t>
    </dgm:pt>
    <dgm:pt modelId="{3BA21C57-87DA-41FB-8627-C43A4D2C8CB0}" type="parTrans" cxnId="{79BF30BB-6270-4B0F-B3B7-A4A9555F99FE}">
      <dgm:prSet/>
      <dgm:spPr/>
      <dgm:t>
        <a:bodyPr/>
        <a:lstStyle/>
        <a:p>
          <a:endParaRPr lang="en-US"/>
        </a:p>
      </dgm:t>
    </dgm:pt>
    <dgm:pt modelId="{CA1A8FFA-BA89-45C9-95B6-00A29B933BB7}" type="sibTrans" cxnId="{79BF30BB-6270-4B0F-B3B7-A4A9555F99FE}">
      <dgm:prSet/>
      <dgm:spPr/>
      <dgm:t>
        <a:bodyPr/>
        <a:lstStyle/>
        <a:p>
          <a:endParaRPr lang="en-US"/>
        </a:p>
      </dgm:t>
    </dgm:pt>
    <dgm:pt modelId="{60618295-CF78-4B1F-BE12-BF9B0FFA7F71}">
      <dgm:prSet phldrT="[Text]"/>
      <dgm:spPr/>
      <dgm:t>
        <a:bodyPr/>
        <a:lstStyle/>
        <a:p>
          <a:r>
            <a:rPr lang="en-US" b="1" dirty="0">
              <a:latin typeface="Agency FB" panose="020B0503020202020204" pitchFamily="34" charset="0"/>
            </a:rPr>
            <a:t>Maximize Sharpe Ratio</a:t>
          </a:r>
          <a:endParaRPr lang="en-US" dirty="0">
            <a:latin typeface="Agency FB" panose="020B0503020202020204" pitchFamily="34" charset="0"/>
          </a:endParaRPr>
        </a:p>
      </dgm:t>
    </dgm:pt>
    <dgm:pt modelId="{BED0994C-EEA3-4539-B970-C4888DE346FF}" type="parTrans" cxnId="{0ECC2F28-C74F-4009-A5C6-BAD060679B35}">
      <dgm:prSet/>
      <dgm:spPr/>
      <dgm:t>
        <a:bodyPr/>
        <a:lstStyle/>
        <a:p>
          <a:endParaRPr lang="en-US"/>
        </a:p>
      </dgm:t>
    </dgm:pt>
    <dgm:pt modelId="{66EEC649-8416-4A3A-AC44-3B027161E513}" type="sibTrans" cxnId="{0ECC2F28-C74F-4009-A5C6-BAD060679B35}">
      <dgm:prSet/>
      <dgm:spPr/>
      <dgm:t>
        <a:bodyPr/>
        <a:lstStyle/>
        <a:p>
          <a:endParaRPr lang="en-US"/>
        </a:p>
      </dgm:t>
    </dgm:pt>
    <dgm:pt modelId="{2C640974-5485-4E13-B0A8-45F332ABB11B}">
      <dgm:prSet phldrT="[Text]"/>
      <dgm:spPr/>
      <dgm:t>
        <a:bodyPr/>
        <a:lstStyle/>
        <a:p>
          <a:r>
            <a:rPr lang="en-US" b="1" dirty="0">
              <a:latin typeface="Agency FB" panose="020B0503020202020204" pitchFamily="34" charset="0"/>
            </a:rPr>
            <a:t>Minimize Volatility</a:t>
          </a:r>
          <a:endParaRPr lang="en-US" dirty="0">
            <a:latin typeface="Agency FB" panose="020B0503020202020204" pitchFamily="34" charset="0"/>
          </a:endParaRPr>
        </a:p>
      </dgm:t>
    </dgm:pt>
    <dgm:pt modelId="{0444D6E4-C1A6-4B63-8CAC-60787AA77B7E}" type="parTrans" cxnId="{8B46D99E-F54F-4407-B843-092E2BEA5C7E}">
      <dgm:prSet/>
      <dgm:spPr/>
      <dgm:t>
        <a:bodyPr/>
        <a:lstStyle/>
        <a:p>
          <a:endParaRPr lang="en-US"/>
        </a:p>
      </dgm:t>
    </dgm:pt>
    <dgm:pt modelId="{8E40587B-D7CD-4141-95F9-3E0B920C1F0E}" type="sibTrans" cxnId="{8B46D99E-F54F-4407-B843-092E2BEA5C7E}">
      <dgm:prSet/>
      <dgm:spPr/>
      <dgm:t>
        <a:bodyPr/>
        <a:lstStyle/>
        <a:p>
          <a:endParaRPr lang="en-US"/>
        </a:p>
      </dgm:t>
    </dgm:pt>
    <dgm:pt modelId="{AE7562B6-B3DD-45CB-BCB6-A8BE7B889F85}">
      <dgm:prSet phldrT="[Text]"/>
      <dgm:spPr/>
      <dgm:t>
        <a:bodyPr/>
        <a:lstStyle/>
        <a:p>
          <a:r>
            <a:rPr lang="en-US" b="1" dirty="0">
              <a:latin typeface="Agency FB" panose="020B0503020202020204" pitchFamily="34" charset="0"/>
            </a:rPr>
            <a:t>Vanilla Risk Parity</a:t>
          </a:r>
          <a:endParaRPr lang="en-US" dirty="0">
            <a:latin typeface="Agency FB" panose="020B0503020202020204" pitchFamily="34" charset="0"/>
          </a:endParaRPr>
        </a:p>
      </dgm:t>
    </dgm:pt>
    <dgm:pt modelId="{6A067099-1E77-450B-845A-8AA37E4BEA71}" type="parTrans" cxnId="{72725DB2-414F-4B46-A644-70214BD24B35}">
      <dgm:prSet/>
      <dgm:spPr/>
      <dgm:t>
        <a:bodyPr/>
        <a:lstStyle/>
        <a:p>
          <a:endParaRPr lang="en-US"/>
        </a:p>
      </dgm:t>
    </dgm:pt>
    <dgm:pt modelId="{557529E2-E5C5-4547-8E27-8DAC70B8B62A}" type="sibTrans" cxnId="{72725DB2-414F-4B46-A644-70214BD24B35}">
      <dgm:prSet/>
      <dgm:spPr/>
      <dgm:t>
        <a:bodyPr/>
        <a:lstStyle/>
        <a:p>
          <a:endParaRPr lang="en-US"/>
        </a:p>
      </dgm:t>
    </dgm:pt>
    <dgm:pt modelId="{88971573-F1F9-47BB-8A0B-C207A84B75F1}">
      <dgm:prSet phldrT="[Text]"/>
      <dgm:spPr/>
      <dgm:t>
        <a:bodyPr/>
        <a:lstStyle/>
        <a:p>
          <a:r>
            <a:rPr lang="en-US" b="1" dirty="0">
              <a:latin typeface="Agency FB" panose="020B0503020202020204" pitchFamily="34" charset="0"/>
            </a:rPr>
            <a:t>K-Means</a:t>
          </a:r>
          <a:endParaRPr lang="en-US" dirty="0">
            <a:latin typeface="Agency FB" panose="020B0503020202020204" pitchFamily="34" charset="0"/>
          </a:endParaRPr>
        </a:p>
      </dgm:t>
    </dgm:pt>
    <dgm:pt modelId="{4BF05FA8-D9D7-46C2-8E14-0F1F9C5E19D2}" type="parTrans" cxnId="{B0267F05-379E-4754-BB2E-3DBA6682FE70}">
      <dgm:prSet/>
      <dgm:spPr/>
      <dgm:t>
        <a:bodyPr/>
        <a:lstStyle/>
        <a:p>
          <a:endParaRPr lang="en-US"/>
        </a:p>
      </dgm:t>
    </dgm:pt>
    <dgm:pt modelId="{9E18B631-BCB2-4D9C-AD6E-4D4387A46BD1}" type="sibTrans" cxnId="{B0267F05-379E-4754-BB2E-3DBA6682FE70}">
      <dgm:prSet/>
      <dgm:spPr/>
      <dgm:t>
        <a:bodyPr/>
        <a:lstStyle/>
        <a:p>
          <a:endParaRPr lang="en-US"/>
        </a:p>
      </dgm:t>
    </dgm:pt>
    <dgm:pt modelId="{7905C996-D137-4F24-9767-33C51922C59D}" type="pres">
      <dgm:prSet presAssocID="{6A487CC5-468D-4B5C-9695-B0E2BF5E4EF0}" presName="diagram" presStyleCnt="0">
        <dgm:presLayoutVars>
          <dgm:dir/>
          <dgm:resizeHandles val="exact"/>
        </dgm:presLayoutVars>
      </dgm:prSet>
      <dgm:spPr/>
    </dgm:pt>
    <dgm:pt modelId="{519D9E18-8401-4597-B7C4-DDF00814CA54}" type="pres">
      <dgm:prSet presAssocID="{412A6DD1-FE33-4A57-868D-91EE8E01821F}" presName="node" presStyleLbl="node1" presStyleIdx="0" presStyleCnt="7">
        <dgm:presLayoutVars>
          <dgm:bulletEnabled val="1"/>
        </dgm:presLayoutVars>
      </dgm:prSet>
      <dgm:spPr/>
    </dgm:pt>
    <dgm:pt modelId="{10E9C640-1C32-45AB-ACD8-C55F071435FE}" type="pres">
      <dgm:prSet presAssocID="{C6A21006-8B6A-4502-8354-AE2B093B0E51}" presName="sibTrans" presStyleCnt="0"/>
      <dgm:spPr/>
    </dgm:pt>
    <dgm:pt modelId="{F4E7B68D-319F-4959-9A98-C44DD8BEDB72}" type="pres">
      <dgm:prSet presAssocID="{EF701500-CFAE-479C-BFF7-4D51939F9CFC}" presName="node" presStyleLbl="node1" presStyleIdx="1" presStyleCnt="7">
        <dgm:presLayoutVars>
          <dgm:bulletEnabled val="1"/>
        </dgm:presLayoutVars>
      </dgm:prSet>
      <dgm:spPr/>
    </dgm:pt>
    <dgm:pt modelId="{600391D3-A5C7-4EE4-9530-38E8708623FA}" type="pres">
      <dgm:prSet presAssocID="{EE4A333D-86E4-43BE-BC8F-8BBBC26640BF}" presName="sibTrans" presStyleCnt="0"/>
      <dgm:spPr/>
    </dgm:pt>
    <dgm:pt modelId="{E2298BE9-25DF-41D4-ABD8-126847BC177A}" type="pres">
      <dgm:prSet presAssocID="{EA43324D-6BB0-4180-B7CE-3CF5B731C7D2}" presName="node" presStyleLbl="node1" presStyleIdx="2" presStyleCnt="7">
        <dgm:presLayoutVars>
          <dgm:bulletEnabled val="1"/>
        </dgm:presLayoutVars>
      </dgm:prSet>
      <dgm:spPr/>
    </dgm:pt>
    <dgm:pt modelId="{C6E8BEE9-BF94-48E1-ABAC-0D733119DBD8}" type="pres">
      <dgm:prSet presAssocID="{CA1A8FFA-BA89-45C9-95B6-00A29B933BB7}" presName="sibTrans" presStyleCnt="0"/>
      <dgm:spPr/>
    </dgm:pt>
    <dgm:pt modelId="{F2F2F8E6-C005-4ED6-B096-9FF1F8D1A574}" type="pres">
      <dgm:prSet presAssocID="{60618295-CF78-4B1F-BE12-BF9B0FFA7F71}" presName="node" presStyleLbl="node1" presStyleIdx="3" presStyleCnt="7">
        <dgm:presLayoutVars>
          <dgm:bulletEnabled val="1"/>
        </dgm:presLayoutVars>
      </dgm:prSet>
      <dgm:spPr/>
    </dgm:pt>
    <dgm:pt modelId="{95A3938D-1041-4227-BE33-E409CA464119}" type="pres">
      <dgm:prSet presAssocID="{66EEC649-8416-4A3A-AC44-3B027161E513}" presName="sibTrans" presStyleCnt="0"/>
      <dgm:spPr/>
    </dgm:pt>
    <dgm:pt modelId="{AE3D561E-D93A-4BC9-9939-C56938CD0B2A}" type="pres">
      <dgm:prSet presAssocID="{2C640974-5485-4E13-B0A8-45F332ABB11B}" presName="node" presStyleLbl="node1" presStyleIdx="4" presStyleCnt="7">
        <dgm:presLayoutVars>
          <dgm:bulletEnabled val="1"/>
        </dgm:presLayoutVars>
      </dgm:prSet>
      <dgm:spPr/>
    </dgm:pt>
    <dgm:pt modelId="{2BC92515-D5BA-4BAB-8E78-3680D5D7F970}" type="pres">
      <dgm:prSet presAssocID="{8E40587B-D7CD-4141-95F9-3E0B920C1F0E}" presName="sibTrans" presStyleCnt="0"/>
      <dgm:spPr/>
    </dgm:pt>
    <dgm:pt modelId="{4FF19040-2401-4FFB-85B8-99D9BFBBC40F}" type="pres">
      <dgm:prSet presAssocID="{AE7562B6-B3DD-45CB-BCB6-A8BE7B889F85}" presName="node" presStyleLbl="node1" presStyleIdx="5" presStyleCnt="7">
        <dgm:presLayoutVars>
          <dgm:bulletEnabled val="1"/>
        </dgm:presLayoutVars>
      </dgm:prSet>
      <dgm:spPr/>
    </dgm:pt>
    <dgm:pt modelId="{113E4392-D3CD-4C53-A8F8-70660E0803AD}" type="pres">
      <dgm:prSet presAssocID="{557529E2-E5C5-4547-8E27-8DAC70B8B62A}" presName="sibTrans" presStyleCnt="0"/>
      <dgm:spPr/>
    </dgm:pt>
    <dgm:pt modelId="{ECE46558-B807-4B3D-ADFF-C42F53FE112D}" type="pres">
      <dgm:prSet presAssocID="{88971573-F1F9-47BB-8A0B-C207A84B75F1}" presName="node" presStyleLbl="node1" presStyleIdx="6" presStyleCnt="7">
        <dgm:presLayoutVars>
          <dgm:bulletEnabled val="1"/>
        </dgm:presLayoutVars>
      </dgm:prSet>
      <dgm:spPr/>
    </dgm:pt>
  </dgm:ptLst>
  <dgm:cxnLst>
    <dgm:cxn modelId="{B0267F05-379E-4754-BB2E-3DBA6682FE70}" srcId="{6A487CC5-468D-4B5C-9695-B0E2BF5E4EF0}" destId="{88971573-F1F9-47BB-8A0B-C207A84B75F1}" srcOrd="6" destOrd="0" parTransId="{4BF05FA8-D9D7-46C2-8E14-0F1F9C5E19D2}" sibTransId="{9E18B631-BCB2-4D9C-AD6E-4D4387A46BD1}"/>
    <dgm:cxn modelId="{AF24030E-F5EA-4346-9817-55494D9AC3E3}" type="presOf" srcId="{AE7562B6-B3DD-45CB-BCB6-A8BE7B889F85}" destId="{4FF19040-2401-4FFB-85B8-99D9BFBBC40F}" srcOrd="0" destOrd="0" presId="urn:microsoft.com/office/officeart/2005/8/layout/default"/>
    <dgm:cxn modelId="{08E07624-C82B-41C8-9879-217374D41B62}" type="presOf" srcId="{412A6DD1-FE33-4A57-868D-91EE8E01821F}" destId="{519D9E18-8401-4597-B7C4-DDF00814CA54}" srcOrd="0" destOrd="0" presId="urn:microsoft.com/office/officeart/2005/8/layout/default"/>
    <dgm:cxn modelId="{0ECC2F28-C74F-4009-A5C6-BAD060679B35}" srcId="{6A487CC5-468D-4B5C-9695-B0E2BF5E4EF0}" destId="{60618295-CF78-4B1F-BE12-BF9B0FFA7F71}" srcOrd="3" destOrd="0" parTransId="{BED0994C-EEA3-4539-B970-C4888DE346FF}" sibTransId="{66EEC649-8416-4A3A-AC44-3B027161E513}"/>
    <dgm:cxn modelId="{49D8792B-E95E-4C34-AA03-F56BE3553953}" type="presOf" srcId="{6A487CC5-468D-4B5C-9695-B0E2BF5E4EF0}" destId="{7905C996-D137-4F24-9767-33C51922C59D}" srcOrd="0" destOrd="0" presId="urn:microsoft.com/office/officeart/2005/8/layout/default"/>
    <dgm:cxn modelId="{21D71944-5DDB-4582-AD37-95693296E2A1}" type="presOf" srcId="{EA43324D-6BB0-4180-B7CE-3CF5B731C7D2}" destId="{E2298BE9-25DF-41D4-ABD8-126847BC177A}" srcOrd="0" destOrd="0" presId="urn:microsoft.com/office/officeart/2005/8/layout/default"/>
    <dgm:cxn modelId="{49774D54-4C2F-41B5-8510-C23789EC4D70}" type="presOf" srcId="{88971573-F1F9-47BB-8A0B-C207A84B75F1}" destId="{ECE46558-B807-4B3D-ADFF-C42F53FE112D}" srcOrd="0" destOrd="0" presId="urn:microsoft.com/office/officeart/2005/8/layout/default"/>
    <dgm:cxn modelId="{8B46D99E-F54F-4407-B843-092E2BEA5C7E}" srcId="{6A487CC5-468D-4B5C-9695-B0E2BF5E4EF0}" destId="{2C640974-5485-4E13-B0A8-45F332ABB11B}" srcOrd="4" destOrd="0" parTransId="{0444D6E4-C1A6-4B63-8CAC-60787AA77B7E}" sibTransId="{8E40587B-D7CD-4141-95F9-3E0B920C1F0E}"/>
    <dgm:cxn modelId="{8DF1EFA2-C09B-4F08-B1B7-3C607FADBC9E}" srcId="{6A487CC5-468D-4B5C-9695-B0E2BF5E4EF0}" destId="{412A6DD1-FE33-4A57-868D-91EE8E01821F}" srcOrd="0" destOrd="0" parTransId="{FFAA43F9-DB37-4E46-AF2C-63F1E4368FB9}" sibTransId="{C6A21006-8B6A-4502-8354-AE2B093B0E51}"/>
    <dgm:cxn modelId="{72725DB2-414F-4B46-A644-70214BD24B35}" srcId="{6A487CC5-468D-4B5C-9695-B0E2BF5E4EF0}" destId="{AE7562B6-B3DD-45CB-BCB6-A8BE7B889F85}" srcOrd="5" destOrd="0" parTransId="{6A067099-1E77-450B-845A-8AA37E4BEA71}" sibTransId="{557529E2-E5C5-4547-8E27-8DAC70B8B62A}"/>
    <dgm:cxn modelId="{79BF30BB-6270-4B0F-B3B7-A4A9555F99FE}" srcId="{6A487CC5-468D-4B5C-9695-B0E2BF5E4EF0}" destId="{EA43324D-6BB0-4180-B7CE-3CF5B731C7D2}" srcOrd="2" destOrd="0" parTransId="{3BA21C57-87DA-41FB-8627-C43A4D2C8CB0}" sibTransId="{CA1A8FFA-BA89-45C9-95B6-00A29B933BB7}"/>
    <dgm:cxn modelId="{1633B3BC-099A-4E97-A1AF-B4DB0A7DA011}" type="presOf" srcId="{60618295-CF78-4B1F-BE12-BF9B0FFA7F71}" destId="{F2F2F8E6-C005-4ED6-B096-9FF1F8D1A574}" srcOrd="0" destOrd="0" presId="urn:microsoft.com/office/officeart/2005/8/layout/default"/>
    <dgm:cxn modelId="{BE4E4BDA-87FC-44E2-A164-E9969F542E60}" srcId="{6A487CC5-468D-4B5C-9695-B0E2BF5E4EF0}" destId="{EF701500-CFAE-479C-BFF7-4D51939F9CFC}" srcOrd="1" destOrd="0" parTransId="{0891E8E0-ED95-4A6F-BB22-CB45DC847121}" sibTransId="{EE4A333D-86E4-43BE-BC8F-8BBBC26640BF}"/>
    <dgm:cxn modelId="{444649E1-5943-4AC9-85F2-8DBE299C89E9}" type="presOf" srcId="{2C640974-5485-4E13-B0A8-45F332ABB11B}" destId="{AE3D561E-D93A-4BC9-9939-C56938CD0B2A}" srcOrd="0" destOrd="0" presId="urn:microsoft.com/office/officeart/2005/8/layout/default"/>
    <dgm:cxn modelId="{884E09F3-0DC6-4E09-BFD6-1FEB34BBC92C}" type="presOf" srcId="{EF701500-CFAE-479C-BFF7-4D51939F9CFC}" destId="{F4E7B68D-319F-4959-9A98-C44DD8BEDB72}" srcOrd="0" destOrd="0" presId="urn:microsoft.com/office/officeart/2005/8/layout/default"/>
    <dgm:cxn modelId="{014A0F22-C852-4027-AFE6-A1F06B23AA1B}" type="presParOf" srcId="{7905C996-D137-4F24-9767-33C51922C59D}" destId="{519D9E18-8401-4597-B7C4-DDF00814CA54}" srcOrd="0" destOrd="0" presId="urn:microsoft.com/office/officeart/2005/8/layout/default"/>
    <dgm:cxn modelId="{682D1D5A-4540-4FD2-A675-3C1AD04E1DDA}" type="presParOf" srcId="{7905C996-D137-4F24-9767-33C51922C59D}" destId="{10E9C640-1C32-45AB-ACD8-C55F071435FE}" srcOrd="1" destOrd="0" presId="urn:microsoft.com/office/officeart/2005/8/layout/default"/>
    <dgm:cxn modelId="{4B4AC6C8-F709-4F8C-8580-3399107258DB}" type="presParOf" srcId="{7905C996-D137-4F24-9767-33C51922C59D}" destId="{F4E7B68D-319F-4959-9A98-C44DD8BEDB72}" srcOrd="2" destOrd="0" presId="urn:microsoft.com/office/officeart/2005/8/layout/default"/>
    <dgm:cxn modelId="{346445E9-3BD8-454A-94BD-464F078CF4E6}" type="presParOf" srcId="{7905C996-D137-4F24-9767-33C51922C59D}" destId="{600391D3-A5C7-4EE4-9530-38E8708623FA}" srcOrd="3" destOrd="0" presId="urn:microsoft.com/office/officeart/2005/8/layout/default"/>
    <dgm:cxn modelId="{435F5EE0-8EF3-48D9-ADF1-DE8E82D156AA}" type="presParOf" srcId="{7905C996-D137-4F24-9767-33C51922C59D}" destId="{E2298BE9-25DF-41D4-ABD8-126847BC177A}" srcOrd="4" destOrd="0" presId="urn:microsoft.com/office/officeart/2005/8/layout/default"/>
    <dgm:cxn modelId="{B47166E9-8FCE-4D07-9A9C-8A618B3D637D}" type="presParOf" srcId="{7905C996-D137-4F24-9767-33C51922C59D}" destId="{C6E8BEE9-BF94-48E1-ABAC-0D733119DBD8}" srcOrd="5" destOrd="0" presId="urn:microsoft.com/office/officeart/2005/8/layout/default"/>
    <dgm:cxn modelId="{E402618E-9473-45FF-8AE4-3F28F62E75A7}" type="presParOf" srcId="{7905C996-D137-4F24-9767-33C51922C59D}" destId="{F2F2F8E6-C005-4ED6-B096-9FF1F8D1A574}" srcOrd="6" destOrd="0" presId="urn:microsoft.com/office/officeart/2005/8/layout/default"/>
    <dgm:cxn modelId="{2E422DD2-E168-477B-98E4-9997BB6E7716}" type="presParOf" srcId="{7905C996-D137-4F24-9767-33C51922C59D}" destId="{95A3938D-1041-4227-BE33-E409CA464119}" srcOrd="7" destOrd="0" presId="urn:microsoft.com/office/officeart/2005/8/layout/default"/>
    <dgm:cxn modelId="{B17EAF20-2AEF-40A2-A807-65437151F05E}" type="presParOf" srcId="{7905C996-D137-4F24-9767-33C51922C59D}" destId="{AE3D561E-D93A-4BC9-9939-C56938CD0B2A}" srcOrd="8" destOrd="0" presId="urn:microsoft.com/office/officeart/2005/8/layout/default"/>
    <dgm:cxn modelId="{81EB3B30-B526-4DF7-9708-A32B4BDBD31D}" type="presParOf" srcId="{7905C996-D137-4F24-9767-33C51922C59D}" destId="{2BC92515-D5BA-4BAB-8E78-3680D5D7F970}" srcOrd="9" destOrd="0" presId="urn:microsoft.com/office/officeart/2005/8/layout/default"/>
    <dgm:cxn modelId="{D19F1E71-3E71-4CD3-B952-94BABB4D2396}" type="presParOf" srcId="{7905C996-D137-4F24-9767-33C51922C59D}" destId="{4FF19040-2401-4FFB-85B8-99D9BFBBC40F}" srcOrd="10" destOrd="0" presId="urn:microsoft.com/office/officeart/2005/8/layout/default"/>
    <dgm:cxn modelId="{2A389C8F-966B-4076-83BE-8E82AE29266D}" type="presParOf" srcId="{7905C996-D137-4F24-9767-33C51922C59D}" destId="{113E4392-D3CD-4C53-A8F8-70660E0803AD}" srcOrd="11" destOrd="0" presId="urn:microsoft.com/office/officeart/2005/8/layout/default"/>
    <dgm:cxn modelId="{92D01792-7DAE-410D-9A80-DE94ECE2F19B}" type="presParOf" srcId="{7905C996-D137-4F24-9767-33C51922C59D}" destId="{ECE46558-B807-4B3D-ADFF-C42F53FE112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11ED5-09BE-4B2F-B5BB-58CF36D2386F}">
      <dsp:nvSpPr>
        <dsp:cNvPr id="0" name=""/>
        <dsp:cNvSpPr/>
      </dsp:nvSpPr>
      <dsp:spPr>
        <a:xfrm>
          <a:off x="2" y="121361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Analyze Historical Data</a:t>
          </a:r>
        </a:p>
      </dsp:txBody>
      <dsp:txXfrm>
        <a:off x="26306" y="1239923"/>
        <a:ext cx="1377159" cy="845464"/>
      </dsp:txXfrm>
    </dsp:sp>
    <dsp:sp modelId="{C3B0FE37-1434-4014-838A-E731DEB9FFB4}">
      <dsp:nvSpPr>
        <dsp:cNvPr id="0" name=""/>
        <dsp:cNvSpPr/>
      </dsp:nvSpPr>
      <dsp:spPr>
        <a:xfrm rot="14788">
          <a:off x="1573897" y="1489716"/>
          <a:ext cx="305556"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73897" y="1560435"/>
        <a:ext cx="213889" cy="212750"/>
      </dsp:txXfrm>
    </dsp:sp>
    <dsp:sp modelId="{D431620F-4E70-4F89-A800-DF88EA595ED7}">
      <dsp:nvSpPr>
        <dsp:cNvPr id="0" name=""/>
        <dsp:cNvSpPr/>
      </dsp:nvSpPr>
      <dsp:spPr>
        <a:xfrm>
          <a:off x="2006286" y="122224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Initial Allocation</a:t>
          </a:r>
        </a:p>
      </dsp:txBody>
      <dsp:txXfrm>
        <a:off x="2032590" y="1248553"/>
        <a:ext cx="1377159" cy="845464"/>
      </dsp:txXfrm>
    </dsp:sp>
    <dsp:sp modelId="{6E600B5B-4C9E-461F-9E6C-E1BEA02CF5B9}">
      <dsp:nvSpPr>
        <dsp:cNvPr id="0" name=""/>
        <dsp:cNvSpPr/>
      </dsp:nvSpPr>
      <dsp:spPr>
        <a:xfrm rot="21564172">
          <a:off x="3579021" y="1483474"/>
          <a:ext cx="303127"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579023" y="1554864"/>
        <a:ext cx="212189" cy="212750"/>
      </dsp:txXfrm>
    </dsp:sp>
    <dsp:sp modelId="{280F9B26-D74C-44AA-AEA1-00FF0F54A0A9}">
      <dsp:nvSpPr>
        <dsp:cNvPr id="0" name=""/>
        <dsp:cNvSpPr/>
      </dsp:nvSpPr>
      <dsp:spPr>
        <a:xfrm>
          <a:off x="4007960" y="1201387"/>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Live Data For Period K</a:t>
          </a:r>
        </a:p>
      </dsp:txBody>
      <dsp:txXfrm>
        <a:off x="4034264" y="1227691"/>
        <a:ext cx="1377159" cy="845464"/>
      </dsp:txXfrm>
    </dsp:sp>
    <dsp:sp modelId="{57BC901C-B563-45D2-86A9-48FF4CAF7854}">
      <dsp:nvSpPr>
        <dsp:cNvPr id="0" name=""/>
        <dsp:cNvSpPr/>
      </dsp:nvSpPr>
      <dsp:spPr>
        <a:xfrm rot="35828">
          <a:off x="5580696" y="1483653"/>
          <a:ext cx="303127"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80698" y="1554095"/>
        <a:ext cx="212189" cy="212750"/>
      </dsp:txXfrm>
    </dsp:sp>
    <dsp:sp modelId="{B2492ABA-2EC6-4B6C-96C0-D63B2A35DA8F}">
      <dsp:nvSpPr>
        <dsp:cNvPr id="0" name=""/>
        <dsp:cNvSpPr/>
      </dsp:nvSpPr>
      <dsp:spPr>
        <a:xfrm>
          <a:off x="6009634" y="122224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Performance Evaluation</a:t>
          </a:r>
        </a:p>
      </dsp:txBody>
      <dsp:txXfrm>
        <a:off x="6035938" y="1248553"/>
        <a:ext cx="1377159" cy="845464"/>
      </dsp:txXfrm>
    </dsp:sp>
    <dsp:sp modelId="{B8DE7707-CE8C-4BFE-914B-32CFF7237534}">
      <dsp:nvSpPr>
        <dsp:cNvPr id="0" name=""/>
        <dsp:cNvSpPr/>
      </dsp:nvSpPr>
      <dsp:spPr>
        <a:xfrm>
          <a:off x="7582378" y="1493994"/>
          <a:ext cx="303110" cy="354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582378" y="1564910"/>
        <a:ext cx="212177" cy="212750"/>
      </dsp:txXfrm>
    </dsp:sp>
    <dsp:sp modelId="{66D9BA8E-66D5-4EC1-90D2-7569A60C8C09}">
      <dsp:nvSpPr>
        <dsp:cNvPr id="0" name=""/>
        <dsp:cNvSpPr/>
      </dsp:nvSpPr>
      <dsp:spPr>
        <a:xfrm>
          <a:off x="8011308" y="1222249"/>
          <a:ext cx="1429767" cy="8980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Rebalance</a:t>
          </a:r>
        </a:p>
      </dsp:txBody>
      <dsp:txXfrm>
        <a:off x="8037612" y="1248553"/>
        <a:ext cx="1377159" cy="845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FC2D1-F00F-4533-8E00-D7F1AADFF8F8}">
      <dsp:nvSpPr>
        <dsp:cNvPr id="0" name=""/>
        <dsp:cNvSpPr/>
      </dsp:nvSpPr>
      <dsp:spPr>
        <a:xfrm>
          <a:off x="7788" y="1211045"/>
          <a:ext cx="3141818" cy="1055282"/>
        </a:xfrm>
        <a:prstGeom prst="rect">
          <a:avLst/>
        </a:prstGeom>
        <a:gradFill rotWithShape="0">
          <a:gsLst>
            <a:gs pos="0">
              <a:schemeClr val="dk2">
                <a:hueOff val="0"/>
                <a:satOff val="0"/>
                <a:lumOff val="0"/>
                <a:alphaOff val="0"/>
                <a:tint val="83000"/>
                <a:satMod val="100000"/>
                <a:lumMod val="100000"/>
              </a:schemeClr>
            </a:gs>
            <a:gs pos="100000">
              <a:schemeClr val="dk2">
                <a:hueOff val="0"/>
                <a:satOff val="0"/>
                <a:lumOff val="0"/>
                <a:alphaOff val="0"/>
                <a:tint val="61000"/>
                <a:satMod val="150000"/>
                <a:lumMod val="100000"/>
              </a:schemeClr>
            </a:gs>
          </a:gsLst>
          <a:path path="circle">
            <a:fillToRect l="100000" t="100000" r="100000" b="100000"/>
          </a:path>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mn-lt"/>
            </a:rPr>
            <a:t>Monte Carlo Simulation(Brute Force)</a:t>
          </a:r>
        </a:p>
      </dsp:txBody>
      <dsp:txXfrm>
        <a:off x="7788" y="1211045"/>
        <a:ext cx="3141818" cy="1055282"/>
      </dsp:txXfrm>
    </dsp:sp>
    <dsp:sp modelId="{83270FD9-0A99-4869-AC7B-6B75B8CD8C56}">
      <dsp:nvSpPr>
        <dsp:cNvPr id="0" name=""/>
        <dsp:cNvSpPr/>
      </dsp:nvSpPr>
      <dsp:spPr>
        <a:xfrm>
          <a:off x="7666" y="2266328"/>
          <a:ext cx="3142061" cy="2024265"/>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a:latin typeface="Tw Cen MT"/>
              <a:ea typeface="+mn-ea"/>
              <a:cs typeface="+mn-cs"/>
            </a:rPr>
            <a:t>Simple implementation.</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Valid to almost all problem. </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Slow.</a:t>
          </a:r>
          <a:endParaRPr lang="en-US" sz="2100" b="0" kern="1200" dirty="0">
            <a:latin typeface="Tw Cen MT"/>
            <a:ea typeface="+mn-ea"/>
            <a:cs typeface="+mn-cs"/>
          </a:endParaRPr>
        </a:p>
      </dsp:txBody>
      <dsp:txXfrm>
        <a:off x="7666" y="2266328"/>
        <a:ext cx="3142061" cy="2024265"/>
      </dsp:txXfrm>
    </dsp:sp>
    <dsp:sp modelId="{4E8D3919-D70A-4EB5-B2D0-4330BF20A2C9}">
      <dsp:nvSpPr>
        <dsp:cNvPr id="0" name=""/>
        <dsp:cNvSpPr/>
      </dsp:nvSpPr>
      <dsp:spPr>
        <a:xfrm>
          <a:off x="3528244" y="1211045"/>
          <a:ext cx="2703686" cy="1055282"/>
        </a:xfrm>
        <a:prstGeom prst="rect">
          <a:avLst/>
        </a:prstGeom>
        <a:gradFill rotWithShape="0">
          <a:gsLst>
            <a:gs pos="0">
              <a:schemeClr val="dk2">
                <a:hueOff val="0"/>
                <a:satOff val="0"/>
                <a:lumOff val="0"/>
                <a:alphaOff val="0"/>
                <a:tint val="83000"/>
                <a:satMod val="100000"/>
                <a:lumMod val="100000"/>
              </a:schemeClr>
            </a:gs>
            <a:gs pos="100000">
              <a:schemeClr val="dk2">
                <a:hueOff val="0"/>
                <a:satOff val="0"/>
                <a:lumOff val="0"/>
                <a:alphaOff val="0"/>
                <a:tint val="61000"/>
                <a:satMod val="150000"/>
                <a:lumMod val="100000"/>
              </a:schemeClr>
            </a:gs>
          </a:gsLst>
          <a:path path="circle">
            <a:fillToRect l="100000" t="100000" r="100000" b="100000"/>
          </a:path>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w Cen MT"/>
              <a:ea typeface="+mn-ea"/>
              <a:cs typeface="+mn-cs"/>
            </a:rPr>
            <a:t>SciPy</a:t>
          </a:r>
        </a:p>
      </dsp:txBody>
      <dsp:txXfrm>
        <a:off x="3528244" y="1211045"/>
        <a:ext cx="2703686" cy="1055282"/>
      </dsp:txXfrm>
    </dsp:sp>
    <dsp:sp modelId="{04DBF445-8659-4F20-A1FC-5C9B6E805F78}">
      <dsp:nvSpPr>
        <dsp:cNvPr id="0" name=""/>
        <dsp:cNvSpPr/>
      </dsp:nvSpPr>
      <dsp:spPr>
        <a:xfrm>
          <a:off x="3528244" y="2266328"/>
          <a:ext cx="2703686" cy="2024265"/>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a:latin typeface="Tw Cen MT"/>
              <a:ea typeface="+mn-ea"/>
              <a:cs typeface="+mn-cs"/>
            </a:rPr>
            <a:t>Simple to use.</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Valid for a wide-variety of problems.</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Cannot handle large data.</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Fast.</a:t>
          </a:r>
          <a:endParaRPr lang="en-US" sz="2100" b="0" kern="1200" dirty="0">
            <a:latin typeface="Tw Cen MT"/>
            <a:ea typeface="+mn-ea"/>
            <a:cs typeface="+mn-cs"/>
          </a:endParaRPr>
        </a:p>
      </dsp:txBody>
      <dsp:txXfrm>
        <a:off x="3528244" y="2266328"/>
        <a:ext cx="2703686" cy="2024265"/>
      </dsp:txXfrm>
    </dsp:sp>
    <dsp:sp modelId="{F92FDCEC-F511-458E-9ED2-1952DF9FE6DE}">
      <dsp:nvSpPr>
        <dsp:cNvPr id="0" name=""/>
        <dsp:cNvSpPr/>
      </dsp:nvSpPr>
      <dsp:spPr>
        <a:xfrm>
          <a:off x="6610446" y="1211045"/>
          <a:ext cx="2703686" cy="1055282"/>
        </a:xfrm>
        <a:prstGeom prst="rect">
          <a:avLst/>
        </a:prstGeom>
        <a:gradFill rotWithShape="0">
          <a:gsLst>
            <a:gs pos="0">
              <a:schemeClr val="dk2">
                <a:hueOff val="0"/>
                <a:satOff val="0"/>
                <a:lumOff val="0"/>
                <a:alphaOff val="0"/>
                <a:tint val="83000"/>
                <a:satMod val="100000"/>
                <a:lumMod val="100000"/>
              </a:schemeClr>
            </a:gs>
            <a:gs pos="100000">
              <a:schemeClr val="dk2">
                <a:hueOff val="0"/>
                <a:satOff val="0"/>
                <a:lumOff val="0"/>
                <a:alphaOff val="0"/>
                <a:tint val="61000"/>
                <a:satMod val="150000"/>
                <a:lumMod val="100000"/>
              </a:schemeClr>
            </a:gs>
          </a:gsLst>
          <a:path path="circle">
            <a:fillToRect l="100000" t="100000" r="100000" b="100000"/>
          </a:path>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w Cen MT"/>
              <a:ea typeface="+mn-ea"/>
              <a:cs typeface="+mn-cs"/>
            </a:rPr>
            <a:t>Quadratic</a:t>
          </a:r>
          <a:r>
            <a:rPr lang="en-US" sz="2400" kern="1200" dirty="0">
              <a:latin typeface="Agency FB" panose="020B0503020202020204" pitchFamily="34" charset="0"/>
            </a:rPr>
            <a:t> </a:t>
          </a:r>
          <a:r>
            <a:rPr lang="en-US" sz="2400" b="1" kern="1200" dirty="0">
              <a:latin typeface="Tw Cen MT"/>
              <a:ea typeface="+mn-ea"/>
              <a:cs typeface="+mn-cs"/>
            </a:rPr>
            <a:t>Solver</a:t>
          </a:r>
        </a:p>
      </dsp:txBody>
      <dsp:txXfrm>
        <a:off x="6610446" y="1211045"/>
        <a:ext cx="2703686" cy="1055282"/>
      </dsp:txXfrm>
    </dsp:sp>
    <dsp:sp modelId="{90D49605-24E1-4BF4-AA32-FC20618C46D0}">
      <dsp:nvSpPr>
        <dsp:cNvPr id="0" name=""/>
        <dsp:cNvSpPr/>
      </dsp:nvSpPr>
      <dsp:spPr>
        <a:xfrm>
          <a:off x="6610446" y="2266328"/>
          <a:ext cx="2703686" cy="2024265"/>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a:latin typeface="Tw Cen MT"/>
              <a:ea typeface="+mn-ea"/>
              <a:cs typeface="+mn-cs"/>
            </a:rPr>
            <a:t>Need to write the problem as quartic program.</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Valid for ONLY quadratic problem.</a:t>
          </a:r>
          <a:endParaRPr lang="en-US" sz="2100" b="0" kern="1200" dirty="0">
            <a:latin typeface="Tw Cen MT"/>
            <a:ea typeface="+mn-ea"/>
            <a:cs typeface="+mn-cs"/>
          </a:endParaRPr>
        </a:p>
        <a:p>
          <a:pPr marL="228600" lvl="1" indent="-228600" algn="l" defTabSz="933450">
            <a:lnSpc>
              <a:spcPct val="90000"/>
            </a:lnSpc>
            <a:spcBef>
              <a:spcPct val="0"/>
            </a:spcBef>
            <a:spcAft>
              <a:spcPct val="15000"/>
            </a:spcAft>
            <a:buChar char="•"/>
          </a:pPr>
          <a:r>
            <a:rPr lang="en-US" sz="2100" b="0" kern="1200">
              <a:latin typeface="Tw Cen MT"/>
              <a:ea typeface="+mn-ea"/>
              <a:cs typeface="+mn-cs"/>
            </a:rPr>
            <a:t>Very Fast.</a:t>
          </a:r>
          <a:endParaRPr lang="en-US" sz="2100" b="0" kern="1200" dirty="0">
            <a:latin typeface="Tw Cen MT"/>
            <a:ea typeface="+mn-ea"/>
            <a:cs typeface="+mn-cs"/>
          </a:endParaRPr>
        </a:p>
      </dsp:txBody>
      <dsp:txXfrm>
        <a:off x="6610446" y="2266328"/>
        <a:ext cx="2703686" cy="2024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D9E18-8401-4597-B7C4-DDF00814CA54}">
      <dsp:nvSpPr>
        <dsp:cNvPr id="0" name=""/>
        <dsp:cNvSpPr/>
      </dsp:nvSpPr>
      <dsp:spPr>
        <a:xfrm>
          <a:off x="702647" y="2592"/>
          <a:ext cx="2092907" cy="1255744"/>
        </a:xfrm>
        <a:prstGeom prst="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Equal Weight</a:t>
          </a:r>
          <a:endParaRPr lang="en-US" sz="3300" kern="1200" dirty="0"/>
        </a:p>
      </dsp:txBody>
      <dsp:txXfrm>
        <a:off x="702647" y="2592"/>
        <a:ext cx="2092907" cy="1255744"/>
      </dsp:txXfrm>
    </dsp:sp>
    <dsp:sp modelId="{F4E7B68D-319F-4959-9A98-C44DD8BEDB72}">
      <dsp:nvSpPr>
        <dsp:cNvPr id="0" name=""/>
        <dsp:cNvSpPr/>
      </dsp:nvSpPr>
      <dsp:spPr>
        <a:xfrm>
          <a:off x="3004846" y="2592"/>
          <a:ext cx="2092907" cy="1255744"/>
        </a:xfrm>
        <a:prstGeom prst="rect">
          <a:avLst/>
        </a:prstGeom>
        <a:solidFill>
          <a:schemeClr val="accent1">
            <a:shade val="80000"/>
            <a:hueOff val="8841"/>
            <a:satOff val="-3147"/>
            <a:lumOff val="53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Top 5 From Each Sector</a:t>
          </a:r>
          <a:endParaRPr lang="en-US" sz="3300" kern="1200" dirty="0">
            <a:latin typeface="Agency FB" panose="020B0503020202020204" pitchFamily="34" charset="0"/>
          </a:endParaRPr>
        </a:p>
      </dsp:txBody>
      <dsp:txXfrm>
        <a:off x="3004846" y="2592"/>
        <a:ext cx="2092907" cy="1255744"/>
      </dsp:txXfrm>
    </dsp:sp>
    <dsp:sp modelId="{E2298BE9-25DF-41D4-ABD8-126847BC177A}">
      <dsp:nvSpPr>
        <dsp:cNvPr id="0" name=""/>
        <dsp:cNvSpPr/>
      </dsp:nvSpPr>
      <dsp:spPr>
        <a:xfrm>
          <a:off x="5307044" y="2592"/>
          <a:ext cx="2092907" cy="1255744"/>
        </a:xfrm>
        <a:prstGeom prst="rect">
          <a:avLst/>
        </a:prstGeom>
        <a:solidFill>
          <a:schemeClr val="accent1">
            <a:shade val="80000"/>
            <a:hueOff val="17681"/>
            <a:satOff val="-6295"/>
            <a:lumOff val="106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Maximize Return</a:t>
          </a:r>
          <a:endParaRPr lang="en-US" sz="3300" kern="1200" dirty="0">
            <a:latin typeface="Agency FB" panose="020B0503020202020204" pitchFamily="34" charset="0"/>
          </a:endParaRPr>
        </a:p>
      </dsp:txBody>
      <dsp:txXfrm>
        <a:off x="5307044" y="2592"/>
        <a:ext cx="2092907" cy="1255744"/>
      </dsp:txXfrm>
    </dsp:sp>
    <dsp:sp modelId="{F2F2F8E6-C005-4ED6-B096-9FF1F8D1A574}">
      <dsp:nvSpPr>
        <dsp:cNvPr id="0" name=""/>
        <dsp:cNvSpPr/>
      </dsp:nvSpPr>
      <dsp:spPr>
        <a:xfrm>
          <a:off x="702647" y="1467627"/>
          <a:ext cx="2092907" cy="1255744"/>
        </a:xfrm>
        <a:prstGeom prst="rect">
          <a:avLst/>
        </a:prstGeom>
        <a:solidFill>
          <a:schemeClr val="accent1">
            <a:shade val="80000"/>
            <a:hueOff val="26522"/>
            <a:satOff val="-9442"/>
            <a:lumOff val="160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Maximize Sharpe Ratio</a:t>
          </a:r>
          <a:endParaRPr lang="en-US" sz="3300" kern="1200" dirty="0">
            <a:latin typeface="Agency FB" panose="020B0503020202020204" pitchFamily="34" charset="0"/>
          </a:endParaRPr>
        </a:p>
      </dsp:txBody>
      <dsp:txXfrm>
        <a:off x="702647" y="1467627"/>
        <a:ext cx="2092907" cy="1255744"/>
      </dsp:txXfrm>
    </dsp:sp>
    <dsp:sp modelId="{AE3D561E-D93A-4BC9-9939-C56938CD0B2A}">
      <dsp:nvSpPr>
        <dsp:cNvPr id="0" name=""/>
        <dsp:cNvSpPr/>
      </dsp:nvSpPr>
      <dsp:spPr>
        <a:xfrm>
          <a:off x="3004846" y="1467627"/>
          <a:ext cx="2092907" cy="1255744"/>
        </a:xfrm>
        <a:prstGeom prst="rect">
          <a:avLst/>
        </a:prstGeom>
        <a:solidFill>
          <a:schemeClr val="accent1">
            <a:shade val="80000"/>
            <a:hueOff val="35363"/>
            <a:satOff val="-12589"/>
            <a:lumOff val="213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Minimize Volatility</a:t>
          </a:r>
          <a:endParaRPr lang="en-US" sz="3300" kern="1200" dirty="0">
            <a:latin typeface="Agency FB" panose="020B0503020202020204" pitchFamily="34" charset="0"/>
          </a:endParaRPr>
        </a:p>
      </dsp:txBody>
      <dsp:txXfrm>
        <a:off x="3004846" y="1467627"/>
        <a:ext cx="2092907" cy="1255744"/>
      </dsp:txXfrm>
    </dsp:sp>
    <dsp:sp modelId="{4FF19040-2401-4FFB-85B8-99D9BFBBC40F}">
      <dsp:nvSpPr>
        <dsp:cNvPr id="0" name=""/>
        <dsp:cNvSpPr/>
      </dsp:nvSpPr>
      <dsp:spPr>
        <a:xfrm>
          <a:off x="5307044" y="1467627"/>
          <a:ext cx="2092907" cy="1255744"/>
        </a:xfrm>
        <a:prstGeom prst="rect">
          <a:avLst/>
        </a:prstGeom>
        <a:solidFill>
          <a:schemeClr val="accent1">
            <a:shade val="80000"/>
            <a:hueOff val="44203"/>
            <a:satOff val="-15737"/>
            <a:lumOff val="267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Vanilla Risk Parity</a:t>
          </a:r>
          <a:endParaRPr lang="en-US" sz="3300" kern="1200" dirty="0">
            <a:latin typeface="Agency FB" panose="020B0503020202020204" pitchFamily="34" charset="0"/>
          </a:endParaRPr>
        </a:p>
      </dsp:txBody>
      <dsp:txXfrm>
        <a:off x="5307044" y="1467627"/>
        <a:ext cx="2092907" cy="1255744"/>
      </dsp:txXfrm>
    </dsp:sp>
    <dsp:sp modelId="{ECE46558-B807-4B3D-ADFF-C42F53FE112D}">
      <dsp:nvSpPr>
        <dsp:cNvPr id="0" name=""/>
        <dsp:cNvSpPr/>
      </dsp:nvSpPr>
      <dsp:spPr>
        <a:xfrm>
          <a:off x="3004846" y="2932663"/>
          <a:ext cx="2092907" cy="1255744"/>
        </a:xfrm>
        <a:prstGeom prst="rect">
          <a:avLst/>
        </a:prstGeom>
        <a:solidFill>
          <a:schemeClr val="accent1">
            <a:shade val="80000"/>
            <a:hueOff val="53044"/>
            <a:satOff val="-18884"/>
            <a:lumOff val="320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latin typeface="Agency FB" panose="020B0503020202020204" pitchFamily="34" charset="0"/>
            </a:rPr>
            <a:t>K-Means</a:t>
          </a:r>
          <a:endParaRPr lang="en-US" sz="3300" kern="1200" dirty="0">
            <a:latin typeface="Agency FB" panose="020B0503020202020204" pitchFamily="34" charset="0"/>
          </a:endParaRPr>
        </a:p>
      </dsp:txBody>
      <dsp:txXfrm>
        <a:off x="3004846" y="2932663"/>
        <a:ext cx="2092907" cy="12557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jpe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971800" y="1717641"/>
            <a:ext cx="5864382" cy="2275238"/>
          </a:xfrm>
        </p:spPr>
        <p:txBody>
          <a:bodyPr/>
          <a:lstStyle/>
          <a:p>
            <a:r>
              <a:rPr lang="en-US" sz="5400" b="1" dirty="0">
                <a:latin typeface="Agency FB" panose="020B0503020202020204" pitchFamily="34" charset="0"/>
              </a:rPr>
              <a:t>Portfolio Optimization </a:t>
            </a:r>
            <a:endParaRPr lang="en-US" b="1"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105581" y="3773619"/>
            <a:ext cx="4169893" cy="1950719"/>
          </a:xfrm>
        </p:spPr>
        <p:txBody>
          <a:bodyPr>
            <a:normAutofit fontScale="92500" lnSpcReduction="20000"/>
          </a:bodyPr>
          <a:lstStyle/>
          <a:p>
            <a:pPr algn="l"/>
            <a:r>
              <a:rPr lang="en-US" b="1" dirty="0">
                <a:solidFill>
                  <a:schemeClr val="accent2">
                    <a:lumMod val="60000"/>
                    <a:lumOff val="40000"/>
                  </a:schemeClr>
                </a:solidFill>
                <a:latin typeface="Agency FB" panose="020B0503020202020204" pitchFamily="34" charset="0"/>
              </a:rPr>
              <a:t>Group 6:</a:t>
            </a:r>
          </a:p>
          <a:p>
            <a:pPr algn="ctr"/>
            <a:r>
              <a:rPr lang="en-US" sz="3200" b="1" dirty="0">
                <a:latin typeface="Brush Script MT" panose="03060802040406070304" pitchFamily="66" charset="0"/>
              </a:rPr>
              <a:t>R.A.H</a:t>
            </a:r>
          </a:p>
          <a:p>
            <a:pPr marL="285750" indent="-285750" algn="l">
              <a:buFont typeface="Arial" panose="020B0604020202020204" pitchFamily="34" charset="0"/>
              <a:buChar char="•"/>
            </a:pPr>
            <a:r>
              <a:rPr lang="en-US" b="1" dirty="0">
                <a:latin typeface="Agency FB" panose="020B0503020202020204" pitchFamily="34" charset="0"/>
              </a:rPr>
              <a:t>Reem AlQahtani </a:t>
            </a:r>
          </a:p>
          <a:p>
            <a:pPr marL="285750" indent="-285750" algn="l">
              <a:buFont typeface="Arial" panose="020B0604020202020204" pitchFamily="34" charset="0"/>
              <a:buChar char="•"/>
            </a:pPr>
            <a:r>
              <a:rPr lang="en-US" b="1" dirty="0">
                <a:latin typeface="Agency FB" panose="020B0503020202020204" pitchFamily="34" charset="0"/>
              </a:rPr>
              <a:t>Afrah AlHarbi</a:t>
            </a:r>
          </a:p>
          <a:p>
            <a:pPr marL="285750" indent="-285750" algn="l">
              <a:buFont typeface="Arial" panose="020B0604020202020204" pitchFamily="34" charset="0"/>
              <a:buChar char="•"/>
            </a:pPr>
            <a:r>
              <a:rPr lang="en-US" b="1" dirty="0">
                <a:latin typeface="Agency FB" panose="020B0503020202020204" pitchFamily="34" charset="0"/>
              </a:rPr>
              <a:t>Hussein Buhligah</a:t>
            </a:r>
          </a:p>
          <a:p>
            <a:pPr marL="285750" indent="-285750" algn="l">
              <a:buFont typeface="Arial" panose="020B0604020202020204" pitchFamily="34" charset="0"/>
              <a:buChar char="•"/>
            </a:pPr>
            <a:r>
              <a:rPr lang="en-US" b="1" dirty="0">
                <a:latin typeface="Agency FB" panose="020B0503020202020204" pitchFamily="34" charset="0"/>
              </a:rPr>
              <a:t>Ahmed ALGhazal</a:t>
            </a:r>
          </a:p>
          <a:p>
            <a:endParaRPr lang="en-US" dirty="0"/>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B0654-5F1C-46FB-85C9-4039DAA4D6A6}"/>
              </a:ext>
            </a:extLst>
          </p:cNvPr>
          <p:cNvSpPr>
            <a:spLocks noGrp="1"/>
          </p:cNvSpPr>
          <p:nvPr>
            <p:ph type="title"/>
          </p:nvPr>
        </p:nvSpPr>
        <p:spPr>
          <a:xfrm>
            <a:off x="152400" y="762000"/>
            <a:ext cx="10805160" cy="707886"/>
          </a:xfrm>
        </p:spPr>
        <p:txBody>
          <a:bodyPr>
            <a:noAutofit/>
          </a:bodyPr>
          <a:lstStyle/>
          <a:p>
            <a:r>
              <a:rPr lang="en-US" sz="3700" b="1" i="0" dirty="0">
                <a:solidFill>
                  <a:srgbClr val="57606A"/>
                </a:solidFill>
                <a:effectLst/>
                <a:latin typeface="-apple-system"/>
              </a:rPr>
              <a:t>Portfolio optimization strategies</a:t>
            </a:r>
            <a:endParaRPr lang="en-US" sz="3700" dirty="0"/>
          </a:p>
        </p:txBody>
      </p:sp>
      <p:sp>
        <p:nvSpPr>
          <p:cNvPr id="3" name="Slide Number Placeholder 2">
            <a:extLst>
              <a:ext uri="{FF2B5EF4-FFF2-40B4-BE49-F238E27FC236}">
                <a16:creationId xmlns:a16="http://schemas.microsoft.com/office/drawing/2014/main" id="{BC6829A8-2EF4-4836-92D4-123E2E2CBA09}"/>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graphicFrame>
        <p:nvGraphicFramePr>
          <p:cNvPr id="7" name="Diagram 6">
            <a:extLst>
              <a:ext uri="{FF2B5EF4-FFF2-40B4-BE49-F238E27FC236}">
                <a16:creationId xmlns:a16="http://schemas.microsoft.com/office/drawing/2014/main" id="{CA734966-F656-4D4B-AFCD-CF1E0CD2BCC3}"/>
              </a:ext>
            </a:extLst>
          </p:cNvPr>
          <p:cNvGraphicFramePr/>
          <p:nvPr>
            <p:extLst>
              <p:ext uri="{D42A27DB-BD31-4B8C-83A1-F6EECF244321}">
                <p14:modId xmlns:p14="http://schemas.microsoft.com/office/powerpoint/2010/main" val="3489400405"/>
              </p:ext>
            </p:extLst>
          </p:nvPr>
        </p:nvGraphicFramePr>
        <p:xfrm>
          <a:off x="838200" y="1809363"/>
          <a:ext cx="81026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8A024E5B-0E1F-488C-B69A-10ABD6AACE4B}"/>
              </a:ext>
            </a:extLst>
          </p:cNvPr>
          <p:cNvSpPr/>
          <p:nvPr/>
        </p:nvSpPr>
        <p:spPr>
          <a:xfrm>
            <a:off x="10656072" y="76200"/>
            <a:ext cx="1524000" cy="6781800"/>
          </a:xfrm>
          <a:prstGeom prst="rect">
            <a:avLst/>
          </a:prstGeom>
          <a:solidFill>
            <a:schemeClr val="tx2">
              <a:lumMod val="50000"/>
            </a:schemeClr>
          </a:solidFill>
          <a:ln>
            <a:solidFill>
              <a:schemeClr val="tx2">
                <a:lumMod val="20000"/>
                <a:lumOff val="8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076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470836D-E799-476F-BE91-BAA60323FBD6}"/>
              </a:ext>
            </a:extLst>
          </p:cNvPr>
          <p:cNvSpPr>
            <a:spLocks noGrp="1"/>
          </p:cNvSpPr>
          <p:nvPr>
            <p:ph type="title"/>
          </p:nvPr>
        </p:nvSpPr>
        <p:spPr>
          <a:xfrm>
            <a:off x="304800" y="647753"/>
            <a:ext cx="10805160" cy="707886"/>
          </a:xfrm>
        </p:spPr>
        <p:txBody>
          <a:bodyPr>
            <a:noAutofit/>
          </a:bodyPr>
          <a:lstStyle/>
          <a:p>
            <a:r>
              <a:rPr lang="en-US" b="1" dirty="0">
                <a:solidFill>
                  <a:schemeClr val="tx1"/>
                </a:solidFill>
              </a:rPr>
              <a:t>Portfolio Optimization Strategies</a:t>
            </a:r>
            <a:br>
              <a:rPr lang="en-US" b="1" dirty="0">
                <a:solidFill>
                  <a:schemeClr val="tx1"/>
                </a:solidFill>
              </a:rPr>
            </a:br>
            <a:endParaRPr lang="en-US" b="1" dirty="0">
              <a:solidFill>
                <a:schemeClr val="tx1"/>
              </a:solidFill>
            </a:endParaRPr>
          </a:p>
        </p:txBody>
      </p:sp>
      <p:sp>
        <p:nvSpPr>
          <p:cNvPr id="3" name="Slide Number Placeholder 2">
            <a:extLst>
              <a:ext uri="{FF2B5EF4-FFF2-40B4-BE49-F238E27FC236}">
                <a16:creationId xmlns:a16="http://schemas.microsoft.com/office/drawing/2014/main" id="{5CCD1D7D-4E46-43A9-B941-32513C08B8BC}"/>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34" name="Content Placeholder 33">
            <a:extLst>
              <a:ext uri="{FF2B5EF4-FFF2-40B4-BE49-F238E27FC236}">
                <a16:creationId xmlns:a16="http://schemas.microsoft.com/office/drawing/2014/main" id="{799BEE29-A3C3-4989-A03A-E853E1F8B0B1}"/>
              </a:ext>
            </a:extLst>
          </p:cNvPr>
          <p:cNvSpPr>
            <a:spLocks noGrp="1"/>
          </p:cNvSpPr>
          <p:nvPr>
            <p:ph sz="quarter" idx="4294967295"/>
          </p:nvPr>
        </p:nvSpPr>
        <p:spPr>
          <a:xfrm>
            <a:off x="617538" y="2550897"/>
            <a:ext cx="5021263" cy="2960687"/>
          </a:xfrm>
        </p:spPr>
        <p:txBody>
          <a:bodyPr>
            <a:noAutofit/>
          </a:bodyPr>
          <a:lstStyle/>
          <a:p>
            <a:pPr marL="0" indent="0">
              <a:buNone/>
            </a:pPr>
            <a:r>
              <a:rPr lang="en-US" sz="2400" dirty="0"/>
              <a:t>In this portfolio, we are gone invest equally among all assets. Therefore, it is straightforward and can be used as a benchmark for another complex model. Usually, a complex model will require some forecasting and estimation of the future, which is sometimes challenging. In addition, many optimizations algorithm fails to beat equal-weighted portfolio in the out-of-sample performance.</a:t>
            </a:r>
          </a:p>
        </p:txBody>
      </p:sp>
      <p:sp>
        <p:nvSpPr>
          <p:cNvPr id="35" name="Text Placeholder 34">
            <a:extLst>
              <a:ext uri="{FF2B5EF4-FFF2-40B4-BE49-F238E27FC236}">
                <a16:creationId xmlns:a16="http://schemas.microsoft.com/office/drawing/2014/main" id="{58FF6638-EFF6-419D-8F2D-40BE0FE690A4}"/>
              </a:ext>
            </a:extLst>
          </p:cNvPr>
          <p:cNvSpPr>
            <a:spLocks noGrp="1"/>
          </p:cNvSpPr>
          <p:nvPr>
            <p:ph type="body" sz="quarter" idx="4294967295"/>
          </p:nvPr>
        </p:nvSpPr>
        <p:spPr>
          <a:xfrm>
            <a:off x="866774" y="1909381"/>
            <a:ext cx="4154488" cy="620713"/>
          </a:xfrm>
        </p:spPr>
        <p:txBody>
          <a:bodyPr/>
          <a:lstStyle/>
          <a:p>
            <a:pPr marL="0" indent="0">
              <a:buNone/>
            </a:pPr>
            <a:r>
              <a:rPr lang="en-US" sz="3200" b="1" dirty="0">
                <a:solidFill>
                  <a:schemeClr val="accent2">
                    <a:lumMod val="75000"/>
                  </a:schemeClr>
                </a:solidFill>
                <a:effectLst/>
                <a:ea typeface="Comfortaa"/>
                <a:cs typeface="Comfortaa"/>
              </a:rPr>
              <a:t>Equal Weight Portfolio</a:t>
            </a:r>
          </a:p>
          <a:p>
            <a:endParaRPr lang="en-US" sz="2500" dirty="0">
              <a:solidFill>
                <a:schemeClr val="tx1"/>
              </a:solidFill>
            </a:endParaRPr>
          </a:p>
        </p:txBody>
      </p:sp>
      <p:sp>
        <p:nvSpPr>
          <p:cNvPr id="36" name="Content Placeholder 35">
            <a:extLst>
              <a:ext uri="{FF2B5EF4-FFF2-40B4-BE49-F238E27FC236}">
                <a16:creationId xmlns:a16="http://schemas.microsoft.com/office/drawing/2014/main" id="{548E5BA6-9DE0-4DE4-8FDC-39FFA9C848C8}"/>
              </a:ext>
            </a:extLst>
          </p:cNvPr>
          <p:cNvSpPr>
            <a:spLocks noGrp="1"/>
          </p:cNvSpPr>
          <p:nvPr>
            <p:ph sz="quarter" idx="4294967295"/>
          </p:nvPr>
        </p:nvSpPr>
        <p:spPr>
          <a:xfrm>
            <a:off x="6553201" y="2692057"/>
            <a:ext cx="4435475" cy="2187575"/>
          </a:xfrm>
        </p:spPr>
        <p:txBody>
          <a:bodyPr>
            <a:normAutofit fontScale="25000" lnSpcReduction="20000"/>
          </a:bodyPr>
          <a:lstStyle/>
          <a:p>
            <a:pPr marL="0" indent="0">
              <a:lnSpc>
                <a:spcPct val="110000"/>
              </a:lnSpc>
              <a:buNone/>
            </a:pPr>
            <a:r>
              <a:rPr lang="en-US" sz="9600" dirty="0"/>
              <a:t>We will implement some filters to include only the five highest valued capital market assets from each sector. Therefore, we are hoping that we will have only the top performer (max return), and by choosing from all industries, we achieve diversification.</a:t>
            </a:r>
          </a:p>
          <a:p>
            <a:endParaRPr lang="en-US" dirty="0">
              <a:latin typeface="Agency FB" panose="020B0503020202020204" pitchFamily="34" charset="0"/>
            </a:endParaRPr>
          </a:p>
          <a:p>
            <a:endParaRPr lang="en-US" dirty="0"/>
          </a:p>
        </p:txBody>
      </p:sp>
      <p:sp>
        <p:nvSpPr>
          <p:cNvPr id="37" name="Text Placeholder 36">
            <a:extLst>
              <a:ext uri="{FF2B5EF4-FFF2-40B4-BE49-F238E27FC236}">
                <a16:creationId xmlns:a16="http://schemas.microsoft.com/office/drawing/2014/main" id="{11EDF425-4776-45DA-8BCD-649F265D75BD}"/>
              </a:ext>
            </a:extLst>
          </p:cNvPr>
          <p:cNvSpPr>
            <a:spLocks noGrp="1"/>
          </p:cNvSpPr>
          <p:nvPr>
            <p:ph type="body" sz="quarter" idx="4294967295"/>
          </p:nvPr>
        </p:nvSpPr>
        <p:spPr>
          <a:xfrm>
            <a:off x="6870752" y="1993883"/>
            <a:ext cx="4267200" cy="504825"/>
          </a:xfrm>
        </p:spPr>
        <p:txBody>
          <a:bodyPr>
            <a:normAutofit fontScale="92500" lnSpcReduction="10000"/>
          </a:bodyPr>
          <a:lstStyle/>
          <a:p>
            <a:pPr marL="0" indent="0">
              <a:buNone/>
            </a:pPr>
            <a:r>
              <a:rPr lang="en-US" sz="3200" b="1" dirty="0">
                <a:solidFill>
                  <a:schemeClr val="accent2">
                    <a:lumMod val="75000"/>
                  </a:schemeClr>
                </a:solidFill>
              </a:rPr>
              <a:t>Top 5 From Each Sector</a:t>
            </a:r>
          </a:p>
          <a:p>
            <a:endParaRPr lang="en-US" dirty="0"/>
          </a:p>
        </p:txBody>
      </p:sp>
      <p:sp>
        <p:nvSpPr>
          <p:cNvPr id="48" name="Rectangle 47">
            <a:extLst>
              <a:ext uri="{FF2B5EF4-FFF2-40B4-BE49-F238E27FC236}">
                <a16:creationId xmlns:a16="http://schemas.microsoft.com/office/drawing/2014/main" id="{0B48351B-D864-4970-9671-3D11199CCE52}"/>
              </a:ext>
            </a:extLst>
          </p:cNvPr>
          <p:cNvSpPr/>
          <p:nvPr/>
        </p:nvSpPr>
        <p:spPr>
          <a:xfrm>
            <a:off x="225490" y="1372853"/>
            <a:ext cx="11734800" cy="177438"/>
          </a:xfrm>
          <a:prstGeom prst="rect">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EEC75255-9431-4A4F-9602-B95E3A7616A7}"/>
              </a:ext>
            </a:extLst>
          </p:cNvPr>
          <p:cNvPicPr>
            <a:picLocks noChangeAspect="1"/>
          </p:cNvPicPr>
          <p:nvPr/>
        </p:nvPicPr>
        <p:blipFill>
          <a:blip r:embed="rId2"/>
          <a:stretch>
            <a:fillRect/>
          </a:stretch>
        </p:blipFill>
        <p:spPr>
          <a:xfrm>
            <a:off x="10405512" y="228842"/>
            <a:ext cx="1765041" cy="1765041"/>
          </a:xfrm>
          <a:prstGeom prst="rect">
            <a:avLst/>
          </a:prstGeom>
        </p:spPr>
      </p:pic>
      <p:cxnSp>
        <p:nvCxnSpPr>
          <p:cNvPr id="61" name="Straight Connector 60">
            <a:extLst>
              <a:ext uri="{FF2B5EF4-FFF2-40B4-BE49-F238E27FC236}">
                <a16:creationId xmlns:a16="http://schemas.microsoft.com/office/drawing/2014/main" id="{F5099BFA-F78A-461D-8853-4A83FF1F92CA}"/>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7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CE5ACA-75CC-47D5-B78E-CCDCED0C4E76}"/>
              </a:ext>
            </a:extLst>
          </p:cNvPr>
          <p:cNvSpPr/>
          <p:nvPr/>
        </p:nvSpPr>
        <p:spPr>
          <a:xfrm>
            <a:off x="76200" y="485204"/>
            <a:ext cx="11353800" cy="591885"/>
          </a:xfrm>
          <a:prstGeom prst="roundRect">
            <a:avLst/>
          </a:prstGeom>
          <a:solidFill>
            <a:schemeClr val="tx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E74B30-B78E-4B03-AD23-A9765FFE22DB}"/>
              </a:ext>
            </a:extLst>
          </p:cNvPr>
          <p:cNvSpPr>
            <a:spLocks noGrp="1"/>
          </p:cNvSpPr>
          <p:nvPr>
            <p:ph type="body" sz="quarter" idx="20"/>
          </p:nvPr>
        </p:nvSpPr>
        <p:spPr>
          <a:xfrm>
            <a:off x="552268" y="1219200"/>
            <a:ext cx="5772332" cy="5120640"/>
          </a:xfrm>
          <a:solidFill>
            <a:schemeClr val="tx2">
              <a:lumMod val="50000"/>
              <a:alpha val="88000"/>
            </a:schemeClr>
          </a:solidFill>
        </p:spPr>
        <p:txBody>
          <a:bodyPr/>
          <a:lstStyle/>
          <a:p>
            <a:r>
              <a:rPr lang="en-US" dirty="0"/>
              <a:t>x</a:t>
            </a:r>
          </a:p>
        </p:txBody>
      </p:sp>
      <p:sp>
        <p:nvSpPr>
          <p:cNvPr id="5" name="Slide Number Placeholder 4">
            <a:extLst>
              <a:ext uri="{FF2B5EF4-FFF2-40B4-BE49-F238E27FC236}">
                <a16:creationId xmlns:a16="http://schemas.microsoft.com/office/drawing/2014/main" id="{DF63C60F-330E-4CFC-9A5E-02401BBBD0A3}"/>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sp>
        <p:nvSpPr>
          <p:cNvPr id="6" name="Title 5">
            <a:extLst>
              <a:ext uri="{FF2B5EF4-FFF2-40B4-BE49-F238E27FC236}">
                <a16:creationId xmlns:a16="http://schemas.microsoft.com/office/drawing/2014/main" id="{02933DC8-8AE9-4188-9A1A-E4C9C872F544}"/>
              </a:ext>
            </a:extLst>
          </p:cNvPr>
          <p:cNvSpPr>
            <a:spLocks noGrp="1"/>
          </p:cNvSpPr>
          <p:nvPr>
            <p:ph type="title"/>
          </p:nvPr>
        </p:nvSpPr>
        <p:spPr>
          <a:xfrm>
            <a:off x="457200" y="560166"/>
            <a:ext cx="11106150" cy="441960"/>
          </a:xfrm>
        </p:spPr>
        <p:txBody>
          <a:bodyPr>
            <a:normAutofit fontScale="90000"/>
          </a:bodyPr>
          <a:lstStyle/>
          <a:p>
            <a:r>
              <a:rPr lang="en-US" b="1" dirty="0">
                <a:solidFill>
                  <a:schemeClr val="bg1"/>
                </a:solidFill>
              </a:rPr>
              <a:t>Performance Evaluation</a:t>
            </a:r>
          </a:p>
        </p:txBody>
      </p:sp>
      <p:graphicFrame>
        <p:nvGraphicFramePr>
          <p:cNvPr id="10" name="Table 10">
            <a:extLst>
              <a:ext uri="{FF2B5EF4-FFF2-40B4-BE49-F238E27FC236}">
                <a16:creationId xmlns:a16="http://schemas.microsoft.com/office/drawing/2014/main" id="{6DBBEA4C-0C75-4CA3-99D8-144386527E07}"/>
              </a:ext>
            </a:extLst>
          </p:cNvPr>
          <p:cNvGraphicFramePr>
            <a:graphicFrameLocks noGrp="1"/>
          </p:cNvGraphicFramePr>
          <p:nvPr>
            <p:extLst>
              <p:ext uri="{D42A27DB-BD31-4B8C-83A1-F6EECF244321}">
                <p14:modId xmlns:p14="http://schemas.microsoft.com/office/powerpoint/2010/main" val="471356279"/>
              </p:ext>
            </p:extLst>
          </p:nvPr>
        </p:nvGraphicFramePr>
        <p:xfrm>
          <a:off x="7288710" y="1647710"/>
          <a:ext cx="4274640" cy="4188050"/>
        </p:xfrm>
        <a:graphic>
          <a:graphicData uri="http://schemas.openxmlformats.org/drawingml/2006/table">
            <a:tbl>
              <a:tblPr firstRow="1" bandRow="1">
                <a:tableStyleId>{BC89EF96-8CEA-46FF-86C4-4CE0E7609802}</a:tableStyleId>
              </a:tblPr>
              <a:tblGrid>
                <a:gridCol w="1424880">
                  <a:extLst>
                    <a:ext uri="{9D8B030D-6E8A-4147-A177-3AD203B41FA5}">
                      <a16:colId xmlns:a16="http://schemas.microsoft.com/office/drawing/2014/main" val="4054088478"/>
                    </a:ext>
                  </a:extLst>
                </a:gridCol>
                <a:gridCol w="1424880">
                  <a:extLst>
                    <a:ext uri="{9D8B030D-6E8A-4147-A177-3AD203B41FA5}">
                      <a16:colId xmlns:a16="http://schemas.microsoft.com/office/drawing/2014/main" val="2645169036"/>
                    </a:ext>
                  </a:extLst>
                </a:gridCol>
                <a:gridCol w="1424880">
                  <a:extLst>
                    <a:ext uri="{9D8B030D-6E8A-4147-A177-3AD203B41FA5}">
                      <a16:colId xmlns:a16="http://schemas.microsoft.com/office/drawing/2014/main" val="735624897"/>
                    </a:ext>
                  </a:extLst>
                </a:gridCol>
              </a:tblGrid>
              <a:tr h="485890">
                <a:tc>
                  <a:txBody>
                    <a:bodyPr/>
                    <a:lstStyle/>
                    <a:p>
                      <a:pPr algn="ctr"/>
                      <a:r>
                        <a:rPr lang="en-US" dirty="0">
                          <a:latin typeface="Agency FB" panose="020B0503020202020204" pitchFamily="34" charset="0"/>
                        </a:rPr>
                        <a:t>Metrics</a:t>
                      </a:r>
                    </a:p>
                  </a:txBody>
                  <a:tcPr/>
                </a:tc>
                <a:tc>
                  <a:txBody>
                    <a:bodyPr/>
                    <a:lstStyle/>
                    <a:p>
                      <a:pPr algn="ctr"/>
                      <a:r>
                        <a:rPr lang="en-US" dirty="0">
                          <a:latin typeface="Agency FB" panose="020B0503020202020204" pitchFamily="34" charset="0"/>
                        </a:rPr>
                        <a:t>Equal Weight</a:t>
                      </a:r>
                    </a:p>
                  </a:txBody>
                  <a:tcPr/>
                </a:tc>
                <a:tc>
                  <a:txBody>
                    <a:bodyPr/>
                    <a:lstStyle/>
                    <a:p>
                      <a:pPr algn="ctr"/>
                      <a:r>
                        <a:rPr lang="en-US" dirty="0">
                          <a:latin typeface="Agency FB" panose="020B0503020202020204" pitchFamily="34" charset="0"/>
                        </a:rPr>
                        <a:t>Top 5</a:t>
                      </a:r>
                    </a:p>
                  </a:txBody>
                  <a:tcPr/>
                </a:tc>
                <a:extLst>
                  <a:ext uri="{0D108BD9-81ED-4DB2-BD59-A6C34878D82A}">
                    <a16:rowId xmlns:a16="http://schemas.microsoft.com/office/drawing/2014/main" val="2359711113"/>
                  </a:ext>
                </a:extLst>
              </a:tr>
              <a:tr h="1042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Absolute Return</a:t>
                      </a:r>
                    </a:p>
                    <a:p>
                      <a:pPr algn="ctr"/>
                      <a:endParaRPr lang="en-US" dirty="0">
                        <a:latin typeface="Agency FB" panose="020B0503020202020204" pitchFamily="34" charset="0"/>
                      </a:endParaRPr>
                    </a:p>
                  </a:txBody>
                  <a:tcPr anchor="ctr"/>
                </a:tc>
                <a:tc>
                  <a:txBody>
                    <a:bodyPr/>
                    <a:lstStyle/>
                    <a:p>
                      <a:pPr algn="ctr"/>
                      <a:r>
                        <a:rPr lang="en-US" dirty="0">
                          <a:latin typeface="Agency FB" panose="020B0503020202020204" pitchFamily="34" charset="0"/>
                        </a:rPr>
                        <a:t>200%</a:t>
                      </a:r>
                    </a:p>
                  </a:txBody>
                  <a:tcPr anchor="ctr"/>
                </a:tc>
                <a:tc>
                  <a:txBody>
                    <a:bodyPr/>
                    <a:lstStyle/>
                    <a:p>
                      <a:pPr algn="ctr"/>
                      <a:r>
                        <a:rPr lang="en-US" dirty="0">
                          <a:latin typeface="Agency FB" panose="020B0503020202020204" pitchFamily="34" charset="0"/>
                        </a:rPr>
                        <a:t>245%</a:t>
                      </a:r>
                    </a:p>
                  </a:txBody>
                  <a:tcPr anchor="ctr">
                    <a:solidFill>
                      <a:srgbClr val="E58C09">
                        <a:alpha val="20000"/>
                      </a:srgbClr>
                    </a:solidFill>
                  </a:tcPr>
                </a:tc>
                <a:extLst>
                  <a:ext uri="{0D108BD9-81ED-4DB2-BD59-A6C34878D82A}">
                    <a16:rowId xmlns:a16="http://schemas.microsoft.com/office/drawing/2014/main" val="112448555"/>
                  </a:ext>
                </a:extLst>
              </a:tr>
              <a:tr h="644192">
                <a:tc>
                  <a:txBody>
                    <a:bodyPr/>
                    <a:lstStyle/>
                    <a:p>
                      <a:pPr algn="ctr"/>
                      <a:r>
                        <a:rPr lang="en-US" dirty="0">
                          <a:latin typeface="Agency FB" panose="020B0503020202020204" pitchFamily="34" charset="0"/>
                        </a:rPr>
                        <a:t>CAGR</a:t>
                      </a:r>
                    </a:p>
                  </a:txBody>
                  <a:tcPr anchor="ctr"/>
                </a:tc>
                <a:tc>
                  <a:txBody>
                    <a:bodyPr/>
                    <a:lstStyle/>
                    <a:p>
                      <a:pPr algn="ctr"/>
                      <a:r>
                        <a:rPr lang="en-US" dirty="0">
                          <a:latin typeface="Agency FB" panose="020B0503020202020204" pitchFamily="34" charset="0"/>
                        </a:rPr>
                        <a:t>17%</a:t>
                      </a:r>
                    </a:p>
                  </a:txBody>
                  <a:tcPr anchor="ctr"/>
                </a:tc>
                <a:tc>
                  <a:txBody>
                    <a:bodyPr/>
                    <a:lstStyle/>
                    <a:p>
                      <a:pPr algn="ctr"/>
                      <a:r>
                        <a:rPr lang="en-US" dirty="0">
                          <a:latin typeface="Agency FB" panose="020B0503020202020204" pitchFamily="34" charset="0"/>
                        </a:rPr>
                        <a:t>19%</a:t>
                      </a:r>
                    </a:p>
                  </a:txBody>
                  <a:tcPr anchor="ctr">
                    <a:solidFill>
                      <a:srgbClr val="FAE8CE"/>
                    </a:solidFill>
                  </a:tcPr>
                </a:tc>
                <a:extLst>
                  <a:ext uri="{0D108BD9-81ED-4DB2-BD59-A6C34878D82A}">
                    <a16:rowId xmlns:a16="http://schemas.microsoft.com/office/drawing/2014/main" val="3509349594"/>
                  </a:ext>
                </a:extLst>
              </a:tr>
              <a:tr h="644192">
                <a:tc>
                  <a:txBody>
                    <a:bodyPr/>
                    <a:lstStyle/>
                    <a:p>
                      <a:pPr algn="ctr"/>
                      <a:r>
                        <a:rPr lang="en-US" dirty="0">
                          <a:latin typeface="Agency FB" panose="020B0503020202020204" pitchFamily="34" charset="0"/>
                        </a:rPr>
                        <a:t>STD</a:t>
                      </a:r>
                    </a:p>
                  </a:txBody>
                  <a:tcPr anchor="ctr"/>
                </a:tc>
                <a:tc>
                  <a:txBody>
                    <a:bodyPr/>
                    <a:lstStyle/>
                    <a:p>
                      <a:pPr algn="ctr"/>
                      <a:r>
                        <a:rPr lang="en-US" dirty="0">
                          <a:latin typeface="Agency FB" panose="020B0503020202020204" pitchFamily="34" charset="0"/>
                        </a:rPr>
                        <a:t>20%</a:t>
                      </a:r>
                    </a:p>
                  </a:txBody>
                  <a:tcPr anchor="ctr"/>
                </a:tc>
                <a:tc>
                  <a:txBody>
                    <a:bodyPr/>
                    <a:lstStyle/>
                    <a:p>
                      <a:pPr algn="ctr"/>
                      <a:r>
                        <a:rPr lang="en-US" dirty="0">
                          <a:latin typeface="Agency FB" panose="020B0503020202020204" pitchFamily="34" charset="0"/>
                        </a:rPr>
                        <a:t>18%</a:t>
                      </a:r>
                    </a:p>
                  </a:txBody>
                  <a:tcPr anchor="ctr">
                    <a:solidFill>
                      <a:srgbClr val="FAE8CE"/>
                    </a:solidFill>
                  </a:tcPr>
                </a:tc>
                <a:extLst>
                  <a:ext uri="{0D108BD9-81ED-4DB2-BD59-A6C34878D82A}">
                    <a16:rowId xmlns:a16="http://schemas.microsoft.com/office/drawing/2014/main" val="1958521697"/>
                  </a:ext>
                </a:extLst>
              </a:tr>
              <a:tr h="644192">
                <a:tc>
                  <a:txBody>
                    <a:bodyPr/>
                    <a:lstStyle/>
                    <a:p>
                      <a:pPr algn="ctr"/>
                      <a:r>
                        <a:rPr lang="en-US" dirty="0">
                          <a:latin typeface="Agency FB" panose="020B0503020202020204" pitchFamily="34" charset="0"/>
                        </a:rPr>
                        <a:t>SR</a:t>
                      </a:r>
                    </a:p>
                  </a:txBody>
                  <a:tcPr anchor="ctr"/>
                </a:tc>
                <a:tc>
                  <a:txBody>
                    <a:bodyPr/>
                    <a:lstStyle/>
                    <a:p>
                      <a:pPr algn="ctr"/>
                      <a:r>
                        <a:rPr lang="en-US" dirty="0">
                          <a:latin typeface="Agency FB" panose="020B0503020202020204" pitchFamily="34" charset="0"/>
                        </a:rPr>
                        <a:t>0.76</a:t>
                      </a:r>
                    </a:p>
                  </a:txBody>
                  <a:tcPr anchor="ctr"/>
                </a:tc>
                <a:tc>
                  <a:txBody>
                    <a:bodyPr/>
                    <a:lstStyle/>
                    <a:p>
                      <a:pPr algn="ctr"/>
                      <a:r>
                        <a:rPr lang="en-US" dirty="0">
                          <a:latin typeface="Agency FB" panose="020B0503020202020204" pitchFamily="34" charset="0"/>
                        </a:rPr>
                        <a:t>0.92</a:t>
                      </a:r>
                    </a:p>
                  </a:txBody>
                  <a:tcPr anchor="ctr">
                    <a:solidFill>
                      <a:srgbClr val="FAE8CE"/>
                    </a:solidFill>
                  </a:tcPr>
                </a:tc>
                <a:extLst>
                  <a:ext uri="{0D108BD9-81ED-4DB2-BD59-A6C34878D82A}">
                    <a16:rowId xmlns:a16="http://schemas.microsoft.com/office/drawing/2014/main" val="3427209091"/>
                  </a:ext>
                </a:extLst>
              </a:tr>
              <a:tr h="727267">
                <a:tc>
                  <a:txBody>
                    <a:bodyPr/>
                    <a:lstStyle/>
                    <a:p>
                      <a:pPr algn="ctr"/>
                      <a:r>
                        <a:rPr lang="en-US" dirty="0">
                          <a:latin typeface="Agency FB" panose="020B0503020202020204" pitchFamily="34" charset="0"/>
                        </a:rPr>
                        <a:t>Max Drawdown</a:t>
                      </a:r>
                    </a:p>
                  </a:txBody>
                  <a:tcPr anchor="ctr"/>
                </a:tc>
                <a:tc>
                  <a:txBody>
                    <a:bodyPr/>
                    <a:lstStyle/>
                    <a:p>
                      <a:pPr algn="ctr"/>
                      <a:r>
                        <a:rPr lang="en-US" dirty="0">
                          <a:latin typeface="Agency FB" panose="020B0503020202020204" pitchFamily="34" charset="0"/>
                        </a:rPr>
                        <a:t>40%</a:t>
                      </a:r>
                    </a:p>
                  </a:txBody>
                  <a:tcPr anchor="ctr"/>
                </a:tc>
                <a:tc>
                  <a:txBody>
                    <a:bodyPr/>
                    <a:lstStyle/>
                    <a:p>
                      <a:pPr algn="ctr"/>
                      <a:r>
                        <a:rPr lang="en-US" dirty="0">
                          <a:latin typeface="Agency FB" panose="020B0503020202020204" pitchFamily="34" charset="0"/>
                        </a:rPr>
                        <a:t>35%</a:t>
                      </a:r>
                    </a:p>
                  </a:txBody>
                  <a:tcPr anchor="ctr">
                    <a:solidFill>
                      <a:srgbClr val="FAE8CE"/>
                    </a:solidFill>
                  </a:tcPr>
                </a:tc>
                <a:extLst>
                  <a:ext uri="{0D108BD9-81ED-4DB2-BD59-A6C34878D82A}">
                    <a16:rowId xmlns:a16="http://schemas.microsoft.com/office/drawing/2014/main" val="3048564780"/>
                  </a:ext>
                </a:extLst>
              </a:tr>
            </a:tbl>
          </a:graphicData>
        </a:graphic>
      </p:graphicFrame>
      <p:sp>
        <p:nvSpPr>
          <p:cNvPr id="11" name="Rectangle 10">
            <a:extLst>
              <a:ext uri="{FF2B5EF4-FFF2-40B4-BE49-F238E27FC236}">
                <a16:creationId xmlns:a16="http://schemas.microsoft.com/office/drawing/2014/main" id="{3E4A978D-0783-437D-B9BB-17C34F6F8B63}"/>
              </a:ext>
            </a:extLst>
          </p:cNvPr>
          <p:cNvSpPr/>
          <p:nvPr/>
        </p:nvSpPr>
        <p:spPr>
          <a:xfrm>
            <a:off x="638118" y="-1"/>
            <a:ext cx="11553881" cy="11944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3AE70B9-B226-4ECB-A717-9CDD27C1ECEA}"/>
              </a:ext>
            </a:extLst>
          </p:cNvPr>
          <p:cNvSpPr>
            <a:spLocks noGrp="1"/>
          </p:cNvSpPr>
          <p:nvPr>
            <p:ph sz="quarter" idx="19"/>
          </p:nvPr>
        </p:nvSpPr>
        <p:spPr/>
        <p:txBody>
          <a:bodyPr/>
          <a:lstStyle/>
          <a:p>
            <a:endParaRPr lang="en-US"/>
          </a:p>
        </p:txBody>
      </p:sp>
      <p:pic>
        <p:nvPicPr>
          <p:cNvPr id="13" name="Content Placeholder 24">
            <a:extLst>
              <a:ext uri="{FF2B5EF4-FFF2-40B4-BE49-F238E27FC236}">
                <a16:creationId xmlns:a16="http://schemas.microsoft.com/office/drawing/2014/main" id="{FA97EE13-D26E-4180-86C4-1D344C68670C}"/>
              </a:ext>
            </a:extLst>
          </p:cNvPr>
          <p:cNvPicPr>
            <a:picLocks noChangeAspect="1"/>
          </p:cNvPicPr>
          <p:nvPr/>
        </p:nvPicPr>
        <p:blipFill>
          <a:blip r:embed="rId2"/>
          <a:stretch>
            <a:fillRect/>
          </a:stretch>
        </p:blipFill>
        <p:spPr>
          <a:xfrm>
            <a:off x="640703" y="1425261"/>
            <a:ext cx="5487627" cy="2344186"/>
          </a:xfrm>
          <a:prstGeom prst="rect">
            <a:avLst/>
          </a:prstGeom>
        </p:spPr>
      </p:pic>
      <p:pic>
        <p:nvPicPr>
          <p:cNvPr id="14" name="Picture 13">
            <a:extLst>
              <a:ext uri="{FF2B5EF4-FFF2-40B4-BE49-F238E27FC236}">
                <a16:creationId xmlns:a16="http://schemas.microsoft.com/office/drawing/2014/main" id="{5442013B-5A8E-473F-A759-35C14683017B}"/>
              </a:ext>
            </a:extLst>
          </p:cNvPr>
          <p:cNvPicPr>
            <a:picLocks noChangeAspect="1"/>
          </p:cNvPicPr>
          <p:nvPr/>
        </p:nvPicPr>
        <p:blipFill>
          <a:blip r:embed="rId3"/>
          <a:stretch>
            <a:fillRect/>
          </a:stretch>
        </p:blipFill>
        <p:spPr>
          <a:xfrm>
            <a:off x="640704" y="3820886"/>
            <a:ext cx="5487626" cy="2344186"/>
          </a:xfrm>
          <a:prstGeom prst="rect">
            <a:avLst/>
          </a:prstGeom>
        </p:spPr>
      </p:pic>
    </p:spTree>
    <p:extLst>
      <p:ext uri="{BB962C8B-B14F-4D97-AF65-F5344CB8AC3E}">
        <p14:creationId xmlns:p14="http://schemas.microsoft.com/office/powerpoint/2010/main" val="181649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B48351B-D864-4970-9671-3D11199CCE52}"/>
              </a:ext>
            </a:extLst>
          </p:cNvPr>
          <p:cNvSpPr/>
          <p:nvPr/>
        </p:nvSpPr>
        <p:spPr>
          <a:xfrm>
            <a:off x="90928" y="385409"/>
            <a:ext cx="11734800" cy="1093554"/>
          </a:xfrm>
          <a:prstGeom prst="rect">
            <a:avLst/>
          </a:prstGeom>
          <a:solidFill>
            <a:schemeClr val="tx2">
              <a:lumMod val="50000"/>
              <a:alpha val="7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3" name="Title 32">
            <a:extLst>
              <a:ext uri="{FF2B5EF4-FFF2-40B4-BE49-F238E27FC236}">
                <a16:creationId xmlns:a16="http://schemas.microsoft.com/office/drawing/2014/main" id="{2470836D-E799-476F-BE91-BAA60323FBD6}"/>
              </a:ext>
            </a:extLst>
          </p:cNvPr>
          <p:cNvSpPr>
            <a:spLocks noGrp="1"/>
          </p:cNvSpPr>
          <p:nvPr>
            <p:ph type="title"/>
          </p:nvPr>
        </p:nvSpPr>
        <p:spPr>
          <a:xfrm>
            <a:off x="366272" y="603577"/>
            <a:ext cx="10805160" cy="707886"/>
          </a:xfrm>
        </p:spPr>
        <p:txBody>
          <a:bodyPr>
            <a:noAutofit/>
          </a:bodyPr>
          <a:lstStyle/>
          <a:p>
            <a:r>
              <a:rPr lang="en-US" b="1" dirty="0">
                <a:solidFill>
                  <a:schemeClr val="bg1">
                    <a:lumMod val="95000"/>
                  </a:schemeClr>
                </a:solidFill>
              </a:rPr>
              <a:t>Portfolio Optimization Strategies</a:t>
            </a:r>
            <a:br>
              <a:rPr lang="en-US" b="1" dirty="0">
                <a:solidFill>
                  <a:schemeClr val="bg1">
                    <a:lumMod val="95000"/>
                  </a:schemeClr>
                </a:solidFill>
              </a:rPr>
            </a:br>
            <a:endParaRPr lang="en-US" b="1" dirty="0">
              <a:solidFill>
                <a:schemeClr val="bg1">
                  <a:lumMod val="95000"/>
                </a:schemeClr>
              </a:solidFill>
            </a:endParaRPr>
          </a:p>
        </p:txBody>
      </p:sp>
      <p:sp>
        <p:nvSpPr>
          <p:cNvPr id="34" name="Content Placeholder 33">
            <a:extLst>
              <a:ext uri="{FF2B5EF4-FFF2-40B4-BE49-F238E27FC236}">
                <a16:creationId xmlns:a16="http://schemas.microsoft.com/office/drawing/2014/main" id="{799BEE29-A3C3-4989-A03A-E853E1F8B0B1}"/>
              </a:ext>
            </a:extLst>
          </p:cNvPr>
          <p:cNvSpPr>
            <a:spLocks noGrp="1"/>
          </p:cNvSpPr>
          <p:nvPr>
            <p:ph sz="quarter" idx="13"/>
          </p:nvPr>
        </p:nvSpPr>
        <p:spPr>
          <a:xfrm>
            <a:off x="467029" y="2756109"/>
            <a:ext cx="3474720" cy="1884265"/>
          </a:xfrm>
        </p:spPr>
        <p:txBody>
          <a:bodyPr>
            <a:noAutofit/>
          </a:bodyPr>
          <a:lstStyle/>
          <a:p>
            <a:pPr marL="0" indent="0">
              <a:buNone/>
            </a:pPr>
            <a:r>
              <a:rPr lang="en-US" sz="2500" dirty="0">
                <a:latin typeface="+mj-lt"/>
              </a:rPr>
              <a:t> </a:t>
            </a:r>
            <a:r>
              <a:rPr lang="en-US" sz="2400" dirty="0"/>
              <a:t>Here we will try to invest while maximizing our return, we neglect risk completely. This can be used as a benchmark to see the worst risk for a mean-variance optimization problem</a:t>
            </a:r>
            <a:r>
              <a:rPr lang="en-US" sz="2400" dirty="0">
                <a:latin typeface="+mj-lt"/>
              </a:rPr>
              <a:t>. </a:t>
            </a:r>
            <a:endParaRPr lang="en-US" sz="2400" dirty="0"/>
          </a:p>
          <a:p>
            <a:endParaRPr lang="en-US" sz="2400" dirty="0">
              <a:latin typeface="+mj-lt"/>
            </a:endParaRPr>
          </a:p>
        </p:txBody>
      </p:sp>
      <p:sp>
        <p:nvSpPr>
          <p:cNvPr id="35" name="Text Placeholder 34">
            <a:extLst>
              <a:ext uri="{FF2B5EF4-FFF2-40B4-BE49-F238E27FC236}">
                <a16:creationId xmlns:a16="http://schemas.microsoft.com/office/drawing/2014/main" id="{58FF6638-EFF6-419D-8F2D-40BE0FE690A4}"/>
              </a:ext>
            </a:extLst>
          </p:cNvPr>
          <p:cNvSpPr>
            <a:spLocks noGrp="1"/>
          </p:cNvSpPr>
          <p:nvPr>
            <p:ph type="body" sz="quarter" idx="16"/>
          </p:nvPr>
        </p:nvSpPr>
        <p:spPr>
          <a:xfrm>
            <a:off x="473249" y="1970005"/>
            <a:ext cx="3474720" cy="424732"/>
          </a:xfrm>
        </p:spPr>
        <p:txBody>
          <a:bodyPr/>
          <a:lstStyle/>
          <a:p>
            <a:r>
              <a:rPr lang="en-US" sz="3200" b="1" dirty="0">
                <a:effectLst/>
                <a:ea typeface="Comfortaa"/>
                <a:cs typeface="Comfortaa"/>
              </a:rPr>
              <a:t>Maximize Return</a:t>
            </a:r>
            <a:endParaRPr lang="en-US" sz="3200" dirty="0"/>
          </a:p>
          <a:p>
            <a:endParaRPr lang="en-US" sz="2500" dirty="0">
              <a:solidFill>
                <a:schemeClr val="tx1"/>
              </a:solidFill>
            </a:endParaRPr>
          </a:p>
        </p:txBody>
      </p:sp>
      <p:sp>
        <p:nvSpPr>
          <p:cNvPr id="36" name="Content Placeholder 35">
            <a:extLst>
              <a:ext uri="{FF2B5EF4-FFF2-40B4-BE49-F238E27FC236}">
                <a16:creationId xmlns:a16="http://schemas.microsoft.com/office/drawing/2014/main" id="{548E5BA6-9DE0-4DE4-8FDC-39FFA9C848C8}"/>
              </a:ext>
            </a:extLst>
          </p:cNvPr>
          <p:cNvSpPr>
            <a:spLocks noGrp="1"/>
          </p:cNvSpPr>
          <p:nvPr>
            <p:ph sz="quarter" idx="19"/>
          </p:nvPr>
        </p:nvSpPr>
        <p:spPr>
          <a:xfrm>
            <a:off x="4197852" y="2756109"/>
            <a:ext cx="4435096" cy="2186474"/>
          </a:xfrm>
        </p:spPr>
        <p:txBody>
          <a:bodyPr>
            <a:normAutofit fontScale="25000" lnSpcReduction="20000"/>
          </a:bodyPr>
          <a:lstStyle/>
          <a:p>
            <a:pPr marL="0" indent="0">
              <a:buNone/>
            </a:pPr>
            <a:r>
              <a:rPr lang="en-US" sz="9600" dirty="0"/>
              <a:t>Here we find the best allocation that gives the max Sharpe ratio. Sharpe ratio is considered risk-return adjusted metrics. Therefore, the weight that offers the max SR is the optimum trade-off between return and risk trying; trying to achieve more return will expose you to more trouble with little return </a:t>
            </a:r>
            <a:r>
              <a:rPr lang="en-US" sz="10000" dirty="0"/>
              <a:t>gain.</a:t>
            </a:r>
          </a:p>
          <a:p>
            <a:endParaRPr lang="en-US" dirty="0">
              <a:latin typeface="Agency FB" panose="020B0503020202020204" pitchFamily="34" charset="0"/>
            </a:endParaRPr>
          </a:p>
          <a:p>
            <a:endParaRPr lang="en-US" dirty="0"/>
          </a:p>
        </p:txBody>
      </p:sp>
      <p:sp>
        <p:nvSpPr>
          <p:cNvPr id="37" name="Text Placeholder 36">
            <a:extLst>
              <a:ext uri="{FF2B5EF4-FFF2-40B4-BE49-F238E27FC236}">
                <a16:creationId xmlns:a16="http://schemas.microsoft.com/office/drawing/2014/main" id="{11EDF425-4776-45DA-8BCD-649F265D75BD}"/>
              </a:ext>
            </a:extLst>
          </p:cNvPr>
          <p:cNvSpPr>
            <a:spLocks noGrp="1"/>
          </p:cNvSpPr>
          <p:nvPr>
            <p:ph type="body" sz="quarter" idx="20"/>
          </p:nvPr>
        </p:nvSpPr>
        <p:spPr>
          <a:xfrm>
            <a:off x="4282440" y="1972765"/>
            <a:ext cx="3474720" cy="424732"/>
          </a:xfrm>
        </p:spPr>
        <p:txBody>
          <a:bodyPr/>
          <a:lstStyle/>
          <a:p>
            <a:r>
              <a:rPr lang="en-US" sz="3200" dirty="0">
                <a:solidFill>
                  <a:schemeClr val="tx2"/>
                </a:solidFill>
                <a:latin typeface="+mj-lt"/>
              </a:rPr>
              <a:t>Maximize Sharpe Ratio</a:t>
            </a:r>
          </a:p>
          <a:p>
            <a:endParaRPr lang="en-US" dirty="0"/>
          </a:p>
        </p:txBody>
      </p:sp>
      <p:sp>
        <p:nvSpPr>
          <p:cNvPr id="40" name="Content Placeholder 39">
            <a:extLst>
              <a:ext uri="{FF2B5EF4-FFF2-40B4-BE49-F238E27FC236}">
                <a16:creationId xmlns:a16="http://schemas.microsoft.com/office/drawing/2014/main" id="{0564B0E4-A00F-4EFD-889C-34F229F431A0}"/>
              </a:ext>
            </a:extLst>
          </p:cNvPr>
          <p:cNvSpPr>
            <a:spLocks noGrp="1"/>
          </p:cNvSpPr>
          <p:nvPr>
            <p:ph sz="quarter" idx="23"/>
          </p:nvPr>
        </p:nvSpPr>
        <p:spPr>
          <a:xfrm>
            <a:off x="8632948" y="2756109"/>
            <a:ext cx="3643384" cy="1884265"/>
          </a:xfrm>
        </p:spPr>
        <p:txBody>
          <a:bodyPr>
            <a:normAutofit fontScale="25000" lnSpcReduction="20000"/>
          </a:bodyPr>
          <a:lstStyle/>
          <a:p>
            <a:pPr marL="0" indent="0">
              <a:buNone/>
            </a:pPr>
            <a:r>
              <a:rPr lang="en-US" sz="9600" dirty="0"/>
              <a:t>One of the max-Sharpe ratio approach challenges is the expected return. Unfortunately, returns are notoriously complex and unreliable to predict. An alternative approach is to discard returns from the optimization and minimize risk, which is stander deviation.</a:t>
            </a:r>
          </a:p>
          <a:p>
            <a:pPr marL="0" indent="0">
              <a:buNone/>
            </a:pPr>
            <a:endParaRPr lang="en-US" sz="10000" b="1" dirty="0">
              <a:latin typeface="+mj-lt"/>
            </a:endParaRPr>
          </a:p>
        </p:txBody>
      </p:sp>
      <p:sp>
        <p:nvSpPr>
          <p:cNvPr id="41" name="Text Placeholder 40">
            <a:extLst>
              <a:ext uri="{FF2B5EF4-FFF2-40B4-BE49-F238E27FC236}">
                <a16:creationId xmlns:a16="http://schemas.microsoft.com/office/drawing/2014/main" id="{1542BAE2-40E5-43FC-B0E8-56A061199959}"/>
              </a:ext>
            </a:extLst>
          </p:cNvPr>
          <p:cNvSpPr>
            <a:spLocks noGrp="1"/>
          </p:cNvSpPr>
          <p:nvPr>
            <p:ph type="body" sz="quarter" idx="24"/>
          </p:nvPr>
        </p:nvSpPr>
        <p:spPr>
          <a:xfrm>
            <a:off x="8717280" y="1976771"/>
            <a:ext cx="3474720" cy="424732"/>
          </a:xfrm>
        </p:spPr>
        <p:txBody>
          <a:bodyPr/>
          <a:lstStyle/>
          <a:p>
            <a:r>
              <a:rPr lang="en-US" sz="3200" dirty="0">
                <a:solidFill>
                  <a:schemeClr val="tx2"/>
                </a:solidFill>
                <a:latin typeface="+mj-lt"/>
                <a:ea typeface="Comfortaa"/>
                <a:cs typeface="Comfortaa"/>
              </a:rPr>
              <a:t>Minimize Volatility</a:t>
            </a:r>
            <a:endParaRPr lang="en-US" sz="3200" dirty="0">
              <a:solidFill>
                <a:schemeClr val="tx2"/>
              </a:solidFill>
              <a:latin typeface="+mj-lt"/>
            </a:endParaRPr>
          </a:p>
          <a:p>
            <a:endParaRPr lang="en-US" dirty="0"/>
          </a:p>
        </p:txBody>
      </p:sp>
      <p:sp>
        <p:nvSpPr>
          <p:cNvPr id="3" name="Slide Number Placeholder 2">
            <a:extLst>
              <a:ext uri="{FF2B5EF4-FFF2-40B4-BE49-F238E27FC236}">
                <a16:creationId xmlns:a16="http://schemas.microsoft.com/office/drawing/2014/main" id="{5CCD1D7D-4E46-43A9-B941-32513C08B8BC}"/>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4" name="Picture 3">
            <a:extLst>
              <a:ext uri="{FF2B5EF4-FFF2-40B4-BE49-F238E27FC236}">
                <a16:creationId xmlns:a16="http://schemas.microsoft.com/office/drawing/2014/main" id="{723155CA-20DF-4A16-B9C6-32779BCF3550}"/>
              </a:ext>
            </a:extLst>
          </p:cNvPr>
          <p:cNvPicPr>
            <a:picLocks noChangeAspect="1"/>
          </p:cNvPicPr>
          <p:nvPr/>
        </p:nvPicPr>
        <p:blipFill>
          <a:blip r:embed="rId2"/>
          <a:stretch>
            <a:fillRect/>
          </a:stretch>
        </p:blipFill>
        <p:spPr>
          <a:xfrm>
            <a:off x="10496862" y="152400"/>
            <a:ext cx="1688587" cy="1688587"/>
          </a:xfrm>
          <a:prstGeom prst="rect">
            <a:avLst/>
          </a:prstGeom>
        </p:spPr>
      </p:pic>
    </p:spTree>
    <p:extLst>
      <p:ext uri="{BB962C8B-B14F-4D97-AF65-F5344CB8AC3E}">
        <p14:creationId xmlns:p14="http://schemas.microsoft.com/office/powerpoint/2010/main" val="289896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CE5ACA-75CC-47D5-B78E-CCDCED0C4E76}"/>
              </a:ext>
            </a:extLst>
          </p:cNvPr>
          <p:cNvSpPr/>
          <p:nvPr/>
        </p:nvSpPr>
        <p:spPr>
          <a:xfrm>
            <a:off x="76200" y="485204"/>
            <a:ext cx="11353800" cy="591885"/>
          </a:xfrm>
          <a:prstGeom prst="roundRect">
            <a:avLst/>
          </a:prstGeom>
          <a:solidFill>
            <a:schemeClr val="tx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E74B30-B78E-4B03-AD23-A9765FFE22DB}"/>
              </a:ext>
            </a:extLst>
          </p:cNvPr>
          <p:cNvSpPr>
            <a:spLocks noGrp="1"/>
          </p:cNvSpPr>
          <p:nvPr>
            <p:ph type="body" sz="quarter" idx="20"/>
          </p:nvPr>
        </p:nvSpPr>
        <p:spPr>
          <a:xfrm>
            <a:off x="552268" y="1219200"/>
            <a:ext cx="5772332" cy="5120640"/>
          </a:xfrm>
          <a:solidFill>
            <a:schemeClr val="tx2">
              <a:lumMod val="50000"/>
              <a:alpha val="88000"/>
            </a:schemeClr>
          </a:solidFill>
        </p:spPr>
        <p:txBody>
          <a:bodyPr/>
          <a:lstStyle/>
          <a:p>
            <a:r>
              <a:rPr lang="en-US" dirty="0"/>
              <a:t>x</a:t>
            </a:r>
          </a:p>
        </p:txBody>
      </p:sp>
      <p:pic>
        <p:nvPicPr>
          <p:cNvPr id="7" name="Content Placeholder 4">
            <a:extLst>
              <a:ext uri="{FF2B5EF4-FFF2-40B4-BE49-F238E27FC236}">
                <a16:creationId xmlns:a16="http://schemas.microsoft.com/office/drawing/2014/main" id="{2071DD79-E198-4BD2-B183-8D3E0BC5C3CD}"/>
              </a:ext>
            </a:extLst>
          </p:cNvPr>
          <p:cNvPicPr>
            <a:picLocks noGrp="1" noChangeAspect="1"/>
          </p:cNvPicPr>
          <p:nvPr>
            <p:ph sz="quarter" idx="19"/>
          </p:nvPr>
        </p:nvPicPr>
        <p:blipFill>
          <a:blip r:embed="rId2"/>
          <a:stretch>
            <a:fillRect/>
          </a:stretch>
        </p:blipFill>
        <p:spPr>
          <a:xfrm>
            <a:off x="638118" y="1371599"/>
            <a:ext cx="5487628" cy="2344186"/>
          </a:xfrm>
        </p:spPr>
      </p:pic>
      <p:sp>
        <p:nvSpPr>
          <p:cNvPr id="5" name="Slide Number Placeholder 4">
            <a:extLst>
              <a:ext uri="{FF2B5EF4-FFF2-40B4-BE49-F238E27FC236}">
                <a16:creationId xmlns:a16="http://schemas.microsoft.com/office/drawing/2014/main" id="{DF63C60F-330E-4CFC-9A5E-02401BBBD0A3}"/>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sp>
        <p:nvSpPr>
          <p:cNvPr id="6" name="Title 5">
            <a:extLst>
              <a:ext uri="{FF2B5EF4-FFF2-40B4-BE49-F238E27FC236}">
                <a16:creationId xmlns:a16="http://schemas.microsoft.com/office/drawing/2014/main" id="{02933DC8-8AE9-4188-9A1A-E4C9C872F544}"/>
              </a:ext>
            </a:extLst>
          </p:cNvPr>
          <p:cNvSpPr>
            <a:spLocks noGrp="1"/>
          </p:cNvSpPr>
          <p:nvPr>
            <p:ph type="title"/>
          </p:nvPr>
        </p:nvSpPr>
        <p:spPr>
          <a:xfrm>
            <a:off x="457200" y="560166"/>
            <a:ext cx="11106150" cy="441960"/>
          </a:xfrm>
        </p:spPr>
        <p:txBody>
          <a:bodyPr>
            <a:normAutofit fontScale="90000"/>
          </a:bodyPr>
          <a:lstStyle/>
          <a:p>
            <a:r>
              <a:rPr lang="en-US" b="1" dirty="0">
                <a:solidFill>
                  <a:schemeClr val="bg1"/>
                </a:solidFill>
              </a:rPr>
              <a:t>Performance Evaluation</a:t>
            </a:r>
          </a:p>
        </p:txBody>
      </p:sp>
      <p:pic>
        <p:nvPicPr>
          <p:cNvPr id="8" name="Picture 7">
            <a:extLst>
              <a:ext uri="{FF2B5EF4-FFF2-40B4-BE49-F238E27FC236}">
                <a16:creationId xmlns:a16="http://schemas.microsoft.com/office/drawing/2014/main" id="{E5C7CC5A-B77C-4E5F-AFA0-484D6D7E6167}"/>
              </a:ext>
            </a:extLst>
          </p:cNvPr>
          <p:cNvPicPr>
            <a:picLocks noChangeAspect="1"/>
          </p:cNvPicPr>
          <p:nvPr/>
        </p:nvPicPr>
        <p:blipFill>
          <a:blip r:embed="rId3"/>
          <a:stretch>
            <a:fillRect/>
          </a:stretch>
        </p:blipFill>
        <p:spPr>
          <a:xfrm>
            <a:off x="638118" y="3853543"/>
            <a:ext cx="5487628" cy="2344186"/>
          </a:xfrm>
          <a:prstGeom prst="rect">
            <a:avLst/>
          </a:prstGeom>
        </p:spPr>
      </p:pic>
      <p:graphicFrame>
        <p:nvGraphicFramePr>
          <p:cNvPr id="10" name="Table 10">
            <a:extLst>
              <a:ext uri="{FF2B5EF4-FFF2-40B4-BE49-F238E27FC236}">
                <a16:creationId xmlns:a16="http://schemas.microsoft.com/office/drawing/2014/main" id="{6DBBEA4C-0C75-4CA3-99D8-144386527E07}"/>
              </a:ext>
            </a:extLst>
          </p:cNvPr>
          <p:cNvGraphicFramePr>
            <a:graphicFrameLocks noGrp="1"/>
          </p:cNvGraphicFramePr>
          <p:nvPr>
            <p:extLst>
              <p:ext uri="{D42A27DB-BD31-4B8C-83A1-F6EECF244321}">
                <p14:modId xmlns:p14="http://schemas.microsoft.com/office/powerpoint/2010/main" val="3230359400"/>
              </p:ext>
            </p:extLst>
          </p:nvPr>
        </p:nvGraphicFramePr>
        <p:xfrm>
          <a:off x="6629400" y="1600200"/>
          <a:ext cx="5334000" cy="4346352"/>
        </p:xfrm>
        <a:graphic>
          <a:graphicData uri="http://schemas.openxmlformats.org/drawingml/2006/table">
            <a:tbl>
              <a:tblPr firstRow="1" bandRow="1">
                <a:effectLst>
                  <a:outerShdw blurRad="50800" dist="38100" dir="2700000" algn="tl" rotWithShape="0">
                    <a:prstClr val="black">
                      <a:alpha val="40000"/>
                    </a:prstClr>
                  </a:outerShdw>
                </a:effectLst>
                <a:tableStyleId>{BC89EF96-8CEA-46FF-86C4-4CE0E7609802}</a:tableStyleId>
              </a:tblPr>
              <a:tblGrid>
                <a:gridCol w="1333500">
                  <a:extLst>
                    <a:ext uri="{9D8B030D-6E8A-4147-A177-3AD203B41FA5}">
                      <a16:colId xmlns:a16="http://schemas.microsoft.com/office/drawing/2014/main" val="4054088478"/>
                    </a:ext>
                  </a:extLst>
                </a:gridCol>
                <a:gridCol w="1333500">
                  <a:extLst>
                    <a:ext uri="{9D8B030D-6E8A-4147-A177-3AD203B41FA5}">
                      <a16:colId xmlns:a16="http://schemas.microsoft.com/office/drawing/2014/main" val="2645169036"/>
                    </a:ext>
                  </a:extLst>
                </a:gridCol>
                <a:gridCol w="1333500">
                  <a:extLst>
                    <a:ext uri="{9D8B030D-6E8A-4147-A177-3AD203B41FA5}">
                      <a16:colId xmlns:a16="http://schemas.microsoft.com/office/drawing/2014/main" val="735624897"/>
                    </a:ext>
                  </a:extLst>
                </a:gridCol>
                <a:gridCol w="1333500">
                  <a:extLst>
                    <a:ext uri="{9D8B030D-6E8A-4147-A177-3AD203B41FA5}">
                      <a16:colId xmlns:a16="http://schemas.microsoft.com/office/drawing/2014/main" val="1085283040"/>
                    </a:ext>
                  </a:extLst>
                </a:gridCol>
              </a:tblGrid>
              <a:tr h="644192">
                <a:tc>
                  <a:txBody>
                    <a:bodyPr/>
                    <a:lstStyle/>
                    <a:p>
                      <a:pPr algn="ctr"/>
                      <a:r>
                        <a:rPr lang="en-US" dirty="0">
                          <a:latin typeface="Agency FB" panose="020B0503020202020204" pitchFamily="34" charset="0"/>
                        </a:rPr>
                        <a:t>Metrics</a:t>
                      </a:r>
                    </a:p>
                  </a:txBody>
                  <a:tcPr/>
                </a:tc>
                <a:tc>
                  <a:txBody>
                    <a:bodyPr/>
                    <a:lstStyle/>
                    <a:p>
                      <a:pPr algn="ctr"/>
                      <a:r>
                        <a:rPr lang="en-US" dirty="0">
                          <a:latin typeface="Agency FB" panose="020B0503020202020204" pitchFamily="34" charset="0"/>
                        </a:rPr>
                        <a:t>Max Return</a:t>
                      </a:r>
                    </a:p>
                  </a:txBody>
                  <a:tcPr/>
                </a:tc>
                <a:tc>
                  <a:txBody>
                    <a:bodyPr/>
                    <a:lstStyle/>
                    <a:p>
                      <a:pPr algn="ctr"/>
                      <a:r>
                        <a:rPr lang="en-US" dirty="0">
                          <a:latin typeface="Agency FB" panose="020B0503020202020204" pitchFamily="34" charset="0"/>
                        </a:rPr>
                        <a:t>Min STD</a:t>
                      </a:r>
                    </a:p>
                  </a:txBody>
                  <a:tcPr/>
                </a:tc>
                <a:tc>
                  <a:txBody>
                    <a:bodyPr/>
                    <a:lstStyle/>
                    <a:p>
                      <a:pPr algn="ctr"/>
                      <a:r>
                        <a:rPr lang="en-US" dirty="0">
                          <a:latin typeface="Agency FB" panose="020B0503020202020204" pitchFamily="34" charset="0"/>
                        </a:rPr>
                        <a:t>Max SR</a:t>
                      </a:r>
                    </a:p>
                  </a:txBody>
                  <a:tcPr/>
                </a:tc>
                <a:extLst>
                  <a:ext uri="{0D108BD9-81ED-4DB2-BD59-A6C34878D82A}">
                    <a16:rowId xmlns:a16="http://schemas.microsoft.com/office/drawing/2014/main" val="2359711113"/>
                  </a:ext>
                </a:extLst>
              </a:tr>
              <a:tr h="1042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Absolute Return</a:t>
                      </a:r>
                    </a:p>
                    <a:p>
                      <a:pPr algn="ctr"/>
                      <a:endParaRPr lang="en-US" dirty="0">
                        <a:latin typeface="Agency FB" panose="020B0503020202020204" pitchFamily="34" charset="0"/>
                      </a:endParaRPr>
                    </a:p>
                  </a:txBody>
                  <a:tcPr anchor="ctr"/>
                </a:tc>
                <a:tc>
                  <a:txBody>
                    <a:bodyPr/>
                    <a:lstStyle/>
                    <a:p>
                      <a:pPr algn="ctr"/>
                      <a:r>
                        <a:rPr lang="en-US" dirty="0">
                          <a:latin typeface="Agency FB" panose="020B0503020202020204" pitchFamily="34" charset="0"/>
                        </a:rPr>
                        <a:t>705%</a:t>
                      </a:r>
                    </a:p>
                  </a:txBody>
                  <a:tcPr anchor="ctr"/>
                </a:tc>
                <a:tc>
                  <a:txBody>
                    <a:bodyPr/>
                    <a:lstStyle/>
                    <a:p>
                      <a:pPr algn="ctr"/>
                      <a:r>
                        <a:rPr lang="en-US" dirty="0">
                          <a:latin typeface="Agency FB" panose="020B0503020202020204" pitchFamily="34" charset="0"/>
                        </a:rPr>
                        <a:t>90%</a:t>
                      </a:r>
                    </a:p>
                  </a:txBody>
                  <a:tcPr anchor="ctr"/>
                </a:tc>
                <a:tc>
                  <a:txBody>
                    <a:bodyPr/>
                    <a:lstStyle/>
                    <a:p>
                      <a:pPr algn="ctr"/>
                      <a:r>
                        <a:rPr lang="en-US" dirty="0">
                          <a:latin typeface="Agency FB" panose="020B0503020202020204" pitchFamily="34" charset="0"/>
                        </a:rPr>
                        <a:t>737%</a:t>
                      </a:r>
                    </a:p>
                  </a:txBody>
                  <a:tcPr anchor="ctr">
                    <a:solidFill>
                      <a:srgbClr val="FDE9CB"/>
                    </a:solidFill>
                  </a:tcPr>
                </a:tc>
                <a:extLst>
                  <a:ext uri="{0D108BD9-81ED-4DB2-BD59-A6C34878D82A}">
                    <a16:rowId xmlns:a16="http://schemas.microsoft.com/office/drawing/2014/main" val="112448555"/>
                  </a:ext>
                </a:extLst>
              </a:tr>
              <a:tr h="644192">
                <a:tc>
                  <a:txBody>
                    <a:bodyPr/>
                    <a:lstStyle/>
                    <a:p>
                      <a:pPr algn="ctr"/>
                      <a:r>
                        <a:rPr lang="en-US" dirty="0">
                          <a:latin typeface="Agency FB" panose="020B0503020202020204" pitchFamily="34" charset="0"/>
                        </a:rPr>
                        <a:t>CAGR</a:t>
                      </a:r>
                    </a:p>
                  </a:txBody>
                  <a:tcPr anchor="ctr"/>
                </a:tc>
                <a:tc>
                  <a:txBody>
                    <a:bodyPr/>
                    <a:lstStyle/>
                    <a:p>
                      <a:pPr algn="ctr"/>
                      <a:r>
                        <a:rPr lang="en-US" dirty="0">
                          <a:latin typeface="Agency FB" panose="020B0503020202020204" pitchFamily="34" charset="0"/>
                        </a:rPr>
                        <a:t>35%</a:t>
                      </a:r>
                    </a:p>
                  </a:txBody>
                  <a:tcPr anchor="ctr"/>
                </a:tc>
                <a:tc>
                  <a:txBody>
                    <a:bodyPr/>
                    <a:lstStyle/>
                    <a:p>
                      <a:pPr algn="ctr"/>
                      <a:r>
                        <a:rPr lang="en-US" dirty="0">
                          <a:latin typeface="Agency FB" panose="020B0503020202020204" pitchFamily="34" charset="0"/>
                        </a:rPr>
                        <a:t>10%</a:t>
                      </a:r>
                    </a:p>
                  </a:txBody>
                  <a:tcPr anchor="ctr"/>
                </a:tc>
                <a:tc>
                  <a:txBody>
                    <a:bodyPr/>
                    <a:lstStyle/>
                    <a:p>
                      <a:pPr algn="ctr"/>
                      <a:r>
                        <a:rPr lang="en-US" dirty="0">
                          <a:latin typeface="Agency FB" panose="020B0503020202020204" pitchFamily="34" charset="0"/>
                        </a:rPr>
                        <a:t>36%</a:t>
                      </a:r>
                    </a:p>
                  </a:txBody>
                  <a:tcPr anchor="ctr">
                    <a:solidFill>
                      <a:schemeClr val="accent2">
                        <a:lumMod val="20000"/>
                        <a:lumOff val="80000"/>
                      </a:schemeClr>
                    </a:solidFill>
                  </a:tcPr>
                </a:tc>
                <a:extLst>
                  <a:ext uri="{0D108BD9-81ED-4DB2-BD59-A6C34878D82A}">
                    <a16:rowId xmlns:a16="http://schemas.microsoft.com/office/drawing/2014/main" val="3509349594"/>
                  </a:ext>
                </a:extLst>
              </a:tr>
              <a:tr h="644192">
                <a:tc>
                  <a:txBody>
                    <a:bodyPr/>
                    <a:lstStyle/>
                    <a:p>
                      <a:pPr algn="ctr"/>
                      <a:r>
                        <a:rPr lang="en-US" dirty="0">
                          <a:latin typeface="Agency FB" panose="020B0503020202020204" pitchFamily="34" charset="0"/>
                        </a:rPr>
                        <a:t>STD</a:t>
                      </a:r>
                    </a:p>
                  </a:txBody>
                  <a:tcPr anchor="ctr"/>
                </a:tc>
                <a:tc>
                  <a:txBody>
                    <a:bodyPr/>
                    <a:lstStyle/>
                    <a:p>
                      <a:pPr algn="ctr"/>
                      <a:r>
                        <a:rPr lang="en-US" dirty="0">
                          <a:latin typeface="Agency FB" panose="020B0503020202020204" pitchFamily="34" charset="0"/>
                        </a:rPr>
                        <a:t>32%</a:t>
                      </a:r>
                    </a:p>
                  </a:txBody>
                  <a:tcPr anchor="ctr"/>
                </a:tc>
                <a:tc>
                  <a:txBody>
                    <a:bodyPr/>
                    <a:lstStyle/>
                    <a:p>
                      <a:pPr algn="ctr"/>
                      <a:r>
                        <a:rPr lang="en-US" dirty="0">
                          <a:latin typeface="Agency FB" panose="020B0503020202020204" pitchFamily="34" charset="0"/>
                        </a:rPr>
                        <a:t>10%</a:t>
                      </a:r>
                    </a:p>
                  </a:txBody>
                  <a:tcPr anchor="ctr">
                    <a:solidFill>
                      <a:schemeClr val="accent2">
                        <a:lumMod val="60000"/>
                        <a:lumOff val="40000"/>
                        <a:alpha val="20000"/>
                      </a:schemeClr>
                    </a:solidFill>
                  </a:tcPr>
                </a:tc>
                <a:tc>
                  <a:txBody>
                    <a:bodyPr/>
                    <a:lstStyle/>
                    <a:p>
                      <a:pPr algn="ctr"/>
                      <a:r>
                        <a:rPr lang="en-US" dirty="0">
                          <a:latin typeface="Agency FB" panose="020B0503020202020204" pitchFamily="34" charset="0"/>
                        </a:rPr>
                        <a:t>35%</a:t>
                      </a:r>
                    </a:p>
                  </a:txBody>
                  <a:tcPr anchor="ctr"/>
                </a:tc>
                <a:extLst>
                  <a:ext uri="{0D108BD9-81ED-4DB2-BD59-A6C34878D82A}">
                    <a16:rowId xmlns:a16="http://schemas.microsoft.com/office/drawing/2014/main" val="1958521697"/>
                  </a:ext>
                </a:extLst>
              </a:tr>
              <a:tr h="644192">
                <a:tc>
                  <a:txBody>
                    <a:bodyPr/>
                    <a:lstStyle/>
                    <a:p>
                      <a:pPr algn="ctr"/>
                      <a:r>
                        <a:rPr lang="en-US" dirty="0">
                          <a:latin typeface="Agency FB" panose="020B0503020202020204" pitchFamily="34" charset="0"/>
                        </a:rPr>
                        <a:t>SR</a:t>
                      </a:r>
                    </a:p>
                  </a:txBody>
                  <a:tcPr anchor="ctr"/>
                </a:tc>
                <a:tc>
                  <a:txBody>
                    <a:bodyPr/>
                    <a:lstStyle/>
                    <a:p>
                      <a:pPr algn="ctr"/>
                      <a:r>
                        <a:rPr lang="en-US" dirty="0">
                          <a:latin typeface="Agency FB" panose="020B0503020202020204" pitchFamily="34" charset="0"/>
                        </a:rPr>
                        <a:t>1.03</a:t>
                      </a:r>
                    </a:p>
                  </a:txBody>
                  <a:tcPr anchor="ctr">
                    <a:solidFill>
                      <a:schemeClr val="accent2">
                        <a:lumMod val="20000"/>
                        <a:lumOff val="80000"/>
                      </a:schemeClr>
                    </a:solidFill>
                  </a:tcPr>
                </a:tc>
                <a:tc>
                  <a:txBody>
                    <a:bodyPr/>
                    <a:lstStyle/>
                    <a:p>
                      <a:pPr algn="ctr"/>
                      <a:r>
                        <a:rPr lang="en-US" dirty="0">
                          <a:latin typeface="Agency FB" panose="020B0503020202020204" pitchFamily="34" charset="0"/>
                        </a:rPr>
                        <a:t>0.73</a:t>
                      </a:r>
                    </a:p>
                  </a:txBody>
                  <a:tcPr anchor="ctr"/>
                </a:tc>
                <a:tc>
                  <a:txBody>
                    <a:bodyPr/>
                    <a:lstStyle/>
                    <a:p>
                      <a:pPr algn="ctr"/>
                      <a:r>
                        <a:rPr lang="en-US" dirty="0">
                          <a:latin typeface="Agency FB" panose="020B0503020202020204" pitchFamily="34" charset="0"/>
                        </a:rPr>
                        <a:t>0.96</a:t>
                      </a:r>
                    </a:p>
                  </a:txBody>
                  <a:tcPr anchor="ctr"/>
                </a:tc>
                <a:extLst>
                  <a:ext uri="{0D108BD9-81ED-4DB2-BD59-A6C34878D82A}">
                    <a16:rowId xmlns:a16="http://schemas.microsoft.com/office/drawing/2014/main" val="3427209091"/>
                  </a:ext>
                </a:extLst>
              </a:tr>
              <a:tr h="727267">
                <a:tc>
                  <a:txBody>
                    <a:bodyPr/>
                    <a:lstStyle/>
                    <a:p>
                      <a:pPr algn="ctr"/>
                      <a:r>
                        <a:rPr lang="en-US" dirty="0">
                          <a:latin typeface="Agency FB" panose="020B0503020202020204" pitchFamily="34" charset="0"/>
                        </a:rPr>
                        <a:t>Max Drawdown</a:t>
                      </a:r>
                    </a:p>
                  </a:txBody>
                  <a:tcPr anchor="ctr"/>
                </a:tc>
                <a:tc>
                  <a:txBody>
                    <a:bodyPr/>
                    <a:lstStyle/>
                    <a:p>
                      <a:pPr algn="ctr"/>
                      <a:r>
                        <a:rPr lang="en-US" dirty="0">
                          <a:latin typeface="Agency FB" panose="020B0503020202020204" pitchFamily="34" charset="0"/>
                        </a:rPr>
                        <a:t>39%</a:t>
                      </a:r>
                    </a:p>
                  </a:txBody>
                  <a:tcPr anchor="ctr"/>
                </a:tc>
                <a:tc>
                  <a:txBody>
                    <a:bodyPr/>
                    <a:lstStyle/>
                    <a:p>
                      <a:pPr algn="ctr"/>
                      <a:r>
                        <a:rPr lang="en-US" dirty="0">
                          <a:latin typeface="Agency FB" panose="020B0503020202020204" pitchFamily="34" charset="0"/>
                        </a:rPr>
                        <a:t>26%</a:t>
                      </a:r>
                    </a:p>
                  </a:txBody>
                  <a:tcPr anchor="ctr">
                    <a:solidFill>
                      <a:schemeClr val="accent2">
                        <a:lumMod val="40000"/>
                        <a:lumOff val="60000"/>
                        <a:alpha val="20000"/>
                      </a:schemeClr>
                    </a:solidFill>
                  </a:tcPr>
                </a:tc>
                <a:tc>
                  <a:txBody>
                    <a:bodyPr/>
                    <a:lstStyle/>
                    <a:p>
                      <a:pPr algn="ctr"/>
                      <a:r>
                        <a:rPr lang="en-US" dirty="0">
                          <a:latin typeface="Agency FB" panose="020B0503020202020204" pitchFamily="34" charset="0"/>
                        </a:rPr>
                        <a:t>44%</a:t>
                      </a:r>
                    </a:p>
                  </a:txBody>
                  <a:tcPr anchor="ctr"/>
                </a:tc>
                <a:extLst>
                  <a:ext uri="{0D108BD9-81ED-4DB2-BD59-A6C34878D82A}">
                    <a16:rowId xmlns:a16="http://schemas.microsoft.com/office/drawing/2014/main" val="3048564780"/>
                  </a:ext>
                </a:extLst>
              </a:tr>
            </a:tbl>
          </a:graphicData>
        </a:graphic>
      </p:graphicFrame>
      <p:sp>
        <p:nvSpPr>
          <p:cNvPr id="11" name="Rectangle 10">
            <a:extLst>
              <a:ext uri="{FF2B5EF4-FFF2-40B4-BE49-F238E27FC236}">
                <a16:creationId xmlns:a16="http://schemas.microsoft.com/office/drawing/2014/main" id="{3E4A978D-0783-437D-B9BB-17C34F6F8B63}"/>
              </a:ext>
            </a:extLst>
          </p:cNvPr>
          <p:cNvSpPr/>
          <p:nvPr/>
        </p:nvSpPr>
        <p:spPr>
          <a:xfrm>
            <a:off x="638118" y="-1"/>
            <a:ext cx="11553881" cy="11944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39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470836D-E799-476F-BE91-BAA60323FBD6}"/>
              </a:ext>
            </a:extLst>
          </p:cNvPr>
          <p:cNvSpPr>
            <a:spLocks noGrp="1"/>
          </p:cNvSpPr>
          <p:nvPr>
            <p:ph type="title"/>
          </p:nvPr>
        </p:nvSpPr>
        <p:spPr>
          <a:xfrm>
            <a:off x="192833" y="718197"/>
            <a:ext cx="10805160" cy="707886"/>
          </a:xfrm>
        </p:spPr>
        <p:txBody>
          <a:bodyPr>
            <a:noAutofit/>
          </a:bodyPr>
          <a:lstStyle/>
          <a:p>
            <a:r>
              <a:rPr lang="en-US" sz="4200" b="1" dirty="0">
                <a:solidFill>
                  <a:schemeClr val="tx1"/>
                </a:solidFill>
              </a:rPr>
              <a:t>Portfolio Optimization Strategies</a:t>
            </a:r>
            <a:br>
              <a:rPr lang="en-US" sz="4200" b="1" dirty="0">
                <a:solidFill>
                  <a:schemeClr val="tx1"/>
                </a:solidFill>
              </a:rPr>
            </a:br>
            <a:endParaRPr lang="en-US" sz="4200" b="1" dirty="0">
              <a:solidFill>
                <a:schemeClr val="tx1"/>
              </a:solidFill>
            </a:endParaRPr>
          </a:p>
        </p:txBody>
      </p:sp>
      <p:sp>
        <p:nvSpPr>
          <p:cNvPr id="3" name="Slide Number Placeholder 2">
            <a:extLst>
              <a:ext uri="{FF2B5EF4-FFF2-40B4-BE49-F238E27FC236}">
                <a16:creationId xmlns:a16="http://schemas.microsoft.com/office/drawing/2014/main" id="{5CCD1D7D-4E46-43A9-B941-32513C08B8BC}"/>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sp>
        <p:nvSpPr>
          <p:cNvPr id="34" name="Content Placeholder 33">
            <a:extLst>
              <a:ext uri="{FF2B5EF4-FFF2-40B4-BE49-F238E27FC236}">
                <a16:creationId xmlns:a16="http://schemas.microsoft.com/office/drawing/2014/main" id="{799BEE29-A3C3-4989-A03A-E853E1F8B0B1}"/>
              </a:ext>
            </a:extLst>
          </p:cNvPr>
          <p:cNvSpPr>
            <a:spLocks noGrp="1"/>
          </p:cNvSpPr>
          <p:nvPr>
            <p:ph sz="quarter" idx="4294967295"/>
          </p:nvPr>
        </p:nvSpPr>
        <p:spPr>
          <a:xfrm>
            <a:off x="619457" y="2692400"/>
            <a:ext cx="5021263" cy="2960687"/>
          </a:xfrm>
        </p:spPr>
        <p:txBody>
          <a:bodyPr>
            <a:noAutofit/>
          </a:bodyPr>
          <a:lstStyle/>
          <a:p>
            <a:pPr marL="0" indent="0">
              <a:buNone/>
            </a:pPr>
            <a:r>
              <a:rPr lang="en-US" sz="2400" dirty="0"/>
              <a:t>The risk parity model allocates weight among assets to match risk level. This approach became popular after the 2008 financial crisis. Unfortunately, most models don’t consider risk diversification (risk concentration in few assets), resulting in tremendous losses during the financial crisis.</a:t>
            </a:r>
          </a:p>
        </p:txBody>
      </p:sp>
      <p:sp>
        <p:nvSpPr>
          <p:cNvPr id="35" name="Text Placeholder 34">
            <a:extLst>
              <a:ext uri="{FF2B5EF4-FFF2-40B4-BE49-F238E27FC236}">
                <a16:creationId xmlns:a16="http://schemas.microsoft.com/office/drawing/2014/main" id="{58FF6638-EFF6-419D-8F2D-40BE0FE690A4}"/>
              </a:ext>
            </a:extLst>
          </p:cNvPr>
          <p:cNvSpPr>
            <a:spLocks noGrp="1"/>
          </p:cNvSpPr>
          <p:nvPr>
            <p:ph type="body" sz="quarter" idx="4294967295"/>
          </p:nvPr>
        </p:nvSpPr>
        <p:spPr>
          <a:xfrm>
            <a:off x="900445" y="2144529"/>
            <a:ext cx="4154488" cy="620712"/>
          </a:xfrm>
        </p:spPr>
        <p:txBody>
          <a:bodyPr>
            <a:normAutofit fontScale="85000" lnSpcReduction="10000"/>
          </a:bodyPr>
          <a:lstStyle/>
          <a:p>
            <a:pPr marL="0" indent="0">
              <a:buNone/>
            </a:pPr>
            <a:r>
              <a:rPr lang="en-US" sz="3200" b="1" dirty="0">
                <a:solidFill>
                  <a:schemeClr val="accent5"/>
                </a:solidFill>
              </a:rPr>
              <a:t>General Vanilla Risk Parity</a:t>
            </a:r>
          </a:p>
          <a:p>
            <a:endParaRPr lang="en-US" sz="3800" b="1" dirty="0">
              <a:solidFill>
                <a:schemeClr val="tx2"/>
              </a:solidFill>
            </a:endParaRPr>
          </a:p>
        </p:txBody>
      </p:sp>
      <p:sp>
        <p:nvSpPr>
          <p:cNvPr id="36" name="Content Placeholder 35">
            <a:extLst>
              <a:ext uri="{FF2B5EF4-FFF2-40B4-BE49-F238E27FC236}">
                <a16:creationId xmlns:a16="http://schemas.microsoft.com/office/drawing/2014/main" id="{548E5BA6-9DE0-4DE4-8FDC-39FFA9C848C8}"/>
              </a:ext>
            </a:extLst>
          </p:cNvPr>
          <p:cNvSpPr>
            <a:spLocks noGrp="1"/>
          </p:cNvSpPr>
          <p:nvPr>
            <p:ph sz="quarter" idx="4294967295"/>
          </p:nvPr>
        </p:nvSpPr>
        <p:spPr>
          <a:xfrm>
            <a:off x="7137068" y="2692400"/>
            <a:ext cx="4435475" cy="2187575"/>
          </a:xfrm>
        </p:spPr>
        <p:txBody>
          <a:bodyPr>
            <a:normAutofit fontScale="25000" lnSpcReduction="20000"/>
          </a:bodyPr>
          <a:lstStyle/>
          <a:p>
            <a:pPr marL="0" indent="0">
              <a:lnSpc>
                <a:spcPct val="110000"/>
              </a:lnSpc>
              <a:buNone/>
            </a:pPr>
            <a:r>
              <a:rPr lang="en-US" sz="9600" dirty="0"/>
              <a:t>In this model, we will try to achieve diversification by grouping assets into k clusters, and then we will pick assets 5 out of each group, which has the highest Sharpe ratio, and invest in them. We are hoping by doing this that each asset belonging to the asset has similar behavior (diversification). </a:t>
            </a:r>
          </a:p>
          <a:p>
            <a:endParaRPr lang="en-US" dirty="0">
              <a:latin typeface="Agency FB" panose="020B0503020202020204" pitchFamily="34" charset="0"/>
            </a:endParaRPr>
          </a:p>
          <a:p>
            <a:endParaRPr lang="en-US" dirty="0"/>
          </a:p>
        </p:txBody>
      </p:sp>
      <p:sp>
        <p:nvSpPr>
          <p:cNvPr id="37" name="Text Placeholder 36">
            <a:extLst>
              <a:ext uri="{FF2B5EF4-FFF2-40B4-BE49-F238E27FC236}">
                <a16:creationId xmlns:a16="http://schemas.microsoft.com/office/drawing/2014/main" id="{11EDF425-4776-45DA-8BCD-649F265D75BD}"/>
              </a:ext>
            </a:extLst>
          </p:cNvPr>
          <p:cNvSpPr>
            <a:spLocks noGrp="1"/>
          </p:cNvSpPr>
          <p:nvPr>
            <p:ph type="body" sz="quarter" idx="4294967295"/>
          </p:nvPr>
        </p:nvSpPr>
        <p:spPr>
          <a:xfrm>
            <a:off x="7467600" y="2144529"/>
            <a:ext cx="4267200" cy="504825"/>
          </a:xfrm>
        </p:spPr>
        <p:txBody>
          <a:bodyPr>
            <a:normAutofit/>
          </a:bodyPr>
          <a:lstStyle/>
          <a:p>
            <a:pPr marL="0" indent="0">
              <a:buNone/>
            </a:pPr>
            <a:r>
              <a:rPr lang="en-US" sz="2800" b="1" dirty="0">
                <a:solidFill>
                  <a:schemeClr val="accent5"/>
                </a:solidFill>
              </a:rPr>
              <a:t>K-Mean</a:t>
            </a:r>
          </a:p>
        </p:txBody>
      </p:sp>
      <p:sp>
        <p:nvSpPr>
          <p:cNvPr id="48" name="Rectangle 47">
            <a:extLst>
              <a:ext uri="{FF2B5EF4-FFF2-40B4-BE49-F238E27FC236}">
                <a16:creationId xmlns:a16="http://schemas.microsoft.com/office/drawing/2014/main" id="{0B48351B-D864-4970-9671-3D11199CCE52}"/>
              </a:ext>
            </a:extLst>
          </p:cNvPr>
          <p:cNvSpPr/>
          <p:nvPr/>
        </p:nvSpPr>
        <p:spPr>
          <a:xfrm>
            <a:off x="192833" y="1528115"/>
            <a:ext cx="10704845" cy="107167"/>
          </a:xfrm>
          <a:prstGeom prst="rect">
            <a:avLst/>
          </a:prstGeom>
          <a:solidFill>
            <a:schemeClr val="bg2">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6B127D-E2D4-46F6-BEC0-2DE5BA1018B5}"/>
              </a:ext>
            </a:extLst>
          </p:cNvPr>
          <p:cNvSpPr/>
          <p:nvPr/>
        </p:nvSpPr>
        <p:spPr>
          <a:xfrm>
            <a:off x="1067830" y="6522720"/>
            <a:ext cx="11135056" cy="95579"/>
          </a:xfrm>
          <a:prstGeom prst="rect">
            <a:avLst/>
          </a:prstGeom>
          <a:solidFill>
            <a:schemeClr val="bg2">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2323E46-279D-428F-8782-93527262FE93}"/>
              </a:ext>
            </a:extLst>
          </p:cNvPr>
          <p:cNvPicPr>
            <a:picLocks noChangeAspect="1"/>
          </p:cNvPicPr>
          <p:nvPr/>
        </p:nvPicPr>
        <p:blipFill>
          <a:blip r:embed="rId2"/>
          <a:stretch>
            <a:fillRect/>
          </a:stretch>
        </p:blipFill>
        <p:spPr>
          <a:xfrm>
            <a:off x="10897678" y="508998"/>
            <a:ext cx="1129481" cy="1251761"/>
          </a:xfrm>
          <a:prstGeom prst="rect">
            <a:avLst/>
          </a:prstGeom>
        </p:spPr>
      </p:pic>
    </p:spTree>
    <p:extLst>
      <p:ext uri="{BB962C8B-B14F-4D97-AF65-F5344CB8AC3E}">
        <p14:creationId xmlns:p14="http://schemas.microsoft.com/office/powerpoint/2010/main" val="212244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02CE5ACA-75CC-47D5-B78E-CCDCED0C4E76}"/>
              </a:ext>
            </a:extLst>
          </p:cNvPr>
          <p:cNvSpPr/>
          <p:nvPr/>
        </p:nvSpPr>
        <p:spPr>
          <a:xfrm>
            <a:off x="76200" y="485204"/>
            <a:ext cx="11353800" cy="591885"/>
          </a:xfrm>
          <a:prstGeom prst="roundRect">
            <a:avLst/>
          </a:prstGeom>
          <a:solidFill>
            <a:schemeClr val="tx2">
              <a:lumMod val="5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E74B30-B78E-4B03-AD23-A9765FFE22DB}"/>
              </a:ext>
            </a:extLst>
          </p:cNvPr>
          <p:cNvSpPr>
            <a:spLocks noGrp="1"/>
          </p:cNvSpPr>
          <p:nvPr>
            <p:ph type="body" sz="quarter" idx="20"/>
          </p:nvPr>
        </p:nvSpPr>
        <p:spPr>
          <a:xfrm>
            <a:off x="552268" y="1219200"/>
            <a:ext cx="5772332" cy="5120640"/>
          </a:xfrm>
          <a:solidFill>
            <a:schemeClr val="tx2">
              <a:lumMod val="50000"/>
              <a:alpha val="88000"/>
            </a:schemeClr>
          </a:solidFill>
        </p:spPr>
        <p:txBody>
          <a:bodyPr/>
          <a:lstStyle/>
          <a:p>
            <a:r>
              <a:rPr lang="en-US" dirty="0"/>
              <a:t>x</a:t>
            </a:r>
          </a:p>
        </p:txBody>
      </p:sp>
      <p:sp>
        <p:nvSpPr>
          <p:cNvPr id="5" name="Slide Number Placeholder 4">
            <a:extLst>
              <a:ext uri="{FF2B5EF4-FFF2-40B4-BE49-F238E27FC236}">
                <a16:creationId xmlns:a16="http://schemas.microsoft.com/office/drawing/2014/main" id="{DF63C60F-330E-4CFC-9A5E-02401BBBD0A3}"/>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
        <p:nvSpPr>
          <p:cNvPr id="6" name="Title 5">
            <a:extLst>
              <a:ext uri="{FF2B5EF4-FFF2-40B4-BE49-F238E27FC236}">
                <a16:creationId xmlns:a16="http://schemas.microsoft.com/office/drawing/2014/main" id="{02933DC8-8AE9-4188-9A1A-E4C9C872F544}"/>
              </a:ext>
            </a:extLst>
          </p:cNvPr>
          <p:cNvSpPr>
            <a:spLocks noGrp="1"/>
          </p:cNvSpPr>
          <p:nvPr>
            <p:ph type="title"/>
          </p:nvPr>
        </p:nvSpPr>
        <p:spPr>
          <a:xfrm>
            <a:off x="457200" y="560166"/>
            <a:ext cx="11106150" cy="441960"/>
          </a:xfrm>
        </p:spPr>
        <p:txBody>
          <a:bodyPr>
            <a:normAutofit fontScale="90000"/>
          </a:bodyPr>
          <a:lstStyle/>
          <a:p>
            <a:r>
              <a:rPr lang="en-US" b="1" dirty="0">
                <a:solidFill>
                  <a:schemeClr val="bg1"/>
                </a:solidFill>
              </a:rPr>
              <a:t>Performance Evaluation</a:t>
            </a:r>
          </a:p>
        </p:txBody>
      </p:sp>
      <p:graphicFrame>
        <p:nvGraphicFramePr>
          <p:cNvPr id="10" name="Table 10">
            <a:extLst>
              <a:ext uri="{FF2B5EF4-FFF2-40B4-BE49-F238E27FC236}">
                <a16:creationId xmlns:a16="http://schemas.microsoft.com/office/drawing/2014/main" id="{6DBBEA4C-0C75-4CA3-99D8-144386527E07}"/>
              </a:ext>
            </a:extLst>
          </p:cNvPr>
          <p:cNvGraphicFramePr>
            <a:graphicFrameLocks noGrp="1"/>
          </p:cNvGraphicFramePr>
          <p:nvPr>
            <p:extLst>
              <p:ext uri="{D42A27DB-BD31-4B8C-83A1-F6EECF244321}">
                <p14:modId xmlns:p14="http://schemas.microsoft.com/office/powerpoint/2010/main" val="1431880200"/>
              </p:ext>
            </p:extLst>
          </p:nvPr>
        </p:nvGraphicFramePr>
        <p:xfrm>
          <a:off x="7288710" y="1647710"/>
          <a:ext cx="4274640" cy="4188050"/>
        </p:xfrm>
        <a:graphic>
          <a:graphicData uri="http://schemas.openxmlformats.org/drawingml/2006/table">
            <a:tbl>
              <a:tblPr firstRow="1" bandRow="1">
                <a:tableStyleId>{BC89EF96-8CEA-46FF-86C4-4CE0E7609802}</a:tableStyleId>
              </a:tblPr>
              <a:tblGrid>
                <a:gridCol w="1424880">
                  <a:extLst>
                    <a:ext uri="{9D8B030D-6E8A-4147-A177-3AD203B41FA5}">
                      <a16:colId xmlns:a16="http://schemas.microsoft.com/office/drawing/2014/main" val="4054088478"/>
                    </a:ext>
                  </a:extLst>
                </a:gridCol>
                <a:gridCol w="1424880">
                  <a:extLst>
                    <a:ext uri="{9D8B030D-6E8A-4147-A177-3AD203B41FA5}">
                      <a16:colId xmlns:a16="http://schemas.microsoft.com/office/drawing/2014/main" val="2645169036"/>
                    </a:ext>
                  </a:extLst>
                </a:gridCol>
                <a:gridCol w="1424880">
                  <a:extLst>
                    <a:ext uri="{9D8B030D-6E8A-4147-A177-3AD203B41FA5}">
                      <a16:colId xmlns:a16="http://schemas.microsoft.com/office/drawing/2014/main" val="735624897"/>
                    </a:ext>
                  </a:extLst>
                </a:gridCol>
              </a:tblGrid>
              <a:tr h="485890">
                <a:tc>
                  <a:txBody>
                    <a:bodyPr/>
                    <a:lstStyle/>
                    <a:p>
                      <a:pPr algn="ctr"/>
                      <a:r>
                        <a:rPr lang="en-US" dirty="0">
                          <a:latin typeface="Agency FB" panose="020B0503020202020204" pitchFamily="34" charset="0"/>
                        </a:rPr>
                        <a:t>Metrics</a:t>
                      </a:r>
                    </a:p>
                  </a:txBody>
                  <a:tcPr/>
                </a:tc>
                <a:tc>
                  <a:txBody>
                    <a:bodyPr/>
                    <a:lstStyle/>
                    <a:p>
                      <a:pPr algn="ctr"/>
                      <a:r>
                        <a:rPr lang="en-US" dirty="0">
                          <a:latin typeface="Agency FB" panose="020B0503020202020204" pitchFamily="34" charset="0"/>
                        </a:rPr>
                        <a:t>Risk Parity</a:t>
                      </a:r>
                    </a:p>
                  </a:txBody>
                  <a:tcPr/>
                </a:tc>
                <a:tc>
                  <a:txBody>
                    <a:bodyPr/>
                    <a:lstStyle/>
                    <a:p>
                      <a:pPr algn="ctr"/>
                      <a:r>
                        <a:rPr lang="en-US" dirty="0">
                          <a:latin typeface="Agency FB" panose="020B0503020202020204" pitchFamily="34" charset="0"/>
                        </a:rPr>
                        <a:t>K-Mean</a:t>
                      </a:r>
                    </a:p>
                  </a:txBody>
                  <a:tcPr/>
                </a:tc>
                <a:extLst>
                  <a:ext uri="{0D108BD9-81ED-4DB2-BD59-A6C34878D82A}">
                    <a16:rowId xmlns:a16="http://schemas.microsoft.com/office/drawing/2014/main" val="2359711113"/>
                  </a:ext>
                </a:extLst>
              </a:tr>
              <a:tr h="10423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Absolute Return</a:t>
                      </a:r>
                    </a:p>
                    <a:p>
                      <a:pPr algn="ctr"/>
                      <a:endParaRPr lang="en-US" dirty="0">
                        <a:latin typeface="Agency FB" panose="020B0503020202020204" pitchFamily="34" charset="0"/>
                      </a:endParaRPr>
                    </a:p>
                  </a:txBody>
                  <a:tcPr anchor="ctr"/>
                </a:tc>
                <a:tc>
                  <a:txBody>
                    <a:bodyPr/>
                    <a:lstStyle/>
                    <a:p>
                      <a:pPr algn="ctr"/>
                      <a:r>
                        <a:rPr lang="en-US" dirty="0">
                          <a:latin typeface="Agency FB" panose="020B0503020202020204" pitchFamily="34" charset="0"/>
                        </a:rPr>
                        <a:t>175%</a:t>
                      </a:r>
                    </a:p>
                  </a:txBody>
                  <a:tcPr anchor="ctr"/>
                </a:tc>
                <a:tc>
                  <a:txBody>
                    <a:bodyPr/>
                    <a:lstStyle/>
                    <a:p>
                      <a:pPr algn="ctr"/>
                      <a:r>
                        <a:rPr lang="en-US" dirty="0">
                          <a:latin typeface="Agency FB" panose="020B0503020202020204" pitchFamily="34" charset="0"/>
                        </a:rPr>
                        <a:t>214%</a:t>
                      </a:r>
                    </a:p>
                  </a:txBody>
                  <a:tcPr anchor="ctr">
                    <a:solidFill>
                      <a:srgbClr val="FAE8CE"/>
                    </a:solidFill>
                  </a:tcPr>
                </a:tc>
                <a:extLst>
                  <a:ext uri="{0D108BD9-81ED-4DB2-BD59-A6C34878D82A}">
                    <a16:rowId xmlns:a16="http://schemas.microsoft.com/office/drawing/2014/main" val="112448555"/>
                  </a:ext>
                </a:extLst>
              </a:tr>
              <a:tr h="644192">
                <a:tc>
                  <a:txBody>
                    <a:bodyPr/>
                    <a:lstStyle/>
                    <a:p>
                      <a:pPr algn="ctr"/>
                      <a:r>
                        <a:rPr lang="en-US" dirty="0">
                          <a:latin typeface="Agency FB" panose="020B0503020202020204" pitchFamily="34" charset="0"/>
                        </a:rPr>
                        <a:t>CAGR</a:t>
                      </a:r>
                    </a:p>
                  </a:txBody>
                  <a:tcPr anchor="ctr"/>
                </a:tc>
                <a:tc>
                  <a:txBody>
                    <a:bodyPr/>
                    <a:lstStyle/>
                    <a:p>
                      <a:pPr algn="ctr"/>
                      <a:r>
                        <a:rPr lang="en-US" dirty="0">
                          <a:latin typeface="Agency FB" panose="020B0503020202020204" pitchFamily="34" charset="0"/>
                        </a:rPr>
                        <a:t>16%</a:t>
                      </a:r>
                    </a:p>
                  </a:txBody>
                  <a:tcPr anchor="ctr"/>
                </a:tc>
                <a:tc>
                  <a:txBody>
                    <a:bodyPr/>
                    <a:lstStyle/>
                    <a:p>
                      <a:pPr algn="ctr"/>
                      <a:r>
                        <a:rPr lang="en-US" dirty="0">
                          <a:latin typeface="Agency FB" panose="020B0503020202020204" pitchFamily="34" charset="0"/>
                        </a:rPr>
                        <a:t>18%</a:t>
                      </a:r>
                    </a:p>
                  </a:txBody>
                  <a:tcPr anchor="ctr">
                    <a:solidFill>
                      <a:srgbClr val="FAE8CE"/>
                    </a:solidFill>
                  </a:tcPr>
                </a:tc>
                <a:extLst>
                  <a:ext uri="{0D108BD9-81ED-4DB2-BD59-A6C34878D82A}">
                    <a16:rowId xmlns:a16="http://schemas.microsoft.com/office/drawing/2014/main" val="3509349594"/>
                  </a:ext>
                </a:extLst>
              </a:tr>
              <a:tr h="644192">
                <a:tc>
                  <a:txBody>
                    <a:bodyPr/>
                    <a:lstStyle/>
                    <a:p>
                      <a:pPr algn="ctr"/>
                      <a:r>
                        <a:rPr lang="en-US" dirty="0">
                          <a:latin typeface="Agency FB" panose="020B0503020202020204" pitchFamily="34" charset="0"/>
                        </a:rPr>
                        <a:t>STD</a:t>
                      </a:r>
                    </a:p>
                  </a:txBody>
                  <a:tcPr anchor="ctr"/>
                </a:tc>
                <a:tc>
                  <a:txBody>
                    <a:bodyPr/>
                    <a:lstStyle/>
                    <a:p>
                      <a:pPr algn="ctr"/>
                      <a:r>
                        <a:rPr lang="en-US" dirty="0">
                          <a:latin typeface="Agency FB" panose="020B0503020202020204" pitchFamily="34" charset="0"/>
                        </a:rPr>
                        <a:t>18%</a:t>
                      </a:r>
                    </a:p>
                  </a:txBody>
                  <a:tcPr anchor="ctr">
                    <a:solidFill>
                      <a:srgbClr val="FAE8CE"/>
                    </a:solidFill>
                  </a:tcPr>
                </a:tc>
                <a:tc>
                  <a:txBody>
                    <a:bodyPr/>
                    <a:lstStyle/>
                    <a:p>
                      <a:pPr algn="ctr"/>
                      <a:r>
                        <a:rPr lang="en-US" dirty="0">
                          <a:latin typeface="Agency FB" panose="020B0503020202020204" pitchFamily="34" charset="0"/>
                        </a:rPr>
                        <a:t>20%</a:t>
                      </a:r>
                    </a:p>
                  </a:txBody>
                  <a:tcPr anchor="ctr"/>
                </a:tc>
                <a:extLst>
                  <a:ext uri="{0D108BD9-81ED-4DB2-BD59-A6C34878D82A}">
                    <a16:rowId xmlns:a16="http://schemas.microsoft.com/office/drawing/2014/main" val="1958521697"/>
                  </a:ext>
                </a:extLst>
              </a:tr>
              <a:tr h="644192">
                <a:tc>
                  <a:txBody>
                    <a:bodyPr/>
                    <a:lstStyle/>
                    <a:p>
                      <a:pPr algn="ctr"/>
                      <a:r>
                        <a:rPr lang="en-US" dirty="0">
                          <a:latin typeface="Agency FB" panose="020B0503020202020204" pitchFamily="34" charset="0"/>
                        </a:rPr>
                        <a:t>SR</a:t>
                      </a:r>
                    </a:p>
                  </a:txBody>
                  <a:tcPr anchor="ctr"/>
                </a:tc>
                <a:tc>
                  <a:txBody>
                    <a:bodyPr/>
                    <a:lstStyle/>
                    <a:p>
                      <a:pPr algn="ctr"/>
                      <a:r>
                        <a:rPr lang="en-US" dirty="0">
                          <a:latin typeface="Agency FB" panose="020B0503020202020204" pitchFamily="34" charset="0"/>
                        </a:rPr>
                        <a:t>0.76</a:t>
                      </a:r>
                    </a:p>
                  </a:txBody>
                  <a:tcPr anchor="ctr"/>
                </a:tc>
                <a:tc>
                  <a:txBody>
                    <a:bodyPr/>
                    <a:lstStyle/>
                    <a:p>
                      <a:pPr algn="ctr"/>
                      <a:r>
                        <a:rPr lang="en-US" dirty="0">
                          <a:latin typeface="Agency FB" panose="020B0503020202020204" pitchFamily="34" charset="0"/>
                        </a:rPr>
                        <a:t>0.81</a:t>
                      </a:r>
                    </a:p>
                  </a:txBody>
                  <a:tcPr anchor="ctr">
                    <a:solidFill>
                      <a:srgbClr val="FAE8CE"/>
                    </a:solidFill>
                  </a:tcPr>
                </a:tc>
                <a:extLst>
                  <a:ext uri="{0D108BD9-81ED-4DB2-BD59-A6C34878D82A}">
                    <a16:rowId xmlns:a16="http://schemas.microsoft.com/office/drawing/2014/main" val="3427209091"/>
                  </a:ext>
                </a:extLst>
              </a:tr>
              <a:tr h="727267">
                <a:tc>
                  <a:txBody>
                    <a:bodyPr/>
                    <a:lstStyle/>
                    <a:p>
                      <a:pPr algn="ctr"/>
                      <a:r>
                        <a:rPr lang="en-US" dirty="0">
                          <a:latin typeface="Agency FB" panose="020B0503020202020204" pitchFamily="34" charset="0"/>
                        </a:rPr>
                        <a:t>Max Drawdown</a:t>
                      </a:r>
                    </a:p>
                  </a:txBody>
                  <a:tcPr anchor="ctr"/>
                </a:tc>
                <a:tc>
                  <a:txBody>
                    <a:bodyPr/>
                    <a:lstStyle/>
                    <a:p>
                      <a:pPr algn="ctr"/>
                      <a:r>
                        <a:rPr lang="en-US" dirty="0">
                          <a:latin typeface="Agency FB" panose="020B0503020202020204" pitchFamily="34" charset="0"/>
                        </a:rPr>
                        <a:t>37%</a:t>
                      </a:r>
                    </a:p>
                  </a:txBody>
                  <a:tcPr anchor="ctr"/>
                </a:tc>
                <a:tc>
                  <a:txBody>
                    <a:bodyPr/>
                    <a:lstStyle/>
                    <a:p>
                      <a:pPr algn="ctr"/>
                      <a:r>
                        <a:rPr lang="en-US" dirty="0">
                          <a:latin typeface="Agency FB" panose="020B0503020202020204" pitchFamily="34" charset="0"/>
                        </a:rPr>
                        <a:t>28%</a:t>
                      </a:r>
                    </a:p>
                  </a:txBody>
                  <a:tcPr anchor="ctr">
                    <a:solidFill>
                      <a:srgbClr val="FAE8CE"/>
                    </a:solidFill>
                  </a:tcPr>
                </a:tc>
                <a:extLst>
                  <a:ext uri="{0D108BD9-81ED-4DB2-BD59-A6C34878D82A}">
                    <a16:rowId xmlns:a16="http://schemas.microsoft.com/office/drawing/2014/main" val="3048564780"/>
                  </a:ext>
                </a:extLst>
              </a:tr>
            </a:tbl>
          </a:graphicData>
        </a:graphic>
      </p:graphicFrame>
      <p:sp>
        <p:nvSpPr>
          <p:cNvPr id="11" name="Rectangle 10">
            <a:extLst>
              <a:ext uri="{FF2B5EF4-FFF2-40B4-BE49-F238E27FC236}">
                <a16:creationId xmlns:a16="http://schemas.microsoft.com/office/drawing/2014/main" id="{3E4A978D-0783-437D-B9BB-17C34F6F8B63}"/>
              </a:ext>
            </a:extLst>
          </p:cNvPr>
          <p:cNvSpPr/>
          <p:nvPr/>
        </p:nvSpPr>
        <p:spPr>
          <a:xfrm>
            <a:off x="638118" y="-1"/>
            <a:ext cx="11553881" cy="11944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5" name="Content Placeholder 8">
            <a:extLst>
              <a:ext uri="{FF2B5EF4-FFF2-40B4-BE49-F238E27FC236}">
                <a16:creationId xmlns:a16="http://schemas.microsoft.com/office/drawing/2014/main" id="{BAEEF85C-22BD-46B3-B1DD-8356E90B949F}"/>
              </a:ext>
            </a:extLst>
          </p:cNvPr>
          <p:cNvPicPr>
            <a:picLocks noChangeAspect="1"/>
          </p:cNvPicPr>
          <p:nvPr/>
        </p:nvPicPr>
        <p:blipFill>
          <a:blip r:embed="rId2"/>
          <a:stretch>
            <a:fillRect/>
          </a:stretch>
        </p:blipFill>
        <p:spPr>
          <a:xfrm>
            <a:off x="620507" y="1517810"/>
            <a:ext cx="5544285" cy="2368389"/>
          </a:xfrm>
          <a:prstGeom prst="rect">
            <a:avLst/>
          </a:prstGeom>
        </p:spPr>
      </p:pic>
      <p:pic>
        <p:nvPicPr>
          <p:cNvPr id="16" name="Picture 15">
            <a:extLst>
              <a:ext uri="{FF2B5EF4-FFF2-40B4-BE49-F238E27FC236}">
                <a16:creationId xmlns:a16="http://schemas.microsoft.com/office/drawing/2014/main" id="{B6BD4B82-C2BC-4AA4-A1AB-A5FEC1018FFA}"/>
              </a:ext>
            </a:extLst>
          </p:cNvPr>
          <p:cNvPicPr>
            <a:picLocks noChangeAspect="1"/>
          </p:cNvPicPr>
          <p:nvPr/>
        </p:nvPicPr>
        <p:blipFill>
          <a:blip r:embed="rId3"/>
          <a:stretch>
            <a:fillRect/>
          </a:stretch>
        </p:blipFill>
        <p:spPr>
          <a:xfrm>
            <a:off x="638118" y="3962874"/>
            <a:ext cx="5501425" cy="2323553"/>
          </a:xfrm>
          <a:prstGeom prst="rect">
            <a:avLst/>
          </a:prstGeom>
        </p:spPr>
      </p:pic>
    </p:spTree>
    <p:extLst>
      <p:ext uri="{BB962C8B-B14F-4D97-AF65-F5344CB8AC3E}">
        <p14:creationId xmlns:p14="http://schemas.microsoft.com/office/powerpoint/2010/main" val="423111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38FBD54-0EA2-44B6-A416-32841DA90E2F}"/>
              </a:ext>
            </a:extLst>
          </p:cNvPr>
          <p:cNvSpPr>
            <a:spLocks noGrp="1"/>
          </p:cNvSpPr>
          <p:nvPr>
            <p:ph type="pic" sz="quarter" idx="11"/>
          </p:nvPr>
        </p:nvSpPr>
        <p:spPr/>
      </p:sp>
      <p:sp>
        <p:nvSpPr>
          <p:cNvPr id="11" name="Text Placeholder 10">
            <a:extLst>
              <a:ext uri="{FF2B5EF4-FFF2-40B4-BE49-F238E27FC236}">
                <a16:creationId xmlns:a16="http://schemas.microsoft.com/office/drawing/2014/main" id="{A431D210-C0C2-4E9A-BCFA-935153790F60}"/>
              </a:ext>
            </a:extLst>
          </p:cNvPr>
          <p:cNvSpPr>
            <a:spLocks noGrp="1"/>
          </p:cNvSpPr>
          <p:nvPr>
            <p:ph type="body" sz="quarter" idx="16"/>
          </p:nvPr>
        </p:nvSpPr>
        <p:spPr>
          <a:xfrm rot="10800000">
            <a:off x="720881" y="504508"/>
            <a:ext cx="703341" cy="1101901"/>
          </a:xfrm>
        </p:spPr>
        <p:txBody>
          <a:bodyPr/>
          <a:lstStyle/>
          <a:p>
            <a:endParaRPr lang="en-US" dirty="0"/>
          </a:p>
        </p:txBody>
      </p:sp>
      <p:sp>
        <p:nvSpPr>
          <p:cNvPr id="9" name="Text Placeholder 8">
            <a:extLst>
              <a:ext uri="{FF2B5EF4-FFF2-40B4-BE49-F238E27FC236}">
                <a16:creationId xmlns:a16="http://schemas.microsoft.com/office/drawing/2014/main" id="{FA211AC3-397C-4F6C-A804-5B80DA44894A}"/>
              </a:ext>
            </a:extLst>
          </p:cNvPr>
          <p:cNvSpPr>
            <a:spLocks noGrp="1"/>
          </p:cNvSpPr>
          <p:nvPr>
            <p:ph type="body" sz="quarter" idx="13"/>
          </p:nvPr>
        </p:nvSpPr>
        <p:spPr>
          <a:xfrm rot="10800000" flipH="1" flipV="1">
            <a:off x="10537566" y="4648200"/>
            <a:ext cx="1143000" cy="1790700"/>
          </a:xfrm>
        </p:spPr>
        <p:txBody>
          <a:bodyPr/>
          <a:lstStyle/>
          <a:p>
            <a:endParaRPr lang="en-US" dirty="0"/>
          </a:p>
        </p:txBody>
      </p:sp>
      <p:sp>
        <p:nvSpPr>
          <p:cNvPr id="10" name="Text Placeholder 9">
            <a:extLst>
              <a:ext uri="{FF2B5EF4-FFF2-40B4-BE49-F238E27FC236}">
                <a16:creationId xmlns:a16="http://schemas.microsoft.com/office/drawing/2014/main" id="{A79AF81A-82AD-4C09-9B58-B67EDEEE4CE9}"/>
              </a:ext>
            </a:extLst>
          </p:cNvPr>
          <p:cNvSpPr>
            <a:spLocks noGrp="1"/>
          </p:cNvSpPr>
          <p:nvPr>
            <p:ph type="body" sz="quarter" idx="15"/>
          </p:nvPr>
        </p:nvSpPr>
        <p:spPr>
          <a:xfrm>
            <a:off x="851485" y="609600"/>
            <a:ext cx="10619635" cy="5638800"/>
          </a:xfrm>
        </p:spPr>
        <p:txBody>
          <a:bodyPr/>
          <a:lstStyle/>
          <a:p>
            <a:endParaRPr lang="en-US" dirty="0"/>
          </a:p>
        </p:txBody>
      </p:sp>
      <p:sp>
        <p:nvSpPr>
          <p:cNvPr id="13" name="Title 12">
            <a:extLst>
              <a:ext uri="{FF2B5EF4-FFF2-40B4-BE49-F238E27FC236}">
                <a16:creationId xmlns:a16="http://schemas.microsoft.com/office/drawing/2014/main" id="{2FF562F2-7BD5-4C66-907C-B6825F7BCFB2}"/>
              </a:ext>
            </a:extLst>
          </p:cNvPr>
          <p:cNvSpPr>
            <a:spLocks noGrp="1"/>
          </p:cNvSpPr>
          <p:nvPr>
            <p:ph type="ctrTitle"/>
          </p:nvPr>
        </p:nvSpPr>
        <p:spPr>
          <a:xfrm>
            <a:off x="2688755" y="717381"/>
            <a:ext cx="5903991" cy="533400"/>
          </a:xfrm>
        </p:spPr>
        <p:txBody>
          <a:bodyPr>
            <a:normAutofit fontScale="90000"/>
          </a:bodyPr>
          <a:lstStyle/>
          <a:p>
            <a:r>
              <a:rPr lang="en-US" b="1" dirty="0"/>
              <a:t>Final Results</a:t>
            </a:r>
          </a:p>
        </p:txBody>
      </p:sp>
      <p:pic>
        <p:nvPicPr>
          <p:cNvPr id="14" name="Content Placeholder 4">
            <a:extLst>
              <a:ext uri="{FF2B5EF4-FFF2-40B4-BE49-F238E27FC236}">
                <a16:creationId xmlns:a16="http://schemas.microsoft.com/office/drawing/2014/main" id="{75BAA91C-8AF0-4BBA-B300-0298F930E5E1}"/>
              </a:ext>
            </a:extLst>
          </p:cNvPr>
          <p:cNvPicPr>
            <a:picLocks noGrp="1" noChangeAspect="1"/>
          </p:cNvPicPr>
          <p:nvPr>
            <p:ph sz="quarter" idx="10"/>
          </p:nvPr>
        </p:nvPicPr>
        <p:blipFill>
          <a:blip r:embed="rId2"/>
          <a:stretch>
            <a:fillRect/>
          </a:stretch>
        </p:blipFill>
        <p:spPr>
          <a:xfrm>
            <a:off x="1676401" y="1447155"/>
            <a:ext cx="8861166" cy="4545514"/>
          </a:xfrm>
        </p:spPr>
      </p:pic>
      <p:pic>
        <p:nvPicPr>
          <p:cNvPr id="16" name="Picture 15">
            <a:extLst>
              <a:ext uri="{FF2B5EF4-FFF2-40B4-BE49-F238E27FC236}">
                <a16:creationId xmlns:a16="http://schemas.microsoft.com/office/drawing/2014/main" id="{B0F72FD6-D862-4EF1-9AD9-6C8CCCC4D9CF}"/>
              </a:ext>
            </a:extLst>
          </p:cNvPr>
          <p:cNvPicPr>
            <a:picLocks noChangeAspect="1"/>
          </p:cNvPicPr>
          <p:nvPr/>
        </p:nvPicPr>
        <p:blipFill>
          <a:blip r:embed="rId3"/>
          <a:stretch>
            <a:fillRect/>
          </a:stretch>
        </p:blipFill>
        <p:spPr>
          <a:xfrm>
            <a:off x="986720" y="1629602"/>
            <a:ext cx="10353795" cy="3889303"/>
          </a:xfrm>
          <a:prstGeom prst="rect">
            <a:avLst/>
          </a:prstGeom>
        </p:spPr>
      </p:pic>
    </p:spTree>
    <p:extLst>
      <p:ext uri="{BB962C8B-B14F-4D97-AF65-F5344CB8AC3E}">
        <p14:creationId xmlns:p14="http://schemas.microsoft.com/office/powerpoint/2010/main" val="113864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17F25-AABF-4EBF-878C-A0E768383603}"/>
              </a:ext>
            </a:extLst>
          </p:cNvPr>
          <p:cNvSpPr>
            <a:spLocks noGrp="1"/>
          </p:cNvSpPr>
          <p:nvPr>
            <p:ph type="title"/>
          </p:nvPr>
        </p:nvSpPr>
        <p:spPr>
          <a:xfrm>
            <a:off x="492344" y="756378"/>
            <a:ext cx="10805160" cy="707886"/>
          </a:xfrm>
        </p:spPr>
        <p:txBody>
          <a:bodyPr>
            <a:normAutofit/>
          </a:bodyPr>
          <a:lstStyle/>
          <a:p>
            <a:r>
              <a:rPr lang="en-US" b="1" dirty="0"/>
              <a:t>Final Results</a:t>
            </a:r>
            <a:endParaRPr lang="en-US" dirty="0"/>
          </a:p>
        </p:txBody>
      </p:sp>
      <p:sp>
        <p:nvSpPr>
          <p:cNvPr id="3" name="Slide Number Placeholder 2">
            <a:extLst>
              <a:ext uri="{FF2B5EF4-FFF2-40B4-BE49-F238E27FC236}">
                <a16:creationId xmlns:a16="http://schemas.microsoft.com/office/drawing/2014/main" id="{F111E4BD-13BD-4242-AB67-6BB25BEB1BE3}"/>
              </a:ext>
            </a:extLst>
          </p:cNvPr>
          <p:cNvSpPr>
            <a:spLocks noGrp="1"/>
          </p:cNvSpPr>
          <p:nvPr>
            <p:ph type="sldNum" sz="quarter" idx="4"/>
          </p:nvPr>
        </p:nvSpPr>
        <p:spPr/>
        <p:txBody>
          <a:bodyPr/>
          <a:lstStyle/>
          <a:p>
            <a:fld id="{4FAB73BC-B049-4115-A692-8D63A059BFB8}" type="slidenum">
              <a:rPr lang="en-US" smtClean="0"/>
              <a:pPr/>
              <a:t>18</a:t>
            </a:fld>
            <a:endParaRPr lang="en-US" dirty="0"/>
          </a:p>
        </p:txBody>
      </p:sp>
      <p:graphicFrame>
        <p:nvGraphicFramePr>
          <p:cNvPr id="7" name="Content Placeholder 10">
            <a:extLst>
              <a:ext uri="{FF2B5EF4-FFF2-40B4-BE49-F238E27FC236}">
                <a16:creationId xmlns:a16="http://schemas.microsoft.com/office/drawing/2014/main" id="{FEEDDC7A-B4CE-4EF5-B8D6-41A30C5DD93E}"/>
              </a:ext>
            </a:extLst>
          </p:cNvPr>
          <p:cNvGraphicFramePr>
            <a:graphicFrameLocks/>
          </p:cNvGraphicFramePr>
          <p:nvPr>
            <p:extLst>
              <p:ext uri="{D42A27DB-BD31-4B8C-83A1-F6EECF244321}">
                <p14:modId xmlns:p14="http://schemas.microsoft.com/office/powerpoint/2010/main" val="1828310564"/>
              </p:ext>
            </p:extLst>
          </p:nvPr>
        </p:nvGraphicFramePr>
        <p:xfrm>
          <a:off x="548640" y="1936704"/>
          <a:ext cx="10776856" cy="3930696"/>
        </p:xfrm>
        <a:graphic>
          <a:graphicData uri="http://schemas.openxmlformats.org/drawingml/2006/table">
            <a:tbl>
              <a:tblPr>
                <a:tableStyleId>{5202B0CA-FC54-4496-8BCA-5EF66A818D29}</a:tableStyleId>
              </a:tblPr>
              <a:tblGrid>
                <a:gridCol w="1347107">
                  <a:extLst>
                    <a:ext uri="{9D8B030D-6E8A-4147-A177-3AD203B41FA5}">
                      <a16:colId xmlns:a16="http://schemas.microsoft.com/office/drawing/2014/main" val="1168589546"/>
                    </a:ext>
                  </a:extLst>
                </a:gridCol>
                <a:gridCol w="1347107">
                  <a:extLst>
                    <a:ext uri="{9D8B030D-6E8A-4147-A177-3AD203B41FA5}">
                      <a16:colId xmlns:a16="http://schemas.microsoft.com/office/drawing/2014/main" val="536958292"/>
                    </a:ext>
                  </a:extLst>
                </a:gridCol>
                <a:gridCol w="1347107">
                  <a:extLst>
                    <a:ext uri="{9D8B030D-6E8A-4147-A177-3AD203B41FA5}">
                      <a16:colId xmlns:a16="http://schemas.microsoft.com/office/drawing/2014/main" val="982587424"/>
                    </a:ext>
                  </a:extLst>
                </a:gridCol>
                <a:gridCol w="1347107">
                  <a:extLst>
                    <a:ext uri="{9D8B030D-6E8A-4147-A177-3AD203B41FA5}">
                      <a16:colId xmlns:a16="http://schemas.microsoft.com/office/drawing/2014/main" val="4043469057"/>
                    </a:ext>
                  </a:extLst>
                </a:gridCol>
                <a:gridCol w="1347107">
                  <a:extLst>
                    <a:ext uri="{9D8B030D-6E8A-4147-A177-3AD203B41FA5}">
                      <a16:colId xmlns:a16="http://schemas.microsoft.com/office/drawing/2014/main" val="3479188954"/>
                    </a:ext>
                  </a:extLst>
                </a:gridCol>
                <a:gridCol w="1347107">
                  <a:extLst>
                    <a:ext uri="{9D8B030D-6E8A-4147-A177-3AD203B41FA5}">
                      <a16:colId xmlns:a16="http://schemas.microsoft.com/office/drawing/2014/main" val="1604329668"/>
                    </a:ext>
                  </a:extLst>
                </a:gridCol>
                <a:gridCol w="1347107">
                  <a:extLst>
                    <a:ext uri="{9D8B030D-6E8A-4147-A177-3AD203B41FA5}">
                      <a16:colId xmlns:a16="http://schemas.microsoft.com/office/drawing/2014/main" val="1710239690"/>
                    </a:ext>
                  </a:extLst>
                </a:gridCol>
                <a:gridCol w="1347107">
                  <a:extLst>
                    <a:ext uri="{9D8B030D-6E8A-4147-A177-3AD203B41FA5}">
                      <a16:colId xmlns:a16="http://schemas.microsoft.com/office/drawing/2014/main" val="763019805"/>
                    </a:ext>
                  </a:extLst>
                </a:gridCol>
              </a:tblGrid>
              <a:tr h="491337">
                <a:tc>
                  <a:txBody>
                    <a:bodyPr/>
                    <a:lstStyle/>
                    <a:p>
                      <a:pPr algn="ctr" fontAlgn="b"/>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Equal Weight</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Top 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Max Return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MAX SR</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Min STD</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Vanilla Risk Parity</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K-Mean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2560992210"/>
                  </a:ext>
                </a:extLst>
              </a:tr>
              <a:tr h="491337">
                <a:tc>
                  <a:txBody>
                    <a:bodyPr/>
                    <a:lstStyle/>
                    <a:p>
                      <a:pPr algn="ctr" fontAlgn="b"/>
                      <a:r>
                        <a:rPr lang="en-US" sz="1600" b="0" u="none" strike="noStrike" dirty="0">
                          <a:solidFill>
                            <a:srgbClr val="000000"/>
                          </a:solidFill>
                          <a:effectLst/>
                          <a:latin typeface="Agency FB" panose="020B0503020202020204" pitchFamily="34" charset="0"/>
                        </a:rPr>
                        <a:t>Absolute Return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1.998129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2.447927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7.046771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7.369228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0.899355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1.746102</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2.136533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666549271"/>
                  </a:ext>
                </a:extLst>
              </a:tr>
              <a:tr h="491337">
                <a:tc>
                  <a:txBody>
                    <a:bodyPr/>
                    <a:lstStyle/>
                    <a:p>
                      <a:pPr algn="ctr" fontAlgn="b"/>
                      <a:r>
                        <a:rPr lang="en-US" sz="1600" b="0" u="none" strike="noStrike" dirty="0">
                          <a:solidFill>
                            <a:srgbClr val="000000"/>
                          </a:solidFill>
                          <a:effectLst/>
                          <a:latin typeface="Agency FB" panose="020B0503020202020204" pitchFamily="34" charset="0"/>
                        </a:rPr>
                        <a:t>CAGR</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0.170035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0.193661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0.347477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0.35507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0.09609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0.155433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0.177611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587661191"/>
                  </a:ext>
                </a:extLst>
              </a:tr>
              <a:tr h="491337">
                <a:tc>
                  <a:txBody>
                    <a:bodyPr/>
                    <a:lstStyle/>
                    <a:p>
                      <a:pPr algn="ctr" fontAlgn="b"/>
                      <a:r>
                        <a:rPr lang="en-US" sz="1600" b="0" u="none" strike="noStrike" dirty="0">
                          <a:solidFill>
                            <a:srgbClr val="000000"/>
                          </a:solidFill>
                          <a:effectLst/>
                          <a:latin typeface="Agency FB" panose="020B0503020202020204" pitchFamily="34" charset="0"/>
                        </a:rPr>
                        <a:t>IR</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0.879946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1.056626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1.105443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1.03512</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0.979333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0.904674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0.936083</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216036646"/>
                  </a:ext>
                </a:extLst>
              </a:tr>
              <a:tr h="491337">
                <a:tc>
                  <a:txBody>
                    <a:bodyPr/>
                    <a:lstStyle/>
                    <a:p>
                      <a:pPr algn="ctr" fontAlgn="b"/>
                      <a:r>
                        <a:rPr lang="en-US" sz="1600" b="0" u="none" strike="noStrike" dirty="0">
                          <a:solidFill>
                            <a:srgbClr val="000000"/>
                          </a:solidFill>
                          <a:effectLst/>
                          <a:latin typeface="Agency FB" panose="020B0503020202020204" pitchFamily="34" charset="0"/>
                        </a:rPr>
                        <a:t>Volatility</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0.201826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0.183607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0.315046</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0.354529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0.098747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0.177239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0.195091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2690150128"/>
                  </a:ext>
                </a:extLst>
              </a:tr>
              <a:tr h="491337">
                <a:tc>
                  <a:txBody>
                    <a:bodyPr/>
                    <a:lstStyle/>
                    <a:p>
                      <a:pPr algn="ctr" fontAlgn="b"/>
                      <a:r>
                        <a:rPr lang="en-US" sz="1600" b="0" u="none" strike="noStrike" dirty="0">
                          <a:solidFill>
                            <a:srgbClr val="000000"/>
                          </a:solidFill>
                          <a:effectLst/>
                          <a:latin typeface="Agency FB" panose="020B0503020202020204" pitchFamily="34" charset="0"/>
                        </a:rPr>
                        <a:t>Max Drawdown</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0.40367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0.345325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0.385955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0.435518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0.25799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0.372407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0.277969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432927442"/>
                  </a:ext>
                </a:extLst>
              </a:tr>
              <a:tr h="491337">
                <a:tc>
                  <a:txBody>
                    <a:bodyPr/>
                    <a:lstStyle/>
                    <a:p>
                      <a:pPr algn="ctr" fontAlgn="b"/>
                      <a:r>
                        <a:rPr lang="en-US" sz="1600" b="0" u="none" strike="noStrike" dirty="0">
                          <a:solidFill>
                            <a:srgbClr val="000000"/>
                          </a:solidFill>
                          <a:effectLst/>
                          <a:latin typeface="Agency FB" panose="020B0503020202020204" pitchFamily="34" charset="0"/>
                        </a:rPr>
                        <a:t>Sharpe Ratio</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0.756077</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0.920465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1.026089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0.964604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0.726161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0.763622</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0.807938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1158107179"/>
                  </a:ext>
                </a:extLst>
              </a:tr>
              <a:tr h="491337">
                <a:tc>
                  <a:txBody>
                    <a:bodyPr/>
                    <a:lstStyle/>
                    <a:p>
                      <a:pPr algn="ctr" fontAlgn="b"/>
                      <a:r>
                        <a:rPr lang="en-US" sz="1600" b="0" u="none" strike="noStrike" dirty="0">
                          <a:solidFill>
                            <a:srgbClr val="000000"/>
                          </a:solidFill>
                          <a:effectLst/>
                          <a:latin typeface="Agency FB" panose="020B0503020202020204" pitchFamily="34" charset="0"/>
                        </a:rPr>
                        <a:t>Sortino Ratio</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1.157328</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1.413849</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1.644555</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solidFill>
                      <a:srgbClr val="92D050"/>
                    </a:solidFill>
                  </a:tcPr>
                </a:tc>
                <a:tc>
                  <a:txBody>
                    <a:bodyPr/>
                    <a:lstStyle/>
                    <a:p>
                      <a:pPr algn="ctr" fontAlgn="b"/>
                      <a:r>
                        <a:rPr lang="en-US" sz="1600" b="0" u="none" strike="noStrike" dirty="0">
                          <a:solidFill>
                            <a:srgbClr val="000000"/>
                          </a:solidFill>
                          <a:effectLst/>
                          <a:latin typeface="Agency FB" panose="020B0503020202020204" pitchFamily="34" charset="0"/>
                        </a:rPr>
                        <a:t>1.592494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1.007794</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1.15281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tc>
                  <a:txBody>
                    <a:bodyPr/>
                    <a:lstStyle/>
                    <a:p>
                      <a:pPr algn="ctr" fontAlgn="b"/>
                      <a:r>
                        <a:rPr lang="en-US" sz="1600" b="0" u="none" strike="noStrike" dirty="0">
                          <a:solidFill>
                            <a:srgbClr val="000000"/>
                          </a:solidFill>
                          <a:effectLst/>
                          <a:latin typeface="Agency FB" panose="020B0503020202020204" pitchFamily="34" charset="0"/>
                        </a:rPr>
                        <a:t>1.294711</a:t>
                      </a:r>
                      <a:endParaRPr lang="en-US" sz="1600" b="0" i="0" u="none" strike="noStrike" dirty="0">
                        <a:solidFill>
                          <a:srgbClr val="000000"/>
                        </a:solidFill>
                        <a:effectLst/>
                        <a:latin typeface="Agency FB" panose="020B0503020202020204" pitchFamily="34" charset="0"/>
                      </a:endParaRPr>
                    </a:p>
                  </a:txBody>
                  <a:tcPr marL="4763" marR="4763" marT="4763" marB="0" anchor="ctr">
                    <a:cell3D prstMaterial="dkEdge">
                      <a:bevel w="25400" h="25400" prst="angle"/>
                      <a:lightRig rig="flood" dir="t"/>
                    </a:cell3D>
                  </a:tcPr>
                </a:tc>
                <a:extLst>
                  <a:ext uri="{0D108BD9-81ED-4DB2-BD59-A6C34878D82A}">
                    <a16:rowId xmlns:a16="http://schemas.microsoft.com/office/drawing/2014/main" val="642812298"/>
                  </a:ext>
                </a:extLst>
              </a:tr>
            </a:tbl>
          </a:graphicData>
        </a:graphic>
      </p:graphicFrame>
      <p:cxnSp>
        <p:nvCxnSpPr>
          <p:cNvPr id="8" name="Straight Connector 7">
            <a:extLst>
              <a:ext uri="{FF2B5EF4-FFF2-40B4-BE49-F238E27FC236}">
                <a16:creationId xmlns:a16="http://schemas.microsoft.com/office/drawing/2014/main" id="{7BBCAC0D-AD1F-4638-822D-F3FF32446EA2}"/>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60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7158-556F-4553-9AFA-8523C37424AA}"/>
              </a:ext>
            </a:extLst>
          </p:cNvPr>
          <p:cNvSpPr>
            <a:spLocks noGrp="1"/>
          </p:cNvSpPr>
          <p:nvPr>
            <p:ph type="title"/>
          </p:nvPr>
        </p:nvSpPr>
        <p:spPr>
          <a:xfrm>
            <a:off x="548640" y="914400"/>
            <a:ext cx="10805160" cy="707886"/>
          </a:xfrm>
        </p:spPr>
        <p:txBody>
          <a:bodyPr/>
          <a:lstStyle/>
          <a:p>
            <a:r>
              <a:rPr lang="en-US" b="1" dirty="0">
                <a:solidFill>
                  <a:schemeClr val="accent2">
                    <a:lumMod val="75000"/>
                  </a:schemeClr>
                </a:solidFill>
                <a:latin typeface="Agency FB" panose="020B0503020202020204" pitchFamily="34" charset="0"/>
              </a:rPr>
              <a:t>Result Summery</a:t>
            </a:r>
            <a:endParaRPr lang="en-US" b="1" dirty="0">
              <a:solidFill>
                <a:schemeClr val="accent2">
                  <a:lumMod val="75000"/>
                </a:schemeClr>
              </a:solidFill>
            </a:endParaRPr>
          </a:p>
        </p:txBody>
      </p:sp>
      <p:sp>
        <p:nvSpPr>
          <p:cNvPr id="3" name="Slide Number Placeholder 2">
            <a:extLst>
              <a:ext uri="{FF2B5EF4-FFF2-40B4-BE49-F238E27FC236}">
                <a16:creationId xmlns:a16="http://schemas.microsoft.com/office/drawing/2014/main" id="{903ED584-9596-43B0-9566-88DA7892FE8A}"/>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graphicFrame>
        <p:nvGraphicFramePr>
          <p:cNvPr id="4" name="Table 4">
            <a:extLst>
              <a:ext uri="{FF2B5EF4-FFF2-40B4-BE49-F238E27FC236}">
                <a16:creationId xmlns:a16="http://schemas.microsoft.com/office/drawing/2014/main" id="{63889FC5-6470-4F40-834E-802AB9CAE017}"/>
              </a:ext>
            </a:extLst>
          </p:cNvPr>
          <p:cNvGraphicFramePr>
            <a:graphicFrameLocks/>
          </p:cNvGraphicFramePr>
          <p:nvPr>
            <p:extLst>
              <p:ext uri="{D42A27DB-BD31-4B8C-83A1-F6EECF244321}">
                <p14:modId xmlns:p14="http://schemas.microsoft.com/office/powerpoint/2010/main" val="2080429102"/>
              </p:ext>
            </p:extLst>
          </p:nvPr>
        </p:nvGraphicFramePr>
        <p:xfrm>
          <a:off x="304800" y="2466219"/>
          <a:ext cx="5257800" cy="2966720"/>
        </p:xfrm>
        <a:graphic>
          <a:graphicData uri="http://schemas.openxmlformats.org/drawingml/2006/table">
            <a:tbl>
              <a:tblPr firstRow="1" bandRow="1">
                <a:tableStyleId>{6E25E649-3F16-4E02-A733-19D2CDBF48F0}</a:tableStyleId>
              </a:tblPr>
              <a:tblGrid>
                <a:gridCol w="1314450">
                  <a:extLst>
                    <a:ext uri="{9D8B030D-6E8A-4147-A177-3AD203B41FA5}">
                      <a16:colId xmlns:a16="http://schemas.microsoft.com/office/drawing/2014/main" val="3277623690"/>
                    </a:ext>
                  </a:extLst>
                </a:gridCol>
                <a:gridCol w="1314450">
                  <a:extLst>
                    <a:ext uri="{9D8B030D-6E8A-4147-A177-3AD203B41FA5}">
                      <a16:colId xmlns:a16="http://schemas.microsoft.com/office/drawing/2014/main" val="1994721672"/>
                    </a:ext>
                  </a:extLst>
                </a:gridCol>
                <a:gridCol w="1314450">
                  <a:extLst>
                    <a:ext uri="{9D8B030D-6E8A-4147-A177-3AD203B41FA5}">
                      <a16:colId xmlns:a16="http://schemas.microsoft.com/office/drawing/2014/main" val="2237831558"/>
                    </a:ext>
                  </a:extLst>
                </a:gridCol>
                <a:gridCol w="1314450">
                  <a:extLst>
                    <a:ext uri="{9D8B030D-6E8A-4147-A177-3AD203B41FA5}">
                      <a16:colId xmlns:a16="http://schemas.microsoft.com/office/drawing/2014/main" val="1905550438"/>
                    </a:ext>
                  </a:extLst>
                </a:gridCol>
              </a:tblGrid>
              <a:tr h="370840">
                <a:tc gridSpan="2">
                  <a:txBody>
                    <a:bodyPr/>
                    <a:lstStyle/>
                    <a:p>
                      <a:pPr algn="ctr"/>
                      <a:r>
                        <a:rPr lang="en-US" dirty="0">
                          <a:latin typeface="Agency FB" panose="020B0503020202020204" pitchFamily="34" charset="0"/>
                        </a:rPr>
                        <a:t>CAGR(High - Low)</a:t>
                      </a:r>
                    </a:p>
                  </a:txBody>
                  <a:tcPr/>
                </a:tc>
                <a:tc hMerge="1">
                  <a:txBody>
                    <a:bodyPr/>
                    <a:lstStyle/>
                    <a:p>
                      <a:endParaRPr lang="en-US"/>
                    </a:p>
                  </a:txBody>
                  <a:tcPr/>
                </a:tc>
                <a:tc gridSpan="2">
                  <a:txBody>
                    <a:bodyPr/>
                    <a:lstStyle/>
                    <a:p>
                      <a:pPr algn="ctr"/>
                      <a:r>
                        <a:rPr lang="en-US" dirty="0">
                          <a:latin typeface="Agency FB" panose="020B0503020202020204" pitchFamily="34" charset="0"/>
                        </a:rPr>
                        <a:t>Volatility(Low - High)</a:t>
                      </a:r>
                    </a:p>
                  </a:txBody>
                  <a:tcPr/>
                </a:tc>
                <a:tc hMerge="1">
                  <a:txBody>
                    <a:bodyPr/>
                    <a:lstStyle/>
                    <a:p>
                      <a:endParaRPr lang="en-US"/>
                    </a:p>
                  </a:txBody>
                  <a:tcPr/>
                </a:tc>
                <a:extLst>
                  <a:ext uri="{0D108BD9-81ED-4DB2-BD59-A6C34878D82A}">
                    <a16:rowId xmlns:a16="http://schemas.microsoft.com/office/drawing/2014/main" val="2455452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Max SR</a:t>
                      </a:r>
                    </a:p>
                  </a:txBody>
                  <a:tcPr/>
                </a:tc>
                <a:tc>
                  <a:txBody>
                    <a:bodyPr/>
                    <a:lstStyle/>
                    <a:p>
                      <a:pPr algn="l"/>
                      <a:r>
                        <a:rPr lang="en-US" dirty="0">
                          <a:latin typeface="Agency FB" panose="020B0503020202020204" pitchFamily="34" charset="0"/>
                        </a:rPr>
                        <a:t>36%</a:t>
                      </a:r>
                    </a:p>
                  </a:txBody>
                  <a:tcPr/>
                </a:tc>
                <a:tc>
                  <a:txBody>
                    <a:bodyPr/>
                    <a:lstStyle/>
                    <a:p>
                      <a:r>
                        <a:rPr lang="en-US" dirty="0">
                          <a:latin typeface="Agency FB" panose="020B0503020202020204" pitchFamily="34" charset="0"/>
                        </a:rPr>
                        <a:t>Min STD</a:t>
                      </a:r>
                    </a:p>
                  </a:txBody>
                  <a:tcPr/>
                </a:tc>
                <a:tc>
                  <a:txBody>
                    <a:bodyPr/>
                    <a:lstStyle/>
                    <a:p>
                      <a:r>
                        <a:rPr lang="en-US" dirty="0">
                          <a:latin typeface="Agency FB" panose="020B0503020202020204" pitchFamily="34" charset="0"/>
                        </a:rPr>
                        <a:t>10%</a:t>
                      </a:r>
                    </a:p>
                  </a:txBody>
                  <a:tcPr/>
                </a:tc>
                <a:extLst>
                  <a:ext uri="{0D108BD9-81ED-4DB2-BD59-A6C34878D82A}">
                    <a16:rowId xmlns:a16="http://schemas.microsoft.com/office/drawing/2014/main" val="3438258504"/>
                  </a:ext>
                </a:extLst>
              </a:tr>
              <a:tr h="370840">
                <a:tc>
                  <a:txBody>
                    <a:bodyPr/>
                    <a:lstStyle/>
                    <a:p>
                      <a:pPr algn="l"/>
                      <a:r>
                        <a:rPr lang="en-US" dirty="0">
                          <a:latin typeface="Agency FB" panose="020B0503020202020204" pitchFamily="34" charset="0"/>
                        </a:rPr>
                        <a:t>Max Return </a:t>
                      </a:r>
                    </a:p>
                  </a:txBody>
                  <a:tcPr/>
                </a:tc>
                <a:tc>
                  <a:txBody>
                    <a:bodyPr/>
                    <a:lstStyle/>
                    <a:p>
                      <a:pPr algn="l"/>
                      <a:r>
                        <a:rPr lang="en-US" dirty="0">
                          <a:latin typeface="Agency FB" panose="020B0503020202020204" pitchFamily="34" charset="0"/>
                        </a:rPr>
                        <a:t>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Risk Parity</a:t>
                      </a:r>
                    </a:p>
                  </a:txBody>
                  <a:tcPr/>
                </a:tc>
                <a:tc>
                  <a:txBody>
                    <a:bodyPr/>
                    <a:lstStyle/>
                    <a:p>
                      <a:r>
                        <a:rPr lang="en-US" dirty="0">
                          <a:latin typeface="Agency FB" panose="020B0503020202020204" pitchFamily="34" charset="0"/>
                        </a:rPr>
                        <a:t>18%</a:t>
                      </a:r>
                    </a:p>
                  </a:txBody>
                  <a:tcPr/>
                </a:tc>
                <a:extLst>
                  <a:ext uri="{0D108BD9-81ED-4DB2-BD59-A6C34878D82A}">
                    <a16:rowId xmlns:a16="http://schemas.microsoft.com/office/drawing/2014/main" val="899153924"/>
                  </a:ext>
                </a:extLst>
              </a:tr>
              <a:tr h="370840">
                <a:tc>
                  <a:txBody>
                    <a:bodyPr/>
                    <a:lstStyle/>
                    <a:p>
                      <a:pPr algn="l"/>
                      <a:r>
                        <a:rPr lang="en-US" dirty="0">
                          <a:latin typeface="Agency FB" panose="020B0503020202020204" pitchFamily="34" charset="0"/>
                        </a:rPr>
                        <a:t>Top 5</a:t>
                      </a:r>
                    </a:p>
                  </a:txBody>
                  <a:tcPr/>
                </a:tc>
                <a:tc>
                  <a:txBody>
                    <a:bodyPr/>
                    <a:lstStyle/>
                    <a:p>
                      <a:pPr algn="l"/>
                      <a:r>
                        <a:rPr lang="en-US" dirty="0">
                          <a:latin typeface="Agency FB" panose="020B0503020202020204" pitchFamily="34" charset="0"/>
                        </a:rPr>
                        <a:t>19%</a:t>
                      </a:r>
                    </a:p>
                  </a:txBody>
                  <a:tcPr/>
                </a:tc>
                <a:tc>
                  <a:txBody>
                    <a:bodyPr/>
                    <a:lstStyle/>
                    <a:p>
                      <a:r>
                        <a:rPr lang="en-US" dirty="0">
                          <a:latin typeface="Agency FB" panose="020B0503020202020204" pitchFamily="34" charset="0"/>
                        </a:rPr>
                        <a:t>Top 5</a:t>
                      </a:r>
                    </a:p>
                  </a:txBody>
                  <a:tcPr/>
                </a:tc>
                <a:tc>
                  <a:txBody>
                    <a:bodyPr/>
                    <a:lstStyle/>
                    <a:p>
                      <a:r>
                        <a:rPr lang="en-US" dirty="0">
                          <a:latin typeface="Agency FB" panose="020B0503020202020204" pitchFamily="34" charset="0"/>
                        </a:rPr>
                        <a:t>18%</a:t>
                      </a:r>
                    </a:p>
                  </a:txBody>
                  <a:tcPr/>
                </a:tc>
                <a:extLst>
                  <a:ext uri="{0D108BD9-81ED-4DB2-BD59-A6C34878D82A}">
                    <a16:rowId xmlns:a16="http://schemas.microsoft.com/office/drawing/2014/main" val="2103508782"/>
                  </a:ext>
                </a:extLst>
              </a:tr>
              <a:tr h="370840">
                <a:tc>
                  <a:txBody>
                    <a:bodyPr/>
                    <a:lstStyle/>
                    <a:p>
                      <a:pPr algn="l"/>
                      <a:r>
                        <a:rPr lang="en-US" dirty="0">
                          <a:latin typeface="Agency FB" panose="020B0503020202020204" pitchFamily="34" charset="0"/>
                        </a:rPr>
                        <a:t>K-Mean</a:t>
                      </a:r>
                    </a:p>
                  </a:txBody>
                  <a:tcPr/>
                </a:tc>
                <a:tc>
                  <a:txBody>
                    <a:bodyPr/>
                    <a:lstStyle/>
                    <a:p>
                      <a:pPr algn="l"/>
                      <a:r>
                        <a:rPr lang="en-US" dirty="0">
                          <a:latin typeface="Agency FB" panose="020B0503020202020204" pitchFamily="34" charset="0"/>
                        </a:rPr>
                        <a:t>18%</a:t>
                      </a:r>
                    </a:p>
                  </a:txBody>
                  <a:tcPr/>
                </a:tc>
                <a:tc>
                  <a:txBody>
                    <a:bodyPr/>
                    <a:lstStyle/>
                    <a:p>
                      <a:r>
                        <a:rPr lang="en-US" dirty="0">
                          <a:latin typeface="Agency FB" panose="020B0503020202020204" pitchFamily="34" charset="0"/>
                        </a:rPr>
                        <a:t>K-Mean </a:t>
                      </a:r>
                    </a:p>
                  </a:txBody>
                  <a:tcPr/>
                </a:tc>
                <a:tc>
                  <a:txBody>
                    <a:bodyPr/>
                    <a:lstStyle/>
                    <a:p>
                      <a:r>
                        <a:rPr lang="en-US" dirty="0">
                          <a:latin typeface="Agency FB" panose="020B0503020202020204" pitchFamily="34" charset="0"/>
                        </a:rPr>
                        <a:t>20%</a:t>
                      </a:r>
                    </a:p>
                  </a:txBody>
                  <a:tcPr/>
                </a:tc>
                <a:extLst>
                  <a:ext uri="{0D108BD9-81ED-4DB2-BD59-A6C34878D82A}">
                    <a16:rowId xmlns:a16="http://schemas.microsoft.com/office/drawing/2014/main" val="2200074625"/>
                  </a:ext>
                </a:extLst>
              </a:tr>
              <a:tr h="370840">
                <a:tc>
                  <a:txBody>
                    <a:bodyPr/>
                    <a:lstStyle/>
                    <a:p>
                      <a:pPr algn="l"/>
                      <a:r>
                        <a:rPr lang="en-US" dirty="0">
                          <a:latin typeface="Agency FB" panose="020B0503020202020204" pitchFamily="34" charset="0"/>
                        </a:rPr>
                        <a:t>Equal Weight</a:t>
                      </a:r>
                    </a:p>
                  </a:txBody>
                  <a:tcPr/>
                </a:tc>
                <a:tc>
                  <a:txBody>
                    <a:bodyPr/>
                    <a:lstStyle/>
                    <a:p>
                      <a:pPr algn="l"/>
                      <a:r>
                        <a:rPr lang="en-US" dirty="0">
                          <a:latin typeface="Agency FB" panose="020B0503020202020204" pitchFamily="34" charset="0"/>
                        </a:rPr>
                        <a:t>17%</a:t>
                      </a:r>
                    </a:p>
                  </a:txBody>
                  <a:tcPr/>
                </a:tc>
                <a:tc>
                  <a:txBody>
                    <a:bodyPr/>
                    <a:lstStyle/>
                    <a:p>
                      <a:r>
                        <a:rPr lang="en-US" dirty="0">
                          <a:latin typeface="Agency FB" panose="020B0503020202020204" pitchFamily="34" charset="0"/>
                        </a:rPr>
                        <a:t>Equal Weight </a:t>
                      </a:r>
                    </a:p>
                  </a:txBody>
                  <a:tcPr/>
                </a:tc>
                <a:tc>
                  <a:txBody>
                    <a:bodyPr/>
                    <a:lstStyle/>
                    <a:p>
                      <a:r>
                        <a:rPr lang="en-US" dirty="0">
                          <a:latin typeface="Agency FB" panose="020B0503020202020204" pitchFamily="34" charset="0"/>
                        </a:rPr>
                        <a:t>20%</a:t>
                      </a:r>
                    </a:p>
                  </a:txBody>
                  <a:tcPr/>
                </a:tc>
                <a:extLst>
                  <a:ext uri="{0D108BD9-81ED-4DB2-BD59-A6C34878D82A}">
                    <a16:rowId xmlns:a16="http://schemas.microsoft.com/office/drawing/2014/main" val="2593832319"/>
                  </a:ext>
                </a:extLst>
              </a:tr>
              <a:tr h="370840">
                <a:tc>
                  <a:txBody>
                    <a:bodyPr/>
                    <a:lstStyle/>
                    <a:p>
                      <a:pPr algn="l"/>
                      <a:r>
                        <a:rPr lang="en-US" dirty="0">
                          <a:latin typeface="Agency FB" panose="020B0503020202020204" pitchFamily="34" charset="0"/>
                        </a:rPr>
                        <a:t>Risk Parity</a:t>
                      </a:r>
                    </a:p>
                  </a:txBody>
                  <a:tcPr/>
                </a:tc>
                <a:tc>
                  <a:txBody>
                    <a:bodyPr/>
                    <a:lstStyle/>
                    <a:p>
                      <a:pPr algn="l"/>
                      <a:r>
                        <a:rPr lang="en-US" dirty="0">
                          <a:latin typeface="Agency FB" panose="020B0503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Max Return</a:t>
                      </a:r>
                    </a:p>
                  </a:txBody>
                  <a:tcPr/>
                </a:tc>
                <a:tc>
                  <a:txBody>
                    <a:bodyPr/>
                    <a:lstStyle/>
                    <a:p>
                      <a:r>
                        <a:rPr lang="en-US" dirty="0">
                          <a:latin typeface="Agency FB" panose="020B0503020202020204" pitchFamily="34" charset="0"/>
                        </a:rPr>
                        <a:t>32%</a:t>
                      </a:r>
                    </a:p>
                  </a:txBody>
                  <a:tcPr/>
                </a:tc>
                <a:extLst>
                  <a:ext uri="{0D108BD9-81ED-4DB2-BD59-A6C34878D82A}">
                    <a16:rowId xmlns:a16="http://schemas.microsoft.com/office/drawing/2014/main" val="1466524784"/>
                  </a:ext>
                </a:extLst>
              </a:tr>
              <a:tr h="370840">
                <a:tc>
                  <a:txBody>
                    <a:bodyPr/>
                    <a:lstStyle/>
                    <a:p>
                      <a:pPr algn="l"/>
                      <a:r>
                        <a:rPr lang="en-US" dirty="0">
                          <a:latin typeface="Agency FB" panose="020B0503020202020204" pitchFamily="34" charset="0"/>
                        </a:rPr>
                        <a:t>Min STD</a:t>
                      </a:r>
                    </a:p>
                  </a:txBody>
                  <a:tcPr/>
                </a:tc>
                <a:tc>
                  <a:txBody>
                    <a:bodyPr/>
                    <a:lstStyle/>
                    <a:p>
                      <a:pPr algn="l"/>
                      <a:r>
                        <a:rPr lang="en-US" dirty="0">
                          <a:latin typeface="Agency FB" panose="020B0503020202020204" pitchFamily="34"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gency FB" panose="020B0503020202020204" pitchFamily="34" charset="0"/>
                        </a:rPr>
                        <a:t>Max SR </a:t>
                      </a:r>
                    </a:p>
                  </a:txBody>
                  <a:tcPr/>
                </a:tc>
                <a:tc>
                  <a:txBody>
                    <a:bodyPr/>
                    <a:lstStyle/>
                    <a:p>
                      <a:r>
                        <a:rPr lang="en-US" dirty="0">
                          <a:latin typeface="Agency FB" panose="020B0503020202020204" pitchFamily="34" charset="0"/>
                        </a:rPr>
                        <a:t>35%</a:t>
                      </a:r>
                    </a:p>
                  </a:txBody>
                  <a:tcPr/>
                </a:tc>
                <a:extLst>
                  <a:ext uri="{0D108BD9-81ED-4DB2-BD59-A6C34878D82A}">
                    <a16:rowId xmlns:a16="http://schemas.microsoft.com/office/drawing/2014/main" val="2274237403"/>
                  </a:ext>
                </a:extLst>
              </a:tr>
            </a:tbl>
          </a:graphicData>
        </a:graphic>
      </p:graphicFrame>
      <p:graphicFrame>
        <p:nvGraphicFramePr>
          <p:cNvPr id="16" name="Chart 15">
            <a:extLst>
              <a:ext uri="{FF2B5EF4-FFF2-40B4-BE49-F238E27FC236}">
                <a16:creationId xmlns:a16="http://schemas.microsoft.com/office/drawing/2014/main" id="{F95E0A7D-9B45-41F3-A704-60E24F251A6F}"/>
              </a:ext>
            </a:extLst>
          </p:cNvPr>
          <p:cNvGraphicFramePr>
            <a:graphicFrameLocks/>
          </p:cNvGraphicFramePr>
          <p:nvPr>
            <p:extLst>
              <p:ext uri="{D42A27DB-BD31-4B8C-83A1-F6EECF244321}">
                <p14:modId xmlns:p14="http://schemas.microsoft.com/office/powerpoint/2010/main" val="940020553"/>
              </p:ext>
            </p:extLst>
          </p:nvPr>
        </p:nvGraphicFramePr>
        <p:xfrm>
          <a:off x="5791200" y="2387479"/>
          <a:ext cx="56388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Table 17">
            <a:extLst>
              <a:ext uri="{FF2B5EF4-FFF2-40B4-BE49-F238E27FC236}">
                <a16:creationId xmlns:a16="http://schemas.microsoft.com/office/drawing/2014/main" id="{9FB23069-40D0-4AF2-85AB-A18E89578601}"/>
              </a:ext>
            </a:extLst>
          </p:cNvPr>
          <p:cNvGraphicFramePr>
            <a:graphicFrameLocks noGrp="1"/>
          </p:cNvGraphicFramePr>
          <p:nvPr>
            <p:extLst>
              <p:ext uri="{D42A27DB-BD31-4B8C-83A1-F6EECF244321}">
                <p14:modId xmlns:p14="http://schemas.microsoft.com/office/powerpoint/2010/main" val="226010106"/>
              </p:ext>
            </p:extLst>
          </p:nvPr>
        </p:nvGraphicFramePr>
        <p:xfrm>
          <a:off x="1600200" y="5646541"/>
          <a:ext cx="8610600" cy="741680"/>
        </p:xfrm>
        <a:graphic>
          <a:graphicData uri="http://schemas.openxmlformats.org/drawingml/2006/table">
            <a:tbl>
              <a:tblPr firstRow="1" bandRow="1">
                <a:tableStyleId>{BDBED569-4797-4DF1-A0F4-6AAB3CD982D8}</a:tableStyleId>
              </a:tblPr>
              <a:tblGrid>
                <a:gridCol w="1722120">
                  <a:extLst>
                    <a:ext uri="{9D8B030D-6E8A-4147-A177-3AD203B41FA5}">
                      <a16:colId xmlns:a16="http://schemas.microsoft.com/office/drawing/2014/main" val="399198120"/>
                    </a:ext>
                  </a:extLst>
                </a:gridCol>
                <a:gridCol w="1722120">
                  <a:extLst>
                    <a:ext uri="{9D8B030D-6E8A-4147-A177-3AD203B41FA5}">
                      <a16:colId xmlns:a16="http://schemas.microsoft.com/office/drawing/2014/main" val="2245056464"/>
                    </a:ext>
                  </a:extLst>
                </a:gridCol>
                <a:gridCol w="1722120">
                  <a:extLst>
                    <a:ext uri="{9D8B030D-6E8A-4147-A177-3AD203B41FA5}">
                      <a16:colId xmlns:a16="http://schemas.microsoft.com/office/drawing/2014/main" val="2841800476"/>
                    </a:ext>
                  </a:extLst>
                </a:gridCol>
                <a:gridCol w="1722120">
                  <a:extLst>
                    <a:ext uri="{9D8B030D-6E8A-4147-A177-3AD203B41FA5}">
                      <a16:colId xmlns:a16="http://schemas.microsoft.com/office/drawing/2014/main" val="4198152170"/>
                    </a:ext>
                  </a:extLst>
                </a:gridCol>
                <a:gridCol w="1722120">
                  <a:extLst>
                    <a:ext uri="{9D8B030D-6E8A-4147-A177-3AD203B41FA5}">
                      <a16:colId xmlns:a16="http://schemas.microsoft.com/office/drawing/2014/main" val="1309695071"/>
                    </a:ext>
                  </a:extLst>
                </a:gridCol>
              </a:tblGrid>
              <a:tr h="370840">
                <a:tc>
                  <a:txBody>
                    <a:bodyPr/>
                    <a:lstStyle/>
                    <a:p>
                      <a:endParaRPr lang="en-US"/>
                    </a:p>
                  </a:txBody>
                  <a:tcPr/>
                </a:tc>
                <a:tc>
                  <a:txBody>
                    <a:bodyPr/>
                    <a:lstStyle/>
                    <a:p>
                      <a:r>
                        <a:rPr lang="en-US" dirty="0"/>
                        <a:t>K-Mean</a:t>
                      </a:r>
                    </a:p>
                  </a:txBody>
                  <a:tcPr/>
                </a:tc>
                <a:tc>
                  <a:txBody>
                    <a:bodyPr/>
                    <a:lstStyle/>
                    <a:p>
                      <a:r>
                        <a:rPr lang="en-US" dirty="0"/>
                        <a:t>Top 5</a:t>
                      </a:r>
                    </a:p>
                  </a:txBody>
                  <a:tcPr/>
                </a:tc>
                <a:tc>
                  <a:txBody>
                    <a:bodyPr/>
                    <a:lstStyle/>
                    <a:p>
                      <a:r>
                        <a:rPr lang="en-US" dirty="0"/>
                        <a:t>Risk Parity</a:t>
                      </a:r>
                    </a:p>
                  </a:txBody>
                  <a:tcPr/>
                </a:tc>
                <a:tc>
                  <a:txBody>
                    <a:bodyPr/>
                    <a:lstStyle/>
                    <a:p>
                      <a:r>
                        <a:rPr lang="en-US" dirty="0"/>
                        <a:t>Equal Weight</a:t>
                      </a:r>
                    </a:p>
                  </a:txBody>
                  <a:tcPr/>
                </a:tc>
                <a:extLst>
                  <a:ext uri="{0D108BD9-81ED-4DB2-BD59-A6C34878D82A}">
                    <a16:rowId xmlns:a16="http://schemas.microsoft.com/office/drawing/2014/main" val="1895586748"/>
                  </a:ext>
                </a:extLst>
              </a:tr>
              <a:tr h="370840">
                <a:tc>
                  <a:txBody>
                    <a:bodyPr/>
                    <a:lstStyle/>
                    <a:p>
                      <a:r>
                        <a:rPr lang="en-US" dirty="0"/>
                        <a:t>Max Drawdown</a:t>
                      </a:r>
                    </a:p>
                  </a:txBody>
                  <a:tcPr/>
                </a:tc>
                <a:tc>
                  <a:txBody>
                    <a:bodyPr/>
                    <a:lstStyle/>
                    <a:p>
                      <a:r>
                        <a:rPr lang="en-US" dirty="0"/>
                        <a:t>28%</a:t>
                      </a:r>
                    </a:p>
                  </a:txBody>
                  <a:tcPr/>
                </a:tc>
                <a:tc>
                  <a:txBody>
                    <a:bodyPr/>
                    <a:lstStyle/>
                    <a:p>
                      <a:r>
                        <a:rPr lang="en-US" dirty="0"/>
                        <a:t>35%</a:t>
                      </a:r>
                    </a:p>
                  </a:txBody>
                  <a:tcPr/>
                </a:tc>
                <a:tc>
                  <a:txBody>
                    <a:bodyPr/>
                    <a:lstStyle/>
                    <a:p>
                      <a:r>
                        <a:rPr lang="en-US" dirty="0"/>
                        <a:t>37%</a:t>
                      </a:r>
                    </a:p>
                  </a:txBody>
                  <a:tcPr/>
                </a:tc>
                <a:tc>
                  <a:txBody>
                    <a:bodyPr/>
                    <a:lstStyle/>
                    <a:p>
                      <a:r>
                        <a:rPr lang="en-US" dirty="0"/>
                        <a:t>40%</a:t>
                      </a:r>
                    </a:p>
                  </a:txBody>
                  <a:tcPr/>
                </a:tc>
                <a:extLst>
                  <a:ext uri="{0D108BD9-81ED-4DB2-BD59-A6C34878D82A}">
                    <a16:rowId xmlns:a16="http://schemas.microsoft.com/office/drawing/2014/main" val="3802136567"/>
                  </a:ext>
                </a:extLst>
              </a:tr>
            </a:tbl>
          </a:graphicData>
        </a:graphic>
      </p:graphicFrame>
    </p:spTree>
    <p:extLst>
      <p:ext uri="{BB962C8B-B14F-4D97-AF65-F5344CB8AC3E}">
        <p14:creationId xmlns:p14="http://schemas.microsoft.com/office/powerpoint/2010/main" val="8226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98182" y="2590800"/>
            <a:ext cx="4114800" cy="1981200"/>
          </a:xfrm>
        </p:spPr>
        <p:txBody>
          <a:bodyPr/>
          <a:lstStyle/>
          <a:p>
            <a:pPr marL="0" marR="0" lvl="0" indent="0" algn="l" defTabSz="914400" rtl="0" eaLnBrk="1" fontAlgn="auto" latinLnBrk="0" hangingPunct="1">
              <a:lnSpc>
                <a:spcPct val="150000"/>
              </a:lnSpc>
              <a:spcBef>
                <a:spcPts val="1000"/>
              </a:spcBef>
              <a:spcAft>
                <a:spcPts val="0"/>
              </a:spcAft>
              <a:buClr>
                <a:srgbClr val="FA6F1A"/>
              </a:buClr>
              <a:buSzTx/>
              <a:buFont typeface="Wingdings" panose="05000000000000000000" pitchFamily="2" charset="2"/>
              <a:buNone/>
              <a:tabLst/>
              <a:defRPr/>
            </a:pPr>
            <a:r>
              <a:rPr kumimoji="0" lang="en-US" sz="2300" b="1" i="0" u="none" strike="noStrike" kern="1200" cap="none" spc="0" normalizeH="0" baseline="0" noProof="0" dirty="0">
                <a:ln>
                  <a:noFill/>
                </a:ln>
                <a:solidFill>
                  <a:prstClr val="black">
                    <a:lumMod val="75000"/>
                    <a:lumOff val="25000"/>
                  </a:prstClr>
                </a:solidFill>
                <a:effectLst/>
                <a:uLnTx/>
                <a:uFillTx/>
                <a:latin typeface="+mn-lt"/>
                <a:ea typeface="+mn-ea"/>
                <a:cs typeface="+mn-cs"/>
              </a:rPr>
              <a:t>Portfolio optimization is the process of selecting the best portfolio (asset distribution), out of the set of all portfolios being considered, according to some objective. The objective typically maximizes factors such as expected return, and minimizes financial risk.</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7620000" y="1600200"/>
            <a:ext cx="4876800" cy="1371602"/>
          </a:xfrm>
        </p:spPr>
        <p:txBody>
          <a:bodyPr>
            <a:noAutofit/>
          </a:bodyPr>
          <a:lstStyle/>
          <a:p>
            <a:r>
              <a:rPr lang="en-US" sz="4800" b="1" dirty="0"/>
              <a:t>PORTFOLIO  OPTMIZATION</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381000" y="1125586"/>
            <a:ext cx="10805160" cy="707886"/>
          </a:xfrm>
        </p:spPr>
        <p:txBody>
          <a:bodyPr>
            <a:normAutofit/>
          </a:bodyPr>
          <a:lstStyle/>
          <a:p>
            <a:r>
              <a:rPr lang="en-US" b="1" dirty="0">
                <a:solidFill>
                  <a:schemeClr val="accent2">
                    <a:lumMod val="75000"/>
                  </a:schemeClr>
                </a:solidFill>
              </a:rPr>
              <a:t>conclusion</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228600" y="2464683"/>
            <a:ext cx="5105400" cy="28194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b="1" dirty="0">
                <a:solidFill>
                  <a:schemeClr val="accent1">
                    <a:lumMod val="75000"/>
                  </a:schemeClr>
                </a:solidFill>
              </a:rPr>
              <a:t>We hope that by understanding the characteristic of each method, we can build upon it as starting point for other investment solutions/Robo-advisor and even can be used as a reference for other investors to choose what fit their requirements and conditions.</a:t>
            </a:r>
          </a:p>
        </p:txBody>
      </p:sp>
      <p:cxnSp>
        <p:nvCxnSpPr>
          <p:cNvPr id="11" name="Straight Connector 10">
            <a:extLst>
              <a:ext uri="{FF2B5EF4-FFF2-40B4-BE49-F238E27FC236}">
                <a16:creationId xmlns:a16="http://schemas.microsoft.com/office/drawing/2014/main" id="{693456C5-6F7D-4A8B-90FA-2940BA15A853}"/>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E637A9-5F56-44C7-A95B-C69C165D8711}"/>
              </a:ext>
            </a:extLst>
          </p:cNvPr>
          <p:cNvPicPr>
            <a:picLocks noChangeAspect="1"/>
          </p:cNvPicPr>
          <p:nvPr/>
        </p:nvPicPr>
        <p:blipFill>
          <a:blip r:embed="rId3"/>
          <a:stretch>
            <a:fillRect/>
          </a:stretch>
        </p:blipFill>
        <p:spPr>
          <a:xfrm>
            <a:off x="8638788" y="3607722"/>
            <a:ext cx="2733673" cy="2733673"/>
          </a:xfrm>
          <a:prstGeom prst="rect">
            <a:avLst/>
          </a:prstGeom>
          <a:effectLst>
            <a:glow rad="292100">
              <a:schemeClr val="accent1">
                <a:satMod val="175000"/>
                <a:alpha val="40000"/>
              </a:schemeClr>
            </a:glow>
            <a:softEdge rad="63500"/>
          </a:effectLst>
        </p:spPr>
      </p:pic>
    </p:spTree>
    <p:extLst>
      <p:ext uri="{BB962C8B-B14F-4D97-AF65-F5344CB8AC3E}">
        <p14:creationId xmlns:p14="http://schemas.microsoft.com/office/powerpoint/2010/main" val="250073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5D1315E-B3BE-4E3A-B702-AE9BC43D8B88}"/>
              </a:ext>
            </a:extLst>
          </p:cNvPr>
          <p:cNvSpPr>
            <a:spLocks noGrp="1"/>
          </p:cNvSpPr>
          <p:nvPr>
            <p:ph type="pic" sz="quarter" idx="15"/>
          </p:nvPr>
        </p:nvSpPr>
        <p:spPr>
          <a:solidFill>
            <a:schemeClr val="bg2"/>
          </a:solidFill>
        </p:spPr>
      </p:sp>
      <p:sp>
        <p:nvSpPr>
          <p:cNvPr id="3" name="Text Placeholder 2">
            <a:extLst>
              <a:ext uri="{FF2B5EF4-FFF2-40B4-BE49-F238E27FC236}">
                <a16:creationId xmlns:a16="http://schemas.microsoft.com/office/drawing/2014/main" id="{90B6FD5D-76BA-4E04-82F3-810AD974C8E7}"/>
              </a:ext>
            </a:extLst>
          </p:cNvPr>
          <p:cNvSpPr>
            <a:spLocks noGrp="1"/>
          </p:cNvSpPr>
          <p:nvPr>
            <p:ph type="body" sz="quarter" idx="12"/>
          </p:nvPr>
        </p:nvSpPr>
        <p:spPr>
          <a:solidFill>
            <a:schemeClr val="bg1"/>
          </a:solidFill>
        </p:spPr>
        <p:txBody>
          <a:bodyPr/>
          <a:lstStyle/>
          <a:p>
            <a:endParaRPr lang="en-US" dirty="0"/>
          </a:p>
        </p:txBody>
      </p:sp>
      <p:sp>
        <p:nvSpPr>
          <p:cNvPr id="4" name="Title 3">
            <a:extLst>
              <a:ext uri="{FF2B5EF4-FFF2-40B4-BE49-F238E27FC236}">
                <a16:creationId xmlns:a16="http://schemas.microsoft.com/office/drawing/2014/main" id="{BE19DD52-F011-4AE5-BE80-52F1A72E3221}"/>
              </a:ext>
            </a:extLst>
          </p:cNvPr>
          <p:cNvSpPr>
            <a:spLocks noGrp="1"/>
          </p:cNvSpPr>
          <p:nvPr>
            <p:ph type="ctrTitle"/>
          </p:nvPr>
        </p:nvSpPr>
        <p:spPr>
          <a:xfrm>
            <a:off x="1103509" y="2514600"/>
            <a:ext cx="4309473" cy="2057400"/>
          </a:xfrm>
        </p:spPr>
        <p:txBody>
          <a:bodyPr/>
          <a:lstStyle/>
          <a:p>
            <a:r>
              <a:rPr lang="en-US" sz="6600" b="1" dirty="0"/>
              <a:t>Thank you</a:t>
            </a:r>
          </a:p>
        </p:txBody>
      </p:sp>
      <p:sp>
        <p:nvSpPr>
          <p:cNvPr id="5" name="Subtitle 4">
            <a:extLst>
              <a:ext uri="{FF2B5EF4-FFF2-40B4-BE49-F238E27FC236}">
                <a16:creationId xmlns:a16="http://schemas.microsoft.com/office/drawing/2014/main" id="{8A5AC96D-4A3E-4DF1-BC69-D73AFBFD1E2E}"/>
              </a:ext>
            </a:extLst>
          </p:cNvPr>
          <p:cNvSpPr>
            <a:spLocks noGrp="1"/>
          </p:cNvSpPr>
          <p:nvPr>
            <p:ph type="subTitle" idx="1"/>
          </p:nvPr>
        </p:nvSpPr>
        <p:spPr>
          <a:xfrm>
            <a:off x="6440293" y="4419600"/>
            <a:ext cx="5181600" cy="1371602"/>
          </a:xfrm>
        </p:spPr>
        <p:txBody>
          <a:bodyPr>
            <a:noAutofit/>
          </a:bodyPr>
          <a:lstStyle/>
          <a:p>
            <a:r>
              <a:rPr lang="en-US" sz="6000" b="1" dirty="0"/>
              <a:t>Any Question?</a:t>
            </a:r>
          </a:p>
        </p:txBody>
      </p:sp>
      <p:sp>
        <p:nvSpPr>
          <p:cNvPr id="6" name="Text Placeholder 5">
            <a:extLst>
              <a:ext uri="{FF2B5EF4-FFF2-40B4-BE49-F238E27FC236}">
                <a16:creationId xmlns:a16="http://schemas.microsoft.com/office/drawing/2014/main" id="{6A9CA599-788B-4697-85D0-CB270144914F}"/>
              </a:ext>
            </a:extLst>
          </p:cNvPr>
          <p:cNvSpPr>
            <a:spLocks noGrp="1"/>
          </p:cNvSpPr>
          <p:nvPr>
            <p:ph type="body" sz="quarter" idx="13"/>
          </p:nvPr>
        </p:nvSpPr>
        <p:spPr/>
        <p:txBody>
          <a:bodyPr>
            <a:normAutofit fontScale="55000" lnSpcReduction="20000"/>
          </a:bodyPr>
          <a:lstStyle/>
          <a:p>
            <a:endParaRPr lang="en-US"/>
          </a:p>
        </p:txBody>
      </p:sp>
      <p:sp>
        <p:nvSpPr>
          <p:cNvPr id="7" name="Text Placeholder 6">
            <a:extLst>
              <a:ext uri="{FF2B5EF4-FFF2-40B4-BE49-F238E27FC236}">
                <a16:creationId xmlns:a16="http://schemas.microsoft.com/office/drawing/2014/main" id="{0C9AFD19-3F08-4A89-B696-8F185AEF5783}"/>
              </a:ext>
            </a:extLst>
          </p:cNvPr>
          <p:cNvSpPr>
            <a:spLocks noGrp="1"/>
          </p:cNvSpPr>
          <p:nvPr>
            <p:ph type="body" sz="quarter" idx="14"/>
          </p:nvPr>
        </p:nvSpPr>
        <p:spPr/>
        <p:txBody>
          <a:bodyPr>
            <a:normAutofit fontScale="55000" lnSpcReduction="20000"/>
          </a:bodyPr>
          <a:lstStyle/>
          <a:p>
            <a:endParaRPr lang="en-US"/>
          </a:p>
        </p:txBody>
      </p:sp>
      <p:sp>
        <p:nvSpPr>
          <p:cNvPr id="14" name="Rectangle 13">
            <a:extLst>
              <a:ext uri="{FF2B5EF4-FFF2-40B4-BE49-F238E27FC236}">
                <a16:creationId xmlns:a16="http://schemas.microsoft.com/office/drawing/2014/main" id="{DBAB94AA-2F28-438D-AC60-161D7D531E48}"/>
              </a:ext>
            </a:extLst>
          </p:cNvPr>
          <p:cNvSpPr/>
          <p:nvPr/>
        </p:nvSpPr>
        <p:spPr>
          <a:xfrm>
            <a:off x="990600" y="1219200"/>
            <a:ext cx="4648201"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2E03D05E-5255-4E87-849D-98252B043CF3}"/>
              </a:ext>
            </a:extLst>
          </p:cNvPr>
          <p:cNvSpPr/>
          <p:nvPr/>
        </p:nvSpPr>
        <p:spPr>
          <a:xfrm>
            <a:off x="992696" y="5943600"/>
            <a:ext cx="4648201"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926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r>
              <a:rPr lang="en-US" sz="4400" b="1" dirty="0">
                <a:solidFill>
                  <a:schemeClr val="accent2"/>
                </a:solidFill>
                <a:effectLst/>
                <a:ea typeface="Comfortaa"/>
                <a:cs typeface="Comfortaa"/>
              </a:rPr>
              <a:t>Project Steps</a:t>
            </a:r>
            <a:endParaRPr lang="en-US" sz="4400" dirty="0">
              <a:solidFill>
                <a:schemeClr val="accent2"/>
              </a:solidFill>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24172" y="2455220"/>
            <a:ext cx="9738361" cy="3660648"/>
          </a:xfrm>
        </p:spPr>
        <p:txBody>
          <a:bodyPr>
            <a:noAutofit/>
          </a:bodyPr>
          <a:lstStyle/>
          <a:p>
            <a:pPr marL="342900" marR="0" lvl="0" indent="-342900">
              <a:lnSpc>
                <a:spcPct val="115000"/>
              </a:lnSpc>
              <a:spcBef>
                <a:spcPts val="0"/>
              </a:spcBef>
              <a:spcAft>
                <a:spcPts val="0"/>
              </a:spcAft>
              <a:buFont typeface="+mj-lt"/>
              <a:buAutoNum type="arabicPeriod"/>
            </a:pPr>
            <a:r>
              <a:rPr lang="en-US" sz="2700" b="1" u="none" strike="noStrike" dirty="0">
                <a:effectLst/>
                <a:latin typeface="+mj-lt"/>
                <a:ea typeface="Comfortaa"/>
                <a:cs typeface="Comfortaa"/>
              </a:rPr>
              <a:t>Collecting Data</a:t>
            </a:r>
            <a:endParaRPr lang="en-US" sz="2700" b="1" u="none" strike="noStrike" dirty="0">
              <a:effectLst/>
              <a:latin typeface="+mj-lt"/>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2700" b="1" u="none" strike="noStrike" dirty="0">
                <a:solidFill>
                  <a:schemeClr val="accent1"/>
                </a:solidFill>
                <a:effectLst/>
                <a:latin typeface="+mj-lt"/>
                <a:ea typeface="Comfortaa"/>
                <a:cs typeface="Comfortaa"/>
              </a:rPr>
              <a:t>Get all available tickers from the NASDAQ exchange.</a:t>
            </a:r>
            <a:endParaRPr lang="en-US" sz="2700" b="1" u="none" strike="noStrike" dirty="0">
              <a:solidFill>
                <a:schemeClr val="accent1"/>
              </a:solidFill>
              <a:effectLst/>
              <a:latin typeface="+mj-lt"/>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2700" b="1" u="none" strike="noStrike" dirty="0">
                <a:solidFill>
                  <a:schemeClr val="accent1"/>
                </a:solidFill>
                <a:effectLst/>
                <a:latin typeface="+mj-lt"/>
                <a:ea typeface="Comfortaa"/>
                <a:cs typeface="Comfortaa"/>
              </a:rPr>
              <a:t>Get historical data using yfinance library from (2005 to the end of 2021).</a:t>
            </a:r>
            <a:endParaRPr lang="en-US" sz="2700" dirty="0">
              <a:effectLst/>
              <a:latin typeface="+mj-lt"/>
            </a:endParaRPr>
          </a:p>
          <a:p>
            <a:pPr marL="1143000" marR="0" lvl="2" indent="-228600">
              <a:lnSpc>
                <a:spcPct val="115000"/>
              </a:lnSpc>
              <a:spcBef>
                <a:spcPts val="0"/>
              </a:spcBef>
              <a:spcAft>
                <a:spcPts val="0"/>
              </a:spcAft>
              <a:buFont typeface="+mj-lt"/>
              <a:buAutoNum type="romanLcPeriod"/>
            </a:pPr>
            <a:r>
              <a:rPr lang="en-US" sz="2700" b="1" u="none" strike="noStrike" dirty="0">
                <a:solidFill>
                  <a:schemeClr val="accent4">
                    <a:lumMod val="50000"/>
                  </a:schemeClr>
                </a:solidFill>
                <a:effectLst/>
                <a:latin typeface="+mj-lt"/>
                <a:ea typeface="Comfortaa"/>
                <a:cs typeface="Comfortaa"/>
              </a:rPr>
              <a:t>Drop assets were added after 2005. </a:t>
            </a:r>
            <a:endParaRPr lang="en-US" sz="2700" b="1" u="none" strike="noStrike" dirty="0">
              <a:solidFill>
                <a:schemeClr val="accent4">
                  <a:lumMod val="50000"/>
                </a:schemeClr>
              </a:solidFill>
              <a:effectLst/>
              <a:latin typeface="+mj-lt"/>
              <a:ea typeface="Arial" panose="020B0604020202020204" pitchFamily="34" charset="0"/>
            </a:endParaRPr>
          </a:p>
          <a:p>
            <a:pPr marL="1143000" marR="0" lvl="2" indent="-228600">
              <a:lnSpc>
                <a:spcPct val="115000"/>
              </a:lnSpc>
              <a:spcBef>
                <a:spcPts val="0"/>
              </a:spcBef>
              <a:spcAft>
                <a:spcPts val="0"/>
              </a:spcAft>
              <a:buFont typeface="+mj-lt"/>
              <a:buAutoNum type="romanLcPeriod"/>
            </a:pPr>
            <a:r>
              <a:rPr lang="en-US" sz="2700" b="1" u="none" strike="noStrike" dirty="0">
                <a:solidFill>
                  <a:schemeClr val="accent4">
                    <a:lumMod val="50000"/>
                  </a:schemeClr>
                </a:solidFill>
                <a:effectLst/>
                <a:latin typeface="+mj-lt"/>
                <a:ea typeface="Comfortaa"/>
                <a:cs typeface="Comfortaa"/>
              </a:rPr>
              <a:t>Drop missing record.</a:t>
            </a:r>
            <a:endParaRPr lang="en-US" sz="2700" b="1" u="none" strike="noStrike" dirty="0">
              <a:solidFill>
                <a:schemeClr val="accent4">
                  <a:lumMod val="50000"/>
                </a:schemeClr>
              </a:solidFill>
              <a:effectLst/>
              <a:latin typeface="+mj-lt"/>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700" b="1" u="none" strike="noStrike" dirty="0">
                <a:effectLst/>
                <a:latin typeface="+mj-lt"/>
                <a:ea typeface="Comfortaa"/>
                <a:cs typeface="Comfortaa"/>
              </a:rPr>
              <a:t>Build Different Portfolio Optimization Algorithm.</a:t>
            </a:r>
            <a:endParaRPr lang="en-US" sz="2700" b="1" u="none" strike="noStrike" dirty="0">
              <a:effectLst/>
              <a:latin typeface="+mj-lt"/>
              <a:ea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2700" b="1" u="none" strike="noStrike" dirty="0">
                <a:effectLst/>
                <a:latin typeface="+mj-lt"/>
                <a:ea typeface="Comfortaa"/>
                <a:cs typeface="Comfortaa"/>
              </a:rPr>
              <a:t>Evaluate &amp; Compare.</a:t>
            </a:r>
            <a:endParaRPr lang="en-US" sz="2700" b="1" u="none" strike="noStrike" dirty="0">
              <a:effectLst/>
              <a:latin typeface="+mj-lt"/>
              <a:ea typeface="Arial" panose="020B0604020202020204" pitchFamily="34"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4" name="Rectangle: Diagonal Corners Snipped 3">
            <a:extLst>
              <a:ext uri="{FF2B5EF4-FFF2-40B4-BE49-F238E27FC236}">
                <a16:creationId xmlns:a16="http://schemas.microsoft.com/office/drawing/2014/main" id="{E178F3AD-B09E-4137-9FB5-736C270E2AC1}"/>
              </a:ext>
            </a:extLst>
          </p:cNvPr>
          <p:cNvSpPr/>
          <p:nvPr/>
        </p:nvSpPr>
        <p:spPr>
          <a:xfrm>
            <a:off x="167639" y="1981200"/>
            <a:ext cx="9738361" cy="76200"/>
          </a:xfrm>
          <a:prstGeom prst="snip2Diag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8019AA-FBA4-48C1-8F81-B41AFBBBB3C2}"/>
              </a:ext>
            </a:extLst>
          </p:cNvPr>
          <p:cNvSpPr/>
          <p:nvPr/>
        </p:nvSpPr>
        <p:spPr>
          <a:xfrm>
            <a:off x="10656072" y="76200"/>
            <a:ext cx="1524000" cy="6781800"/>
          </a:xfrm>
          <a:prstGeom prst="rect">
            <a:avLst/>
          </a:prstGeom>
          <a:solidFill>
            <a:schemeClr val="tx2">
              <a:lumMod val="50000"/>
            </a:schemeClr>
          </a:solidFill>
          <a:ln>
            <a:solidFill>
              <a:schemeClr val="tx2">
                <a:lumMod val="20000"/>
                <a:lumOff val="80000"/>
              </a:schemeClr>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Diagonal Corners Snipped 10">
            <a:extLst>
              <a:ext uri="{FF2B5EF4-FFF2-40B4-BE49-F238E27FC236}">
                <a16:creationId xmlns:a16="http://schemas.microsoft.com/office/drawing/2014/main" id="{FA89B787-8751-42FD-BA13-8F8D942FB73C}"/>
              </a:ext>
            </a:extLst>
          </p:cNvPr>
          <p:cNvSpPr/>
          <p:nvPr/>
        </p:nvSpPr>
        <p:spPr>
          <a:xfrm flipV="1">
            <a:off x="320039" y="2087881"/>
            <a:ext cx="8747761" cy="45719"/>
          </a:xfrm>
          <a:prstGeom prst="snip2Diag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486414" y="3735621"/>
            <a:ext cx="5013960" cy="2408917"/>
          </a:xfrm>
        </p:spPr>
        <p:txBody>
          <a:bodyPr/>
          <a:lstStyle/>
          <a:p>
            <a:r>
              <a:rPr lang="en-US" dirty="0"/>
              <a:t>Data visualization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5D326E3A-5048-4BCC-BABC-D2BBCC3AF9C3}"/>
              </a:ext>
            </a:extLst>
          </p:cNvPr>
          <p:cNvPicPr>
            <a:picLocks noGrp="1" noChangeAspect="1"/>
          </p:cNvPicPr>
          <p:nvPr>
            <p:ph sz="quarter" idx="19"/>
          </p:nvPr>
        </p:nvPicPr>
        <p:blipFill rotWithShape="1">
          <a:blip r:embed="rId6">
            <a:extLst>
              <a:ext uri="{BEBA8EAE-BF5A-486C-A8C5-ECC9F3942E4B}">
                <a14:imgProps xmlns:a14="http://schemas.microsoft.com/office/drawing/2010/main">
                  <a14:imgLayer r:embed="rId7">
                    <a14:imgEffect>
                      <a14:backgroundRemoval t="12890" b="85031" l="31094" r="57813">
                        <a14:foregroundMark x1="40234" y1="13306" x2="33516" y2="32640"/>
                        <a14:foregroundMark x1="33516" y1="32640" x2="33281" y2="49480"/>
                        <a14:foregroundMark x1="33281" y1="49480" x2="38047" y2="76299"/>
                        <a14:foregroundMark x1="38047" y1="76299" x2="43828" y2="87734"/>
                        <a14:foregroundMark x1="43828" y1="87734" x2="48359" y2="90437"/>
                        <a14:foregroundMark x1="48359" y1="90437" x2="56563" y2="62578"/>
                        <a14:foregroundMark x1="56563" y1="62578" x2="61484" y2="53846"/>
                        <a14:foregroundMark x1="61484" y1="53846" x2="59453" y2="43451"/>
                        <a14:foregroundMark x1="59453" y1="43451" x2="46484" y2="15385"/>
                        <a14:foregroundMark x1="46484" y1="15385" x2="41172" y2="12890"/>
                        <a14:foregroundMark x1="41172" y1="12890" x2="40313" y2="13098"/>
                        <a14:foregroundMark x1="41484" y1="14761" x2="37891" y2="19751"/>
                        <a14:foregroundMark x1="37891" y1="19751" x2="33750" y2="31185"/>
                        <a14:foregroundMark x1="33750" y1="31185" x2="32188" y2="42827"/>
                        <a14:foregroundMark x1="32188" y1="42827" x2="33203" y2="63617"/>
                        <a14:foregroundMark x1="33203" y1="63617" x2="37422" y2="73181"/>
                        <a14:foregroundMark x1="37422" y1="73181" x2="42891" y2="78378"/>
                        <a14:foregroundMark x1="42891" y1="78378" x2="48203" y2="78586"/>
                        <a14:foregroundMark x1="48203" y1="78586" x2="53359" y2="71933"/>
                        <a14:foregroundMark x1="53359" y1="71933" x2="56484" y2="61538"/>
                        <a14:foregroundMark x1="56484" y1="61538" x2="57813" y2="39501"/>
                        <a14:foregroundMark x1="57813" y1="39501" x2="54297" y2="24740"/>
                        <a14:foregroundMark x1="54297" y1="24740" x2="47500" y2="15385"/>
                        <a14:foregroundMark x1="47500" y1="15385" x2="41641" y2="16840"/>
                        <a14:foregroundMark x1="45313" y1="14137" x2="43750" y2="29314"/>
                        <a14:foregroundMark x1="43750" y1="29314" x2="39219" y2="46570"/>
                        <a14:foregroundMark x1="39219" y1="46570" x2="37031" y2="33264"/>
                        <a14:foregroundMark x1="37031" y1="33264" x2="49297" y2="16424"/>
                        <a14:foregroundMark x1="49297" y1="16424" x2="49922" y2="17048"/>
                        <a14:foregroundMark x1="47656" y1="47193" x2="39609" y2="52391"/>
                        <a14:foregroundMark x1="39609" y1="52391" x2="31094" y2="41996"/>
                        <a14:foregroundMark x1="31094" y1="41996" x2="35547" y2="24740"/>
                        <a14:foregroundMark x1="35547" y1="24740" x2="41719" y2="27859"/>
                        <a14:foregroundMark x1="41719" y1="27859" x2="43750" y2="33264"/>
                        <a14:foregroundMark x1="39063" y1="31185" x2="41719" y2="46985"/>
                        <a14:foregroundMark x1="41719" y1="46985" x2="48906" y2="41788"/>
                        <a14:foregroundMark x1="48906" y1="41788" x2="43594" y2="28898"/>
                        <a14:foregroundMark x1="43594" y1="28898" x2="40234" y2="32432"/>
                        <a14:foregroundMark x1="50938" y1="79626" x2="43125" y2="85031"/>
                        <a14:foregroundMark x1="43125" y1="85031" x2="39375" y2="77547"/>
                      </a14:backgroundRemoval>
                    </a14:imgEffect>
                  </a14:imgLayer>
                </a14:imgProps>
              </a:ext>
            </a:extLst>
          </a:blip>
          <a:srcRect l="30937" t="10869" r="40581" b="11865"/>
          <a:stretch/>
        </p:blipFill>
        <p:spPr>
          <a:xfrm>
            <a:off x="7677132" y="2286000"/>
            <a:ext cx="3513174" cy="3581400"/>
          </a:xfrm>
          <a:prstGeom prst="rect">
            <a:avLst/>
          </a:prstGeom>
        </p:spPr>
      </p:pic>
      <p:pic>
        <p:nvPicPr>
          <p:cNvPr id="11" name="Picture 10">
            <a:extLst>
              <a:ext uri="{FF2B5EF4-FFF2-40B4-BE49-F238E27FC236}">
                <a16:creationId xmlns:a16="http://schemas.microsoft.com/office/drawing/2014/main" id="{19EF45DC-6F47-4B1A-A6A9-E22DD885961F}"/>
              </a:ext>
            </a:extLst>
          </p:cNvPr>
          <p:cNvPicPr>
            <a:picLocks noChangeAspect="1"/>
          </p:cNvPicPr>
          <p:nvPr/>
        </p:nvPicPr>
        <p:blipFill rotWithShape="1">
          <a:blip r:embed="rId8"/>
          <a:srcRect l="83973" t="8063" b="37883"/>
          <a:stretch/>
        </p:blipFill>
        <p:spPr>
          <a:xfrm>
            <a:off x="5119006" y="3723038"/>
            <a:ext cx="1953985" cy="2476501"/>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
            <a:extLst>
              <a:ext uri="{FF2B5EF4-FFF2-40B4-BE49-F238E27FC236}">
                <a16:creationId xmlns:a16="http://schemas.microsoft.com/office/drawing/2014/main" id="{5ABFA21F-35C8-4D33-8C90-3279172039F3}"/>
              </a:ext>
            </a:extLst>
          </p:cNvPr>
          <p:cNvSpPr txBox="1"/>
          <p:nvPr/>
        </p:nvSpPr>
        <p:spPr>
          <a:xfrm>
            <a:off x="6372516" y="2474168"/>
            <a:ext cx="3352410" cy="936127"/>
          </a:xfrm>
          <a:prstGeom prst="rect">
            <a:avLst/>
          </a:prstGeom>
          <a:solidFill>
            <a:srgbClr val="B0B0BF"/>
          </a:solid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b="1" kern="1200" dirty="0">
              <a:solidFill>
                <a:schemeClr val="tx1"/>
              </a:solidFill>
            </a:endParaRPr>
          </a:p>
        </p:txBody>
      </p:sp>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sz="4000" b="1" dirty="0">
                <a:solidFill>
                  <a:schemeClr val="accent4">
                    <a:lumMod val="75000"/>
                  </a:schemeClr>
                </a:solidFill>
                <a:latin typeface="+mn-lt"/>
              </a:rPr>
              <a:t>Back Testing &amp; Simulation of Live Data</a:t>
            </a:r>
            <a:endParaRPr lang="en-US" dirty="0">
              <a:latin typeface="+mn-lt"/>
            </a:endParaRP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5</a:t>
            </a:fld>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3">
            <a:extLst>
              <a:ext uri="{96DAC541-7B7A-43D3-8B79-37D633B846F1}">
                <asvg:svgBlip xmlns:asvg="http://schemas.microsoft.com/office/drawing/2016/SVG/main" r:embed="rId4"/>
              </a:ext>
            </a:extLst>
          </a:blip>
          <a:srcRect l="-28275" t="-29639" r="-28275" b="-29639"/>
          <a:stretch/>
        </p:blipFill>
        <p:spPr>
          <a:xfrm>
            <a:off x="11096466" y="76200"/>
            <a:ext cx="1093787" cy="1112837"/>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32" name="Diagram 31">
            <a:extLst>
              <a:ext uri="{FF2B5EF4-FFF2-40B4-BE49-F238E27FC236}">
                <a16:creationId xmlns:a16="http://schemas.microsoft.com/office/drawing/2014/main" id="{A50B77CF-3158-418E-812A-43E52A14FFBC}"/>
              </a:ext>
            </a:extLst>
          </p:cNvPr>
          <p:cNvGraphicFramePr/>
          <p:nvPr>
            <p:extLst>
              <p:ext uri="{D42A27DB-BD31-4B8C-83A1-F6EECF244321}">
                <p14:modId xmlns:p14="http://schemas.microsoft.com/office/powerpoint/2010/main" val="1936308458"/>
              </p:ext>
            </p:extLst>
          </p:nvPr>
        </p:nvGraphicFramePr>
        <p:xfrm>
          <a:off x="1066800" y="3458568"/>
          <a:ext cx="9445688" cy="33425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3" name="Arrow: Curved Right 32">
            <a:extLst>
              <a:ext uri="{FF2B5EF4-FFF2-40B4-BE49-F238E27FC236}">
                <a16:creationId xmlns:a16="http://schemas.microsoft.com/office/drawing/2014/main" id="{554BF855-5415-489C-A7D7-8BB912173C43}"/>
              </a:ext>
            </a:extLst>
          </p:cNvPr>
          <p:cNvSpPr/>
          <p:nvPr/>
        </p:nvSpPr>
        <p:spPr>
          <a:xfrm rot="16200000" flipH="1" flipV="1">
            <a:off x="7424256" y="2142155"/>
            <a:ext cx="786173" cy="3744685"/>
          </a:xfrm>
          <a:prstGeom prst="curvedRightArrow">
            <a:avLst>
              <a:gd name="adj1" fmla="val 19372"/>
              <a:gd name="adj2" fmla="val 50000"/>
              <a:gd name="adj3" fmla="val 2292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329191EB-720E-436E-A1EE-17555A1A1AD0}"/>
              </a:ext>
            </a:extLst>
          </p:cNvPr>
          <p:cNvSpPr txBox="1"/>
          <p:nvPr/>
        </p:nvSpPr>
        <p:spPr>
          <a:xfrm>
            <a:off x="7620000" y="3877055"/>
            <a:ext cx="636815" cy="369332"/>
          </a:xfrm>
          <a:prstGeom prst="rect">
            <a:avLst/>
          </a:prstGeom>
          <a:noFill/>
        </p:spPr>
        <p:txBody>
          <a:bodyPr wrap="square" rtlCol="0">
            <a:spAutoFit/>
          </a:bodyPr>
          <a:lstStyle/>
          <a:p>
            <a:r>
              <a:rPr lang="en-US" b="1" dirty="0">
                <a:latin typeface="Agency FB" panose="020B0503020202020204" pitchFamily="34" charset="0"/>
              </a:rPr>
              <a:t>K + 1</a:t>
            </a:r>
          </a:p>
        </p:txBody>
      </p:sp>
      <p:sp>
        <p:nvSpPr>
          <p:cNvPr id="43" name="Rectangle: Rounded Corners 4">
            <a:extLst>
              <a:ext uri="{FF2B5EF4-FFF2-40B4-BE49-F238E27FC236}">
                <a16:creationId xmlns:a16="http://schemas.microsoft.com/office/drawing/2014/main" id="{DC692923-78EB-4DC7-953E-EA260004AED3}"/>
              </a:ext>
            </a:extLst>
          </p:cNvPr>
          <p:cNvSpPr txBox="1"/>
          <p:nvPr/>
        </p:nvSpPr>
        <p:spPr>
          <a:xfrm>
            <a:off x="1752600" y="2495917"/>
            <a:ext cx="3352410" cy="936127"/>
          </a:xfrm>
          <a:prstGeom prst="rect">
            <a:avLst/>
          </a:prstGeom>
          <a:solidFill>
            <a:srgbClr val="B0B0BF"/>
          </a:solidFill>
          <a:ln>
            <a:noFill/>
          </a:ln>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Historical Data</a:t>
            </a:r>
          </a:p>
          <a:p>
            <a:pPr marL="0" lvl="0" indent="0" algn="ctr" defTabSz="1155700">
              <a:lnSpc>
                <a:spcPct val="90000"/>
              </a:lnSpc>
              <a:spcBef>
                <a:spcPct val="0"/>
              </a:spcBef>
              <a:spcAft>
                <a:spcPct val="35000"/>
              </a:spcAft>
              <a:buNone/>
            </a:pPr>
            <a:r>
              <a:rPr lang="en-US" sz="2600" b="1" kern="1200" dirty="0">
                <a:solidFill>
                  <a:schemeClr val="tx1"/>
                </a:solidFill>
                <a:latin typeface="Agency FB" panose="020B0503020202020204" pitchFamily="34" charset="0"/>
              </a:rPr>
              <a:t>2005 - 2015</a:t>
            </a:r>
          </a:p>
        </p:txBody>
      </p:sp>
      <p:sp>
        <p:nvSpPr>
          <p:cNvPr id="41" name="Rectangle: Rounded Corners 6">
            <a:extLst>
              <a:ext uri="{FF2B5EF4-FFF2-40B4-BE49-F238E27FC236}">
                <a16:creationId xmlns:a16="http://schemas.microsoft.com/office/drawing/2014/main" id="{B696AB26-7740-4D3F-A464-15D1F24C99D0}"/>
              </a:ext>
            </a:extLst>
          </p:cNvPr>
          <p:cNvSpPr txBox="1"/>
          <p:nvPr/>
        </p:nvSpPr>
        <p:spPr>
          <a:xfrm>
            <a:off x="6327216" y="2417019"/>
            <a:ext cx="3443010" cy="105042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Live Data</a:t>
            </a:r>
          </a:p>
          <a:p>
            <a:pPr marL="0" lvl="0" indent="0" algn="ctr" defTabSz="1155700">
              <a:lnSpc>
                <a:spcPct val="90000"/>
              </a:lnSpc>
              <a:spcBef>
                <a:spcPct val="0"/>
              </a:spcBef>
              <a:spcAft>
                <a:spcPct val="35000"/>
              </a:spcAft>
              <a:buNone/>
            </a:pPr>
            <a:r>
              <a:rPr lang="en-US" sz="2600" b="1" kern="1200" dirty="0">
                <a:solidFill>
                  <a:schemeClr val="tx1"/>
                </a:solidFill>
                <a:latin typeface="Agency FB" panose="020B0503020202020204" pitchFamily="34" charset="0"/>
              </a:rPr>
              <a:t>2015 - 2022</a:t>
            </a:r>
          </a:p>
        </p:txBody>
      </p:sp>
      <p:cxnSp>
        <p:nvCxnSpPr>
          <p:cNvPr id="28" name="Straight Connector 27">
            <a:extLst>
              <a:ext uri="{FF2B5EF4-FFF2-40B4-BE49-F238E27FC236}">
                <a16:creationId xmlns:a16="http://schemas.microsoft.com/office/drawing/2014/main" id="{965DD934-CD72-4F6E-9264-2E87DDDD1DAE}"/>
              </a:ext>
            </a:extLst>
          </p:cNvPr>
          <p:cNvCxnSpPr>
            <a:cxnSpLocks/>
          </p:cNvCxnSpPr>
          <p:nvPr/>
        </p:nvCxnSpPr>
        <p:spPr>
          <a:xfrm flipH="1">
            <a:off x="1219200" y="6339840"/>
            <a:ext cx="10972800" cy="0"/>
          </a:xfrm>
          <a:prstGeom prst="line">
            <a:avLst/>
          </a:prstGeom>
          <a:ln w="69850">
            <a:tailEnd type="none"/>
          </a:ln>
          <a:effectLst>
            <a:outerShdw blurRad="50800" dist="38100" dir="18900000" algn="b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172EC6-0CF8-4CF7-93BB-7975C5E92C22}"/>
              </a:ext>
            </a:extLst>
          </p:cNvPr>
          <p:cNvSpPr/>
          <p:nvPr/>
        </p:nvSpPr>
        <p:spPr>
          <a:xfrm>
            <a:off x="363205" y="317258"/>
            <a:ext cx="6767946" cy="5590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63F21AB1-9338-46EE-9277-37B450458805}"/>
              </a:ext>
            </a:extLst>
          </p:cNvPr>
          <p:cNvSpPr>
            <a:spLocks noGrp="1"/>
          </p:cNvSpPr>
          <p:nvPr>
            <p:ph type="title"/>
          </p:nvPr>
        </p:nvSpPr>
        <p:spPr>
          <a:xfrm>
            <a:off x="304800" y="279158"/>
            <a:ext cx="7239000" cy="635242"/>
          </a:xfrm>
        </p:spPr>
        <p:txBody>
          <a:bodyPr>
            <a:normAutofit/>
          </a:bodyPr>
          <a:lstStyle/>
          <a:p>
            <a:r>
              <a:rPr lang="en-US" sz="3400" b="1" dirty="0"/>
              <a:t>Walk-Forward-Test Simulation Code</a:t>
            </a:r>
          </a:p>
        </p:txBody>
      </p:sp>
      <p:pic>
        <p:nvPicPr>
          <p:cNvPr id="19" name="Picture 18">
            <a:extLst>
              <a:ext uri="{FF2B5EF4-FFF2-40B4-BE49-F238E27FC236}">
                <a16:creationId xmlns:a16="http://schemas.microsoft.com/office/drawing/2014/main" id="{BE53DE8C-F289-4CFE-ADE6-E8E0EBEFB8A2}"/>
              </a:ext>
            </a:extLst>
          </p:cNvPr>
          <p:cNvPicPr>
            <a:picLocks noChangeAspect="1"/>
          </p:cNvPicPr>
          <p:nvPr/>
        </p:nvPicPr>
        <p:blipFill rotWithShape="1">
          <a:blip r:embed="rId2"/>
          <a:srcRect l="5824" t="4959" r="5878" b="5020"/>
          <a:stretch/>
        </p:blipFill>
        <p:spPr>
          <a:xfrm>
            <a:off x="381000" y="1037024"/>
            <a:ext cx="4890654" cy="546561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 name="Picture 19">
            <a:extLst>
              <a:ext uri="{FF2B5EF4-FFF2-40B4-BE49-F238E27FC236}">
                <a16:creationId xmlns:a16="http://schemas.microsoft.com/office/drawing/2014/main" id="{7ACA2ABF-775C-43EE-85E7-1A809E6749B5}"/>
              </a:ext>
            </a:extLst>
          </p:cNvPr>
          <p:cNvPicPr>
            <a:picLocks noChangeAspect="1"/>
          </p:cNvPicPr>
          <p:nvPr/>
        </p:nvPicPr>
        <p:blipFill rotWithShape="1">
          <a:blip r:embed="rId3"/>
          <a:srcRect l="7330" t="13411" r="8295" b="14658"/>
          <a:stretch/>
        </p:blipFill>
        <p:spPr>
          <a:xfrm>
            <a:off x="5638800" y="1752600"/>
            <a:ext cx="5801619" cy="27035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1" name="Picture 20">
            <a:extLst>
              <a:ext uri="{FF2B5EF4-FFF2-40B4-BE49-F238E27FC236}">
                <a16:creationId xmlns:a16="http://schemas.microsoft.com/office/drawing/2014/main" id="{197E62AB-A714-4354-AF45-7549D6CC07E8}"/>
              </a:ext>
            </a:extLst>
          </p:cNvPr>
          <p:cNvPicPr>
            <a:picLocks noChangeAspect="1"/>
          </p:cNvPicPr>
          <p:nvPr/>
        </p:nvPicPr>
        <p:blipFill rotWithShape="1">
          <a:blip r:embed="rId4"/>
          <a:srcRect l="5625" t="20909" r="6151" b="19977"/>
          <a:stretch/>
        </p:blipFill>
        <p:spPr>
          <a:xfrm>
            <a:off x="5638801" y="4880564"/>
            <a:ext cx="5801618" cy="12916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9044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36AD38-D34D-479D-9F0A-D1224D0BE14B}"/>
              </a:ext>
            </a:extLst>
          </p:cNvPr>
          <p:cNvSpPr/>
          <p:nvPr/>
        </p:nvSpPr>
        <p:spPr>
          <a:xfrm>
            <a:off x="362935" y="1440447"/>
            <a:ext cx="9601200" cy="130314"/>
          </a:xfrm>
          <a:prstGeom prst="rect">
            <a:avLst/>
          </a:prstGeom>
          <a:solidFill>
            <a:schemeClr val="bg2">
              <a:lumMod val="90000"/>
              <a:alpha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EBC66A-4F26-4C25-9479-994297846C6F}"/>
              </a:ext>
            </a:extLst>
          </p:cNvPr>
          <p:cNvSpPr>
            <a:spLocks noGrp="1"/>
          </p:cNvSpPr>
          <p:nvPr>
            <p:ph type="title"/>
          </p:nvPr>
        </p:nvSpPr>
        <p:spPr>
          <a:xfrm>
            <a:off x="304800" y="609600"/>
            <a:ext cx="10805160" cy="707886"/>
          </a:xfrm>
        </p:spPr>
        <p:txBody>
          <a:bodyPr/>
          <a:lstStyle/>
          <a:p>
            <a:r>
              <a:rPr lang="en-US" b="1" dirty="0">
                <a:solidFill>
                  <a:schemeClr val="tx1"/>
                </a:solidFill>
                <a:latin typeface="+mn-lt"/>
              </a:rPr>
              <a:t>Optimization Problem Solver</a:t>
            </a:r>
            <a:endParaRPr lang="en-US" dirty="0">
              <a:solidFill>
                <a:schemeClr val="tx1"/>
              </a:solidFill>
              <a:latin typeface="+mn-lt"/>
            </a:endParaRPr>
          </a:p>
        </p:txBody>
      </p:sp>
      <p:sp>
        <p:nvSpPr>
          <p:cNvPr id="6" name="Slide Number Placeholder 5">
            <a:extLst>
              <a:ext uri="{FF2B5EF4-FFF2-40B4-BE49-F238E27FC236}">
                <a16:creationId xmlns:a16="http://schemas.microsoft.com/office/drawing/2014/main" id="{C20AEE11-F44B-466D-9C11-F4383702726A}"/>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graphicFrame>
        <p:nvGraphicFramePr>
          <p:cNvPr id="8" name="Diagram 7">
            <a:extLst>
              <a:ext uri="{FF2B5EF4-FFF2-40B4-BE49-F238E27FC236}">
                <a16:creationId xmlns:a16="http://schemas.microsoft.com/office/drawing/2014/main" id="{5ADCDCA9-3F64-4D8D-9819-C452804590E5}"/>
              </a:ext>
            </a:extLst>
          </p:cNvPr>
          <p:cNvGraphicFramePr/>
          <p:nvPr>
            <p:extLst>
              <p:ext uri="{D42A27DB-BD31-4B8C-83A1-F6EECF244321}">
                <p14:modId xmlns:p14="http://schemas.microsoft.com/office/powerpoint/2010/main" val="50691117"/>
              </p:ext>
            </p:extLst>
          </p:nvPr>
        </p:nvGraphicFramePr>
        <p:xfrm>
          <a:off x="1006825" y="1203960"/>
          <a:ext cx="9321800" cy="550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3188FBED-1A57-4DCD-B189-5B1FEFB24240}"/>
              </a:ext>
            </a:extLst>
          </p:cNvPr>
          <p:cNvPicPr>
            <a:picLocks noChangeAspect="1"/>
          </p:cNvPicPr>
          <p:nvPr/>
        </p:nvPicPr>
        <p:blipFill>
          <a:blip r:embed="rId7"/>
          <a:stretch>
            <a:fillRect/>
          </a:stretch>
        </p:blipFill>
        <p:spPr>
          <a:xfrm>
            <a:off x="10328625" y="228600"/>
            <a:ext cx="1742346" cy="159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Connector 12">
            <a:extLst>
              <a:ext uri="{FF2B5EF4-FFF2-40B4-BE49-F238E27FC236}">
                <a16:creationId xmlns:a16="http://schemas.microsoft.com/office/drawing/2014/main" id="{A361604F-7297-4336-9E73-3F501B9F0C8B}"/>
              </a:ext>
            </a:extLst>
          </p:cNvPr>
          <p:cNvCxnSpPr/>
          <p:nvPr/>
        </p:nvCxnSpPr>
        <p:spPr>
          <a:xfrm flipH="1">
            <a:off x="1033780" y="6629400"/>
            <a:ext cx="11158220" cy="0"/>
          </a:xfrm>
          <a:prstGeom prst="line">
            <a:avLst/>
          </a:prstGeom>
          <a:ln w="15875"/>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23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3D81-AA11-4F0E-AA85-F1D635D4D9B6}"/>
              </a:ext>
            </a:extLst>
          </p:cNvPr>
          <p:cNvSpPr>
            <a:spLocks noGrp="1"/>
          </p:cNvSpPr>
          <p:nvPr>
            <p:ph type="title"/>
          </p:nvPr>
        </p:nvSpPr>
        <p:spPr>
          <a:xfrm>
            <a:off x="228600" y="530225"/>
            <a:ext cx="10805160" cy="707886"/>
          </a:xfrm>
        </p:spPr>
        <p:txBody>
          <a:bodyPr/>
          <a:lstStyle/>
          <a:p>
            <a:r>
              <a:rPr lang="en-US" b="1" dirty="0">
                <a:solidFill>
                  <a:schemeClr val="tx2">
                    <a:lumMod val="75000"/>
                  </a:schemeClr>
                </a:solidFill>
                <a:latin typeface="Agency FB" panose="020B0503020202020204" pitchFamily="34" charset="0"/>
              </a:rPr>
              <a:t>Optimization Problem Solver Code</a:t>
            </a:r>
            <a:endParaRPr lang="en-US" dirty="0">
              <a:solidFill>
                <a:schemeClr val="tx2">
                  <a:lumMod val="75000"/>
                </a:schemeClr>
              </a:solidFill>
            </a:endParaRPr>
          </a:p>
        </p:txBody>
      </p:sp>
      <p:sp>
        <p:nvSpPr>
          <p:cNvPr id="4" name="Text Placeholder 3">
            <a:extLst>
              <a:ext uri="{FF2B5EF4-FFF2-40B4-BE49-F238E27FC236}">
                <a16:creationId xmlns:a16="http://schemas.microsoft.com/office/drawing/2014/main" id="{BE6DC82A-B820-42FB-9BE8-C583A477670E}"/>
              </a:ext>
            </a:extLst>
          </p:cNvPr>
          <p:cNvSpPr>
            <a:spLocks noGrp="1"/>
          </p:cNvSpPr>
          <p:nvPr>
            <p:ph type="body" sz="quarter" idx="16"/>
          </p:nvPr>
        </p:nvSpPr>
        <p:spPr>
          <a:xfrm>
            <a:off x="1295400" y="1905000"/>
            <a:ext cx="3124200" cy="992066"/>
          </a:xfrm>
        </p:spPr>
        <p:txBody>
          <a:bodyPr/>
          <a:lstStyle/>
          <a:p>
            <a:r>
              <a:rPr lang="en-US" sz="2800" b="1" dirty="0">
                <a:solidFill>
                  <a:schemeClr val="accent1">
                    <a:lumMod val="60000"/>
                    <a:lumOff val="40000"/>
                  </a:schemeClr>
                </a:solidFill>
              </a:rPr>
              <a:t>SciPy</a:t>
            </a:r>
            <a:r>
              <a:rPr lang="en-US" sz="2800" dirty="0">
                <a:solidFill>
                  <a:schemeClr val="accent1">
                    <a:lumMod val="60000"/>
                    <a:lumOff val="40000"/>
                  </a:schemeClr>
                </a:solidFill>
              </a:rPr>
              <a:t> </a:t>
            </a:r>
            <a:r>
              <a:rPr lang="en-US" sz="2800" b="1" dirty="0">
                <a:solidFill>
                  <a:schemeClr val="accent1">
                    <a:lumMod val="60000"/>
                    <a:lumOff val="40000"/>
                  </a:schemeClr>
                </a:solidFill>
              </a:rPr>
              <a:t>Minimize</a:t>
            </a:r>
            <a:r>
              <a:rPr lang="en-US" sz="2800" dirty="0">
                <a:solidFill>
                  <a:schemeClr val="accent1">
                    <a:lumMod val="60000"/>
                    <a:lumOff val="40000"/>
                  </a:schemeClr>
                </a:solidFill>
              </a:rPr>
              <a:t> </a:t>
            </a:r>
          </a:p>
          <a:p>
            <a:endParaRPr lang="en-US" dirty="0"/>
          </a:p>
        </p:txBody>
      </p:sp>
      <p:sp>
        <p:nvSpPr>
          <p:cNvPr id="6" name="Slide Number Placeholder 5">
            <a:extLst>
              <a:ext uri="{FF2B5EF4-FFF2-40B4-BE49-F238E27FC236}">
                <a16:creationId xmlns:a16="http://schemas.microsoft.com/office/drawing/2014/main" id="{B22AFEC8-BFC8-4555-A0BF-2CF69B64E18F}"/>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7" name="Text Placeholder 3">
            <a:extLst>
              <a:ext uri="{FF2B5EF4-FFF2-40B4-BE49-F238E27FC236}">
                <a16:creationId xmlns:a16="http://schemas.microsoft.com/office/drawing/2014/main" id="{5832B387-3BCF-42AB-8126-6145FFE6EB65}"/>
              </a:ext>
            </a:extLst>
          </p:cNvPr>
          <p:cNvSpPr txBox="1">
            <a:spLocks/>
          </p:cNvSpPr>
          <p:nvPr/>
        </p:nvSpPr>
        <p:spPr>
          <a:xfrm>
            <a:off x="7543800" y="1905000"/>
            <a:ext cx="2133600" cy="4801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b="0"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800" b="1" dirty="0">
                <a:solidFill>
                  <a:schemeClr val="accent1">
                    <a:lumMod val="60000"/>
                    <a:lumOff val="40000"/>
                  </a:schemeClr>
                </a:solidFill>
              </a:rPr>
              <a:t>CVXPY</a:t>
            </a:r>
          </a:p>
        </p:txBody>
      </p:sp>
      <p:pic>
        <p:nvPicPr>
          <p:cNvPr id="8" name="Picture 7">
            <a:extLst>
              <a:ext uri="{FF2B5EF4-FFF2-40B4-BE49-F238E27FC236}">
                <a16:creationId xmlns:a16="http://schemas.microsoft.com/office/drawing/2014/main" id="{51BCAF71-A59B-4F92-929E-171844E1FBF7}"/>
              </a:ext>
            </a:extLst>
          </p:cNvPr>
          <p:cNvPicPr>
            <a:picLocks noChangeAspect="1"/>
          </p:cNvPicPr>
          <p:nvPr/>
        </p:nvPicPr>
        <p:blipFill rotWithShape="1">
          <a:blip r:embed="rId2"/>
          <a:srcRect l="8124" t="11741" r="8590" b="12828"/>
          <a:stretch/>
        </p:blipFill>
        <p:spPr>
          <a:xfrm>
            <a:off x="656238" y="2585691"/>
            <a:ext cx="5032482" cy="30136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8">
            <a:extLst>
              <a:ext uri="{FF2B5EF4-FFF2-40B4-BE49-F238E27FC236}">
                <a16:creationId xmlns:a16="http://schemas.microsoft.com/office/drawing/2014/main" id="{961B5E65-7A09-48A0-A35B-00B7EDDC181C}"/>
              </a:ext>
            </a:extLst>
          </p:cNvPr>
          <p:cNvPicPr>
            <a:picLocks noChangeAspect="1"/>
          </p:cNvPicPr>
          <p:nvPr/>
        </p:nvPicPr>
        <p:blipFill rotWithShape="1">
          <a:blip r:embed="rId3"/>
          <a:srcRect l="7727" t="14970" r="8238" b="15490"/>
          <a:stretch/>
        </p:blipFill>
        <p:spPr>
          <a:xfrm>
            <a:off x="6324600" y="2585691"/>
            <a:ext cx="5712325" cy="258387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2" name="Straight Connector 11">
            <a:extLst>
              <a:ext uri="{FF2B5EF4-FFF2-40B4-BE49-F238E27FC236}">
                <a16:creationId xmlns:a16="http://schemas.microsoft.com/office/drawing/2014/main" id="{2E443421-BA5D-4C23-A77C-397F3EE691CE}"/>
              </a:ext>
            </a:extLst>
          </p:cNvPr>
          <p:cNvCxnSpPr/>
          <p:nvPr/>
        </p:nvCxnSpPr>
        <p:spPr>
          <a:xfrm flipH="1">
            <a:off x="1033780" y="6629400"/>
            <a:ext cx="11158220" cy="0"/>
          </a:xfrm>
          <a:prstGeom prst="line">
            <a:avLst/>
          </a:prstGeom>
          <a:ln w="15875">
            <a:solidFill>
              <a:schemeClr val="tx1">
                <a:lumMod val="95000"/>
                <a:lumOff val="5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57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77E0-6985-4DA6-A354-F5608EB24E36}"/>
              </a:ext>
            </a:extLst>
          </p:cNvPr>
          <p:cNvSpPr>
            <a:spLocks noGrp="1"/>
          </p:cNvSpPr>
          <p:nvPr>
            <p:ph type="title"/>
          </p:nvPr>
        </p:nvSpPr>
        <p:spPr/>
        <p:txBody>
          <a:bodyPr>
            <a:noAutofit/>
          </a:bodyPr>
          <a:lstStyle/>
          <a:p>
            <a:r>
              <a:rPr lang="en-US" sz="4400" b="1" dirty="0">
                <a:solidFill>
                  <a:schemeClr val="accent4">
                    <a:lumMod val="75000"/>
                  </a:schemeClr>
                </a:solidFill>
                <a:latin typeface="-apple-system"/>
              </a:rPr>
              <a:t>Performance Metrics</a:t>
            </a:r>
          </a:p>
        </p:txBody>
      </p:sp>
      <p:sp>
        <p:nvSpPr>
          <p:cNvPr id="3" name="Slide Number Placeholder 2">
            <a:extLst>
              <a:ext uri="{FF2B5EF4-FFF2-40B4-BE49-F238E27FC236}">
                <a16:creationId xmlns:a16="http://schemas.microsoft.com/office/drawing/2014/main" id="{668D0D7E-E171-4035-B3F7-51C60C86C446}"/>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grpSp>
        <p:nvGrpSpPr>
          <p:cNvPr id="27" name="Group 26">
            <a:extLst>
              <a:ext uri="{FF2B5EF4-FFF2-40B4-BE49-F238E27FC236}">
                <a16:creationId xmlns:a16="http://schemas.microsoft.com/office/drawing/2014/main" id="{9BD7FFDE-8C84-48CA-AA3E-9B65EDE5F0FA}"/>
              </a:ext>
            </a:extLst>
          </p:cNvPr>
          <p:cNvGrpSpPr/>
          <p:nvPr/>
        </p:nvGrpSpPr>
        <p:grpSpPr>
          <a:xfrm>
            <a:off x="381000" y="1877535"/>
            <a:ext cx="3962400" cy="4460749"/>
            <a:chOff x="381000" y="1877535"/>
            <a:chExt cx="3962400" cy="4460749"/>
          </a:xfrm>
        </p:grpSpPr>
        <p:grpSp>
          <p:nvGrpSpPr>
            <p:cNvPr id="4" name="Group 3">
              <a:extLst>
                <a:ext uri="{FF2B5EF4-FFF2-40B4-BE49-F238E27FC236}">
                  <a16:creationId xmlns:a16="http://schemas.microsoft.com/office/drawing/2014/main" id="{D63077FC-EB34-499A-8836-B1CBC6F1D3D6}"/>
                </a:ext>
              </a:extLst>
            </p:cNvPr>
            <p:cNvGrpSpPr/>
            <p:nvPr/>
          </p:nvGrpSpPr>
          <p:grpSpPr>
            <a:xfrm>
              <a:off x="381000" y="1877535"/>
              <a:ext cx="3932500" cy="503979"/>
              <a:chOff x="-2395936" y="187256"/>
              <a:chExt cx="7083733" cy="503979"/>
            </a:xfrm>
          </p:grpSpPr>
          <p:sp>
            <p:nvSpPr>
              <p:cNvPr id="23" name="Rectangle: Rounded Corners 22">
                <a:extLst>
                  <a:ext uri="{FF2B5EF4-FFF2-40B4-BE49-F238E27FC236}">
                    <a16:creationId xmlns:a16="http://schemas.microsoft.com/office/drawing/2014/main" id="{B1623163-007A-4CB2-9E6A-D1DCE542E950}"/>
                  </a:ext>
                </a:extLst>
              </p:cNvPr>
              <p:cNvSpPr/>
              <p:nvPr/>
            </p:nvSpPr>
            <p:spPr>
              <a:xfrm flipV="1">
                <a:off x="-2293053" y="187256"/>
                <a:ext cx="6877969"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US" dirty="0"/>
              </a:p>
            </p:txBody>
          </p:sp>
          <p:sp>
            <p:nvSpPr>
              <p:cNvPr id="24" name="Rectangle: Rounded Corners 4">
                <a:extLst>
                  <a:ext uri="{FF2B5EF4-FFF2-40B4-BE49-F238E27FC236}">
                    <a16:creationId xmlns:a16="http://schemas.microsoft.com/office/drawing/2014/main" id="{3D32E689-5B8A-4E6E-8FFE-510CD078879A}"/>
                  </a:ext>
                </a:extLst>
              </p:cNvPr>
              <p:cNvSpPr txBox="1"/>
              <p:nvPr/>
            </p:nvSpPr>
            <p:spPr>
              <a:xfrm>
                <a:off x="-2395936" y="193440"/>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Absolute Return</a:t>
                </a:r>
              </a:p>
            </p:txBody>
          </p:sp>
        </p:grpSp>
        <p:grpSp>
          <p:nvGrpSpPr>
            <p:cNvPr id="5" name="Group 4">
              <a:extLst>
                <a:ext uri="{FF2B5EF4-FFF2-40B4-BE49-F238E27FC236}">
                  <a16:creationId xmlns:a16="http://schemas.microsoft.com/office/drawing/2014/main" id="{7FB465DA-3511-4366-B27D-19E25F526B73}"/>
                </a:ext>
              </a:extLst>
            </p:cNvPr>
            <p:cNvGrpSpPr/>
            <p:nvPr/>
          </p:nvGrpSpPr>
          <p:grpSpPr>
            <a:xfrm>
              <a:off x="381000" y="2489321"/>
              <a:ext cx="3962400" cy="551655"/>
              <a:chOff x="0" y="667641"/>
              <a:chExt cx="7137593" cy="551655"/>
            </a:xfrm>
          </p:grpSpPr>
          <p:sp>
            <p:nvSpPr>
              <p:cNvPr id="21" name="Rectangle: Rounded Corners 20">
                <a:extLst>
                  <a:ext uri="{FF2B5EF4-FFF2-40B4-BE49-F238E27FC236}">
                    <a16:creationId xmlns:a16="http://schemas.microsoft.com/office/drawing/2014/main" id="{3E2B502F-D1FE-4020-B291-02C8585B969C}"/>
                  </a:ext>
                </a:extLst>
              </p:cNvPr>
              <p:cNvSpPr/>
              <p:nvPr/>
            </p:nvSpPr>
            <p:spPr>
              <a:xfrm>
                <a:off x="0" y="667641"/>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22" name="Rectangle: Rounded Corners 6">
                <a:extLst>
                  <a:ext uri="{FF2B5EF4-FFF2-40B4-BE49-F238E27FC236}">
                    <a16:creationId xmlns:a16="http://schemas.microsoft.com/office/drawing/2014/main" id="{8A3A142D-0689-42F7-A7B6-71E2BF8F65C2}"/>
                  </a:ext>
                </a:extLst>
              </p:cNvPr>
              <p:cNvSpPr txBox="1"/>
              <p:nvPr/>
            </p:nvSpPr>
            <p:spPr>
              <a:xfrm>
                <a:off x="26930" y="694571"/>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CAGR</a:t>
                </a:r>
              </a:p>
            </p:txBody>
          </p:sp>
        </p:grpSp>
        <p:grpSp>
          <p:nvGrpSpPr>
            <p:cNvPr id="6" name="Group 5">
              <a:extLst>
                <a:ext uri="{FF2B5EF4-FFF2-40B4-BE49-F238E27FC236}">
                  <a16:creationId xmlns:a16="http://schemas.microsoft.com/office/drawing/2014/main" id="{E7BB83B2-F5F3-4C08-A9E0-2B5945A68B9B}"/>
                </a:ext>
              </a:extLst>
            </p:cNvPr>
            <p:cNvGrpSpPr/>
            <p:nvPr/>
          </p:nvGrpSpPr>
          <p:grpSpPr>
            <a:xfrm>
              <a:off x="381000" y="3148783"/>
              <a:ext cx="3962400" cy="551655"/>
              <a:chOff x="0" y="1285536"/>
              <a:chExt cx="7137593" cy="551655"/>
            </a:xfrm>
          </p:grpSpPr>
          <p:sp>
            <p:nvSpPr>
              <p:cNvPr id="19" name="Rectangle: Rounded Corners 18">
                <a:extLst>
                  <a:ext uri="{FF2B5EF4-FFF2-40B4-BE49-F238E27FC236}">
                    <a16:creationId xmlns:a16="http://schemas.microsoft.com/office/drawing/2014/main" id="{B0F9087D-60C2-4629-8999-63DC07A88213}"/>
                  </a:ext>
                </a:extLst>
              </p:cNvPr>
              <p:cNvSpPr/>
              <p:nvPr/>
            </p:nvSpPr>
            <p:spPr>
              <a:xfrm>
                <a:off x="0" y="1285536"/>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20" name="Rectangle: Rounded Corners 8">
                <a:extLst>
                  <a:ext uri="{FF2B5EF4-FFF2-40B4-BE49-F238E27FC236}">
                    <a16:creationId xmlns:a16="http://schemas.microsoft.com/office/drawing/2014/main" id="{FE00FC3D-6232-44C0-95A9-A6C72A87A7BD}"/>
                  </a:ext>
                </a:extLst>
              </p:cNvPr>
              <p:cNvSpPr txBox="1"/>
              <p:nvPr/>
            </p:nvSpPr>
            <p:spPr>
              <a:xfrm>
                <a:off x="26930" y="1312466"/>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Information</a:t>
                </a:r>
                <a:r>
                  <a:rPr lang="en-US" sz="2300" b="1" kern="1200" dirty="0">
                    <a:latin typeface="Agency FB" panose="020B0503020202020204" pitchFamily="34" charset="0"/>
                  </a:rPr>
                  <a:t> </a:t>
                </a:r>
                <a:r>
                  <a:rPr lang="en-US" sz="2300" b="1" kern="1200" dirty="0">
                    <a:solidFill>
                      <a:schemeClr val="bg1">
                        <a:lumMod val="95000"/>
                      </a:schemeClr>
                    </a:solidFill>
                    <a:latin typeface="Agency FB" panose="020B0503020202020204" pitchFamily="34" charset="0"/>
                  </a:rPr>
                  <a:t>Ratio</a:t>
                </a:r>
              </a:p>
            </p:txBody>
          </p:sp>
        </p:grpSp>
        <p:grpSp>
          <p:nvGrpSpPr>
            <p:cNvPr id="7" name="Group 6">
              <a:extLst>
                <a:ext uri="{FF2B5EF4-FFF2-40B4-BE49-F238E27FC236}">
                  <a16:creationId xmlns:a16="http://schemas.microsoft.com/office/drawing/2014/main" id="{D110AF3F-682B-4EB5-8FBB-E2DBD5743E2B}"/>
                </a:ext>
              </a:extLst>
            </p:cNvPr>
            <p:cNvGrpSpPr/>
            <p:nvPr/>
          </p:nvGrpSpPr>
          <p:grpSpPr>
            <a:xfrm>
              <a:off x="381000" y="5127169"/>
              <a:ext cx="3962400" cy="551655"/>
              <a:chOff x="0" y="1903431"/>
              <a:chExt cx="7137593" cy="551655"/>
            </a:xfrm>
          </p:grpSpPr>
          <p:sp>
            <p:nvSpPr>
              <p:cNvPr id="17" name="Rectangle: Rounded Corners 16">
                <a:extLst>
                  <a:ext uri="{FF2B5EF4-FFF2-40B4-BE49-F238E27FC236}">
                    <a16:creationId xmlns:a16="http://schemas.microsoft.com/office/drawing/2014/main" id="{E88DD215-952A-48DB-AD4F-A29CC5042CED}"/>
                  </a:ext>
                </a:extLst>
              </p:cNvPr>
              <p:cNvSpPr/>
              <p:nvPr/>
            </p:nvSpPr>
            <p:spPr>
              <a:xfrm>
                <a:off x="0" y="1903431"/>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8" name="Rectangle: Rounded Corners 10">
                <a:extLst>
                  <a:ext uri="{FF2B5EF4-FFF2-40B4-BE49-F238E27FC236}">
                    <a16:creationId xmlns:a16="http://schemas.microsoft.com/office/drawing/2014/main" id="{371881B4-8004-4D70-AFD9-269C7324E7DB}"/>
                  </a:ext>
                </a:extLst>
              </p:cNvPr>
              <p:cNvSpPr txBox="1"/>
              <p:nvPr/>
            </p:nvSpPr>
            <p:spPr>
              <a:xfrm>
                <a:off x="26930" y="1930361"/>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Sharpe</a:t>
                </a:r>
                <a:r>
                  <a:rPr lang="en-US" sz="2300" b="1" kern="1200" dirty="0">
                    <a:latin typeface="Agency FB" panose="020B0503020202020204" pitchFamily="34" charset="0"/>
                  </a:rPr>
                  <a:t> </a:t>
                </a:r>
                <a:r>
                  <a:rPr lang="en-US" sz="2300" b="1" kern="1200" dirty="0">
                    <a:solidFill>
                      <a:schemeClr val="bg1">
                        <a:lumMod val="95000"/>
                      </a:schemeClr>
                    </a:solidFill>
                    <a:latin typeface="Agency FB" panose="020B0503020202020204" pitchFamily="34" charset="0"/>
                  </a:rPr>
                  <a:t>Ratio</a:t>
                </a:r>
              </a:p>
            </p:txBody>
          </p:sp>
        </p:grpSp>
        <p:grpSp>
          <p:nvGrpSpPr>
            <p:cNvPr id="8" name="Group 7">
              <a:extLst>
                <a:ext uri="{FF2B5EF4-FFF2-40B4-BE49-F238E27FC236}">
                  <a16:creationId xmlns:a16="http://schemas.microsoft.com/office/drawing/2014/main" id="{4FF3DE18-DBF0-4CE3-B687-23F4983EC754}"/>
                </a:ext>
              </a:extLst>
            </p:cNvPr>
            <p:cNvGrpSpPr/>
            <p:nvPr/>
          </p:nvGrpSpPr>
          <p:grpSpPr>
            <a:xfrm>
              <a:off x="381000" y="4467707"/>
              <a:ext cx="3962400" cy="551655"/>
              <a:chOff x="0" y="2521327"/>
              <a:chExt cx="7137593" cy="551655"/>
            </a:xfrm>
          </p:grpSpPr>
          <p:sp>
            <p:nvSpPr>
              <p:cNvPr id="15" name="Rectangle: Rounded Corners 14">
                <a:extLst>
                  <a:ext uri="{FF2B5EF4-FFF2-40B4-BE49-F238E27FC236}">
                    <a16:creationId xmlns:a16="http://schemas.microsoft.com/office/drawing/2014/main" id="{5CAA76A8-C08E-4857-AEB4-AFC9FBDF6708}"/>
                  </a:ext>
                </a:extLst>
              </p:cNvPr>
              <p:cNvSpPr/>
              <p:nvPr/>
            </p:nvSpPr>
            <p:spPr>
              <a:xfrm>
                <a:off x="0" y="2521327"/>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6" name="Rectangle: Rounded Corners 12">
                <a:extLst>
                  <a:ext uri="{FF2B5EF4-FFF2-40B4-BE49-F238E27FC236}">
                    <a16:creationId xmlns:a16="http://schemas.microsoft.com/office/drawing/2014/main" id="{122B84E4-DF1E-455B-90A4-F1EADC8C4CD0}"/>
                  </a:ext>
                </a:extLst>
              </p:cNvPr>
              <p:cNvSpPr txBox="1"/>
              <p:nvPr/>
            </p:nvSpPr>
            <p:spPr>
              <a:xfrm>
                <a:off x="26930" y="2548257"/>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Sortino Ratio</a:t>
                </a:r>
              </a:p>
            </p:txBody>
          </p:sp>
        </p:grpSp>
        <p:grpSp>
          <p:nvGrpSpPr>
            <p:cNvPr id="9" name="Group 8">
              <a:extLst>
                <a:ext uri="{FF2B5EF4-FFF2-40B4-BE49-F238E27FC236}">
                  <a16:creationId xmlns:a16="http://schemas.microsoft.com/office/drawing/2014/main" id="{525B5FF3-572E-42E5-84C5-3DFDE961A175}"/>
                </a:ext>
              </a:extLst>
            </p:cNvPr>
            <p:cNvGrpSpPr/>
            <p:nvPr/>
          </p:nvGrpSpPr>
          <p:grpSpPr>
            <a:xfrm>
              <a:off x="381000" y="3808245"/>
              <a:ext cx="3962400" cy="551655"/>
              <a:chOff x="0" y="3139222"/>
              <a:chExt cx="7137593" cy="551655"/>
            </a:xfrm>
          </p:grpSpPr>
          <p:sp>
            <p:nvSpPr>
              <p:cNvPr id="13" name="Rectangle: Rounded Corners 12">
                <a:extLst>
                  <a:ext uri="{FF2B5EF4-FFF2-40B4-BE49-F238E27FC236}">
                    <a16:creationId xmlns:a16="http://schemas.microsoft.com/office/drawing/2014/main" id="{81DC5650-8421-4532-AA86-B5D7DBFCE36F}"/>
                  </a:ext>
                </a:extLst>
              </p:cNvPr>
              <p:cNvSpPr/>
              <p:nvPr/>
            </p:nvSpPr>
            <p:spPr>
              <a:xfrm>
                <a:off x="0" y="3139222"/>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4" name="Rectangle: Rounded Corners 14">
                <a:extLst>
                  <a:ext uri="{FF2B5EF4-FFF2-40B4-BE49-F238E27FC236}">
                    <a16:creationId xmlns:a16="http://schemas.microsoft.com/office/drawing/2014/main" id="{BBFF03F9-7AE8-43E3-AB7F-0EA18D1E4E89}"/>
                  </a:ext>
                </a:extLst>
              </p:cNvPr>
              <p:cNvSpPr txBox="1"/>
              <p:nvPr/>
            </p:nvSpPr>
            <p:spPr>
              <a:xfrm>
                <a:off x="26930" y="3166152"/>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300" b="1" kern="1200" dirty="0">
                    <a:solidFill>
                      <a:schemeClr val="bg1">
                        <a:lumMod val="95000"/>
                      </a:schemeClr>
                    </a:solidFill>
                    <a:latin typeface="Agency FB" panose="020B0503020202020204" pitchFamily="34" charset="0"/>
                  </a:rPr>
                  <a:t>Volatility (Standard Deviation)</a:t>
                </a:r>
              </a:p>
            </p:txBody>
          </p:sp>
        </p:grpSp>
        <p:grpSp>
          <p:nvGrpSpPr>
            <p:cNvPr id="10" name="Group 9">
              <a:extLst>
                <a:ext uri="{FF2B5EF4-FFF2-40B4-BE49-F238E27FC236}">
                  <a16:creationId xmlns:a16="http://schemas.microsoft.com/office/drawing/2014/main" id="{E7003661-2777-4873-923D-025E62C8132C}"/>
                </a:ext>
              </a:extLst>
            </p:cNvPr>
            <p:cNvGrpSpPr/>
            <p:nvPr/>
          </p:nvGrpSpPr>
          <p:grpSpPr>
            <a:xfrm>
              <a:off x="381000" y="5786629"/>
              <a:ext cx="3962400" cy="551655"/>
              <a:chOff x="0" y="3757117"/>
              <a:chExt cx="7137593" cy="551655"/>
            </a:xfrm>
          </p:grpSpPr>
          <p:sp>
            <p:nvSpPr>
              <p:cNvPr id="11" name="Rectangle: Rounded Corners 10">
                <a:extLst>
                  <a:ext uri="{FF2B5EF4-FFF2-40B4-BE49-F238E27FC236}">
                    <a16:creationId xmlns:a16="http://schemas.microsoft.com/office/drawing/2014/main" id="{4A031A9C-0716-44DF-A5B1-2EBC2F1F02F9}"/>
                  </a:ext>
                </a:extLst>
              </p:cNvPr>
              <p:cNvSpPr/>
              <p:nvPr/>
            </p:nvSpPr>
            <p:spPr>
              <a:xfrm>
                <a:off x="0" y="3757117"/>
                <a:ext cx="7137593" cy="5516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12" name="Rectangle: Rounded Corners 16">
                <a:extLst>
                  <a:ext uri="{FF2B5EF4-FFF2-40B4-BE49-F238E27FC236}">
                    <a16:creationId xmlns:a16="http://schemas.microsoft.com/office/drawing/2014/main" id="{0F4BDB92-F4B7-494E-99A7-C086589AF332}"/>
                  </a:ext>
                </a:extLst>
              </p:cNvPr>
              <p:cNvSpPr txBox="1"/>
              <p:nvPr/>
            </p:nvSpPr>
            <p:spPr>
              <a:xfrm>
                <a:off x="26930" y="3784047"/>
                <a:ext cx="7083733" cy="4977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defTabSz="1022350">
                  <a:lnSpc>
                    <a:spcPct val="90000"/>
                  </a:lnSpc>
                  <a:spcBef>
                    <a:spcPct val="0"/>
                  </a:spcBef>
                  <a:spcAft>
                    <a:spcPct val="35000"/>
                  </a:spcAft>
                  <a:buNone/>
                </a:pPr>
                <a:r>
                  <a:rPr lang="en-US" sz="2400" b="1" kern="1200" dirty="0">
                    <a:solidFill>
                      <a:schemeClr val="bg1">
                        <a:lumMod val="95000"/>
                      </a:schemeClr>
                    </a:solidFill>
                    <a:latin typeface="Agency FB" panose="020B0503020202020204" pitchFamily="34" charset="0"/>
                  </a:rPr>
                  <a:t>Max Drawdown</a:t>
                </a:r>
              </a:p>
            </p:txBody>
          </p:sp>
        </p:grpSp>
      </p:grpSp>
      <p:cxnSp>
        <p:nvCxnSpPr>
          <p:cNvPr id="26" name="Straight Connector 25">
            <a:extLst>
              <a:ext uri="{FF2B5EF4-FFF2-40B4-BE49-F238E27FC236}">
                <a16:creationId xmlns:a16="http://schemas.microsoft.com/office/drawing/2014/main" id="{80D5FB02-BDEB-4E43-8047-7055569E379A}"/>
              </a:ext>
            </a:extLst>
          </p:cNvPr>
          <p:cNvCxnSpPr/>
          <p:nvPr/>
        </p:nvCxnSpPr>
        <p:spPr>
          <a:xfrm>
            <a:off x="0" y="1700041"/>
            <a:ext cx="12192000" cy="0"/>
          </a:xfrm>
          <a:prstGeom prst="line">
            <a:avLst/>
          </a:prstGeom>
          <a:ln w="41275"/>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422E35FB-E62A-4C4A-A974-0F262F415352}"/>
              </a:ext>
            </a:extLst>
          </p:cNvPr>
          <p:cNvPicPr>
            <a:picLocks noChangeAspect="1"/>
          </p:cNvPicPr>
          <p:nvPr/>
        </p:nvPicPr>
        <p:blipFill>
          <a:blip r:embed="rId2"/>
          <a:stretch>
            <a:fillRect/>
          </a:stretch>
        </p:blipFill>
        <p:spPr>
          <a:xfrm>
            <a:off x="10210800" y="4878588"/>
            <a:ext cx="1719943" cy="1757744"/>
          </a:xfrm>
          <a:prstGeom prst="rect">
            <a:avLst/>
          </a:prstGeom>
        </p:spPr>
      </p:pic>
      <p:pic>
        <p:nvPicPr>
          <p:cNvPr id="29" name="Picture 28">
            <a:extLst>
              <a:ext uri="{FF2B5EF4-FFF2-40B4-BE49-F238E27FC236}">
                <a16:creationId xmlns:a16="http://schemas.microsoft.com/office/drawing/2014/main" id="{EE9C45A7-17D6-45AD-B780-1EB8F09AD3FE}"/>
              </a:ext>
            </a:extLst>
          </p:cNvPr>
          <p:cNvPicPr>
            <a:picLocks noChangeAspect="1"/>
          </p:cNvPicPr>
          <p:nvPr/>
        </p:nvPicPr>
        <p:blipFill rotWithShape="1">
          <a:blip r:embed="rId3"/>
          <a:srcRect l="5758" t="16966" r="6743" b="16966"/>
          <a:stretch/>
        </p:blipFill>
        <p:spPr>
          <a:xfrm>
            <a:off x="4727546" y="2590801"/>
            <a:ext cx="7163145" cy="20652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55165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803</TotalTime>
  <Words>1024</Words>
  <Application>Microsoft Office PowerPoint</Application>
  <PresentationFormat>Widescreen</PresentationFormat>
  <Paragraphs>286</Paragraphs>
  <Slides>21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Agency FB</vt:lpstr>
      <vt:lpstr>-apple-system</vt:lpstr>
      <vt:lpstr>Arial</vt:lpstr>
      <vt:lpstr>Brush Script MT</vt:lpstr>
      <vt:lpstr>Tw Cen MT</vt:lpstr>
      <vt:lpstr>Tw Cen MT Condensed</vt:lpstr>
      <vt:lpstr>Wingdings</vt:lpstr>
      <vt:lpstr>Wingdings 3</vt:lpstr>
      <vt:lpstr>ModernClassicBlock-3</vt:lpstr>
      <vt:lpstr>Portfolio Optimization </vt:lpstr>
      <vt:lpstr>Portfolio optimization is the process of selecting the best portfolio (asset distribution), out of the set of all portfolios being considered, according to some objective. The objective typically maximizes factors such as expected return, and minimizes financial risk.</vt:lpstr>
      <vt:lpstr>Project Steps</vt:lpstr>
      <vt:lpstr>Data visualization</vt:lpstr>
      <vt:lpstr>Back Testing &amp; Simulation of Live Data</vt:lpstr>
      <vt:lpstr>Walk-Forward-Test Simulation Code</vt:lpstr>
      <vt:lpstr>Optimization Problem Solver</vt:lpstr>
      <vt:lpstr>Optimization Problem Solver Code</vt:lpstr>
      <vt:lpstr>Performance Metrics</vt:lpstr>
      <vt:lpstr>Portfolio optimization strategies</vt:lpstr>
      <vt:lpstr>Portfolio Optimization Strategies </vt:lpstr>
      <vt:lpstr>Performance Evaluation</vt:lpstr>
      <vt:lpstr>Portfolio Optimization Strategies </vt:lpstr>
      <vt:lpstr>Performance Evaluation</vt:lpstr>
      <vt:lpstr>Portfolio Optimization Strategies </vt:lpstr>
      <vt:lpstr>Performance Evaluation</vt:lpstr>
      <vt:lpstr>Final Results</vt:lpstr>
      <vt:lpstr>Final Results</vt:lpstr>
      <vt:lpstr>Result Summery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dc:title>
  <dc:creator>Reem 21112</dc:creator>
  <cp:lastModifiedBy>Ahmad ALGhazal</cp:lastModifiedBy>
  <cp:revision>27</cp:revision>
  <dcterms:created xsi:type="dcterms:W3CDTF">2022-01-10T11:07:08Z</dcterms:created>
  <dcterms:modified xsi:type="dcterms:W3CDTF">2022-01-11T05:36:56Z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