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7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Bernard MT Condensed" panose="02050806060905020404" pitchFamily="18" charset="0"/>
      <p:regular r:id="rId13"/>
    </p:embeddedFont>
    <p:embeddedFont>
      <p:font typeface="Cairo" panose="020B0604020202020204" charset="-78"/>
      <p:bold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Impact" panose="020B0806030902050204" pitchFamily="34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0"/>
      <p:regular r:id="rId27"/>
      <p:bold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5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14015470" y="6353775"/>
            <a:ext cx="11244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3150070" y="6316503"/>
            <a:ext cx="11244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2008288" y="2044050"/>
            <a:ext cx="14273336" cy="3048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2008302" y="7938200"/>
            <a:ext cx="14273336" cy="3048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008300" y="3503528"/>
            <a:ext cx="14273400" cy="20448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4274450" y="5700078"/>
            <a:ext cx="97410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50" y="10091400"/>
            <a:ext cx="18288000" cy="1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609700"/>
            <a:ext cx="17041200" cy="3076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2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26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26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26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26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26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26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26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2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623400" y="5991300"/>
            <a:ext cx="17041200" cy="2143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460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19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484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31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73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13128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2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000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00" y="5143800"/>
            <a:ext cx="18288000" cy="51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3400" y="1629600"/>
            <a:ext cx="17142600" cy="1884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340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2770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1394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964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30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0703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2747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6554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412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50" y="10091400"/>
            <a:ext cx="18288000" cy="19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414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23400" y="2532650"/>
            <a:ext cx="17041200" cy="660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414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3400" y="2532350"/>
            <a:ext cx="7999800" cy="660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9664800" y="2532350"/>
            <a:ext cx="7999800" cy="660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414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2272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108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108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108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108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108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108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108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108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10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531000" y="2079350"/>
            <a:ext cx="8090400" cy="3351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31000" y="54537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623400" y="8461450"/>
            <a:ext cx="11997600" cy="1197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Sans Narrow"/>
              <a:buNone/>
              <a:defRPr sz="48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532650"/>
            <a:ext cx="17041200" cy="6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"/>
              <a:buChar char="●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●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●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848602" y="0"/>
            <a:ext cx="161262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10500" b="1">
                <a:latin typeface="Impact"/>
                <a:ea typeface="Impact"/>
                <a:cs typeface="Impact"/>
                <a:sym typeface="Impact"/>
              </a:rPr>
              <a:t>SMSA &amp; THE FINTECH SANDBOX</a:t>
            </a:r>
            <a:endParaRPr sz="10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6857696" y="4402575"/>
            <a:ext cx="4572600" cy="3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80"/>
              <a:buNone/>
            </a:pPr>
            <a:r>
              <a:rPr lang="en-US" sz="6350">
                <a:solidFill>
                  <a:schemeClr val="lt1"/>
                </a:solidFill>
                <a:highlight>
                  <a:schemeClr val="accent5"/>
                </a:highlight>
                <a:latin typeface="Impact"/>
                <a:ea typeface="Impact"/>
                <a:cs typeface="Impact"/>
                <a:sym typeface="Impact"/>
              </a:rPr>
              <a:t> Group 6: </a:t>
            </a:r>
            <a:endParaRPr sz="6350">
              <a:solidFill>
                <a:schemeClr val="lt1"/>
              </a:solidFill>
              <a:highlight>
                <a:schemeClr val="accent5"/>
              </a:highlight>
              <a:latin typeface="Impact"/>
              <a:ea typeface="Impact"/>
              <a:cs typeface="Impact"/>
              <a:sym typeface="Impact"/>
            </a:endParaRPr>
          </a:p>
          <a:p>
            <a:pPr marL="457200" lvl="0" indent="-377825" algn="l" rtl="0">
              <a:spcBef>
                <a:spcPts val="1520"/>
              </a:spcBef>
              <a:spcAft>
                <a:spcPts val="0"/>
              </a:spcAft>
              <a:buClr>
                <a:schemeClr val="accent1"/>
              </a:buClr>
              <a:buSzPts val="2350"/>
              <a:buFont typeface="Roboto Mono"/>
              <a:buChar char="●"/>
            </a:pPr>
            <a:r>
              <a:rPr lang="en-US" sz="2350" b="1" i="0" u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Reem AlQhatani</a:t>
            </a:r>
            <a:r>
              <a:rPr lang="en-US" sz="2350" b="1" i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​</a:t>
            </a:r>
            <a:endParaRPr sz="2350" b="1" i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778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50"/>
              <a:buFont typeface="Roboto Mono"/>
              <a:buChar char="●"/>
            </a:pPr>
            <a:r>
              <a:rPr lang="en-US" sz="2350" b="1" i="0" u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Hussein Ali Buhligah</a:t>
            </a:r>
            <a:r>
              <a:rPr lang="en-US" sz="2350" b="1" i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​</a:t>
            </a:r>
            <a:endParaRPr sz="2350" b="1" i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778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50"/>
              <a:buFont typeface="Roboto Mono"/>
              <a:buChar char="●"/>
            </a:pPr>
            <a:r>
              <a:rPr lang="en-US" sz="2350" b="1" i="0" u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Afrah AlHarbi</a:t>
            </a:r>
            <a:r>
              <a:rPr lang="en-US" sz="2350" b="1" i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​</a:t>
            </a:r>
            <a:endParaRPr sz="2350" b="1" i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778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50"/>
              <a:buFont typeface="Roboto Mono"/>
              <a:buChar char="●"/>
            </a:pPr>
            <a:r>
              <a:rPr lang="en-US" sz="2350" b="1" i="0" u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Heba AlJassir</a:t>
            </a:r>
            <a:endParaRPr sz="2350" b="1" i="0" u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778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50"/>
              <a:buFont typeface="Roboto Mono"/>
              <a:buChar char="●"/>
            </a:pPr>
            <a:r>
              <a:rPr lang="en-US" sz="2350" b="1" i="0" u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Ahmed ALGhazal</a:t>
            </a:r>
            <a:r>
              <a:rPr lang="en-US" sz="2350" b="1" i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​</a:t>
            </a:r>
            <a:endParaRPr sz="2350" b="1" i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530"/>
              </a:spcBef>
              <a:spcAft>
                <a:spcPts val="0"/>
              </a:spcAft>
              <a:buSzPts val="2520"/>
              <a:buNone/>
            </a:pPr>
            <a:endParaRPr i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15327" y="2995917"/>
            <a:ext cx="115934" cy="11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0051" y="5765939"/>
            <a:ext cx="4854441" cy="3477031"/>
          </a:xfrm>
          <a:prstGeom prst="rect">
            <a:avLst/>
          </a:prstGeom>
          <a:noFill/>
          <a:ln>
            <a:noFill/>
          </a:ln>
          <a:effectLst>
            <a:outerShdw blurRad="57150" dist="114300" dir="5400000" algn="bl" rotWithShape="0">
              <a:schemeClr val="accent5">
                <a:alpha val="50000"/>
              </a:schemeClr>
            </a:outerShdw>
          </a:effectLst>
        </p:spPr>
      </p:pic>
      <p:sp>
        <p:nvSpPr>
          <p:cNvPr id="74" name="Google Shape;74;p14"/>
          <p:cNvSpPr txBox="1"/>
          <p:nvPr/>
        </p:nvSpPr>
        <p:spPr>
          <a:xfrm>
            <a:off x="10041106" y="3429012"/>
            <a:ext cx="60894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619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Roboto Mono"/>
              <a:buChar char="●"/>
            </a:pPr>
            <a:r>
              <a:rPr lang="en-US" sz="2100" b="1" i="0" u="none" strike="noStrike" cap="none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Now you can receive your payments in advance through the Lindo crowdfunding platform, what are you waiting for?</a:t>
            </a:r>
            <a:endParaRPr sz="2100" b="1" dirty="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99919" y="1256972"/>
            <a:ext cx="81153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99" b="1" i="0" u="none" strike="noStrike" cap="none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Getting instant bill financing just got easier!</a:t>
            </a:r>
            <a:endParaRPr sz="40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9864455" y="2211264"/>
            <a:ext cx="595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98" b="1" i="1" u="none" strike="noStrike" cap="none" dirty="0"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rPr>
              <a:t>Instant</a:t>
            </a:r>
            <a:r>
              <a:rPr lang="en-US" sz="8198" b="1" i="0" u="none" strike="noStrike" cap="none" dirty="0"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-US" sz="8198" b="1" i="1" u="none" strike="noStrike" cap="none" dirty="0"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rPr>
              <a:t>cash</a:t>
            </a:r>
            <a:r>
              <a:rPr lang="en-US" sz="8198" b="1" i="0" u="none" strike="noStrike" cap="none" dirty="0"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rPr>
              <a:t>!</a:t>
            </a:r>
            <a:endParaRPr dirty="0">
              <a:solidFill>
                <a:schemeClr val="accent5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3398438" y="7638847"/>
            <a:ext cx="2146913" cy="0"/>
          </a:xfrm>
          <a:prstGeom prst="straightConnector1">
            <a:avLst/>
          </a:prstGeom>
          <a:noFill/>
          <a:ln w="190500" cap="flat" cmpd="sng">
            <a:solidFill>
              <a:srgbClr val="EF6C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10793019" y="7638847"/>
            <a:ext cx="2147219" cy="0"/>
          </a:xfrm>
          <a:prstGeom prst="straightConnector1">
            <a:avLst/>
          </a:prstGeom>
          <a:noFill/>
          <a:ln w="190500" cap="flat" cmpd="sng">
            <a:solidFill>
              <a:srgbClr val="EF6C00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79" name="Google Shape;79;p14"/>
          <p:cNvGrpSpPr/>
          <p:nvPr/>
        </p:nvGrpSpPr>
        <p:grpSpPr>
          <a:xfrm>
            <a:off x="902733" y="5143500"/>
            <a:ext cx="2106461" cy="4359496"/>
            <a:chOff x="0" y="-57149"/>
            <a:chExt cx="2808615" cy="5812662"/>
          </a:xfrm>
        </p:grpSpPr>
        <p:pic>
          <p:nvPicPr>
            <p:cNvPr id="80" name="Google Shape;80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1160353"/>
              <a:ext cx="2808615" cy="459516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14300" dir="5400000" algn="bl" rotWithShape="0">
                <a:schemeClr val="accent1">
                  <a:alpha val="50000"/>
                </a:schemeClr>
              </a:outerShdw>
            </a:effectLst>
          </p:spPr>
        </p:pic>
        <p:sp>
          <p:nvSpPr>
            <p:cNvPr id="81" name="Google Shape;81;p14"/>
            <p:cNvSpPr txBox="1"/>
            <p:nvPr/>
          </p:nvSpPr>
          <p:spPr>
            <a:xfrm>
              <a:off x="274801" y="-57149"/>
              <a:ext cx="2259000" cy="615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1430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 b="1" i="0" u="none" strike="noStrike" cap="none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rPr>
                <a:t>Investors</a:t>
              </a:r>
              <a:endParaRPr sz="10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13070197" y="4998910"/>
            <a:ext cx="4189103" cy="4259390"/>
            <a:chOff x="0" y="-192786"/>
            <a:chExt cx="5585470" cy="5679186"/>
          </a:xfrm>
        </p:grpSpPr>
        <p:pic>
          <p:nvPicPr>
            <p:cNvPr id="83" name="Google Shape;83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850359"/>
              <a:ext cx="5585470" cy="4636041"/>
            </a:xfrm>
            <a:prstGeom prst="rect">
              <a:avLst/>
            </a:prstGeom>
            <a:noFill/>
            <a:ln>
              <a:noFill/>
            </a:ln>
            <a:effectLst>
              <a:outerShdw blurRad="200025" dist="114300" dir="6000000" algn="bl" rotWithShape="0">
                <a:schemeClr val="accent1">
                  <a:alpha val="50000"/>
                </a:schemeClr>
              </a:outerShdw>
            </a:effectLst>
          </p:spPr>
        </p:pic>
        <p:sp>
          <p:nvSpPr>
            <p:cNvPr id="84" name="Google Shape;84;p14"/>
            <p:cNvSpPr txBox="1"/>
            <p:nvPr/>
          </p:nvSpPr>
          <p:spPr>
            <a:xfrm>
              <a:off x="1064271" y="-192786"/>
              <a:ext cx="2082900" cy="697500"/>
            </a:xfrm>
            <a:prstGeom prst="rect">
              <a:avLst/>
            </a:prstGeom>
            <a:noFill/>
            <a:ln>
              <a:noFill/>
            </a:ln>
            <a:effectLst>
              <a:outerShdw blurRad="200025" dist="114300" dir="60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 b="1" i="0" u="none" strike="noStrike" cap="none">
                  <a:solidFill>
                    <a:schemeClr val="accent5"/>
                  </a:solidFill>
                  <a:latin typeface="Cairo"/>
                  <a:ea typeface="Cairo"/>
                  <a:cs typeface="Cairo"/>
                  <a:sym typeface="Cairo"/>
                </a:rPr>
                <a:t>SME</a:t>
              </a:r>
              <a:endParaRPr>
                <a:solidFill>
                  <a:schemeClr val="accent5"/>
                </a:solidFill>
              </a:endParaRPr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99100" y="944350"/>
            <a:ext cx="3769300" cy="1364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495300" y="3307100"/>
            <a:ext cx="17297400" cy="5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Since the Startups and small to medium enterprises (SMEs ) represent  a big sector in the Saudi economy and these small businesses could face financial challenges, The Lendo platform provide efficient solutions:</a:t>
            </a:r>
            <a:endParaRPr sz="200" b="1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485900" marR="0" lvl="0" indent="-469900" algn="l" rtl="0">
              <a:lnSpc>
                <a:spcPct val="2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"/>
              <a:buChar char="•"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Financing the Startups and small to medium enterprises (SMEs) with small profits.</a:t>
            </a:r>
            <a:endParaRPr sz="100" b="1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485900" marR="0" lvl="0" indent="-469900" algn="l" rtl="0">
              <a:lnSpc>
                <a:spcPct val="2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"/>
              <a:buChar char="•"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Help making the best financing decisions by providing financial advisor.</a:t>
            </a:r>
            <a:endParaRPr sz="100" b="1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485900" marR="0" lvl="0" indent="-469900" algn="l" rtl="0">
              <a:lnSpc>
                <a:spcPct val="2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"/>
              <a:buChar char="•"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great opportunity for Startups and SMEs to show their business via an online platform</a:t>
            </a:r>
            <a:endParaRPr sz="100" b="1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0" indent="-171450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400" b="1" i="0" u="none" strike="noStrike" cap="non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0" y="98020"/>
            <a:ext cx="7030663" cy="25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9000"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4492" y="3174529"/>
            <a:ext cx="218527" cy="21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15327" y="2995917"/>
            <a:ext cx="115934" cy="11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0644" y="7068052"/>
            <a:ext cx="1762500" cy="9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15269" y="7068052"/>
            <a:ext cx="1762500" cy="9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67258" y="7200900"/>
            <a:ext cx="7315200" cy="2673373"/>
          </a:xfrm>
          <a:prstGeom prst="rect">
            <a:avLst/>
          </a:prstGeom>
          <a:noFill/>
          <a:ln>
            <a:noFill/>
          </a:ln>
          <a:effectLst>
            <a:outerShdw blurRad="485775" dist="114300" dir="5400000" algn="bl" rotWithShape="0">
              <a:schemeClr val="accent5">
                <a:alpha val="50000"/>
              </a:schemeClr>
            </a:outerShdw>
          </a:effectLst>
        </p:spPr>
      </p:pic>
      <p:sp>
        <p:nvSpPr>
          <p:cNvPr id="101" name="Google Shape;101;p16"/>
          <p:cNvSpPr txBox="1"/>
          <p:nvPr/>
        </p:nvSpPr>
        <p:spPr>
          <a:xfrm>
            <a:off x="4298317" y="375837"/>
            <a:ext cx="7964100" cy="346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9" i="1" u="none" strike="noStrike" cap="none" dirty="0">
                <a:solidFill>
                  <a:schemeClr val="accent5"/>
                </a:solidFill>
                <a:highlight>
                  <a:schemeClr val="lt1"/>
                </a:highlight>
                <a:latin typeface="Impact"/>
                <a:ea typeface="Impact"/>
                <a:cs typeface="Impact"/>
                <a:sym typeface="Impact"/>
              </a:rPr>
              <a:t>Faster &amp; Easier</a:t>
            </a:r>
            <a:endParaRPr sz="2500" dirty="0">
              <a:solidFill>
                <a:schemeClr val="accent5"/>
              </a:solidFill>
              <a:highlight>
                <a:schemeClr val="lt1"/>
              </a:highlight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i="1" u="none" strike="noStrike" cap="none" dirty="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100% Free</a:t>
            </a:r>
            <a:endParaRPr sz="2400" dirty="0"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7818611" y="3704498"/>
            <a:ext cx="2650725" cy="3083422"/>
            <a:chOff x="0" y="-66675"/>
            <a:chExt cx="3534300" cy="4111230"/>
          </a:xfrm>
        </p:grpSpPr>
        <p:pic>
          <p:nvPicPr>
            <p:cNvPr id="103" name="Google Shape;103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40593" y="1135324"/>
              <a:ext cx="2881785" cy="29092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6"/>
            <p:cNvSpPr txBox="1"/>
            <p:nvPr/>
          </p:nvSpPr>
          <p:spPr>
            <a:xfrm>
              <a:off x="0" y="-66675"/>
              <a:ext cx="35343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 b="0" i="0" u="none" strike="noStrike" cap="none" dirty="0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rPr>
                <a:t>Credit Cards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874174" y="3704498"/>
            <a:ext cx="3263174" cy="3132437"/>
            <a:chOff x="0" y="-66675"/>
            <a:chExt cx="4350900" cy="4176583"/>
          </a:xfrm>
        </p:grpSpPr>
        <p:pic>
          <p:nvPicPr>
            <p:cNvPr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1135324"/>
              <a:ext cx="3938872" cy="2974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6"/>
            <p:cNvSpPr txBox="1"/>
            <p:nvPr/>
          </p:nvSpPr>
          <p:spPr>
            <a:xfrm>
              <a:off x="0" y="-66675"/>
              <a:ext cx="43509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 b="0" i="0" u="none" strike="noStrike" cap="none" dirty="0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rPr>
                <a:t>Personal Loans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4555774" y="3701439"/>
            <a:ext cx="2978794" cy="2993364"/>
            <a:chOff x="0" y="-66675"/>
            <a:chExt cx="3971726" cy="3991152"/>
          </a:xfrm>
        </p:grpSpPr>
        <p:pic>
          <p:nvPicPr>
            <p:cNvPr id="109" name="Google Shape;109;p1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07434" y="888685"/>
              <a:ext cx="3264292" cy="3035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6"/>
            <p:cNvSpPr txBox="1"/>
            <p:nvPr/>
          </p:nvSpPr>
          <p:spPr>
            <a:xfrm>
              <a:off x="0" y="-66675"/>
              <a:ext cx="39717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 b="0" i="0" u="none" strike="noStrike" cap="none" dirty="0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rPr>
                <a:t>Bank Account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10669715" y="3675556"/>
            <a:ext cx="2895422" cy="3581920"/>
            <a:chOff x="0" y="-66675"/>
            <a:chExt cx="3860563" cy="4775893"/>
          </a:xfrm>
        </p:grpSpPr>
        <p:pic>
          <p:nvPicPr>
            <p:cNvPr id="112" name="Google Shape;112;p1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60739" y="1139403"/>
              <a:ext cx="3399824" cy="3569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6"/>
            <p:cNvSpPr txBox="1"/>
            <p:nvPr/>
          </p:nvSpPr>
          <p:spPr>
            <a:xfrm>
              <a:off x="0" y="-66675"/>
              <a:ext cx="33579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 b="0" i="0" u="none" strike="noStrike" cap="none" dirty="0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rPr>
                <a:t>Car Finance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13565138" y="3704498"/>
            <a:ext cx="4017866" cy="4321708"/>
            <a:chOff x="0" y="-66675"/>
            <a:chExt cx="5357155" cy="5762277"/>
          </a:xfrm>
        </p:grpSpPr>
        <p:pic>
          <p:nvPicPr>
            <p:cNvPr id="115" name="Google Shape;115;p1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1135324"/>
              <a:ext cx="5357155" cy="45602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6"/>
            <p:cNvSpPr txBox="1"/>
            <p:nvPr/>
          </p:nvSpPr>
          <p:spPr>
            <a:xfrm>
              <a:off x="636457" y="-66675"/>
              <a:ext cx="40842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 b="0" i="0" u="none" strike="noStrike" cap="none" dirty="0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rPr>
                <a:t>Home Finance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1531625" y="1427375"/>
            <a:ext cx="8869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b="1" i="0" u="none" strike="noStrike" cap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The One Step Shop </a:t>
            </a:r>
            <a:endParaRPr sz="5000" b="1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38200" y="3192775"/>
            <a:ext cx="15087600" cy="5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Currently the website is performing in a sandbox stage to get familiarized with the service and to integrate with other banks.</a:t>
            </a:r>
            <a:endParaRPr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website and service is licensed by SAMA (Saudi Arabia Central Bank) as per their risks mitigations and approval to meet the criteria.</a:t>
            </a:r>
            <a:endParaRPr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great benefit of this serves to be as a referral service to the credit brewers such as banks. However, the idea of this webservice to minimize the time of shopping for  (auto-loan, credit card, mortgage, personal loans) .  Getting the best and lowest interest rates would simplify the selection for the buyers.</a:t>
            </a:r>
            <a:endParaRPr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most challenging for the service is to have good communication plan to engage with these banks to have the last criteria and rates.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3225" y="1132388"/>
            <a:ext cx="3924116" cy="1434086"/>
          </a:xfrm>
          <a:prstGeom prst="rect">
            <a:avLst/>
          </a:prstGeom>
          <a:noFill/>
          <a:ln>
            <a:noFill/>
          </a:ln>
          <a:effectLst>
            <a:outerShdw blurRad="485775" dist="114300" dir="7200000" algn="bl" rotWithShape="0">
              <a:schemeClr val="accent4">
                <a:alpha val="7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9000"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006" y="4694855"/>
            <a:ext cx="9283285" cy="532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68395" y="7635690"/>
            <a:ext cx="5170643" cy="1904159"/>
          </a:xfrm>
          <a:prstGeom prst="rect">
            <a:avLst/>
          </a:prstGeom>
          <a:noFill/>
          <a:ln>
            <a:noFill/>
          </a:ln>
          <a:effectLst>
            <a:outerShdw blurRad="342900" dist="209550" dir="4800000" algn="bl" rotWithShape="0">
              <a:schemeClr val="accent1">
                <a:alpha val="60000"/>
              </a:schemeClr>
            </a:outerShdw>
          </a:effectLst>
        </p:spPr>
      </p:pic>
      <p:grpSp>
        <p:nvGrpSpPr>
          <p:cNvPr id="130" name="Google Shape;130;p18"/>
          <p:cNvGrpSpPr/>
          <p:nvPr/>
        </p:nvGrpSpPr>
        <p:grpSpPr>
          <a:xfrm>
            <a:off x="10970680" y="4463543"/>
            <a:ext cx="2840609" cy="2840609"/>
            <a:chOff x="0" y="0"/>
            <a:chExt cx="3787478" cy="3787478"/>
          </a:xfrm>
        </p:grpSpPr>
        <p:pic>
          <p:nvPicPr>
            <p:cNvPr id="131" name="Google Shape;131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3787478" cy="3787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8"/>
            <p:cNvSpPr txBox="1"/>
            <p:nvPr/>
          </p:nvSpPr>
          <p:spPr>
            <a:xfrm>
              <a:off x="509132" y="3101678"/>
              <a:ext cx="27384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Easy &amp; Fast</a:t>
              </a:r>
              <a:endParaRPr sz="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14363378" y="4533900"/>
            <a:ext cx="2782652" cy="2782652"/>
            <a:chOff x="0" y="0"/>
            <a:chExt cx="3710202" cy="3710202"/>
          </a:xfrm>
        </p:grpSpPr>
        <p:pic>
          <p:nvPicPr>
            <p:cNvPr id="134" name="Google Shape;134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3710202" cy="3710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8"/>
            <p:cNvSpPr txBox="1"/>
            <p:nvPr/>
          </p:nvSpPr>
          <p:spPr>
            <a:xfrm>
              <a:off x="1177635" y="3024402"/>
              <a:ext cx="135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Smart</a:t>
              </a:r>
              <a:endParaRPr sz="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6" name="Google Shape;136;p18"/>
          <p:cNvGrpSpPr/>
          <p:nvPr/>
        </p:nvGrpSpPr>
        <p:grpSpPr>
          <a:xfrm>
            <a:off x="14476648" y="900283"/>
            <a:ext cx="2800108" cy="2800108"/>
            <a:chOff x="0" y="0"/>
            <a:chExt cx="3733478" cy="3733478"/>
          </a:xfrm>
        </p:grpSpPr>
        <p:pic>
          <p:nvPicPr>
            <p:cNvPr id="137" name="Google Shape;137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3733478" cy="3733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8"/>
            <p:cNvSpPr txBox="1"/>
            <p:nvPr/>
          </p:nvSpPr>
          <p:spPr>
            <a:xfrm>
              <a:off x="1061876" y="3047678"/>
              <a:ext cx="1609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Secure</a:t>
              </a:r>
              <a:endParaRPr sz="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11022812" y="730556"/>
            <a:ext cx="2985750" cy="3064232"/>
            <a:chOff x="0" y="0"/>
            <a:chExt cx="3981000" cy="4085642"/>
          </a:xfrm>
        </p:grpSpPr>
        <p:pic>
          <p:nvPicPr>
            <p:cNvPr id="140" name="Google Shape;140;p1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2176" y="0"/>
              <a:ext cx="3756701" cy="3756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 txBox="1"/>
            <p:nvPr/>
          </p:nvSpPr>
          <p:spPr>
            <a:xfrm>
              <a:off x="0" y="3634142"/>
              <a:ext cx="39810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Auto-Compilation</a:t>
              </a:r>
              <a:endParaRPr sz="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42" name="Google Shape;142;p18"/>
          <p:cNvSpPr txBox="1"/>
          <p:nvPr/>
        </p:nvSpPr>
        <p:spPr>
          <a:xfrm>
            <a:off x="242476" y="356875"/>
            <a:ext cx="125133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Monitor your expenses and get detailed</a:t>
            </a:r>
            <a:endParaRPr sz="5600" b="1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 reports on your </a:t>
            </a:r>
            <a:r>
              <a:rPr lang="en-US" sz="5600" b="1" dirty="0" err="1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paymentsa</a:t>
            </a:r>
            <a:endParaRPr sz="200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29000" y="3098571"/>
            <a:ext cx="848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Your trust is important to us and your safety is our priority</a:t>
            </a:r>
            <a:endParaRPr sz="2500" b="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75" y="1524850"/>
            <a:ext cx="5170643" cy="1904159"/>
          </a:xfrm>
          <a:prstGeom prst="rect">
            <a:avLst/>
          </a:prstGeom>
          <a:noFill/>
          <a:ln>
            <a:noFill/>
          </a:ln>
          <a:effectLst>
            <a:outerShdw blurRad="628650" dist="209550" dir="3300000" algn="bl" rotWithShape="0">
              <a:schemeClr val="accent4">
                <a:alpha val="70000"/>
              </a:schemeClr>
            </a:outerShdw>
          </a:effectLst>
        </p:spPr>
      </p:pic>
      <p:sp>
        <p:nvSpPr>
          <p:cNvPr id="149" name="Google Shape;149;p19"/>
          <p:cNvSpPr txBox="1"/>
          <p:nvPr/>
        </p:nvSpPr>
        <p:spPr>
          <a:xfrm>
            <a:off x="381000" y="998538"/>
            <a:ext cx="1141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Manage your income easily from one place</a:t>
            </a:r>
            <a:endParaRPr dirty="0"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0" y="4183062"/>
            <a:ext cx="8711444" cy="51054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51" name="Google Shape;151;p19"/>
          <p:cNvSpPr txBox="1"/>
          <p:nvPr/>
        </p:nvSpPr>
        <p:spPr>
          <a:xfrm>
            <a:off x="228600" y="2799354"/>
            <a:ext cx="55626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oboto Mono"/>
              <a:buChar char="•"/>
            </a:pPr>
            <a:r>
              <a:rPr lang="en-US" sz="2200" b="1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Financial Literacy</a:t>
            </a:r>
            <a:endParaRPr sz="600" b="1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oboto Mono"/>
              <a:buChar char="•"/>
            </a:pPr>
            <a:r>
              <a:rPr lang="en-US" sz="2200" b="1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Inclinations toward spending</a:t>
            </a:r>
            <a:endParaRPr sz="600" b="1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oboto Mono"/>
              <a:buChar char="•"/>
            </a:pPr>
            <a:r>
              <a:rPr lang="en-US" sz="2200" b="1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Age distribution</a:t>
            </a:r>
            <a:endParaRPr sz="600" b="1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200" b="1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92864" y="2394203"/>
            <a:ext cx="3967483" cy="274929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5284650"/>
            <a:ext cx="8522582" cy="400381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10035550" y="3597911"/>
            <a:ext cx="6858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Crowdfunding</a:t>
            </a:r>
            <a:endParaRPr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0035550" y="4530152"/>
            <a:ext cx="8641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Retail Banking E-Broker and Aggregator</a:t>
            </a:r>
            <a:endParaRPr sz="130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0066000" y="5577575"/>
            <a:ext cx="6858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Financial Monitoring, Saving</a:t>
            </a:r>
            <a:endParaRPr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25" y="755575"/>
            <a:ext cx="7030663" cy="254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358" y="3886213"/>
            <a:ext cx="7315200" cy="2673373"/>
          </a:xfrm>
          <a:prstGeom prst="rect">
            <a:avLst/>
          </a:prstGeom>
          <a:noFill/>
          <a:ln>
            <a:noFill/>
          </a:ln>
          <a:effectLst>
            <a:outerShdw blurRad="485775" dist="114300" dir="5400000" algn="bl" rotWithShape="0">
              <a:schemeClr val="accent5">
                <a:alpha val="50000"/>
              </a:schemeClr>
            </a:outerShdw>
          </a:effectLst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9175" y="7627600"/>
            <a:ext cx="5170643" cy="1904159"/>
          </a:xfrm>
          <a:prstGeom prst="rect">
            <a:avLst/>
          </a:prstGeom>
          <a:noFill/>
          <a:ln>
            <a:noFill/>
          </a:ln>
          <a:effectLst>
            <a:outerShdw blurRad="628650" dist="209550" dir="3300000" algn="bl" rotWithShape="0">
              <a:schemeClr val="accent4">
                <a:alpha val="70000"/>
              </a:schemeClr>
            </a:outerShdw>
          </a:effectLst>
        </p:spPr>
      </p:pic>
      <p:cxnSp>
        <p:nvCxnSpPr>
          <p:cNvPr id="164" name="Google Shape;164;p20"/>
          <p:cNvCxnSpPr>
            <a:stCxn id="160" idx="1"/>
            <a:endCxn id="163" idx="3"/>
          </p:cNvCxnSpPr>
          <p:nvPr/>
        </p:nvCxnSpPr>
        <p:spPr>
          <a:xfrm flipH="1">
            <a:off x="6229900" y="5931575"/>
            <a:ext cx="3836100" cy="26481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>
            <a:stCxn id="158" idx="1"/>
            <a:endCxn id="161" idx="3"/>
          </p:cNvCxnSpPr>
          <p:nvPr/>
        </p:nvCxnSpPr>
        <p:spPr>
          <a:xfrm rot="10800000">
            <a:off x="7467550" y="2028011"/>
            <a:ext cx="2568000" cy="19239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>
            <a:stCxn id="159" idx="1"/>
            <a:endCxn id="162" idx="3"/>
          </p:cNvCxnSpPr>
          <p:nvPr/>
        </p:nvCxnSpPr>
        <p:spPr>
          <a:xfrm flipH="1">
            <a:off x="7774450" y="4876502"/>
            <a:ext cx="2261100" cy="3465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3172E-2583-42B6-9572-312759B97AAB}"/>
              </a:ext>
            </a:extLst>
          </p:cNvPr>
          <p:cNvSpPr txBox="1"/>
          <p:nvPr/>
        </p:nvSpPr>
        <p:spPr>
          <a:xfrm>
            <a:off x="2856451" y="3782337"/>
            <a:ext cx="125750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EF6C00"/>
                </a:solidFill>
                <a:latin typeface="Bernard MT Condensed" panose="02050806060905020404" pitchFamily="18" charset="0"/>
              </a:rPr>
              <a:t>THANK YOU</a:t>
            </a:r>
          </a:p>
          <a:p>
            <a:pPr algn="ctr"/>
            <a:r>
              <a:rPr lang="en-US" sz="8000" dirty="0">
                <a:solidFill>
                  <a:srgbClr val="EF6C00"/>
                </a:solidFill>
                <a:latin typeface="Bernard MT Condensed" panose="020508060609050204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21032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345</Words>
  <Application>Microsoft Office PowerPoint</Application>
  <PresentationFormat>Custom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PT Sans Narrow</vt:lpstr>
      <vt:lpstr>Garamond</vt:lpstr>
      <vt:lpstr>Roboto Mono</vt:lpstr>
      <vt:lpstr>Arial</vt:lpstr>
      <vt:lpstr>Cairo</vt:lpstr>
      <vt:lpstr>Bernard MT Condensed</vt:lpstr>
      <vt:lpstr>Century Gothic</vt:lpstr>
      <vt:lpstr>Open Sans</vt:lpstr>
      <vt:lpstr>Impact</vt:lpstr>
      <vt:lpstr>Tropic</vt:lpstr>
      <vt:lpstr>Organic</vt:lpstr>
      <vt:lpstr>SMSA &amp; THE FINTECH SANDBOX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SMSA &amp; THE FINTECH SANDBOX</dc:title>
  <dc:creator>Ahmad ALGhazal</dc:creator>
  <cp:lastModifiedBy>Ahmad ALGhazal</cp:lastModifiedBy>
  <cp:revision>1</cp:revision>
  <dcterms:modified xsi:type="dcterms:W3CDTF">2021-10-13T23:31:52Z</dcterms:modified>
</cp:coreProperties>
</file>