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58" r:id="rId6"/>
    <p:sldId id="261" r:id="rId7"/>
    <p:sldId id="260" r:id="rId8"/>
  </p:sldIdLst>
  <p:sldSz cx="18288000" cy="10287000"/>
  <p:notesSz cx="6858000" cy="9144000"/>
  <p:embeddedFontLst>
    <p:embeddedFont>
      <p:font typeface="Bahnschrift SemiBold Condensed" panose="020B0502040204020203" pitchFamily="34" charset="0"/>
      <p:bold r:id="rId9"/>
    </p:embeddedFont>
    <p:embeddedFont>
      <p:font typeface="Cairo Bold Bold" panose="020B0604020202020204" charset="-78"/>
      <p:regular r:id="rId10"/>
    </p:embeddedFont>
    <p:embeddedFont>
      <p:font typeface="Cairo Regular" panose="020B0604020202020204" charset="-78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Gochi Hand" panose="020B0604020202020204" charset="0"/>
      <p:regular r:id="rId16"/>
    </p:embeddedFont>
    <p:embeddedFont>
      <p:font typeface="Harlow Solid Italic" panose="04030604020F02020D02" pitchFamily="82" charset="0"/>
      <p:italic r:id="rId17"/>
    </p:embeddedFont>
    <p:embeddedFont>
      <p:font typeface="Helveticish" panose="020B0604020202020204" charset="0"/>
      <p:regular r:id="rId18"/>
    </p:embeddedFont>
    <p:embeddedFont>
      <p:font typeface="Helveticish Bold" panose="020B0604020202020204" charset="0"/>
      <p:regular r:id="rId19"/>
    </p:embeddedFont>
    <p:embeddedFont>
      <p:font typeface="Impact" panose="020B0806030902050204" pitchFamily="34" charset="0"/>
      <p:regular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D86"/>
    <a:srgbClr val="6D2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8" d="100"/>
          <a:sy n="58" d="100"/>
        </p:scale>
        <p:origin x="75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1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5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26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6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9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6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6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2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9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19990" y="-202342"/>
            <a:ext cx="1978908" cy="18403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309092" y="2927515"/>
            <a:ext cx="1978908" cy="184038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574492" y="3174529"/>
            <a:ext cx="218527" cy="21852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15327" y="2995917"/>
            <a:ext cx="115934" cy="11593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450337" y="190500"/>
            <a:ext cx="2979801" cy="108017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720051" y="5765939"/>
            <a:ext cx="4854441" cy="347703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128431" y="2119949"/>
            <a:ext cx="6089538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 sz="8198" dirty="0">
              <a:solidFill>
                <a:srgbClr val="FFFFFF"/>
              </a:solidFill>
              <a:latin typeface="Cairo Bold Bold Italics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Cairo Regular"/>
              </a:rPr>
              <a:t>Now you can receive your payments in advance through the Lindo crowdfunding platform, what are you waiting for?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085850"/>
            <a:ext cx="8115300" cy="92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14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14244" y="327347"/>
            <a:ext cx="8115300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FFFFFF"/>
                </a:solidFill>
                <a:latin typeface="Cairo Bold Bold" panose="020B0604020202020204" charset="-78"/>
                <a:cs typeface="Cairo Bold Bold" panose="020B0604020202020204" charset="-78"/>
              </a:rPr>
              <a:t>Getting instant bill financing just got easier!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57605" y="1096014"/>
            <a:ext cx="5951488" cy="1411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77"/>
              </a:lnSpc>
            </a:pPr>
            <a:r>
              <a:rPr lang="en-US" sz="8198" i="1" dirty="0">
                <a:solidFill>
                  <a:srgbClr val="FFFFFF"/>
                </a:solidFill>
                <a:latin typeface="Cairo Bold Bold Italics"/>
              </a:rPr>
              <a:t>Instant</a:t>
            </a:r>
            <a:r>
              <a:rPr lang="en-US" sz="8198" dirty="0">
                <a:solidFill>
                  <a:srgbClr val="FFFFFF"/>
                </a:solidFill>
                <a:latin typeface="Cairo Bold Bold Italics"/>
              </a:rPr>
              <a:t> </a:t>
            </a:r>
            <a:r>
              <a:rPr lang="en-US" sz="8198" i="1" dirty="0">
                <a:solidFill>
                  <a:srgbClr val="FFFFFF"/>
                </a:solidFill>
                <a:latin typeface="Cairo Bold Bold Italics"/>
              </a:rPr>
              <a:t>cash</a:t>
            </a:r>
            <a:r>
              <a:rPr lang="en-US" sz="8198" dirty="0">
                <a:solidFill>
                  <a:srgbClr val="FFFFFF"/>
                </a:solidFill>
                <a:latin typeface="Cairo Bold Bold Italics"/>
              </a:rPr>
              <a:t>!</a:t>
            </a:r>
          </a:p>
        </p:txBody>
      </p:sp>
      <p:sp>
        <p:nvSpPr>
          <p:cNvPr id="12" name="AutoShape 12"/>
          <p:cNvSpPr/>
          <p:nvPr/>
        </p:nvSpPr>
        <p:spPr>
          <a:xfrm>
            <a:off x="3398438" y="7638847"/>
            <a:ext cx="2146913" cy="0"/>
          </a:xfrm>
          <a:prstGeom prst="line">
            <a:avLst/>
          </a:prstGeom>
          <a:ln w="190500" cap="flat">
            <a:solidFill>
              <a:srgbClr val="FFFFFF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>
            <a:off x="10793019" y="7638847"/>
            <a:ext cx="2147219" cy="0"/>
          </a:xfrm>
          <a:prstGeom prst="line">
            <a:avLst/>
          </a:prstGeom>
          <a:ln w="190500" cap="flat">
            <a:solidFill>
              <a:srgbClr val="FFFFFF"/>
            </a:solidFill>
            <a:prstDash val="solid"/>
            <a:headEnd type="arrow" w="med" len="sm"/>
            <a:tailEnd type="arrow" w="med" len="sm"/>
          </a:ln>
        </p:spPr>
      </p:sp>
      <p:grpSp>
        <p:nvGrpSpPr>
          <p:cNvPr id="14" name="Group 14"/>
          <p:cNvGrpSpPr/>
          <p:nvPr/>
        </p:nvGrpSpPr>
        <p:grpSpPr>
          <a:xfrm>
            <a:off x="866699" y="5193035"/>
            <a:ext cx="2106461" cy="4359496"/>
            <a:chOff x="0" y="-57149"/>
            <a:chExt cx="2808615" cy="5812662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0" y="1160353"/>
              <a:ext cx="2808615" cy="4595160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274801" y="-57149"/>
              <a:ext cx="2259012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Cairo Bold Bold" panose="020B0604020202020204" charset="-78"/>
                  <a:cs typeface="Cairo Bold Bold" panose="020B0604020202020204" charset="-78"/>
                </a:rPr>
                <a:t>Investors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070197" y="4998910"/>
            <a:ext cx="4189103" cy="4259390"/>
            <a:chOff x="0" y="-192786"/>
            <a:chExt cx="5585470" cy="5679186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0" y="850359"/>
              <a:ext cx="5585470" cy="4636041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1064271" y="-192786"/>
              <a:ext cx="2082805" cy="820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Cairo Bold Bold" panose="020B0604020202020204" charset="-78"/>
                  <a:cs typeface="Cairo Bold Bold" panose="020B0604020202020204" charset="-78"/>
                </a:rPr>
                <a:t>SME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6BB892-E268-4027-9297-D81147F0A0D0}"/>
              </a:ext>
            </a:extLst>
          </p:cNvPr>
          <p:cNvSpPr txBox="1"/>
          <p:nvPr/>
        </p:nvSpPr>
        <p:spPr>
          <a:xfrm>
            <a:off x="685800" y="1790700"/>
            <a:ext cx="17297400" cy="801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200000"/>
              </a:lnSpc>
              <a:spcBef>
                <a:spcPts val="0"/>
              </a:spcBef>
              <a:spcAft>
                <a:spcPts val="533"/>
              </a:spcAft>
              <a:tabLst>
                <a:tab pos="304815" algn="l"/>
              </a:tabLst>
            </a:pPr>
            <a:r>
              <a:rPr lang="en-US" sz="4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Since the Startups and small to medium enterprises (SMEs ) represent  a big sector in the Saudi economy and these small businesses could face financial challenges, The </a:t>
            </a:r>
            <a:r>
              <a:rPr lang="en-US" sz="4000" dirty="0" err="1">
                <a:latin typeface="Bahnschrift SemiBold Condensed" panose="020B0502040204020203" pitchFamily="34" charset="0"/>
                <a:cs typeface="Segoe UI" panose="020B0502040204020203" pitchFamily="34" charset="0"/>
              </a:rPr>
              <a:t>Lendo</a:t>
            </a:r>
            <a:r>
              <a:rPr lang="en-US" sz="4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 platform provide efficient solutions:</a:t>
            </a:r>
          </a:p>
          <a:p>
            <a:pPr marL="571500" indent="-571500" algn="l" rtl="0">
              <a:lnSpc>
                <a:spcPct val="200000"/>
              </a:lnSpc>
              <a:spcBef>
                <a:spcPts val="0"/>
              </a:spcBef>
              <a:spcAft>
                <a:spcPts val="533"/>
              </a:spcAft>
              <a:buFont typeface="Arial" panose="020B0604020202020204" pitchFamily="34" charset="0"/>
              <a:buChar char="•"/>
              <a:tabLst>
                <a:tab pos="304815" algn="l"/>
              </a:tabLst>
            </a:pPr>
            <a:r>
              <a:rPr lang="en-US" sz="4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Financing the Startups and small to medium enterprises (SMEs) with small profits.</a:t>
            </a:r>
          </a:p>
          <a:p>
            <a:pPr marL="571500" indent="-571500" algn="l" rtl="0">
              <a:lnSpc>
                <a:spcPct val="200000"/>
              </a:lnSpc>
              <a:spcBef>
                <a:spcPts val="0"/>
              </a:spcBef>
              <a:spcAft>
                <a:spcPts val="533"/>
              </a:spcAft>
              <a:buFont typeface="Arial" panose="020B0604020202020204" pitchFamily="34" charset="0"/>
              <a:buChar char="•"/>
              <a:tabLst>
                <a:tab pos="304815" algn="l"/>
              </a:tabLst>
            </a:pPr>
            <a:r>
              <a:rPr lang="en-US" sz="4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Help making the best financing decisions by providing financial advisor.</a:t>
            </a:r>
          </a:p>
          <a:p>
            <a:pPr marL="571500" indent="-571500" algn="l" rtl="0">
              <a:lnSpc>
                <a:spcPct val="200000"/>
              </a:lnSpc>
              <a:spcBef>
                <a:spcPts val="0"/>
              </a:spcBef>
              <a:spcAft>
                <a:spcPts val="533"/>
              </a:spcAft>
              <a:buFont typeface="Arial" panose="020B0604020202020204" pitchFamily="34" charset="0"/>
              <a:buChar char="•"/>
              <a:tabLst>
                <a:tab pos="304815" algn="l"/>
              </a:tabLst>
            </a:pPr>
            <a:r>
              <a:rPr lang="en-US" sz="4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 great opportunity for Startups and SMEs to show their business via an online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7310268-C42B-4493-82D5-95F6FD8C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19800" y="710522"/>
            <a:ext cx="2979801" cy="10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9000"/>
          </a:blip>
          <a:srcRect t="45232" r="113" b="1533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574492" y="3174529"/>
            <a:ext cx="218527" cy="21852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715327" y="2995917"/>
            <a:ext cx="115934" cy="11593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590644" y="7068052"/>
            <a:ext cx="1762500" cy="93412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015269" y="7068052"/>
            <a:ext cx="1762500" cy="9341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19658" y="7429500"/>
            <a:ext cx="7315200" cy="267337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648200" y="661020"/>
            <a:ext cx="7964011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210949"/>
                </a:solidFill>
                <a:latin typeface="Harlow Solid Italic" panose="04030604020F02020D02" pitchFamily="82" charset="0"/>
              </a:rPr>
              <a:t>Faster &amp; Easier</a:t>
            </a: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210949"/>
                </a:solidFill>
                <a:latin typeface="Harlow Solid Italic" panose="04030604020F02020D02" pitchFamily="82" charset="0"/>
              </a:rPr>
              <a:t>100% Free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818611" y="3754504"/>
            <a:ext cx="2650778" cy="3033416"/>
            <a:chOff x="0" y="0"/>
            <a:chExt cx="3534370" cy="4044555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440593" y="1135324"/>
              <a:ext cx="2881785" cy="2909231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0" y="-66675"/>
              <a:ext cx="3534370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mpact" panose="020B0806030902050204" pitchFamily="34" charset="0"/>
                </a:rPr>
                <a:t>Credit Cards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74174" y="3754504"/>
            <a:ext cx="3263205" cy="3082431"/>
            <a:chOff x="0" y="0"/>
            <a:chExt cx="4350941" cy="410990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0" y="1135324"/>
              <a:ext cx="3938872" cy="2974584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0" y="-66675"/>
              <a:ext cx="435094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000000"/>
                  </a:solidFill>
                  <a:latin typeface="Impact" panose="020B0806030902050204" pitchFamily="34" charset="0"/>
                </a:rPr>
                <a:t>Personal Loans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555774" y="3751445"/>
            <a:ext cx="2978795" cy="2943357"/>
            <a:chOff x="0" y="0"/>
            <a:chExt cx="3971727" cy="3924476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707434" y="888685"/>
              <a:ext cx="3264292" cy="3035792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0" y="-66675"/>
              <a:ext cx="397172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000000"/>
                  </a:solidFill>
                  <a:latin typeface="Impact" panose="020B0806030902050204" pitchFamily="34" charset="0"/>
                </a:rPr>
                <a:t>Bank Account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669715" y="3725562"/>
            <a:ext cx="2895422" cy="3531914"/>
            <a:chOff x="0" y="0"/>
            <a:chExt cx="3860563" cy="4709218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460739" y="1139403"/>
              <a:ext cx="3399824" cy="3569815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0" y="-66675"/>
              <a:ext cx="335776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mpact" panose="020B0806030902050204" pitchFamily="34" charset="0"/>
                </a:rPr>
                <a:t>Car Finance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565138" y="3754504"/>
            <a:ext cx="4017866" cy="4271702"/>
            <a:chOff x="0" y="0"/>
            <a:chExt cx="5357155" cy="5695602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0" y="1135324"/>
              <a:ext cx="5357155" cy="4560278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636457" y="-66675"/>
              <a:ext cx="408424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mpact" panose="020B0806030902050204" pitchFamily="34" charset="0"/>
                </a:rPr>
                <a:t>Home Finance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25C4B-3E79-41EF-BBA4-58A2B4F16C99}"/>
              </a:ext>
            </a:extLst>
          </p:cNvPr>
          <p:cNvSpPr txBox="1"/>
          <p:nvPr/>
        </p:nvSpPr>
        <p:spPr>
          <a:xfrm>
            <a:off x="4267200" y="13335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One Step Shop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025D0-0764-4612-A3ED-5CF573870D08}"/>
              </a:ext>
            </a:extLst>
          </p:cNvPr>
          <p:cNvSpPr txBox="1"/>
          <p:nvPr/>
        </p:nvSpPr>
        <p:spPr>
          <a:xfrm>
            <a:off x="1524000" y="2324100"/>
            <a:ext cx="15087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Currently the website is performing in a sandbox stage to get familiarized with the service and to integrate with other banks.</a:t>
            </a:r>
          </a:p>
          <a:p>
            <a:endParaRPr lang="en-US" sz="2800" dirty="0"/>
          </a:p>
          <a:p>
            <a:r>
              <a:rPr lang="en-US" sz="2800" dirty="0"/>
              <a:t>This website and service is licensed by SAMA (Saudi Arabia Central Bank) as per their risks mitigations and approval to meet the criteria.</a:t>
            </a:r>
          </a:p>
          <a:p>
            <a:endParaRPr lang="en-US" sz="2800" dirty="0"/>
          </a:p>
          <a:p>
            <a:r>
              <a:rPr lang="en-US" sz="2800" dirty="0"/>
              <a:t>The great benefit of this serves to be as a referral service to the credit brewers such as banks. However, the idea of this webservice to minimize the time of shopping for  (auto-loan, credit card, mortgage, personal loans) .  Getting the best and lowest interest rates would simplify the selection for the buyers.</a:t>
            </a:r>
          </a:p>
          <a:p>
            <a:endParaRPr lang="en-US" sz="2800" dirty="0"/>
          </a:p>
          <a:p>
            <a:r>
              <a:rPr lang="en-US" sz="2800" dirty="0"/>
              <a:t>The most challenging for the service is to have good communication plan to engage with these banks to have the last criteria and rates.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A0307F1-8890-4BC1-844B-1E2AE69D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77600" y="800100"/>
            <a:ext cx="3924116" cy="14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0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9000"/>
          </a:blip>
          <a:srcRect t="46078" r="2337" b="1509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9006" y="4694855"/>
            <a:ext cx="9283285" cy="532628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668395" y="7864290"/>
            <a:ext cx="5170643" cy="19041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970680" y="4463543"/>
            <a:ext cx="2840609" cy="2840609"/>
            <a:chOff x="0" y="0"/>
            <a:chExt cx="3787478" cy="378747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3787478" cy="3787478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509132" y="3101678"/>
              <a:ext cx="2738438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Helveticish"/>
                </a:rPr>
                <a:t>Easy &amp; Fast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439578" y="4152900"/>
            <a:ext cx="2782652" cy="2782652"/>
            <a:chOff x="0" y="0"/>
            <a:chExt cx="3710202" cy="3710202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0"/>
              <a:ext cx="3710202" cy="3710202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1177635" y="3024402"/>
              <a:ext cx="1354931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Helveticish"/>
                </a:rPr>
                <a:t>Smart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476648" y="900283"/>
            <a:ext cx="2800108" cy="2800108"/>
            <a:chOff x="0" y="0"/>
            <a:chExt cx="3733478" cy="373347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0" y="0"/>
              <a:ext cx="3733478" cy="3733478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061876" y="3047678"/>
              <a:ext cx="160972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Helveticish"/>
                </a:rPr>
                <a:t>Secure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022812" y="730556"/>
            <a:ext cx="2985790" cy="3225669"/>
            <a:chOff x="0" y="0"/>
            <a:chExt cx="3981053" cy="4300892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12176" y="0"/>
              <a:ext cx="3756701" cy="3756701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0" y="3634142"/>
              <a:ext cx="3981053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Helveticish"/>
                </a:rPr>
                <a:t>Auto-Compilation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42466" y="356878"/>
            <a:ext cx="10894446" cy="176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Helveticish Bold"/>
              </a:rPr>
              <a:t>Monitor your expenses and get detailed reports on your payments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7075" y="2536759"/>
            <a:ext cx="8486925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Gochi Hand"/>
              </a:rPr>
              <a:t>Your trust is important to us and your safety is our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253D86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000" y="342900"/>
            <a:ext cx="5170643" cy="1904159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381000" y="998538"/>
            <a:ext cx="1141613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Gochi Hand"/>
              </a:rPr>
              <a:t>Manage your income easily from one place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66A482-11FC-428B-A3E9-700DBEB6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39" y="4183062"/>
            <a:ext cx="8711444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101EDE-2029-486A-BC58-1DC23E9F6F9C}"/>
              </a:ext>
            </a:extLst>
          </p:cNvPr>
          <p:cNvSpPr txBox="1"/>
          <p:nvPr/>
        </p:nvSpPr>
        <p:spPr>
          <a:xfrm>
            <a:off x="228600" y="2799354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Financial Literacy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Inclinations toward 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Age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CB7943-3080-4C84-81A8-36CA40488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864" y="2394203"/>
            <a:ext cx="3967483" cy="2749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AC074CD-096D-44FF-939A-12C8DE1F7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5284650"/>
            <a:ext cx="8522582" cy="4003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40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89BCE56B-003B-4866-A5FF-333974076F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3429000" y="1015921"/>
            <a:ext cx="5044965" cy="1828800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38AE3A2-A653-4386-9879-816D56FF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895600" y="3405656"/>
            <a:ext cx="7315200" cy="267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7B5A9F-04D5-4E00-8FD5-288EA16655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29000" y="7200900"/>
            <a:ext cx="5170643" cy="1904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FD395C-E33C-4998-BD1F-FEF20035EB39}"/>
              </a:ext>
            </a:extLst>
          </p:cNvPr>
          <p:cNvSpPr txBox="1"/>
          <p:nvPr/>
        </p:nvSpPr>
        <p:spPr>
          <a:xfrm>
            <a:off x="11201400" y="1597986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Crowdfunding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C30BE-ECC2-42FC-86A5-8BE8FB982FDD}"/>
              </a:ext>
            </a:extLst>
          </p:cNvPr>
          <p:cNvSpPr txBox="1"/>
          <p:nvPr/>
        </p:nvSpPr>
        <p:spPr>
          <a:xfrm>
            <a:off x="11201400" y="4435614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Retail Banking E-Broker and Aggregator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ECDE1-8773-45C3-A33A-9677AC6E5F2D}"/>
              </a:ext>
            </a:extLst>
          </p:cNvPr>
          <p:cNvSpPr txBox="1"/>
          <p:nvPr/>
        </p:nvSpPr>
        <p:spPr>
          <a:xfrm>
            <a:off x="11201400" y="75819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Bold Condensed" panose="020B0502040204020203" pitchFamily="34" charset="0"/>
                <a:cs typeface="Segoe UI" panose="020B0502040204020203" pitchFamily="34" charset="0"/>
              </a:rPr>
              <a:t>Financial Monitoring, Saving</a:t>
            </a:r>
          </a:p>
        </p:txBody>
      </p:sp>
    </p:spTree>
    <p:extLst>
      <p:ext uri="{BB962C8B-B14F-4D97-AF65-F5344CB8AC3E}">
        <p14:creationId xmlns:p14="http://schemas.microsoft.com/office/powerpoint/2010/main" val="26114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315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Century Gothic</vt:lpstr>
      <vt:lpstr>Bahnschrift SemiBold Condensed</vt:lpstr>
      <vt:lpstr>Segoe UI</vt:lpstr>
      <vt:lpstr>Wingdings 3</vt:lpstr>
      <vt:lpstr>Cairo Bold Bold</vt:lpstr>
      <vt:lpstr>Impact</vt:lpstr>
      <vt:lpstr>Cairo Bold Bold Italics</vt:lpstr>
      <vt:lpstr>Cairo Regular</vt:lpstr>
      <vt:lpstr>Helveticish Bold</vt:lpstr>
      <vt:lpstr>Arial</vt:lpstr>
      <vt:lpstr>Helveticish</vt:lpstr>
      <vt:lpstr>Gochi Hand</vt:lpstr>
      <vt:lpstr>Harlow Solid Italic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Proposition</dc:title>
  <dc:creator>Hussein B</dc:creator>
  <cp:lastModifiedBy>Ahmad ALGhazal</cp:lastModifiedBy>
  <cp:revision>9</cp:revision>
  <dcterms:created xsi:type="dcterms:W3CDTF">2006-08-16T00:00:00Z</dcterms:created>
  <dcterms:modified xsi:type="dcterms:W3CDTF">2021-10-13T04:35:01Z</dcterms:modified>
  <dc:identifier>DAEsknnpgqs</dc:identifier>
</cp:coreProperties>
</file>