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726" r:id="rId3"/>
    <p:sldMasterId id="2147483778" r:id="rId4"/>
    <p:sldMasterId id="2147483795" r:id="rId5"/>
  </p:sldMasterIdLst>
  <p:notesMasterIdLst>
    <p:notesMasterId r:id="rId18"/>
  </p:notesMasterIdLst>
  <p:handoutMasterIdLst>
    <p:handoutMasterId r:id="rId19"/>
  </p:handoutMasterIdLst>
  <p:sldIdLst>
    <p:sldId id="265" r:id="rId6"/>
    <p:sldId id="266" r:id="rId7"/>
    <p:sldId id="275" r:id="rId8"/>
    <p:sldId id="259" r:id="rId9"/>
    <p:sldId id="261" r:id="rId10"/>
    <p:sldId id="272" r:id="rId11"/>
    <p:sldId id="274" r:id="rId12"/>
    <p:sldId id="260" r:id="rId13"/>
    <p:sldId id="269" r:id="rId14"/>
    <p:sldId id="270" r:id="rId15"/>
    <p:sldId id="264" r:id="rId16"/>
    <p:sldId id="263"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showGuides="1">
      <p:cViewPr varScale="1">
        <p:scale>
          <a:sx n="77" d="100"/>
          <a:sy n="77" d="100"/>
        </p:scale>
        <p:origin x="210" y="90"/>
      </p:cViewPr>
      <p:guideLst>
        <p:guide orient="horz" pos="207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t>12/1/2018</a:t>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12/1/2018</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12/1/2018</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791736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0512078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118728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72181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369213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8260304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886006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0521074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79267201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5560417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5459286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403095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2673744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67699596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01045865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86034035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25196001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5922668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80915185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70619432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17156732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6831829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74799710"/>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8602951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181538284"/>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095285474"/>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9319262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561BA9-CDCF-4958-B8AB-66F3BF063E1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46616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83683338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61BA9-CDCF-4958-B8AB-66F3BF063E1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690547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02335534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57980140"/>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86987112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27254040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71541719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0044151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92529063"/>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1316682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42547977"/>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42091531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924126185"/>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Tree>
    <p:extLst>
      <p:ext uri="{BB962C8B-B14F-4D97-AF65-F5344CB8AC3E}">
        <p14:creationId xmlns:p14="http://schemas.microsoft.com/office/powerpoint/2010/main" val="186313155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157281044"/>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5631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318036492"/>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5655303"/>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927375031"/>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1813841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897438244"/>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399166635"/>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1817966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113657963"/>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4638372"/>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85522554"/>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075583136"/>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620552581"/>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144425939"/>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Tree>
    <p:extLst>
      <p:ext uri="{BB962C8B-B14F-4D97-AF65-F5344CB8AC3E}">
        <p14:creationId xmlns:p14="http://schemas.microsoft.com/office/powerpoint/2010/main" val="7269785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71977643"/>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6740612"/>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7636712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188078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31398875"/>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162317771"/>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813122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theme" Target="../theme/theme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12/1/2018</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934FF-F4E1-47C5-9CA5-30A81DDE2BE4}" type="datetimeFigureOut">
              <a:rPr lang="en-US" smtClean="0"/>
              <a:t>12/1/2018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31104354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E934FF-F4E1-47C5-9CA5-30A81DDE2BE4}" type="datetimeFigureOut">
              <a:rPr lang="en-US" smtClean="0"/>
              <a:t>12/1/2018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77202866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E934FF-F4E1-47C5-9CA5-30A81DDE2BE4}" type="datetimeFigureOut">
              <a:rPr lang="en-US" smtClean="0"/>
              <a:t>12/1/2018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38945759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E934FF-F4E1-47C5-9CA5-30A81DDE2BE4}" type="datetimeFigureOut">
              <a:rPr lang="en-US" smtClean="0"/>
              <a:t>12/1/2018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8495371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2929-E828-4A5A-B6A0-6D8DBB54A8BA}"/>
              </a:ext>
            </a:extLst>
          </p:cNvPr>
          <p:cNvSpPr>
            <a:spLocks noGrp="1"/>
          </p:cNvSpPr>
          <p:nvPr>
            <p:ph type="ctrTitle"/>
          </p:nvPr>
        </p:nvSpPr>
        <p:spPr>
          <a:xfrm>
            <a:off x="1671145" y="2401185"/>
            <a:ext cx="6857999" cy="1195981"/>
          </a:xfrm>
        </p:spPr>
        <p:txBody>
          <a:bodyPr/>
          <a:lstStyle/>
          <a:p>
            <a:pPr algn="ctr"/>
            <a:r>
              <a:rPr lang="en-US" dirty="0">
                <a:solidFill>
                  <a:schemeClr val="tx1">
                    <a:lumMod val="95000"/>
                  </a:schemeClr>
                </a:solidFill>
                <a:latin typeface="Aldhabi" panose="01000000000000000000" pitchFamily="2" charset="-78"/>
                <a:cs typeface="Aldhabi" panose="01000000000000000000" pitchFamily="2" charset="-78"/>
              </a:rPr>
              <a:t>Distributed Computing Systems. TASK</a:t>
            </a:r>
          </a:p>
        </p:txBody>
      </p:sp>
      <p:sp>
        <p:nvSpPr>
          <p:cNvPr id="5" name="Footer Placeholder 4">
            <a:extLst>
              <a:ext uri="{FF2B5EF4-FFF2-40B4-BE49-F238E27FC236}">
                <a16:creationId xmlns:a16="http://schemas.microsoft.com/office/drawing/2014/main" id="{FCC6ACA1-525F-4C31-A21F-6A76422CE754}"/>
              </a:ext>
            </a:extLst>
          </p:cNvPr>
          <p:cNvSpPr>
            <a:spLocks noGrp="1"/>
          </p:cNvSpPr>
          <p:nvPr>
            <p:ph type="ftr" sz="quarter" idx="11"/>
          </p:nvPr>
        </p:nvSpPr>
        <p:spPr/>
        <p:txBody>
          <a:bodyPr/>
          <a:lstStyle/>
          <a:p>
            <a:r>
              <a:rPr lang="it-IT"/>
              <a:t>FEE - CS&amp;E  DS  2018</a:t>
            </a:r>
            <a:endParaRPr lang="en-US" dirty="0"/>
          </a:p>
        </p:txBody>
      </p:sp>
      <p:sp>
        <p:nvSpPr>
          <p:cNvPr id="4" name="Slide Number Placeholder 3">
            <a:extLst>
              <a:ext uri="{FF2B5EF4-FFF2-40B4-BE49-F238E27FC236}">
                <a16:creationId xmlns:a16="http://schemas.microsoft.com/office/drawing/2014/main" id="{B924ABC6-7CEB-4E33-ABDC-C0B4981C4FE2}"/>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6" name="TextBox 5">
            <a:extLst>
              <a:ext uri="{FF2B5EF4-FFF2-40B4-BE49-F238E27FC236}">
                <a16:creationId xmlns:a16="http://schemas.microsoft.com/office/drawing/2014/main" id="{DBE1BC25-C7C7-477A-9824-68B7114A5A24}"/>
              </a:ext>
            </a:extLst>
          </p:cNvPr>
          <p:cNvSpPr txBox="1"/>
          <p:nvPr/>
        </p:nvSpPr>
        <p:spPr>
          <a:xfrm>
            <a:off x="2895600" y="3917731"/>
            <a:ext cx="4789859" cy="646331"/>
          </a:xfrm>
          <a:prstGeom prst="rect">
            <a:avLst/>
          </a:prstGeom>
          <a:noFill/>
        </p:spPr>
        <p:txBody>
          <a:bodyPr wrap="square" rtlCol="0">
            <a:spAutoFit/>
          </a:bodyPr>
          <a:lstStyle/>
          <a:p>
            <a:r>
              <a:rPr lang="en-US" sz="3600" dirty="0">
                <a:solidFill>
                  <a:schemeClr val="tx1">
                    <a:lumMod val="95000"/>
                  </a:schemeClr>
                </a:solidFill>
                <a:latin typeface="Aldhabi" panose="01000000000000000000" pitchFamily="2" charset="-78"/>
                <a:cs typeface="Aldhabi" panose="01000000000000000000" pitchFamily="2" charset="-78"/>
              </a:rPr>
              <a:t>Solution prepared by Section 3, and 4</a:t>
            </a:r>
            <a:endParaRPr lang="en-US" sz="3600" dirty="0"/>
          </a:p>
        </p:txBody>
      </p:sp>
    </p:spTree>
    <p:extLst>
      <p:ext uri="{BB962C8B-B14F-4D97-AF65-F5344CB8AC3E}">
        <p14:creationId xmlns:p14="http://schemas.microsoft.com/office/powerpoint/2010/main" val="131521702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0CD908-54B1-4F4A-AB71-F984D0332C2C}"/>
              </a:ext>
            </a:extLst>
          </p:cNvPr>
          <p:cNvPicPr>
            <a:picLocks noChangeAspect="1"/>
          </p:cNvPicPr>
          <p:nvPr/>
        </p:nvPicPr>
        <p:blipFill>
          <a:blip r:embed="rId2"/>
          <a:stretch>
            <a:fillRect/>
          </a:stretch>
        </p:blipFill>
        <p:spPr>
          <a:xfrm>
            <a:off x="6946784" y="417814"/>
            <a:ext cx="3194914" cy="6022372"/>
          </a:xfrm>
          <a:prstGeom prst="rect">
            <a:avLst/>
          </a:prstGeom>
        </p:spPr>
      </p:pic>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266178" y="97561"/>
            <a:ext cx="9875520" cy="1356360"/>
          </a:xfrm>
        </p:spPr>
        <p:txBody>
          <a:bodyPr>
            <a:normAutofit/>
          </a:bodyPr>
          <a:lstStyle/>
          <a:p>
            <a:r>
              <a:rPr lang="en-US" sz="3600" dirty="0">
                <a:latin typeface="Rockwell" panose="02060603020205020403" pitchFamily="18" charset="0"/>
              </a:rPr>
              <a:t>- The solution ( Gantt chart ) :</a:t>
            </a:r>
          </a:p>
        </p:txBody>
      </p:sp>
      <p:sp>
        <p:nvSpPr>
          <p:cNvPr id="3" name="Rectangle 2">
            <a:extLst>
              <a:ext uri="{FF2B5EF4-FFF2-40B4-BE49-F238E27FC236}">
                <a16:creationId xmlns:a16="http://schemas.microsoft.com/office/drawing/2014/main" id="{F3314B02-3ED9-4012-9911-CFDBA7CEC291}"/>
              </a:ext>
            </a:extLst>
          </p:cNvPr>
          <p:cNvSpPr/>
          <p:nvPr/>
        </p:nvSpPr>
        <p:spPr>
          <a:xfrm>
            <a:off x="266178" y="2192957"/>
            <a:ext cx="6088526" cy="1015663"/>
          </a:xfrm>
          <a:prstGeom prst="rect">
            <a:avLst/>
          </a:prstGeom>
          <a:noFill/>
        </p:spPr>
        <p:txBody>
          <a:bodyPr wrap="none" lIns="91440" tIns="45720" rIns="91440" bIns="45720">
            <a:spAutoFit/>
          </a:bodyPr>
          <a:lstStyle/>
          <a:p>
            <a:r>
              <a:rPr lang="en-US" sz="2000" dirty="0">
                <a:ln w="0"/>
                <a:solidFill>
                  <a:schemeClr val="accent1"/>
                </a:solidFill>
                <a:effectLst>
                  <a:outerShdw blurRad="38100" dist="25400" dir="5400000" algn="ctr" rotWithShape="0">
                    <a:srgbClr val="6E747A">
                      <a:alpha val="43000"/>
                    </a:srgbClr>
                  </a:outerShdw>
                </a:effectLst>
              </a:rPr>
              <a:t>Completion time</a:t>
            </a:r>
          </a:p>
          <a:p>
            <a:r>
              <a:rPr lang="en-US" sz="2000" dirty="0">
                <a:ln w="0"/>
                <a:solidFill>
                  <a:schemeClr val="accent1"/>
                </a:solidFill>
                <a:effectLst>
                  <a:outerShdw blurRad="38100" dist="25400" dir="5400000" algn="ctr" rotWithShape="0">
                    <a:srgbClr val="6E747A">
                      <a:alpha val="43000"/>
                    </a:srgbClr>
                  </a:outerShdw>
                </a:effectLst>
              </a:rPr>
              <a:t>	= execution time + communication time</a:t>
            </a:r>
          </a:p>
          <a:p>
            <a:r>
              <a:rPr lang="en-US" sz="2000" dirty="0">
                <a:ln w="0"/>
                <a:solidFill>
                  <a:schemeClr val="accent1"/>
                </a:solidFill>
                <a:effectLst>
                  <a:outerShdw blurRad="38100" dist="25400" dir="5400000" algn="ctr" rotWithShape="0">
                    <a:srgbClr val="6E747A">
                      <a:alpha val="43000"/>
                    </a:srgbClr>
                  </a:outerShdw>
                </a:effectLst>
              </a:rPr>
              <a:t>	= 24 time units.</a:t>
            </a:r>
          </a:p>
        </p:txBody>
      </p:sp>
    </p:spTree>
    <p:extLst>
      <p:ext uri="{BB962C8B-B14F-4D97-AF65-F5344CB8AC3E}">
        <p14:creationId xmlns:p14="http://schemas.microsoft.com/office/powerpoint/2010/main" val="394240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8C3E-8E30-4F43-B6FE-83742556DCD9}"/>
              </a:ext>
            </a:extLst>
          </p:cNvPr>
          <p:cNvSpPr>
            <a:spLocks noGrp="1"/>
          </p:cNvSpPr>
          <p:nvPr>
            <p:ph type="title"/>
          </p:nvPr>
        </p:nvSpPr>
        <p:spPr>
          <a:xfrm>
            <a:off x="367748" y="176585"/>
            <a:ext cx="7086600" cy="678180"/>
          </a:xfrm>
        </p:spPr>
        <p:txBody>
          <a:bodyPr>
            <a:normAutofit/>
          </a:bodyPr>
          <a:lstStyle/>
          <a:p>
            <a:r>
              <a:rPr lang="en-US" sz="3200" dirty="0">
                <a:latin typeface="Rockwell" panose="02060603020205020403" pitchFamily="18" charset="0"/>
              </a:rPr>
              <a:t>-Another solution ( Gantt chart ) :</a:t>
            </a:r>
            <a:endParaRPr lang="en-US" sz="3200" dirty="0"/>
          </a:p>
        </p:txBody>
      </p:sp>
      <p:pic>
        <p:nvPicPr>
          <p:cNvPr id="7" name="Picture 6">
            <a:extLst>
              <a:ext uri="{FF2B5EF4-FFF2-40B4-BE49-F238E27FC236}">
                <a16:creationId xmlns:a16="http://schemas.microsoft.com/office/drawing/2014/main" id="{9ABF3CD3-9EA2-4B1F-A543-74CAD5905929}"/>
              </a:ext>
            </a:extLst>
          </p:cNvPr>
          <p:cNvPicPr>
            <a:picLocks noChangeAspect="1"/>
          </p:cNvPicPr>
          <p:nvPr/>
        </p:nvPicPr>
        <p:blipFill>
          <a:blip r:embed="rId2"/>
          <a:stretch>
            <a:fillRect/>
          </a:stretch>
        </p:blipFill>
        <p:spPr>
          <a:xfrm>
            <a:off x="6846861" y="0"/>
            <a:ext cx="3842160" cy="6862012"/>
          </a:xfrm>
          <a:prstGeom prst="rect">
            <a:avLst/>
          </a:prstGeom>
        </p:spPr>
      </p:pic>
      <p:sp>
        <p:nvSpPr>
          <p:cNvPr id="4" name="Rectangle 3">
            <a:extLst>
              <a:ext uri="{FF2B5EF4-FFF2-40B4-BE49-F238E27FC236}">
                <a16:creationId xmlns:a16="http://schemas.microsoft.com/office/drawing/2014/main" id="{1E5F3A6A-F064-4915-984C-670602726DE2}"/>
              </a:ext>
            </a:extLst>
          </p:cNvPr>
          <p:cNvSpPr/>
          <p:nvPr/>
        </p:nvSpPr>
        <p:spPr>
          <a:xfrm>
            <a:off x="758335" y="2175343"/>
            <a:ext cx="6088526" cy="1015663"/>
          </a:xfrm>
          <a:prstGeom prst="rect">
            <a:avLst/>
          </a:prstGeom>
          <a:noFill/>
        </p:spPr>
        <p:txBody>
          <a:bodyPr wrap="none" lIns="91440" tIns="45720" rIns="91440" bIns="45720">
            <a:spAutoFit/>
          </a:bodyPr>
          <a:lstStyle/>
          <a:p>
            <a:r>
              <a:rPr lang="en-US" sz="2000" b="1" dirty="0">
                <a:ln w="0"/>
                <a:solidFill>
                  <a:schemeClr val="accent1"/>
                </a:solidFill>
                <a:effectLst>
                  <a:outerShdw blurRad="38100" dist="25400" dir="5400000" algn="ctr" rotWithShape="0">
                    <a:srgbClr val="6E747A">
                      <a:alpha val="43000"/>
                    </a:srgbClr>
                  </a:outerShdw>
                </a:effectLst>
              </a:rPr>
              <a:t>Completion time</a:t>
            </a:r>
          </a:p>
          <a:p>
            <a:r>
              <a:rPr lang="en-US" sz="2000" b="1" dirty="0">
                <a:ln w="0"/>
                <a:solidFill>
                  <a:schemeClr val="accent1"/>
                </a:solidFill>
                <a:effectLst>
                  <a:outerShdw blurRad="38100" dist="25400" dir="5400000" algn="ctr" rotWithShape="0">
                    <a:srgbClr val="6E747A">
                      <a:alpha val="43000"/>
                    </a:srgbClr>
                  </a:outerShdw>
                </a:effectLst>
              </a:rPr>
              <a:t>	= execution time + communication time</a:t>
            </a:r>
          </a:p>
          <a:p>
            <a:r>
              <a:rPr lang="en-US" sz="2000" b="1" dirty="0">
                <a:ln w="0"/>
                <a:solidFill>
                  <a:schemeClr val="accent1"/>
                </a:solidFill>
                <a:effectLst>
                  <a:outerShdw blurRad="38100" dist="25400" dir="5400000" algn="ctr" rotWithShape="0">
                    <a:srgbClr val="6E747A">
                      <a:alpha val="43000"/>
                    </a:srgbClr>
                  </a:outerShdw>
                </a:effectLst>
              </a:rPr>
              <a:t>	= 22 time units.</a:t>
            </a:r>
          </a:p>
        </p:txBody>
      </p:sp>
    </p:spTree>
    <p:extLst>
      <p:ext uri="{BB962C8B-B14F-4D97-AF65-F5344CB8AC3E}">
        <p14:creationId xmlns:p14="http://schemas.microsoft.com/office/powerpoint/2010/main" val="248130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8992" y="749808"/>
            <a:ext cx="9936879" cy="5346192"/>
          </a:xfrm>
        </p:spPr>
        <p:txBody>
          <a:bodyPr>
            <a:normAutofit/>
          </a:bodyPr>
          <a:lstStyle/>
          <a:p>
            <a:pPr marL="45720" indent="0" algn="ctr">
              <a:buNone/>
            </a:pPr>
            <a:endParaRPr lang="en-US" sz="4800" dirty="0"/>
          </a:p>
          <a:p>
            <a:pPr marL="45720" indent="0" algn="ctr">
              <a:buNone/>
            </a:pPr>
            <a:endParaRPr lang="en-US" sz="4800" dirty="0"/>
          </a:p>
          <a:p>
            <a:pPr marL="45720" indent="0" algn="ctr">
              <a:buNone/>
            </a:pPr>
            <a:r>
              <a:rPr lang="en-US" sz="7200" b="1" dirty="0"/>
              <a:t>Thanks </a:t>
            </a:r>
          </a:p>
          <a:p>
            <a:pPr marL="45720" indent="0" algn="ctr">
              <a:buNone/>
            </a:pPr>
            <a:r>
              <a:rPr lang="en-US" sz="7200" b="1" dirty="0"/>
              <a:t>Any questions ??</a:t>
            </a:r>
          </a:p>
        </p:txBody>
      </p:sp>
    </p:spTree>
    <p:extLst>
      <p:ext uri="{BB962C8B-B14F-4D97-AF65-F5344CB8AC3E}">
        <p14:creationId xmlns:p14="http://schemas.microsoft.com/office/powerpoint/2010/main" val="38053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23E8-1F5C-4433-AC5E-87A9AFC20F3D}"/>
              </a:ext>
            </a:extLst>
          </p:cNvPr>
          <p:cNvSpPr>
            <a:spLocks noGrp="1"/>
          </p:cNvSpPr>
          <p:nvPr>
            <p:ph type="title"/>
          </p:nvPr>
        </p:nvSpPr>
        <p:spPr>
          <a:xfrm>
            <a:off x="646111" y="452718"/>
            <a:ext cx="9404723" cy="1400530"/>
          </a:xfrm>
        </p:spPr>
        <p:txBody>
          <a:bodyPr>
            <a:noAutofit/>
          </a:bodyPr>
          <a:lstStyle/>
          <a:p>
            <a:r>
              <a:rPr lang="en-US" sz="4800" dirty="0">
                <a:latin typeface="Aldhabi" panose="01000000000000000000" pitchFamily="2" charset="-78"/>
                <a:cs typeface="Aldhabi" panose="01000000000000000000" pitchFamily="2" charset="-78"/>
              </a:rPr>
              <a:t>Solve the DAG with Breadth First Algorithm</a:t>
            </a:r>
            <a:br>
              <a:rPr lang="en-US" sz="4800" dirty="0">
                <a:latin typeface="Aldhabi" panose="01000000000000000000" pitchFamily="2" charset="-78"/>
                <a:cs typeface="Aldhabi" panose="01000000000000000000" pitchFamily="2" charset="-78"/>
              </a:rPr>
            </a:br>
            <a:endParaRPr lang="en-US" sz="4800" dirty="0">
              <a:latin typeface="Aldhabi" panose="01000000000000000000" pitchFamily="2" charset="-78"/>
              <a:cs typeface="Aldhabi" panose="01000000000000000000" pitchFamily="2" charset="-78"/>
            </a:endParaRPr>
          </a:p>
        </p:txBody>
      </p:sp>
      <p:sp>
        <p:nvSpPr>
          <p:cNvPr id="5" name="Footer Placeholder 4">
            <a:extLst>
              <a:ext uri="{FF2B5EF4-FFF2-40B4-BE49-F238E27FC236}">
                <a16:creationId xmlns:a16="http://schemas.microsoft.com/office/drawing/2014/main" id="{38315EAA-BA12-4109-A709-BFA12E4422EF}"/>
              </a:ext>
            </a:extLst>
          </p:cNvPr>
          <p:cNvSpPr>
            <a:spLocks noGrp="1"/>
          </p:cNvSpPr>
          <p:nvPr>
            <p:ph type="ftr" sz="quarter" idx="11"/>
          </p:nvPr>
        </p:nvSpPr>
        <p:spPr/>
        <p:txBody>
          <a:bodyPr/>
          <a:lstStyle/>
          <a:p>
            <a:r>
              <a:rPr lang="it-IT"/>
              <a:t>FEE - CS&amp;E  DS  2018</a:t>
            </a:r>
            <a:endParaRPr lang="en-US" dirty="0"/>
          </a:p>
        </p:txBody>
      </p:sp>
      <p:sp>
        <p:nvSpPr>
          <p:cNvPr id="4" name="Slide Number Placeholder 3">
            <a:extLst>
              <a:ext uri="{FF2B5EF4-FFF2-40B4-BE49-F238E27FC236}">
                <a16:creationId xmlns:a16="http://schemas.microsoft.com/office/drawing/2014/main" id="{47967391-A2E7-404A-A87B-C0F1D68C0610}"/>
              </a:ext>
            </a:extLst>
          </p:cNvPr>
          <p:cNvSpPr>
            <a:spLocks noGrp="1"/>
          </p:cNvSpPr>
          <p:nvPr>
            <p:ph type="sldNum" sz="quarter" idx="12"/>
          </p:nvPr>
        </p:nvSpPr>
        <p:spPr/>
        <p:txBody>
          <a:bodyPr/>
          <a:lstStyle/>
          <a:p>
            <a:fld id="{8A7A6979-0714-4377-B894-6BE4C2D6E202}" type="slidenum">
              <a:rPr lang="en-US" smtClean="0"/>
              <a:pPr/>
              <a:t>2</a:t>
            </a:fld>
            <a:endParaRPr lang="en-US" dirty="0"/>
          </a:p>
        </p:txBody>
      </p:sp>
      <p:pic>
        <p:nvPicPr>
          <p:cNvPr id="8" name="Picture 7">
            <a:extLst>
              <a:ext uri="{FF2B5EF4-FFF2-40B4-BE49-F238E27FC236}">
                <a16:creationId xmlns:a16="http://schemas.microsoft.com/office/drawing/2014/main" id="{4B180751-917C-4B60-98AF-2DD39BEF074F}"/>
              </a:ext>
            </a:extLst>
          </p:cNvPr>
          <p:cNvPicPr>
            <a:picLocks noChangeAspect="1"/>
          </p:cNvPicPr>
          <p:nvPr/>
        </p:nvPicPr>
        <p:blipFill>
          <a:blip r:embed="rId2"/>
          <a:stretch>
            <a:fillRect/>
          </a:stretch>
        </p:blipFill>
        <p:spPr>
          <a:xfrm>
            <a:off x="646111" y="1624648"/>
            <a:ext cx="5220152" cy="4419983"/>
          </a:xfrm>
          <a:prstGeom prst="rect">
            <a:avLst/>
          </a:prstGeom>
        </p:spPr>
      </p:pic>
      <p:sp>
        <p:nvSpPr>
          <p:cNvPr id="9" name="TextBox 8">
            <a:extLst>
              <a:ext uri="{FF2B5EF4-FFF2-40B4-BE49-F238E27FC236}">
                <a16:creationId xmlns:a16="http://schemas.microsoft.com/office/drawing/2014/main" id="{FBDDE5CC-9218-4108-9B0E-DB9B2ED4F26F}"/>
              </a:ext>
            </a:extLst>
          </p:cNvPr>
          <p:cNvSpPr txBox="1"/>
          <p:nvPr/>
        </p:nvSpPr>
        <p:spPr>
          <a:xfrm>
            <a:off x="6096000" y="1624648"/>
            <a:ext cx="4328160" cy="461665"/>
          </a:xfrm>
          <a:prstGeom prst="rect">
            <a:avLst/>
          </a:prstGeom>
          <a:noFill/>
        </p:spPr>
        <p:txBody>
          <a:bodyPr wrap="square" rtlCol="0">
            <a:spAutoFit/>
          </a:bodyPr>
          <a:lstStyle/>
          <a:p>
            <a:r>
              <a:rPr lang="en-US" sz="2400" dirty="0"/>
              <a:t>In three processors  </a:t>
            </a:r>
          </a:p>
        </p:txBody>
      </p:sp>
    </p:spTree>
    <p:extLst>
      <p:ext uri="{BB962C8B-B14F-4D97-AF65-F5344CB8AC3E}">
        <p14:creationId xmlns:p14="http://schemas.microsoft.com/office/powerpoint/2010/main" val="170013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320DE1-61D6-40D5-BAFA-1921872EB7E5}"/>
              </a:ext>
            </a:extLst>
          </p:cNvPr>
          <p:cNvSpPr>
            <a:spLocks noGrp="1"/>
          </p:cNvSpPr>
          <p:nvPr>
            <p:ph type="ftr" sz="quarter" idx="11"/>
          </p:nvPr>
        </p:nvSpPr>
        <p:spPr>
          <a:xfrm rot="5400000">
            <a:off x="8951573" y="3225297"/>
            <a:ext cx="3859795" cy="304801"/>
          </a:xfrm>
        </p:spPr>
        <p:txBody>
          <a:bodyPr/>
          <a:lstStyle/>
          <a:p>
            <a:r>
              <a:rPr lang="it-IT"/>
              <a:t>FEE - CS&amp;E  DS  2018</a:t>
            </a:r>
            <a:endParaRPr lang="en-US" dirty="0"/>
          </a:p>
        </p:txBody>
      </p:sp>
      <p:sp>
        <p:nvSpPr>
          <p:cNvPr id="4" name="Slide Number Placeholder 3">
            <a:extLst>
              <a:ext uri="{FF2B5EF4-FFF2-40B4-BE49-F238E27FC236}">
                <a16:creationId xmlns:a16="http://schemas.microsoft.com/office/drawing/2014/main" id="{DC4ECC82-F52A-40D6-8E47-707225DB2ADF}"/>
              </a:ext>
            </a:extLst>
          </p:cNvPr>
          <p:cNvSpPr>
            <a:spLocks noGrp="1"/>
          </p:cNvSpPr>
          <p:nvPr>
            <p:ph type="sldNum" sz="quarter" idx="12"/>
          </p:nvPr>
        </p:nvSpPr>
        <p:spPr/>
        <p:txBody>
          <a:bodyPr/>
          <a:lstStyle/>
          <a:p>
            <a:fld id="{8A7A6979-0714-4377-B894-6BE4C2D6E202}" type="slidenum">
              <a:rPr lang="en-US" smtClean="0"/>
              <a:t>3</a:t>
            </a:fld>
            <a:endParaRPr lang="en-US" dirty="0"/>
          </a:p>
        </p:txBody>
      </p:sp>
      <p:sp>
        <p:nvSpPr>
          <p:cNvPr id="6" name="TextBox 5">
            <a:extLst>
              <a:ext uri="{FF2B5EF4-FFF2-40B4-BE49-F238E27FC236}">
                <a16:creationId xmlns:a16="http://schemas.microsoft.com/office/drawing/2014/main" id="{0EAF5F5E-9578-4B7B-BF5E-C0C4BA27560C}"/>
              </a:ext>
            </a:extLst>
          </p:cNvPr>
          <p:cNvSpPr txBox="1"/>
          <p:nvPr/>
        </p:nvSpPr>
        <p:spPr>
          <a:xfrm>
            <a:off x="403283" y="295729"/>
            <a:ext cx="2398541" cy="369332"/>
          </a:xfrm>
          <a:prstGeom prst="rect">
            <a:avLst/>
          </a:prstGeom>
          <a:noFill/>
        </p:spPr>
        <p:txBody>
          <a:bodyPr wrap="square" rtlCol="0">
            <a:spAutoFit/>
          </a:bodyPr>
          <a:lstStyle/>
          <a:p>
            <a:r>
              <a:rPr lang="en-US" dirty="0"/>
              <a:t>Steps :  </a:t>
            </a:r>
          </a:p>
        </p:txBody>
      </p:sp>
      <p:sp>
        <p:nvSpPr>
          <p:cNvPr id="7" name="TextBox 6">
            <a:extLst>
              <a:ext uri="{FF2B5EF4-FFF2-40B4-BE49-F238E27FC236}">
                <a16:creationId xmlns:a16="http://schemas.microsoft.com/office/drawing/2014/main" id="{9E706B99-9069-4C87-878E-0979CB399BE0}"/>
              </a:ext>
            </a:extLst>
          </p:cNvPr>
          <p:cNvSpPr txBox="1"/>
          <p:nvPr/>
        </p:nvSpPr>
        <p:spPr>
          <a:xfrm>
            <a:off x="112734" y="909181"/>
            <a:ext cx="6978355" cy="6247864"/>
          </a:xfrm>
          <a:prstGeom prst="rect">
            <a:avLst/>
          </a:prstGeom>
          <a:noFill/>
        </p:spPr>
        <p:txBody>
          <a:bodyPr wrap="square" rtlCol="0">
            <a:spAutoFit/>
          </a:bodyPr>
          <a:lstStyle/>
          <a:p>
            <a:r>
              <a:rPr lang="en-US" sz="2000" dirty="0"/>
              <a:t>1- task (a) assigned to processor 1 .</a:t>
            </a:r>
          </a:p>
          <a:p>
            <a:r>
              <a:rPr lang="en-US" sz="2000" dirty="0"/>
              <a:t>2- task (b) assigned to processor 1 after task (a).</a:t>
            </a:r>
          </a:p>
          <a:p>
            <a:r>
              <a:rPr lang="en-US" sz="2000" dirty="0"/>
              <a:t>3- task (c) assigned to p2 after </a:t>
            </a:r>
            <a:r>
              <a:rPr lang="en-US" sz="2000" dirty="0" err="1"/>
              <a:t>commu</a:t>
            </a:r>
            <a:r>
              <a:rPr lang="en-US" sz="2000" dirty="0"/>
              <a:t>. time of task (a)</a:t>
            </a:r>
          </a:p>
          <a:p>
            <a:r>
              <a:rPr lang="en-US" sz="2000" dirty="0"/>
              <a:t>4- task (d) assigned to p3 after </a:t>
            </a:r>
            <a:r>
              <a:rPr lang="en-US" sz="2000" dirty="0" err="1"/>
              <a:t>commu</a:t>
            </a:r>
            <a:r>
              <a:rPr lang="en-US" sz="2000" dirty="0"/>
              <a:t>. time of task (a)</a:t>
            </a:r>
          </a:p>
          <a:p>
            <a:r>
              <a:rPr lang="en-US" sz="2000" dirty="0"/>
              <a:t>5- task (e) assigned to p1, no </a:t>
            </a:r>
            <a:r>
              <a:rPr lang="en-US" sz="2000" dirty="0" err="1"/>
              <a:t>commu</a:t>
            </a:r>
            <a:r>
              <a:rPr lang="en-US" sz="2000" dirty="0"/>
              <a:t>. time.</a:t>
            </a:r>
          </a:p>
          <a:p>
            <a:r>
              <a:rPr lang="en-US" sz="2000" dirty="0"/>
              <a:t>6- task (</a:t>
            </a:r>
            <a:r>
              <a:rPr lang="en-US" sz="2000" dirty="0" err="1"/>
              <a:t>i</a:t>
            </a:r>
            <a:r>
              <a:rPr lang="en-US" sz="2000" dirty="0"/>
              <a:t>) assigned to p1, no </a:t>
            </a:r>
            <a:r>
              <a:rPr lang="en-US" sz="2000" dirty="0" err="1"/>
              <a:t>commu</a:t>
            </a:r>
            <a:r>
              <a:rPr lang="en-US" sz="2000" dirty="0"/>
              <a:t>. time.</a:t>
            </a:r>
          </a:p>
          <a:p>
            <a:r>
              <a:rPr lang="en-US" sz="2000" dirty="0"/>
              <a:t>7- task (f) assigned to p2  after </a:t>
            </a:r>
            <a:r>
              <a:rPr lang="en-US" sz="2000" dirty="0" err="1"/>
              <a:t>commu</a:t>
            </a:r>
            <a:r>
              <a:rPr lang="en-US" sz="2000" dirty="0"/>
              <a:t>. time of task (b)</a:t>
            </a:r>
          </a:p>
          <a:p>
            <a:r>
              <a:rPr lang="en-US" sz="2000" dirty="0"/>
              <a:t>8- task (g) assigned to p3 after </a:t>
            </a:r>
            <a:r>
              <a:rPr lang="en-US" sz="2000" dirty="0" err="1"/>
              <a:t>commu</a:t>
            </a:r>
            <a:r>
              <a:rPr lang="en-US" sz="2000" dirty="0"/>
              <a:t>. time of task (c)</a:t>
            </a:r>
          </a:p>
          <a:p>
            <a:r>
              <a:rPr lang="en-US" sz="2000" dirty="0"/>
              <a:t>9- task (j) assigned to p1 after </a:t>
            </a:r>
            <a:r>
              <a:rPr lang="en-US" sz="2000" dirty="0" err="1"/>
              <a:t>commu</a:t>
            </a:r>
            <a:r>
              <a:rPr lang="en-US" sz="2000" dirty="0"/>
              <a:t>. time of task (f)</a:t>
            </a:r>
          </a:p>
          <a:p>
            <a:r>
              <a:rPr lang="en-US" sz="2000" dirty="0"/>
              <a:t>10- task (h) assigned to p3 after </a:t>
            </a:r>
            <a:r>
              <a:rPr lang="en-US" sz="2000" dirty="0" err="1"/>
              <a:t>commu</a:t>
            </a:r>
            <a:r>
              <a:rPr lang="en-US" sz="2000" dirty="0"/>
              <a:t>. time of task (e)</a:t>
            </a:r>
          </a:p>
          <a:p>
            <a:r>
              <a:rPr lang="en-US" sz="2000" dirty="0"/>
              <a:t>12- task (k) assigned to p3 after </a:t>
            </a:r>
            <a:r>
              <a:rPr lang="en-US" sz="2000" dirty="0" err="1"/>
              <a:t>commu</a:t>
            </a:r>
            <a:r>
              <a:rPr lang="en-US" sz="2000" dirty="0"/>
              <a:t>. time of task (j)</a:t>
            </a:r>
          </a:p>
          <a:p>
            <a:endParaRPr lang="en-US" sz="2000" dirty="0"/>
          </a:p>
          <a:p>
            <a:endParaRPr lang="en-US" sz="2000" dirty="0"/>
          </a:p>
          <a:p>
            <a:r>
              <a:rPr lang="en-US" sz="2000" dirty="0"/>
              <a:t>So the completion time </a:t>
            </a:r>
          </a:p>
          <a:p>
            <a:r>
              <a:rPr lang="en-US" sz="2000" dirty="0"/>
              <a:t>	= execution time + communication time </a:t>
            </a:r>
          </a:p>
          <a:p>
            <a:r>
              <a:rPr lang="en-US" sz="2000" dirty="0"/>
              <a:t>	= 29 time units</a:t>
            </a:r>
          </a:p>
          <a:p>
            <a:endParaRPr lang="en-US" sz="2000" dirty="0"/>
          </a:p>
          <a:p>
            <a:endParaRPr lang="en-US" sz="2000" dirty="0"/>
          </a:p>
          <a:p>
            <a:endParaRPr lang="en-US" sz="2000" dirty="0"/>
          </a:p>
        </p:txBody>
      </p:sp>
      <p:pic>
        <p:nvPicPr>
          <p:cNvPr id="3" name="Picture 2">
            <a:extLst>
              <a:ext uri="{FF2B5EF4-FFF2-40B4-BE49-F238E27FC236}">
                <a16:creationId xmlns:a16="http://schemas.microsoft.com/office/drawing/2014/main" id="{F6036A7F-648B-4747-9530-749BBAF22977}"/>
              </a:ext>
            </a:extLst>
          </p:cNvPr>
          <p:cNvPicPr>
            <a:picLocks noChangeAspect="1"/>
          </p:cNvPicPr>
          <p:nvPr/>
        </p:nvPicPr>
        <p:blipFill>
          <a:blip r:embed="rId2"/>
          <a:stretch>
            <a:fillRect/>
          </a:stretch>
        </p:blipFill>
        <p:spPr>
          <a:xfrm>
            <a:off x="7055148" y="324176"/>
            <a:ext cx="3333333" cy="6238095"/>
          </a:xfrm>
          <a:prstGeom prst="rect">
            <a:avLst/>
          </a:prstGeom>
        </p:spPr>
      </p:pic>
    </p:spTree>
    <p:extLst>
      <p:ext uri="{BB962C8B-B14F-4D97-AF65-F5344CB8AC3E}">
        <p14:creationId xmlns:p14="http://schemas.microsoft.com/office/powerpoint/2010/main" val="382358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600200"/>
            <a:ext cx="5384800" cy="4526280"/>
          </a:xfrm>
        </p:spPr>
        <p:txBody>
          <a:bodyPr/>
          <a:lstStyle/>
          <a:p>
            <a:pPr marL="0" indent="0" algn="ctr">
              <a:buNone/>
            </a:pPr>
            <a:r>
              <a:rPr lang="en-US"/>
              <a:t>Steps</a:t>
            </a:r>
          </a:p>
          <a:p>
            <a:pPr marL="0" indent="0" algn="l">
              <a:buNone/>
            </a:pPr>
            <a:endParaRPr lang="en-US"/>
          </a:p>
        </p:txBody>
      </p:sp>
      <p:graphicFrame>
        <p:nvGraphicFramePr>
          <p:cNvPr id="24" name="Table 23"/>
          <p:cNvGraphicFramePr/>
          <p:nvPr/>
        </p:nvGraphicFramePr>
        <p:xfrm>
          <a:off x="8618855" y="1062355"/>
          <a:ext cx="2489835" cy="579120"/>
        </p:xfrm>
        <a:graphic>
          <a:graphicData uri="http://schemas.openxmlformats.org/drawingml/2006/table">
            <a:tbl>
              <a:tblPr firstRow="1" bandRow="1">
                <a:tableStyleId>{5C22544A-7EE6-4342-B048-85BDC9FD1C3A}</a:tableStyleId>
              </a:tblPr>
              <a:tblGrid>
                <a:gridCol w="829945">
                  <a:extLst>
                    <a:ext uri="{9D8B030D-6E8A-4147-A177-3AD203B41FA5}">
                      <a16:colId xmlns:a16="http://schemas.microsoft.com/office/drawing/2014/main" val="20000"/>
                    </a:ext>
                  </a:extLst>
                </a:gridCol>
                <a:gridCol w="829945">
                  <a:extLst>
                    <a:ext uri="{9D8B030D-6E8A-4147-A177-3AD203B41FA5}">
                      <a16:colId xmlns:a16="http://schemas.microsoft.com/office/drawing/2014/main" val="20001"/>
                    </a:ext>
                  </a:extLst>
                </a:gridCol>
                <a:gridCol w="829945">
                  <a:extLst>
                    <a:ext uri="{9D8B030D-6E8A-4147-A177-3AD203B41FA5}">
                      <a16:colId xmlns:a16="http://schemas.microsoft.com/office/drawing/2014/main" val="20002"/>
                    </a:ext>
                  </a:extLst>
                </a:gridCol>
              </a:tblGrid>
              <a:tr h="391160">
                <a:tc>
                  <a:txBody>
                    <a:bodyPr/>
                    <a:lstStyle/>
                    <a:p>
                      <a:pPr algn="ctr">
                        <a:buNone/>
                      </a:pPr>
                      <a:r>
                        <a:rPr lang="en-US" sz="3200" b="1"/>
                        <a:t>P1</a:t>
                      </a:r>
                    </a:p>
                  </a:txBody>
                  <a:tcPr/>
                </a:tc>
                <a:tc>
                  <a:txBody>
                    <a:bodyPr/>
                    <a:lstStyle/>
                    <a:p>
                      <a:pPr algn="ctr">
                        <a:buNone/>
                      </a:pPr>
                      <a:r>
                        <a:rPr lang="en-US" sz="3200" b="1"/>
                        <a:t>P2</a:t>
                      </a:r>
                    </a:p>
                  </a:txBody>
                  <a:tcPr/>
                </a:tc>
                <a:tc>
                  <a:txBody>
                    <a:bodyPr/>
                    <a:lstStyle/>
                    <a:p>
                      <a:pPr algn="ctr">
                        <a:buNone/>
                      </a:pPr>
                      <a:r>
                        <a:rPr lang="en-US" sz="3200" b="1"/>
                        <a:t>P3</a:t>
                      </a:r>
                    </a:p>
                  </a:txBody>
                  <a:tcPr/>
                </a:tc>
                <a:extLst>
                  <a:ext uri="{0D108BD9-81ED-4DB2-BD59-A6C34878D82A}">
                    <a16:rowId xmlns:a16="http://schemas.microsoft.com/office/drawing/2014/main" val="10000"/>
                  </a:ext>
                </a:extLst>
              </a:tr>
            </a:tbl>
          </a:graphicData>
        </a:graphic>
      </p:graphicFrame>
      <p:pic>
        <p:nvPicPr>
          <p:cNvPr id="26" name="Picture 25" descr="example"/>
          <p:cNvPicPr>
            <a:picLocks noChangeAspect="1"/>
          </p:cNvPicPr>
          <p:nvPr/>
        </p:nvPicPr>
        <p:blipFill>
          <a:blip r:embed="rId3"/>
          <a:stretch>
            <a:fillRect/>
          </a:stretch>
        </p:blipFill>
        <p:spPr>
          <a:xfrm>
            <a:off x="562610" y="1706245"/>
            <a:ext cx="5220335" cy="4420235"/>
          </a:xfrm>
          <a:prstGeom prst="rect">
            <a:avLst/>
          </a:prstGeom>
        </p:spPr>
      </p:pic>
      <p:sp>
        <p:nvSpPr>
          <p:cNvPr id="27" name="Text Box 26"/>
          <p:cNvSpPr txBox="1"/>
          <p:nvPr/>
        </p:nvSpPr>
        <p:spPr>
          <a:xfrm>
            <a:off x="286385" y="5921375"/>
            <a:ext cx="5158740" cy="460375"/>
          </a:xfrm>
          <a:prstGeom prst="rect">
            <a:avLst/>
          </a:prstGeom>
          <a:solidFill>
            <a:schemeClr val="bg1"/>
          </a:solidFill>
        </p:spPr>
        <p:txBody>
          <a:bodyPr wrap="square" rtlCol="0">
            <a:spAutoFit/>
          </a:bodyPr>
          <a:lstStyle/>
          <a:p>
            <a:pPr algn="ctr"/>
            <a:endParaRPr lang="en-US" sz="2400" i="1"/>
          </a:p>
        </p:txBody>
      </p:sp>
      <p:sp>
        <p:nvSpPr>
          <p:cNvPr id="2" name="Text Box 1"/>
          <p:cNvSpPr txBox="1"/>
          <p:nvPr/>
        </p:nvSpPr>
        <p:spPr>
          <a:xfrm>
            <a:off x="562610" y="391160"/>
            <a:ext cx="6527800" cy="460375"/>
          </a:xfrm>
          <a:prstGeom prst="rect">
            <a:avLst/>
          </a:prstGeom>
          <a:noFill/>
        </p:spPr>
        <p:txBody>
          <a:bodyPr wrap="square" rtlCol="0">
            <a:spAutoFit/>
            <a:scene3d>
              <a:camera prst="orthographicFront"/>
              <a:lightRig rig="threePt" dir="t"/>
            </a:scene3d>
          </a:bodyPr>
          <a:lstStyle/>
          <a:p>
            <a:r>
              <a:rPr lang="en-US" sz="2400">
                <a:effectLst>
                  <a:outerShdw blurRad="38100" dist="19050" dir="2700000" algn="tl" rotWithShape="0">
                    <a:schemeClr val="dk1">
                      <a:alpha val="40000"/>
                    </a:schemeClr>
                  </a:outerShdw>
                </a:effectLst>
              </a:rPr>
              <a:t>Directed Acyclic Graph and sample task graph</a:t>
            </a:r>
          </a:p>
        </p:txBody>
      </p:sp>
      <p:pic>
        <p:nvPicPr>
          <p:cNvPr id="7" name="Picture 6">
            <a:extLst>
              <a:ext uri="{FF2B5EF4-FFF2-40B4-BE49-F238E27FC236}">
                <a16:creationId xmlns:a16="http://schemas.microsoft.com/office/drawing/2014/main" id="{3C1194F9-4A44-4B2B-9AAB-699309DA01BA}"/>
              </a:ext>
            </a:extLst>
          </p:cNvPr>
          <p:cNvPicPr>
            <a:picLocks noChangeAspect="1"/>
          </p:cNvPicPr>
          <p:nvPr/>
        </p:nvPicPr>
        <p:blipFill>
          <a:blip r:embed="rId4"/>
          <a:stretch>
            <a:fillRect/>
          </a:stretch>
        </p:blipFill>
        <p:spPr>
          <a:xfrm>
            <a:off x="8063224" y="1600200"/>
            <a:ext cx="2833267" cy="525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59435" y="122555"/>
            <a:ext cx="9119870" cy="1323439"/>
          </a:xfrm>
          <a:prstGeom prst="rect">
            <a:avLst/>
          </a:prstGeom>
          <a:noFill/>
        </p:spPr>
        <p:txBody>
          <a:bodyPr wrap="square" rtlCol="0">
            <a:spAutoFit/>
          </a:bodyPr>
          <a:lstStyle/>
          <a:p>
            <a:pPr algn="ctr"/>
            <a:r>
              <a:rPr lang="en-US" sz="2800" b="1" dirty="0">
                <a:solidFill>
                  <a:schemeClr val="accent2">
                    <a:lumMod val="60000"/>
                    <a:lumOff val="40000"/>
                  </a:schemeClr>
                </a:solidFill>
              </a:rPr>
              <a:t>scheduling with communication cost </a:t>
            </a:r>
          </a:p>
          <a:p>
            <a:pPr algn="ctr"/>
            <a:r>
              <a:rPr lang="en-US" sz="2800" b="1" dirty="0">
                <a:solidFill>
                  <a:schemeClr val="accent2">
                    <a:lumMod val="60000"/>
                    <a:lumOff val="40000"/>
                  </a:schemeClr>
                </a:solidFill>
              </a:rPr>
              <a:t>performed on three processors.</a:t>
            </a:r>
          </a:p>
          <a:p>
            <a:pPr algn="ctr"/>
            <a:endParaRPr lang="en-US" sz="2400" b="1" dirty="0">
              <a:solidFill>
                <a:schemeClr val="accent2">
                  <a:lumMod val="60000"/>
                  <a:lumOff val="40000"/>
                </a:schemeClr>
              </a:solidFill>
            </a:endParaRPr>
          </a:p>
        </p:txBody>
      </p:sp>
      <p:sp>
        <p:nvSpPr>
          <p:cNvPr id="5" name="Text Box 4"/>
          <p:cNvSpPr txBox="1"/>
          <p:nvPr/>
        </p:nvSpPr>
        <p:spPr>
          <a:xfrm>
            <a:off x="243205" y="1034191"/>
            <a:ext cx="8608060" cy="5835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3200" b="1" dirty="0">
                <a:solidFill>
                  <a:schemeClr val="tx1">
                    <a:lumMod val="50000"/>
                    <a:lumOff val="50000"/>
                  </a:schemeClr>
                </a:solidFill>
              </a:rPr>
              <a:t> steps</a:t>
            </a:r>
            <a:endParaRPr lang="en-US" sz="2000" b="1" u="sng" dirty="0">
              <a:solidFill>
                <a:schemeClr val="tx1">
                  <a:lumMod val="50000"/>
                  <a:lumOff val="50000"/>
                </a:schemeClr>
              </a:solidFill>
              <a:effectLst/>
            </a:endParaRPr>
          </a:p>
        </p:txBody>
      </p:sp>
      <p:graphicFrame>
        <p:nvGraphicFramePr>
          <p:cNvPr id="8" name="Table 7"/>
          <p:cNvGraphicFramePr/>
          <p:nvPr>
            <p:extLst>
              <p:ext uri="{D42A27DB-BD31-4B8C-83A1-F6EECF244321}">
                <p14:modId xmlns:p14="http://schemas.microsoft.com/office/powerpoint/2010/main" val="292872557"/>
              </p:ext>
            </p:extLst>
          </p:nvPr>
        </p:nvGraphicFramePr>
        <p:xfrm>
          <a:off x="9823314" y="778805"/>
          <a:ext cx="1832610" cy="381000"/>
        </p:xfrm>
        <a:graphic>
          <a:graphicData uri="http://schemas.openxmlformats.org/drawingml/2006/table">
            <a:tbl>
              <a:tblPr firstRow="1" bandRow="1">
                <a:tableStyleId>{5C22544A-7EE6-4342-B048-85BDC9FD1C3A}</a:tableStyleId>
              </a:tblPr>
              <a:tblGrid>
                <a:gridCol w="610870">
                  <a:extLst>
                    <a:ext uri="{9D8B030D-6E8A-4147-A177-3AD203B41FA5}">
                      <a16:colId xmlns:a16="http://schemas.microsoft.com/office/drawing/2014/main" val="20000"/>
                    </a:ext>
                  </a:extLst>
                </a:gridCol>
                <a:gridCol w="610870">
                  <a:extLst>
                    <a:ext uri="{9D8B030D-6E8A-4147-A177-3AD203B41FA5}">
                      <a16:colId xmlns:a16="http://schemas.microsoft.com/office/drawing/2014/main" val="20001"/>
                    </a:ext>
                  </a:extLst>
                </a:gridCol>
                <a:gridCol w="610870">
                  <a:extLst>
                    <a:ext uri="{9D8B030D-6E8A-4147-A177-3AD203B41FA5}">
                      <a16:colId xmlns:a16="http://schemas.microsoft.com/office/drawing/2014/main" val="20002"/>
                    </a:ext>
                  </a:extLst>
                </a:gridCol>
              </a:tblGrid>
              <a:tr h="381000">
                <a:tc>
                  <a:txBody>
                    <a:bodyPr/>
                    <a:lstStyle/>
                    <a:p>
                      <a:pPr>
                        <a:buNone/>
                      </a:pPr>
                      <a:r>
                        <a:rPr lang="en-US"/>
                        <a:t>P1</a:t>
                      </a:r>
                    </a:p>
                  </a:txBody>
                  <a:tcPr/>
                </a:tc>
                <a:tc>
                  <a:txBody>
                    <a:bodyPr/>
                    <a:lstStyle/>
                    <a:p>
                      <a:pPr>
                        <a:buNone/>
                      </a:pPr>
                      <a:r>
                        <a:rPr lang="en-US" dirty="0"/>
                        <a:t>P2</a:t>
                      </a:r>
                    </a:p>
                  </a:txBody>
                  <a:tcPr/>
                </a:tc>
                <a:tc>
                  <a:txBody>
                    <a:bodyPr/>
                    <a:lstStyle/>
                    <a:p>
                      <a:pPr>
                        <a:buNone/>
                      </a:pPr>
                      <a:r>
                        <a:rPr lang="en-US" dirty="0"/>
                        <a:t>P3</a:t>
                      </a:r>
                    </a:p>
                  </a:txBody>
                  <a:tcPr/>
                </a:tc>
                <a:extLst>
                  <a:ext uri="{0D108BD9-81ED-4DB2-BD59-A6C34878D82A}">
                    <a16:rowId xmlns:a16="http://schemas.microsoft.com/office/drawing/2014/main" val="10000"/>
                  </a:ext>
                </a:extLst>
              </a:tr>
            </a:tbl>
          </a:graphicData>
        </a:graphic>
      </p:graphicFrame>
      <p:sp>
        <p:nvSpPr>
          <p:cNvPr id="6" name="Rectangle 5">
            <a:extLst>
              <a:ext uri="{FF2B5EF4-FFF2-40B4-BE49-F238E27FC236}">
                <a16:creationId xmlns:a16="http://schemas.microsoft.com/office/drawing/2014/main" id="{26985ABC-4AD6-4436-B0A2-B8C5A84E68AA}"/>
              </a:ext>
            </a:extLst>
          </p:cNvPr>
          <p:cNvSpPr/>
          <p:nvPr/>
        </p:nvSpPr>
        <p:spPr>
          <a:xfrm>
            <a:off x="421766" y="1617756"/>
            <a:ext cx="7908160" cy="52937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ln w="0"/>
                <a:effectLst>
                  <a:outerShdw blurRad="38100" dist="19050" dir="2700000" algn="tl" rotWithShape="0">
                    <a:schemeClr val="dk1">
                      <a:alpha val="40000"/>
                    </a:schemeClr>
                  </a:outerShdw>
                </a:effectLst>
              </a:rPr>
              <a:t>Step1: </a:t>
            </a:r>
            <a:r>
              <a:rPr lang="en-US" dirty="0">
                <a:ln w="0"/>
                <a:effectLst>
                  <a:outerShdw blurRad="38100" dist="19050" dir="2700000" algn="tl" rotWithShape="0">
                    <a:schemeClr val="dk1">
                      <a:alpha val="40000"/>
                    </a:schemeClr>
                  </a:outerShdw>
                </a:effectLst>
              </a:rPr>
              <a:t>task “a” is assigned to processor “P1”, while P2, P3 are idle.</a:t>
            </a:r>
          </a:p>
          <a:p>
            <a:r>
              <a:rPr lang="en-US" sz="1600" dirty="0">
                <a:ln w="0"/>
                <a:effectLst>
                  <a:outerShdw blurRad="38100" dist="19050" dir="2700000" algn="tl" rotWithShape="0">
                    <a:schemeClr val="dk1">
                      <a:alpha val="40000"/>
                    </a:schemeClr>
                  </a:outerShdw>
                </a:effectLst>
              </a:rPr>
              <a:t>Step2: </a:t>
            </a:r>
            <a:r>
              <a:rPr lang="en-US" dirty="0">
                <a:ln w="0"/>
                <a:effectLst>
                  <a:outerShdw blurRad="38100" dist="19050" dir="2700000" algn="tl" rotWithShape="0">
                    <a:schemeClr val="dk1">
                      <a:alpha val="40000"/>
                    </a:schemeClr>
                  </a:outerShdw>
                </a:effectLst>
              </a:rPr>
              <a:t>task “b” is assigned to P1 after task “a” is executed.</a:t>
            </a:r>
          </a:p>
          <a:p>
            <a:r>
              <a:rPr lang="en-US" sz="1600" dirty="0">
                <a:ln w="0"/>
                <a:effectLst>
                  <a:outerShdw blurRad="38100" dist="19050" dir="2700000" algn="tl" rotWithShape="0">
                    <a:schemeClr val="dk1">
                      <a:alpha val="40000"/>
                    </a:schemeClr>
                  </a:outerShdw>
                </a:effectLst>
              </a:rPr>
              <a:t>Step3: task “c” is assigned to P2, begins execution after task “a” is executed, plus a 	communication cost = 2 time units.</a:t>
            </a:r>
          </a:p>
          <a:p>
            <a:r>
              <a:rPr lang="en-US" sz="1600" dirty="0">
                <a:ln w="0"/>
                <a:effectLst>
                  <a:outerShdw blurRad="38100" dist="19050" dir="2700000" algn="tl" rotWithShape="0">
                    <a:schemeClr val="dk1">
                      <a:alpha val="40000"/>
                    </a:schemeClr>
                  </a:outerShdw>
                </a:effectLst>
              </a:rPr>
              <a:t>Step4: task “d” is assigned to P3, same way to step4, but with communication </a:t>
            </a:r>
          </a:p>
          <a:p>
            <a:r>
              <a:rPr lang="en-US" sz="1600" dirty="0">
                <a:ln w="0"/>
                <a:effectLst>
                  <a:outerShdw blurRad="38100" dist="19050" dir="2700000" algn="tl" rotWithShape="0">
                    <a:schemeClr val="dk1">
                      <a:alpha val="40000"/>
                    </a:schemeClr>
                  </a:outerShdw>
                </a:effectLst>
              </a:rPr>
              <a:t>	time = 3 time units.</a:t>
            </a:r>
          </a:p>
          <a:p>
            <a:r>
              <a:rPr lang="en-US" sz="1600" dirty="0">
                <a:ln w="0"/>
                <a:effectLst>
                  <a:outerShdw blurRad="38100" dist="19050" dir="2700000" algn="tl" rotWithShape="0">
                    <a:schemeClr val="dk1">
                      <a:alpha val="40000"/>
                    </a:schemeClr>
                  </a:outerShdw>
                </a:effectLst>
              </a:rPr>
              <a:t>Step5: task “e” is assigned to P1, without communication time, as the whole results of 	task “a” is available at P1.</a:t>
            </a:r>
          </a:p>
          <a:p>
            <a:r>
              <a:rPr lang="en-US" sz="1600" dirty="0">
                <a:ln w="0"/>
                <a:effectLst>
                  <a:outerShdw blurRad="38100" dist="19050" dir="2700000" algn="tl" rotWithShape="0">
                    <a:schemeClr val="dk1">
                      <a:alpha val="40000"/>
                    </a:schemeClr>
                  </a:outerShdw>
                </a:effectLst>
              </a:rPr>
              <a:t>Step6: task “g” is assigned to P2, without communication time for the same reason.</a:t>
            </a:r>
          </a:p>
          <a:p>
            <a:r>
              <a:rPr lang="en-US" sz="1600" dirty="0">
                <a:ln w="0"/>
                <a:effectLst>
                  <a:outerShdw blurRad="38100" dist="19050" dir="2700000" algn="tl" rotWithShape="0">
                    <a:schemeClr val="dk1">
                      <a:alpha val="40000"/>
                    </a:schemeClr>
                  </a:outerShdw>
                </a:effectLst>
              </a:rPr>
              <a:t>Step7: </a:t>
            </a:r>
            <a:r>
              <a:rPr lang="en-US" dirty="0">
                <a:ln w="0"/>
                <a:effectLst>
                  <a:outerShdw blurRad="38100" dist="19050" dir="2700000" algn="tl" rotWithShape="0">
                    <a:schemeClr val="dk1">
                      <a:alpha val="40000"/>
                    </a:schemeClr>
                  </a:outerShdw>
                </a:effectLst>
              </a:rPr>
              <a:t>same operation when “f” is assigned to processor 1.</a:t>
            </a:r>
          </a:p>
          <a:p>
            <a:r>
              <a:rPr lang="en-US" sz="1600" dirty="0">
                <a:ln w="0"/>
                <a:effectLst>
                  <a:outerShdw blurRad="38100" dist="19050" dir="2700000" algn="tl" rotWithShape="0">
                    <a:schemeClr val="dk1">
                      <a:alpha val="40000"/>
                    </a:schemeClr>
                  </a:outerShdw>
                </a:effectLst>
              </a:rPr>
              <a:t>Step8: </a:t>
            </a:r>
            <a:r>
              <a:rPr lang="en-US" dirty="0">
                <a:ln w="0"/>
                <a:effectLst>
                  <a:outerShdw blurRad="38100" dist="19050" dir="2700000" algn="tl" rotWithShape="0">
                    <a:schemeClr val="dk1">
                      <a:alpha val="40000"/>
                    </a:schemeClr>
                  </a:outerShdw>
                </a:effectLst>
              </a:rPr>
              <a:t>same for task “j”</a:t>
            </a:r>
            <a:endParaRPr lang="en-US" sz="1600" dirty="0">
              <a:ln w="0"/>
              <a:effectLst>
                <a:outerShdw blurRad="38100" dist="19050" dir="2700000" algn="tl" rotWithShape="0">
                  <a:schemeClr val="dk1">
                    <a:alpha val="40000"/>
                  </a:schemeClr>
                </a:outerShdw>
              </a:effectLst>
            </a:endParaRPr>
          </a:p>
          <a:p>
            <a:r>
              <a:rPr lang="en-US" sz="1600" dirty="0">
                <a:ln w="0"/>
                <a:effectLst>
                  <a:outerShdw blurRad="38100" dist="19050" dir="2700000" algn="tl" rotWithShape="0">
                    <a:schemeClr val="dk1">
                      <a:alpha val="40000"/>
                    </a:schemeClr>
                  </a:outerShdw>
                </a:effectLst>
              </a:rPr>
              <a:t>Step9: task “h” is assigned to P2, it requires results of both “d”, “e” tasks, with 	communication costs for both of them of 4,2 in sequence, so 	the overall 	communication cost both of them is 4 time units.</a:t>
            </a:r>
          </a:p>
          <a:p>
            <a:r>
              <a:rPr lang="en-US" sz="1600" dirty="0">
                <a:ln w="0"/>
                <a:effectLst>
                  <a:outerShdw blurRad="38100" dist="19050" dir="2700000" algn="tl" rotWithShape="0">
                    <a:schemeClr val="dk1">
                      <a:alpha val="40000"/>
                    </a:schemeClr>
                  </a:outerShdw>
                </a:effectLst>
              </a:rPr>
              <a:t>Step10: task “I” is assigned to P3, requires results from task “e” with communication 	time = 3 time units.</a:t>
            </a:r>
          </a:p>
          <a:p>
            <a:r>
              <a:rPr lang="en-US" sz="1600" dirty="0">
                <a:ln w="0"/>
                <a:effectLst>
                  <a:outerShdw blurRad="38100" dist="19050" dir="2700000" algn="tl" rotWithShape="0">
                    <a:schemeClr val="dk1">
                      <a:alpha val="40000"/>
                    </a:schemeClr>
                  </a:outerShdw>
                </a:effectLst>
              </a:rPr>
              <a:t>Step11: task “k” is assigned to P2, requires results from “g”, “h” –already available in 	P2- and “j” –with communication cost = 6 time units.</a:t>
            </a:r>
          </a:p>
          <a:p>
            <a:r>
              <a:rPr lang="en-US" sz="2400" dirty="0">
                <a:ln w="0"/>
                <a:solidFill>
                  <a:schemeClr val="accent2">
                    <a:lumMod val="60000"/>
                    <a:lumOff val="40000"/>
                  </a:schemeClr>
                </a:solidFill>
                <a:effectLst>
                  <a:outerShdw blurRad="38100" dist="19050" dir="2700000" algn="tl" rotWithShape="0">
                    <a:schemeClr val="dk1">
                      <a:alpha val="40000"/>
                    </a:schemeClr>
                  </a:outerShdw>
                </a:effectLst>
              </a:rPr>
              <a:t>The overall execution time = 27 time units</a:t>
            </a:r>
          </a:p>
          <a:p>
            <a:endParaRPr lang="en-US" dirty="0">
              <a:ln w="0"/>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C55A9FC0-6B8D-4DA8-9ED4-E3AF936BB3F4}"/>
              </a:ext>
            </a:extLst>
          </p:cNvPr>
          <p:cNvPicPr>
            <a:picLocks noChangeAspect="1"/>
          </p:cNvPicPr>
          <p:nvPr/>
        </p:nvPicPr>
        <p:blipFill>
          <a:blip r:embed="rId2"/>
          <a:stretch>
            <a:fillRect/>
          </a:stretch>
        </p:blipFill>
        <p:spPr>
          <a:xfrm>
            <a:off x="9167495" y="1325973"/>
            <a:ext cx="2904762" cy="5390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2A10-AB9E-418F-AA51-B45C86C97B54}"/>
              </a:ext>
            </a:extLst>
          </p:cNvPr>
          <p:cNvSpPr>
            <a:spLocks noGrp="1"/>
          </p:cNvSpPr>
          <p:nvPr>
            <p:ph type="title"/>
          </p:nvPr>
        </p:nvSpPr>
        <p:spPr>
          <a:xfrm>
            <a:off x="6431170" y="1178412"/>
            <a:ext cx="3489569" cy="2396681"/>
          </a:xfrm>
        </p:spPr>
        <p:txBody>
          <a:bodyPr vert="horz" lIns="91440" tIns="45720" rIns="91440" bIns="45720" rtlCol="0" anchor="b">
            <a:normAutofit/>
          </a:bodyPr>
          <a:lstStyle/>
          <a:p>
            <a:r>
              <a:rPr lang="en-US" sz="3100" dirty="0">
                <a:solidFill>
                  <a:schemeClr val="accent1">
                    <a:lumMod val="75000"/>
                  </a:schemeClr>
                </a:solidFill>
                <a:effectLst>
                  <a:outerShdw blurRad="38100" dist="19050" dir="2700000" algn="tl" rotWithShape="0">
                    <a:schemeClr val="dk1">
                      <a:alpha val="40000"/>
                    </a:schemeClr>
                  </a:outerShdw>
                </a:effectLst>
                <a:sym typeface="+mn-ea"/>
              </a:rPr>
              <a:t>By Using Breadth First  Algorithm solve the problem</a:t>
            </a:r>
            <a:br>
              <a:rPr lang="en-US" sz="3100" dirty="0">
                <a:solidFill>
                  <a:srgbClr val="FFFFFF"/>
                </a:solidFill>
              </a:rPr>
            </a:br>
            <a:endParaRPr lang="en-US" sz="3100" dirty="0">
              <a:solidFill>
                <a:srgbClr val="FFFFFF"/>
              </a:solidFill>
            </a:endParaRPr>
          </a:p>
        </p:txBody>
      </p:sp>
      <p:pic>
        <p:nvPicPr>
          <p:cNvPr id="4" name="Content Placeholder 4">
            <a:extLst>
              <a:ext uri="{FF2B5EF4-FFF2-40B4-BE49-F238E27FC236}">
                <a16:creationId xmlns:a16="http://schemas.microsoft.com/office/drawing/2014/main" id="{342090C1-C749-4863-9D7F-4363AD92D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92" y="1140351"/>
            <a:ext cx="5400940" cy="4577297"/>
          </a:xfrm>
          <a:prstGeom prst="rect">
            <a:avLst/>
          </a:prstGeom>
        </p:spPr>
      </p:pic>
      <p:sp>
        <p:nvSpPr>
          <p:cNvPr id="7" name="Rectangle 6">
            <a:extLst>
              <a:ext uri="{FF2B5EF4-FFF2-40B4-BE49-F238E27FC236}">
                <a16:creationId xmlns:a16="http://schemas.microsoft.com/office/drawing/2014/main" id="{F3B24075-1F59-4DA0-8CB2-BD8F854246B6}"/>
              </a:ext>
            </a:extLst>
          </p:cNvPr>
          <p:cNvSpPr/>
          <p:nvPr/>
        </p:nvSpPr>
        <p:spPr>
          <a:xfrm>
            <a:off x="5673117" y="3928907"/>
            <a:ext cx="4645459" cy="1200329"/>
          </a:xfrm>
          <a:prstGeom prst="rect">
            <a:avLst/>
          </a:prstGeom>
          <a:noFill/>
        </p:spPr>
        <p:txBody>
          <a:bodyPr wrap="square" lIns="91440" tIns="45720" rIns="91440" bIns="45720">
            <a:spAutoFit/>
          </a:bodyPr>
          <a:lstStyle/>
          <a:p>
            <a:pPr algn="ctr"/>
            <a:r>
              <a:rPr lang="en-US" sz="3600" b="1" cap="none" spc="0"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effectLst>
              </a:rPr>
              <a:t>Executed on three processors</a:t>
            </a:r>
          </a:p>
        </p:txBody>
      </p:sp>
    </p:spTree>
    <p:extLst>
      <p:ext uri="{BB962C8B-B14F-4D97-AF65-F5344CB8AC3E}">
        <p14:creationId xmlns:p14="http://schemas.microsoft.com/office/powerpoint/2010/main" val="36561569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6487-289F-4B90-A1CD-CE76C64C8ABA}"/>
              </a:ext>
            </a:extLst>
          </p:cNvPr>
          <p:cNvSpPr>
            <a:spLocks noGrp="1"/>
          </p:cNvSpPr>
          <p:nvPr>
            <p:ph type="title"/>
          </p:nvPr>
        </p:nvSpPr>
        <p:spPr>
          <a:xfrm>
            <a:off x="237995" y="4743"/>
            <a:ext cx="8115322" cy="634085"/>
          </a:xfrm>
        </p:spPr>
        <p:txBody>
          <a:bodyPr>
            <a:normAutofit fontScale="90000"/>
          </a:bodyPr>
          <a:lstStyle/>
          <a:p>
            <a:r>
              <a:rPr lang="en-US" dirty="0"/>
              <a:t>explanation</a:t>
            </a:r>
          </a:p>
        </p:txBody>
      </p:sp>
      <p:sp>
        <p:nvSpPr>
          <p:cNvPr id="3" name="Content Placeholder 2">
            <a:extLst>
              <a:ext uri="{FF2B5EF4-FFF2-40B4-BE49-F238E27FC236}">
                <a16:creationId xmlns:a16="http://schemas.microsoft.com/office/drawing/2014/main" id="{8609893B-996F-4072-8BA0-19CD1EBBAE98}"/>
              </a:ext>
            </a:extLst>
          </p:cNvPr>
          <p:cNvSpPr>
            <a:spLocks noGrp="1"/>
          </p:cNvSpPr>
          <p:nvPr>
            <p:ph idx="1"/>
          </p:nvPr>
        </p:nvSpPr>
        <p:spPr>
          <a:xfrm>
            <a:off x="237995" y="613775"/>
            <a:ext cx="8225622" cy="5877567"/>
          </a:xfrm>
        </p:spPr>
        <p:txBody>
          <a:bodyPr>
            <a:normAutofit fontScale="92500" lnSpcReduction="20000"/>
          </a:bodyPr>
          <a:lstStyle/>
          <a:p>
            <a:pPr marL="457200" indent="-457200">
              <a:buFont typeface="+mj-lt"/>
              <a:buAutoNum type="arabicPeriod"/>
            </a:pPr>
            <a:r>
              <a:rPr lang="en-US" sz="2000" b="1" dirty="0"/>
              <a:t>Task </a:t>
            </a:r>
            <a:r>
              <a:rPr lang="en-US" sz="2000" b="1" dirty="0">
                <a:solidFill>
                  <a:schemeClr val="accent4"/>
                </a:solidFill>
              </a:rPr>
              <a:t>a</a:t>
            </a:r>
            <a:r>
              <a:rPr lang="en-US" sz="2000" b="1" dirty="0"/>
              <a:t> is assigned to p1, takes 2 time units for execution.</a:t>
            </a:r>
          </a:p>
          <a:p>
            <a:pPr marL="457200" indent="-457200">
              <a:buFont typeface="+mj-lt"/>
              <a:buAutoNum type="arabicPeriod"/>
            </a:pPr>
            <a:r>
              <a:rPr lang="en-US" sz="2000" b="1" dirty="0"/>
              <a:t>Task </a:t>
            </a:r>
            <a:r>
              <a:rPr lang="en-US" sz="2000" b="1" dirty="0">
                <a:solidFill>
                  <a:schemeClr val="accent4"/>
                </a:solidFill>
              </a:rPr>
              <a:t>b</a:t>
            </a:r>
            <a:r>
              <a:rPr lang="en-US" sz="2000" b="1" dirty="0"/>
              <a:t> is then assigned to p1, takes 4 time units for execution.</a:t>
            </a:r>
          </a:p>
          <a:p>
            <a:pPr marL="457200" indent="-457200">
              <a:buFont typeface="+mj-lt"/>
              <a:buAutoNum type="arabicPeriod"/>
            </a:pPr>
            <a:r>
              <a:rPr lang="en-US" sz="2000" b="1" dirty="0"/>
              <a:t>While task </a:t>
            </a:r>
            <a:r>
              <a:rPr lang="en-US" sz="2000" b="1" dirty="0">
                <a:solidFill>
                  <a:schemeClr val="accent4"/>
                </a:solidFill>
              </a:rPr>
              <a:t>d</a:t>
            </a:r>
            <a:r>
              <a:rPr lang="en-US" sz="2000" b="1" dirty="0"/>
              <a:t> is assigned to p2, which takes 3 time units as communication time, then 5 execution time units.</a:t>
            </a:r>
          </a:p>
          <a:p>
            <a:pPr marL="457200" indent="-457200">
              <a:buFont typeface="+mj-lt"/>
              <a:buAutoNum type="arabicPeriod"/>
            </a:pPr>
            <a:r>
              <a:rPr lang="en-US" sz="2000" b="1" dirty="0"/>
              <a:t>At the same time, task </a:t>
            </a:r>
            <a:r>
              <a:rPr lang="en-US" sz="2000" b="1" dirty="0">
                <a:solidFill>
                  <a:schemeClr val="accent4"/>
                </a:solidFill>
              </a:rPr>
              <a:t>e</a:t>
            </a:r>
            <a:r>
              <a:rPr lang="en-US" sz="2000" b="1" dirty="0"/>
              <a:t> is assigned to p3, taking 4 comm time units, then 4 execution time units.</a:t>
            </a:r>
          </a:p>
          <a:p>
            <a:pPr marL="457200" indent="-457200">
              <a:buFont typeface="+mj-lt"/>
              <a:buAutoNum type="arabicPeriod"/>
            </a:pPr>
            <a:r>
              <a:rPr lang="en-US" sz="2000" b="1" dirty="0"/>
              <a:t>Then task </a:t>
            </a:r>
            <a:r>
              <a:rPr lang="en-US" sz="2000" b="1" dirty="0">
                <a:solidFill>
                  <a:schemeClr val="accent4"/>
                </a:solidFill>
              </a:rPr>
              <a:t>c</a:t>
            </a:r>
            <a:r>
              <a:rPr lang="en-US" sz="2000" b="1" dirty="0"/>
              <a:t> is assigned to p1 without comm time, as it depends on results of task a which was processed on p1, too.</a:t>
            </a:r>
          </a:p>
          <a:p>
            <a:pPr marL="457200" indent="-457200">
              <a:buFont typeface="+mj-lt"/>
              <a:buAutoNum type="arabicPeriod"/>
            </a:pPr>
            <a:r>
              <a:rPr lang="en-US" sz="2000" b="1" dirty="0"/>
              <a:t>Same way for task </a:t>
            </a:r>
            <a:r>
              <a:rPr lang="en-US" sz="2000" b="1" dirty="0">
                <a:solidFill>
                  <a:schemeClr val="accent4"/>
                </a:solidFill>
              </a:rPr>
              <a:t>f</a:t>
            </a:r>
            <a:r>
              <a:rPr lang="en-US" sz="2000" b="1" dirty="0"/>
              <a:t> which depends on task b, </a:t>
            </a:r>
            <a:r>
              <a:rPr lang="en-US" sz="2000" b="1" dirty="0">
                <a:solidFill>
                  <a:schemeClr val="accent4"/>
                </a:solidFill>
              </a:rPr>
              <a:t>g</a:t>
            </a:r>
            <a:r>
              <a:rPr lang="en-US" sz="2000" b="1" dirty="0"/>
              <a:t> which depends on c, both of them are executed on p1, and task </a:t>
            </a:r>
            <a:r>
              <a:rPr lang="en-US" sz="2000" b="1" dirty="0" err="1">
                <a:solidFill>
                  <a:schemeClr val="accent4"/>
                </a:solidFill>
              </a:rPr>
              <a:t>i</a:t>
            </a:r>
            <a:r>
              <a:rPr lang="en-US" sz="2000" b="1" dirty="0"/>
              <a:t> which depends on e, both of then are executed on p3.</a:t>
            </a:r>
          </a:p>
          <a:p>
            <a:pPr marL="457200" indent="-457200">
              <a:buFont typeface="+mj-lt"/>
              <a:buAutoNum type="arabicPeriod"/>
            </a:pPr>
            <a:r>
              <a:rPr lang="en-US" sz="2000" b="1" dirty="0"/>
              <a:t>Also task </a:t>
            </a:r>
            <a:r>
              <a:rPr lang="en-US" sz="2000" b="1" dirty="0">
                <a:solidFill>
                  <a:schemeClr val="accent4"/>
                </a:solidFill>
              </a:rPr>
              <a:t>j</a:t>
            </a:r>
            <a:r>
              <a:rPr lang="en-US" sz="2000" b="1" dirty="0"/>
              <a:t> is dependent on tasks b, and f which were also executed on P1, so there isn’t any communication time.</a:t>
            </a:r>
          </a:p>
          <a:p>
            <a:pPr marL="457200" indent="-457200">
              <a:buFont typeface="+mj-lt"/>
              <a:buAutoNum type="arabicPeriod"/>
            </a:pPr>
            <a:r>
              <a:rPr lang="en-US" sz="2000" b="1" dirty="0"/>
              <a:t>Task </a:t>
            </a:r>
            <a:r>
              <a:rPr lang="en-US" sz="2000" b="1" dirty="0">
                <a:solidFill>
                  <a:schemeClr val="accent4"/>
                </a:solidFill>
              </a:rPr>
              <a:t>h</a:t>
            </a:r>
            <a:r>
              <a:rPr lang="en-US" sz="2000" b="1" dirty="0"/>
              <a:t> depends on d, e so it requires 2 comm time units.</a:t>
            </a:r>
          </a:p>
          <a:p>
            <a:pPr marL="457200" indent="-457200">
              <a:buFont typeface="+mj-lt"/>
              <a:buAutoNum type="arabicPeriod"/>
            </a:pPr>
            <a:r>
              <a:rPr lang="en-US" sz="2000" b="1" dirty="0"/>
              <a:t>Task </a:t>
            </a:r>
            <a:r>
              <a:rPr lang="en-US" sz="2000" b="1" dirty="0">
                <a:solidFill>
                  <a:schemeClr val="accent4"/>
                </a:solidFill>
              </a:rPr>
              <a:t>k</a:t>
            </a:r>
            <a:r>
              <a:rPr lang="en-US" sz="2000" b="1" dirty="0"/>
              <a:t> depends on j, g –they’re executed on P1- and h </a:t>
            </a:r>
            <a:r>
              <a:rPr lang="en-US" sz="2000" b="1" dirty="0">
                <a:sym typeface="Wingdings" panose="05000000000000000000" pitchFamily="2" charset="2"/>
              </a:rPr>
              <a:t> 3 comm time units</a:t>
            </a:r>
          </a:p>
          <a:p>
            <a:r>
              <a:rPr lang="en-US" sz="2000" dirty="0">
                <a:ln w="0"/>
                <a:solidFill>
                  <a:schemeClr val="accent2">
                    <a:lumMod val="75000"/>
                  </a:schemeClr>
                </a:solidFill>
                <a:effectLst>
                  <a:outerShdw blurRad="38100" dist="25400" dir="5400000" algn="ctr" rotWithShape="0">
                    <a:srgbClr val="6E747A">
                      <a:alpha val="43000"/>
                    </a:srgbClr>
                  </a:outerShdw>
                </a:effectLst>
              </a:rPr>
              <a:t>Completion time</a:t>
            </a:r>
          </a:p>
          <a:p>
            <a:pPr lvl="1"/>
            <a:r>
              <a:rPr lang="en-US" sz="1800" dirty="0">
                <a:ln w="0"/>
                <a:solidFill>
                  <a:schemeClr val="accent2">
                    <a:lumMod val="75000"/>
                  </a:schemeClr>
                </a:solidFill>
                <a:effectLst>
                  <a:outerShdw blurRad="38100" dist="25400" dir="5400000" algn="ctr" rotWithShape="0">
                    <a:srgbClr val="6E747A">
                      <a:alpha val="43000"/>
                    </a:srgbClr>
                  </a:outerShdw>
                </a:effectLst>
              </a:rPr>
              <a:t>	= execution time + communication time</a:t>
            </a:r>
          </a:p>
          <a:p>
            <a:pPr lvl="1"/>
            <a:r>
              <a:rPr lang="en-US" sz="1800" dirty="0">
                <a:ln w="0"/>
                <a:solidFill>
                  <a:schemeClr val="accent2">
                    <a:lumMod val="75000"/>
                  </a:schemeClr>
                </a:solidFill>
                <a:effectLst>
                  <a:outerShdw blurRad="38100" dist="25400" dir="5400000" algn="ctr" rotWithShape="0">
                    <a:srgbClr val="6E747A">
                      <a:alpha val="43000"/>
                    </a:srgbClr>
                  </a:outerShdw>
                </a:effectLst>
              </a:rPr>
              <a:t>	= 23 time units.</a:t>
            </a:r>
          </a:p>
          <a:p>
            <a:pPr marL="457200" indent="-457200">
              <a:buFont typeface="+mj-lt"/>
              <a:buAutoNum type="arabicPeriod"/>
            </a:pPr>
            <a:endParaRPr lang="en-US" sz="2000" b="1" dirty="0">
              <a:sym typeface="Wingdings" panose="05000000000000000000" pitchFamily="2" charset="2"/>
            </a:endParaRPr>
          </a:p>
          <a:p>
            <a:pPr marL="457200" indent="-457200">
              <a:buFont typeface="+mj-lt"/>
              <a:buAutoNum type="arabicPeriod"/>
            </a:pPr>
            <a:endParaRPr lang="en-US" sz="2000" b="1" dirty="0"/>
          </a:p>
          <a:p>
            <a:pPr marL="457200" indent="-457200">
              <a:buFont typeface="+mj-lt"/>
              <a:buAutoNum type="arabicPeriod"/>
            </a:pPr>
            <a:endParaRPr lang="en-US" sz="2000" b="1" dirty="0"/>
          </a:p>
          <a:p>
            <a:pPr marL="0" indent="0">
              <a:buNone/>
            </a:pPr>
            <a:endParaRPr lang="en-US" sz="2000" b="1" dirty="0"/>
          </a:p>
        </p:txBody>
      </p:sp>
      <p:pic>
        <p:nvPicPr>
          <p:cNvPr id="4" name="Content Placeholder 4">
            <a:extLst>
              <a:ext uri="{FF2B5EF4-FFF2-40B4-BE49-F238E27FC236}">
                <a16:creationId xmlns:a16="http://schemas.microsoft.com/office/drawing/2014/main" id="{50B4EE98-47BF-4A87-972E-4EE29888F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617" y="366658"/>
            <a:ext cx="3728383" cy="6223328"/>
          </a:xfrm>
          <a:prstGeom prst="rect">
            <a:avLst/>
          </a:prstGeom>
        </p:spPr>
      </p:pic>
    </p:spTree>
    <p:extLst>
      <p:ext uri="{BB962C8B-B14F-4D97-AF65-F5344CB8AC3E}">
        <p14:creationId xmlns:p14="http://schemas.microsoft.com/office/powerpoint/2010/main" val="366403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3000" y="359156"/>
            <a:ext cx="9875520" cy="1356360"/>
          </a:xfrm>
        </p:spPr>
        <p:txBody>
          <a:bodyPr>
            <a:normAutofit/>
          </a:bodyPr>
          <a:lstStyle/>
          <a:p>
            <a:r>
              <a:rPr lang="en-US" sz="3600" dirty="0">
                <a:latin typeface="Rockwell" panose="02060603020205020403" pitchFamily="18" charset="0"/>
              </a:rPr>
              <a:t>    Solve the example by Breadth First Algorithm using 3 processors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632" y="1715516"/>
            <a:ext cx="5707011" cy="4832214"/>
          </a:xfrm>
        </p:spPr>
      </p:pic>
      <p:pic>
        <p:nvPicPr>
          <p:cNvPr id="6" name="Picture 5"/>
          <p:cNvPicPr>
            <a:picLocks noChangeAspect="1"/>
          </p:cNvPicPr>
          <p:nvPr/>
        </p:nvPicPr>
        <p:blipFill>
          <a:blip r:embed="rId3"/>
          <a:stretch>
            <a:fillRect/>
          </a:stretch>
        </p:blipFill>
        <p:spPr>
          <a:xfrm>
            <a:off x="1143000" y="508711"/>
            <a:ext cx="497165" cy="489238"/>
          </a:xfrm>
          <a:prstGeom prst="rect">
            <a:avLst/>
          </a:prstGeom>
        </p:spPr>
      </p:pic>
    </p:spTree>
    <p:extLst>
      <p:ext uri="{BB962C8B-B14F-4D97-AF65-F5344CB8AC3E}">
        <p14:creationId xmlns:p14="http://schemas.microsoft.com/office/powerpoint/2010/main" val="15240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 General Steps of solution :</a:t>
            </a:r>
          </a:p>
        </p:txBody>
      </p:sp>
      <p:sp>
        <p:nvSpPr>
          <p:cNvPr id="3" name="Content Placeholder 2"/>
          <p:cNvSpPr>
            <a:spLocks noGrp="1"/>
          </p:cNvSpPr>
          <p:nvPr>
            <p:ph idx="1"/>
          </p:nvPr>
        </p:nvSpPr>
        <p:spPr>
          <a:xfrm>
            <a:off x="1099415" y="1865376"/>
            <a:ext cx="9872871" cy="4038600"/>
          </a:xfrm>
        </p:spPr>
        <p:txBody>
          <a:bodyPr>
            <a:normAutofit lnSpcReduction="10000"/>
          </a:bodyPr>
          <a:lstStyle/>
          <a:p>
            <a:pPr marL="45720" indent="0">
              <a:buNone/>
            </a:pPr>
            <a:r>
              <a:rPr lang="en-US" sz="2800" dirty="0"/>
              <a:t>1. First , we will divide the DAG into levels ( we have 5 levels ) .  </a:t>
            </a:r>
          </a:p>
          <a:p>
            <a:pPr marL="45720" indent="0">
              <a:buNone/>
            </a:pPr>
            <a:r>
              <a:rPr lang="en-US" sz="2800" dirty="0"/>
              <a:t>2. then , we will put in our minds the dependency of the nodes of the DAG .</a:t>
            </a:r>
          </a:p>
          <a:p>
            <a:pPr marL="45720" indent="0">
              <a:buNone/>
            </a:pPr>
            <a:r>
              <a:rPr lang="en-US" sz="2800" dirty="0"/>
              <a:t> 3. Finally , we will assign each task to  a processor  ( but we should put in our minds  the execution and communication time ).</a:t>
            </a:r>
          </a:p>
          <a:p>
            <a:pPr marL="45720" indent="0">
              <a:buNone/>
            </a:pPr>
            <a:r>
              <a:rPr lang="en-US" sz="2800" dirty="0"/>
              <a:t> 4. Try to get the shortest execution time of all the tasks of the DAG ( in this solution we get  24 unit time ) .</a:t>
            </a:r>
          </a:p>
          <a:p>
            <a:pPr marL="502920" indent="-457200">
              <a:buAutoNum type="arabicPeriod"/>
            </a:pPr>
            <a:endParaRPr lang="en-US" dirty="0"/>
          </a:p>
          <a:p>
            <a:pPr marL="502920" indent="-457200">
              <a:buAutoNum type="arabicPeriod"/>
            </a:pPr>
            <a:endParaRPr lang="en-US" dirty="0"/>
          </a:p>
        </p:txBody>
      </p:sp>
    </p:spTree>
    <p:extLst>
      <p:ext uri="{BB962C8B-B14F-4D97-AF65-F5344CB8AC3E}">
        <p14:creationId xmlns:p14="http://schemas.microsoft.com/office/powerpoint/2010/main" val="39222580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662</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12</vt:i4>
      </vt:variant>
    </vt:vector>
  </HeadingPairs>
  <TitlesOfParts>
    <vt:vector size="26" baseType="lpstr">
      <vt:lpstr>SimSun</vt:lpstr>
      <vt:lpstr>Aldhabi</vt:lpstr>
      <vt:lpstr>Arial</vt:lpstr>
      <vt:lpstr>Calibri</vt:lpstr>
      <vt:lpstr>Century Gothic</vt:lpstr>
      <vt:lpstr>Rockwell</vt:lpstr>
      <vt:lpstr>Trebuchet MS</vt:lpstr>
      <vt:lpstr>Wingdings</vt:lpstr>
      <vt:lpstr>Wingdings 3</vt:lpstr>
      <vt:lpstr>Business Cooperate</vt:lpstr>
      <vt:lpstr>Ion</vt:lpstr>
      <vt:lpstr>Wisp</vt:lpstr>
      <vt:lpstr>1_Facet</vt:lpstr>
      <vt:lpstr>Facet</vt:lpstr>
      <vt:lpstr>Distributed Computing Systems. TASK</vt:lpstr>
      <vt:lpstr>Solve the DAG with Breadth First Algorithm </vt:lpstr>
      <vt:lpstr>PowerPoint Presentation</vt:lpstr>
      <vt:lpstr>PowerPoint Presentation</vt:lpstr>
      <vt:lpstr>PowerPoint Presentation</vt:lpstr>
      <vt:lpstr>By Using Breadth First  Algorithm solve the problem </vt:lpstr>
      <vt:lpstr>explanation</vt:lpstr>
      <vt:lpstr>    Solve the example by Breadth First Algorithm using 3 processors :</vt:lpstr>
      <vt:lpstr>- General Steps of solution :</vt:lpstr>
      <vt:lpstr>- The solution ( Gantt chart ) :</vt:lpstr>
      <vt:lpstr>-Another solution ( Gantt chart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محمد كرم سعد الجمل</dc:creator>
  <cp:lastModifiedBy>محمد كرم سعد الجمل</cp:lastModifiedBy>
  <cp:revision>15</cp:revision>
  <dcterms:created xsi:type="dcterms:W3CDTF">2018-12-01T12:42:14Z</dcterms:created>
  <dcterms:modified xsi:type="dcterms:W3CDTF">2018-12-01T16:50:39Z</dcterms:modified>
</cp:coreProperties>
</file>