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57" r:id="rId19"/>
    <p:sldId id="258" r:id="rId20"/>
    <p:sldId id="259" r:id="rId21"/>
    <p:sldId id="260" r:id="rId22"/>
    <p:sldId id="262"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A9E7AB-6C8F-4F29-AEC5-C0A5457C1B7B}"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342848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9E7AB-6C8F-4F29-AEC5-C0A5457C1B7B}"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19164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9E7AB-6C8F-4F29-AEC5-C0A5457C1B7B}"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4760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9E7AB-6C8F-4F29-AEC5-C0A5457C1B7B}"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9647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9E7AB-6C8F-4F29-AEC5-C0A5457C1B7B}"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61940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9E7AB-6C8F-4F29-AEC5-C0A5457C1B7B}"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77851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9E7AB-6C8F-4F29-AEC5-C0A5457C1B7B}" type="datetimeFigureOut">
              <a:rPr lang="en-US" smtClean="0"/>
              <a:t>9/30/2017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33195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9E7AB-6C8F-4F29-AEC5-C0A5457C1B7B}" type="datetimeFigureOut">
              <a:rPr lang="en-US" smtClean="0"/>
              <a:t>9/30/2017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61774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9E7AB-6C8F-4F29-AEC5-C0A5457C1B7B}" type="datetimeFigureOut">
              <a:rPr lang="en-US" smtClean="0"/>
              <a:t>9/30/2017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168259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9E7AB-6C8F-4F29-AEC5-C0A5457C1B7B}"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400157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9E7AB-6C8F-4F29-AEC5-C0A5457C1B7B}"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00CF-8611-4ED1-816C-10B0CA6832CD}" type="slidenum">
              <a:rPr lang="en-US" smtClean="0"/>
              <a:t>‹#›</a:t>
            </a:fld>
            <a:endParaRPr lang="en-US"/>
          </a:p>
        </p:txBody>
      </p:sp>
    </p:spTree>
    <p:extLst>
      <p:ext uri="{BB962C8B-B14F-4D97-AF65-F5344CB8AC3E}">
        <p14:creationId xmlns:p14="http://schemas.microsoft.com/office/powerpoint/2010/main" val="327464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9E7AB-6C8F-4F29-AEC5-C0A5457C1B7B}" type="datetimeFigureOut">
              <a:rPr lang="en-US" smtClean="0"/>
              <a:t>9/30/2017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500CF-8611-4ED1-816C-10B0CA6832CD}" type="slidenum">
              <a:rPr lang="en-US" smtClean="0"/>
              <a:t>‹#›</a:t>
            </a:fld>
            <a:endParaRPr lang="en-US"/>
          </a:p>
        </p:txBody>
      </p:sp>
    </p:spTree>
    <p:extLst>
      <p:ext uri="{BB962C8B-B14F-4D97-AF65-F5344CB8AC3E}">
        <p14:creationId xmlns:p14="http://schemas.microsoft.com/office/powerpoint/2010/main" val="2412451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DISTRIBUTED SYSTEM</a:t>
            </a:r>
            <a:endParaRPr lang="en-US" sz="6000" b="1" dirty="0"/>
          </a:p>
        </p:txBody>
      </p:sp>
      <p:sp>
        <p:nvSpPr>
          <p:cNvPr id="3" name="Subtitle 2"/>
          <p:cNvSpPr>
            <a:spLocks noGrp="1"/>
          </p:cNvSpPr>
          <p:nvPr>
            <p:ph type="subTitle" idx="1"/>
          </p:nvPr>
        </p:nvSpPr>
        <p:spPr/>
        <p:txBody>
          <a:bodyPr>
            <a:normAutofit/>
          </a:bodyPr>
          <a:lstStyle/>
          <a:p>
            <a:r>
              <a:rPr lang="en-US" sz="5400" dirty="0" smtClean="0"/>
              <a:t>SEC 1</a:t>
            </a:r>
            <a:endParaRPr lang="en-US" sz="5400" dirty="0"/>
          </a:p>
        </p:txBody>
      </p:sp>
    </p:spTree>
    <p:extLst>
      <p:ext uri="{BB962C8B-B14F-4D97-AF65-F5344CB8AC3E}">
        <p14:creationId xmlns:p14="http://schemas.microsoft.com/office/powerpoint/2010/main" val="2537735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What is meant by replication transparency?</a:t>
            </a:r>
            <a:endParaRPr lang="en-US" dirty="0"/>
          </a:p>
        </p:txBody>
      </p:sp>
      <p:sp>
        <p:nvSpPr>
          <p:cNvPr id="3" name="Content Placeholder 2"/>
          <p:cNvSpPr>
            <a:spLocks noGrp="1"/>
          </p:cNvSpPr>
          <p:nvPr>
            <p:ph idx="1"/>
          </p:nvPr>
        </p:nvSpPr>
        <p:spPr/>
        <p:txBody>
          <a:bodyPr/>
          <a:lstStyle/>
          <a:p>
            <a:pPr algn="just"/>
            <a:r>
              <a:rPr lang="en-US" dirty="0"/>
              <a:t>A processes have knowledge of replication scheme and can take advantage of it </a:t>
            </a:r>
          </a:p>
          <a:p>
            <a:pPr lvl="0" algn="just"/>
            <a:r>
              <a:rPr lang="en-US" dirty="0"/>
              <a:t>B users of a resource access it as if it was not replicated </a:t>
            </a:r>
          </a:p>
          <a:p>
            <a:pPr algn="just"/>
            <a:r>
              <a:rPr lang="en-US" dirty="0"/>
              <a:t>C data is immutable and can be serialized on disk </a:t>
            </a:r>
          </a:p>
          <a:p>
            <a:pPr algn="just"/>
            <a:r>
              <a:rPr lang="en-US" dirty="0"/>
              <a:t>D replies to queries are copied and logged to avoid dirty reads </a:t>
            </a:r>
          </a:p>
          <a:p>
            <a:endParaRPr lang="en-US" dirty="0"/>
          </a:p>
        </p:txBody>
      </p:sp>
    </p:spTree>
    <p:extLst>
      <p:ext uri="{BB962C8B-B14F-4D97-AF65-F5344CB8AC3E}">
        <p14:creationId xmlns:p14="http://schemas.microsoft.com/office/powerpoint/2010/main" val="148811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What is significant for a client server architecture?</a:t>
            </a:r>
            <a:endParaRPr lang="en-US" dirty="0"/>
          </a:p>
        </p:txBody>
      </p:sp>
      <p:sp>
        <p:nvSpPr>
          <p:cNvPr id="3" name="Content Placeholder 2"/>
          <p:cNvSpPr>
            <a:spLocks noGrp="1"/>
          </p:cNvSpPr>
          <p:nvPr>
            <p:ph idx="1"/>
          </p:nvPr>
        </p:nvSpPr>
        <p:spPr/>
        <p:txBody>
          <a:bodyPr/>
          <a:lstStyle/>
          <a:p>
            <a:pPr lvl="0">
              <a:lnSpc>
                <a:spcPct val="200000"/>
              </a:lnSpc>
            </a:pPr>
            <a:r>
              <a:rPr lang="en-US" dirty="0"/>
              <a:t>A the client is the active part </a:t>
            </a:r>
          </a:p>
          <a:p>
            <a:pPr>
              <a:lnSpc>
                <a:spcPct val="200000"/>
              </a:lnSpc>
            </a:pPr>
            <a:r>
              <a:rPr lang="en-US" dirty="0"/>
              <a:t>B servers have more execution power </a:t>
            </a:r>
          </a:p>
          <a:p>
            <a:pPr>
              <a:lnSpc>
                <a:spcPct val="200000"/>
              </a:lnSpc>
            </a:pPr>
            <a:r>
              <a:rPr lang="en-US" dirty="0"/>
              <a:t>C several clients but only one server </a:t>
            </a:r>
          </a:p>
          <a:p>
            <a:pPr>
              <a:lnSpc>
                <a:spcPct val="200000"/>
              </a:lnSpc>
            </a:pPr>
            <a:r>
              <a:rPr lang="en-US" dirty="0"/>
              <a:t>D the server is the active part</a:t>
            </a:r>
          </a:p>
        </p:txBody>
      </p:sp>
    </p:spTree>
    <p:extLst>
      <p:ext uri="{BB962C8B-B14F-4D97-AF65-F5344CB8AC3E}">
        <p14:creationId xmlns:p14="http://schemas.microsoft.com/office/powerpoint/2010/main" val="36944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r>
              <a:rPr lang="en-US" sz="3100" b="1" dirty="0"/>
              <a:t>What would we call a system where one node is always reacting on requests and other nodes only communicate with this node? </a:t>
            </a:r>
            <a:r>
              <a:rPr lang="en-US" dirty="0"/>
              <a:t/>
            </a:r>
            <a:br>
              <a:rPr lang="en-US" dirty="0"/>
            </a:br>
            <a:endParaRPr lang="en-US" dirty="0"/>
          </a:p>
        </p:txBody>
      </p:sp>
      <p:sp>
        <p:nvSpPr>
          <p:cNvPr id="3" name="Content Placeholder 2"/>
          <p:cNvSpPr>
            <a:spLocks noGrp="1"/>
          </p:cNvSpPr>
          <p:nvPr>
            <p:ph idx="1"/>
          </p:nvPr>
        </p:nvSpPr>
        <p:spPr/>
        <p:txBody>
          <a:bodyPr/>
          <a:lstStyle/>
          <a:p>
            <a:pPr>
              <a:lnSpc>
                <a:spcPct val="200000"/>
              </a:lnSpc>
            </a:pPr>
            <a:r>
              <a:rPr lang="en-US" dirty="0"/>
              <a:t>A an asynchronous system </a:t>
            </a:r>
          </a:p>
          <a:p>
            <a:pPr lvl="0">
              <a:lnSpc>
                <a:spcPct val="200000"/>
              </a:lnSpc>
            </a:pPr>
            <a:r>
              <a:rPr lang="en-US" dirty="0"/>
              <a:t>B a client server system </a:t>
            </a:r>
          </a:p>
          <a:p>
            <a:pPr>
              <a:lnSpc>
                <a:spcPct val="200000"/>
              </a:lnSpc>
            </a:pPr>
            <a:r>
              <a:rPr lang="en-US" dirty="0"/>
              <a:t>C a peer-to-peer system </a:t>
            </a:r>
          </a:p>
          <a:p>
            <a:pPr>
              <a:lnSpc>
                <a:spcPct val="200000"/>
              </a:lnSpc>
            </a:pPr>
            <a:r>
              <a:rPr lang="en-US" dirty="0"/>
              <a:t>D a synchronous system </a:t>
            </a:r>
          </a:p>
          <a:p>
            <a:pPr marL="0" indent="0">
              <a:buNone/>
            </a:pPr>
            <a:endParaRPr lang="en-US" dirty="0"/>
          </a:p>
        </p:txBody>
      </p:sp>
    </p:spTree>
    <p:extLst>
      <p:ext uri="{BB962C8B-B14F-4D97-AF65-F5344CB8AC3E}">
        <p14:creationId xmlns:p14="http://schemas.microsoft.com/office/powerpoint/2010/main" val="230842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definition of total-order multicast? 16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messages are delivered in FIFO order </a:t>
            </a:r>
          </a:p>
          <a:p>
            <a:r>
              <a:rPr lang="en-US" dirty="0"/>
              <a:t>B messages are delivered in real time order </a:t>
            </a:r>
          </a:p>
          <a:p>
            <a:r>
              <a:rPr lang="en-US" dirty="0"/>
              <a:t>C messages are delivered in happen-before order </a:t>
            </a:r>
          </a:p>
          <a:p>
            <a:r>
              <a:rPr lang="en-US" dirty="0"/>
              <a:t>D messages are delivered in the same sequence</a:t>
            </a:r>
          </a:p>
        </p:txBody>
      </p:sp>
    </p:spTree>
    <p:extLst>
      <p:ext uri="{BB962C8B-B14F-4D97-AF65-F5344CB8AC3E}">
        <p14:creationId xmlns:p14="http://schemas.microsoft.com/office/powerpoint/2010/main" val="94090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b="1" dirty="0"/>
              <a:t>What are three advantages of client-server systems? </a:t>
            </a:r>
            <a:br>
              <a:rPr lang="en-US" sz="3600" b="1" dirty="0"/>
            </a:br>
            <a:endParaRPr lang="en-US" sz="3600" b="1" dirty="0"/>
          </a:p>
        </p:txBody>
      </p:sp>
      <p:sp>
        <p:nvSpPr>
          <p:cNvPr id="3" name="Content Placeholder 2"/>
          <p:cNvSpPr>
            <a:spLocks noGrp="1"/>
          </p:cNvSpPr>
          <p:nvPr>
            <p:ph idx="1"/>
          </p:nvPr>
        </p:nvSpPr>
        <p:spPr/>
        <p:txBody>
          <a:bodyPr>
            <a:normAutofit fontScale="25000" lnSpcReduction="20000"/>
          </a:bodyPr>
          <a:lstStyle/>
          <a:p>
            <a:pPr algn="just">
              <a:lnSpc>
                <a:spcPct val="170000"/>
              </a:lnSpc>
            </a:pPr>
            <a:r>
              <a:rPr lang="en-US" b="1" dirty="0"/>
              <a:t> </a:t>
            </a:r>
            <a:r>
              <a:rPr lang="en-US" sz="8000" b="1" dirty="0" smtClean="0"/>
              <a:t>Centralization: </a:t>
            </a:r>
            <a:r>
              <a:rPr lang="en-US" sz="8000" dirty="0" smtClean="0"/>
              <a:t>Servers </a:t>
            </a:r>
            <a:r>
              <a:rPr lang="en-US" sz="8000" dirty="0"/>
              <a:t>help in administering the whole set-up. Access rights and resource allocation is done by Servers</a:t>
            </a:r>
            <a:r>
              <a:rPr lang="en-US" sz="8000" dirty="0" smtClean="0"/>
              <a:t>.</a:t>
            </a:r>
          </a:p>
          <a:p>
            <a:pPr algn="just">
              <a:lnSpc>
                <a:spcPct val="170000"/>
              </a:lnSpc>
            </a:pPr>
            <a:r>
              <a:rPr lang="en-US" sz="8000" b="1" dirty="0"/>
              <a:t> Proper </a:t>
            </a:r>
            <a:r>
              <a:rPr lang="en-US" sz="8000" b="1" dirty="0" smtClean="0"/>
              <a:t>management: </a:t>
            </a:r>
            <a:r>
              <a:rPr lang="en-US" sz="8000" dirty="0"/>
              <a:t>All the files are stored at the same place. </a:t>
            </a:r>
            <a:r>
              <a:rPr lang="en-US" sz="8000" dirty="0" smtClean="0"/>
              <a:t>So, </a:t>
            </a:r>
            <a:r>
              <a:rPr lang="en-US" sz="8000" dirty="0"/>
              <a:t>management of files becomes easy. Also it becomes easier to find </a:t>
            </a:r>
            <a:r>
              <a:rPr lang="en-US" sz="8000" dirty="0" smtClean="0"/>
              <a:t>files.</a:t>
            </a:r>
            <a:endParaRPr lang="en-US" sz="8000" dirty="0"/>
          </a:p>
          <a:p>
            <a:pPr algn="just">
              <a:lnSpc>
                <a:spcPct val="170000"/>
              </a:lnSpc>
            </a:pPr>
            <a:r>
              <a:rPr lang="en-US" sz="8000" b="1" dirty="0"/>
              <a:t>Back-up and Recovery </a:t>
            </a:r>
            <a:r>
              <a:rPr lang="en-US" sz="8000" b="1" dirty="0" smtClean="0"/>
              <a:t>possible: </a:t>
            </a:r>
            <a:r>
              <a:rPr lang="en-US" sz="8000" dirty="0"/>
              <a:t>all the data is stored on server. if data is lost, it can be recovered easily and </a:t>
            </a:r>
            <a:r>
              <a:rPr lang="en-US" sz="8000" dirty="0" smtClean="0"/>
              <a:t>efficiently.</a:t>
            </a:r>
          </a:p>
          <a:p>
            <a:pPr algn="just">
              <a:lnSpc>
                <a:spcPct val="170000"/>
              </a:lnSpc>
            </a:pPr>
            <a:r>
              <a:rPr lang="en-US" sz="8000" b="1" dirty="0" err="1" smtClean="0"/>
              <a:t>Upgradation</a:t>
            </a:r>
            <a:r>
              <a:rPr lang="en-US" sz="8000" b="1" dirty="0" smtClean="0"/>
              <a:t> </a:t>
            </a:r>
            <a:r>
              <a:rPr lang="en-US" sz="8000" b="1" dirty="0"/>
              <a:t>and </a:t>
            </a:r>
            <a:r>
              <a:rPr lang="en-US" sz="8000" b="1" dirty="0" smtClean="0"/>
              <a:t>Scalability: </a:t>
            </a:r>
            <a:r>
              <a:rPr lang="en-US" sz="8000" dirty="0" smtClean="0"/>
              <a:t>Changes </a:t>
            </a:r>
            <a:r>
              <a:rPr lang="en-US" sz="8000" dirty="0"/>
              <a:t>can be made easily by just upgrading the server. </a:t>
            </a:r>
            <a:endParaRPr lang="en-US" sz="8000" b="1" dirty="0"/>
          </a:p>
          <a:p>
            <a:pPr algn="just">
              <a:lnSpc>
                <a:spcPct val="170000"/>
              </a:lnSpc>
            </a:pPr>
            <a:r>
              <a:rPr lang="en-US" sz="8000" b="1" dirty="0" smtClean="0"/>
              <a:t>Security</a:t>
            </a:r>
          </a:p>
          <a:p>
            <a:pPr algn="just">
              <a:lnSpc>
                <a:spcPct val="170000"/>
              </a:lnSpc>
            </a:pPr>
            <a:r>
              <a:rPr lang="en-US" sz="8000" b="1" dirty="0" smtClean="0"/>
              <a:t>Better system price/performance</a:t>
            </a:r>
          </a:p>
          <a:p>
            <a:pPr marL="0" indent="0">
              <a:lnSpc>
                <a:spcPct val="170000"/>
              </a:lnSpc>
              <a:buNone/>
            </a:pPr>
            <a:r>
              <a:rPr lang="en-US" sz="8000" b="1" dirty="0"/>
              <a:t/>
            </a:r>
            <a:br>
              <a:rPr lang="en-US" sz="8000" b="1" dirty="0"/>
            </a:br>
            <a:endParaRPr lang="en-US" sz="8000" b="1" dirty="0"/>
          </a:p>
          <a:p>
            <a:endParaRPr lang="en-US" sz="2800" b="1" dirty="0"/>
          </a:p>
        </p:txBody>
      </p:sp>
    </p:spTree>
    <p:extLst>
      <p:ext uri="{BB962C8B-B14F-4D97-AF65-F5344CB8AC3E}">
        <p14:creationId xmlns:p14="http://schemas.microsoft.com/office/powerpoint/2010/main" val="53731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three advantages of peer-to-peer systems?</a:t>
            </a:r>
            <a:endParaRPr lang="en-US" dirty="0"/>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9600" b="1" dirty="0" smtClean="0"/>
              <a:t>Easy </a:t>
            </a:r>
            <a:r>
              <a:rPr lang="en-US" sz="9600" b="1" dirty="0"/>
              <a:t>to </a:t>
            </a:r>
            <a:r>
              <a:rPr lang="en-US" sz="9600" b="1" dirty="0" smtClean="0"/>
              <a:t>install</a:t>
            </a:r>
          </a:p>
          <a:p>
            <a:pPr>
              <a:lnSpc>
                <a:spcPct val="120000"/>
              </a:lnSpc>
            </a:pPr>
            <a:r>
              <a:rPr lang="en-US" sz="9600" b="1" dirty="0"/>
              <a:t>P2P is more reliable </a:t>
            </a:r>
            <a:r>
              <a:rPr lang="en-US" sz="9600" b="1" dirty="0" smtClean="0"/>
              <a:t>:</a:t>
            </a:r>
            <a:r>
              <a:rPr lang="en-US" sz="9600" dirty="0"/>
              <a:t>central dependency is eliminated. Failure of one peer doesn’t affect the functioning of other peers</a:t>
            </a:r>
            <a:r>
              <a:rPr lang="en-US" sz="9600" dirty="0" smtClean="0"/>
              <a:t>.</a:t>
            </a:r>
            <a:endParaRPr lang="en-US" sz="9600" dirty="0"/>
          </a:p>
          <a:p>
            <a:pPr>
              <a:lnSpc>
                <a:spcPct val="120000"/>
              </a:lnSpc>
            </a:pPr>
            <a:r>
              <a:rPr lang="en-US" sz="9600" b="1" dirty="0" smtClean="0"/>
              <a:t>No </a:t>
            </a:r>
            <a:r>
              <a:rPr lang="en-US" sz="9600" b="1" dirty="0"/>
              <a:t>need for </a:t>
            </a:r>
            <a:r>
              <a:rPr lang="en-US" sz="9600" b="1" dirty="0" smtClean="0"/>
              <a:t>System Administrator: </a:t>
            </a:r>
            <a:r>
              <a:rPr lang="en-US" sz="9600" dirty="0"/>
              <a:t>Every user is the administrator of his machine. User can control their shared resources. </a:t>
            </a:r>
            <a:br>
              <a:rPr lang="en-US" sz="9600" dirty="0"/>
            </a:br>
            <a:endParaRPr lang="en-US" sz="9600" dirty="0"/>
          </a:p>
          <a:p>
            <a:pPr>
              <a:lnSpc>
                <a:spcPct val="120000"/>
              </a:lnSpc>
            </a:pPr>
            <a:r>
              <a:rPr lang="en-US" sz="9600" b="1" dirty="0"/>
              <a:t>Less initial expense, since there is no need for a dedicated server</a:t>
            </a:r>
            <a:r>
              <a:rPr lang="en-US" sz="9600" b="1" dirty="0" smtClean="0"/>
              <a:t>.</a:t>
            </a:r>
          </a:p>
          <a:p>
            <a:pPr>
              <a:lnSpc>
                <a:spcPct val="120000"/>
              </a:lnSpc>
            </a:pPr>
            <a:r>
              <a:rPr lang="en-US" sz="9600" b="1" dirty="0" smtClean="0"/>
              <a:t>better </a:t>
            </a:r>
            <a:r>
              <a:rPr lang="en-US" sz="9600" b="1" dirty="0"/>
              <a:t>system availability since there are no centralized servers</a:t>
            </a:r>
            <a:r>
              <a:rPr lang="en-US" sz="9600" dirty="0"/>
              <a:t>.</a:t>
            </a:r>
          </a:p>
          <a:p>
            <a:pPr marL="0" indent="0">
              <a:lnSpc>
                <a:spcPct val="120000"/>
              </a:lnSpc>
              <a:buNone/>
            </a:pPr>
            <a:r>
              <a:rPr lang="en-US" sz="9600" dirty="0"/>
              <a:t/>
            </a:r>
            <a:br>
              <a:rPr lang="en-US" sz="9600" dirty="0"/>
            </a:br>
            <a:endParaRPr lang="en-US" sz="9600" dirty="0"/>
          </a:p>
          <a:p>
            <a:pPr marL="0" indent="0">
              <a:buNone/>
            </a:pPr>
            <a:endParaRPr lang="en-US" b="1" dirty="0"/>
          </a:p>
        </p:txBody>
      </p:sp>
    </p:spTree>
    <p:extLst>
      <p:ext uri="{BB962C8B-B14F-4D97-AF65-F5344CB8AC3E}">
        <p14:creationId xmlns:p14="http://schemas.microsoft.com/office/powerpoint/2010/main" val="381434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TRUE / FALSE</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“broadcast network” is one which uses radio-frequency transmission to send data from one party to another.</a:t>
            </a:r>
          </a:p>
          <a:p>
            <a:r>
              <a:rPr lang="en-US" dirty="0"/>
              <a:t>EXPLAIN: </a:t>
            </a:r>
            <a:r>
              <a:rPr lang="en-US" i="1" dirty="0"/>
              <a:t>A “broadcast network” is one in which multiple receivers can receive a message at the same time from a single sender.</a:t>
            </a:r>
            <a:endParaRPr lang="en-US" dirty="0"/>
          </a:p>
          <a:p>
            <a:endParaRPr lang="en-US" dirty="0"/>
          </a:p>
        </p:txBody>
      </p:sp>
    </p:spTree>
    <p:extLst>
      <p:ext uri="{BB962C8B-B14F-4D97-AF65-F5344CB8AC3E}">
        <p14:creationId xmlns:p14="http://schemas.microsoft.com/office/powerpoint/2010/main" val="246563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 FALSE</a:t>
            </a:r>
            <a:endParaRPr lang="en-US" dirty="0"/>
          </a:p>
        </p:txBody>
      </p:sp>
      <p:sp>
        <p:nvSpPr>
          <p:cNvPr id="3" name="Content Placeholder 2"/>
          <p:cNvSpPr>
            <a:spLocks noGrp="1"/>
          </p:cNvSpPr>
          <p:nvPr>
            <p:ph idx="1"/>
          </p:nvPr>
        </p:nvSpPr>
        <p:spPr/>
        <p:txBody>
          <a:bodyPr/>
          <a:lstStyle/>
          <a:p>
            <a:r>
              <a:rPr lang="en-US" dirty="0"/>
              <a:t>A Remote Procedure Call (RPC) can be used to call a procedure in another process on the same machine.</a:t>
            </a:r>
          </a:p>
          <a:p>
            <a:r>
              <a:rPr lang="en-US" dirty="0"/>
              <a:t>EXPLAIN: </a:t>
            </a:r>
            <a:r>
              <a:rPr lang="en-US" i="1" dirty="0"/>
              <a:t>Just make the client and server addresses to be the same. Location transparency is a fundamental aspect of RPC</a:t>
            </a:r>
            <a:r>
              <a:rPr lang="en-US" i="1" dirty="0" smtClean="0"/>
              <a:t>.</a:t>
            </a:r>
            <a:endParaRPr lang="en-US" dirty="0"/>
          </a:p>
        </p:txBody>
      </p:sp>
    </p:spTree>
    <p:extLst>
      <p:ext uri="{BB962C8B-B14F-4D97-AF65-F5344CB8AC3E}">
        <p14:creationId xmlns:p14="http://schemas.microsoft.com/office/powerpoint/2010/main" val="41140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1.What is meant distributed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We define a distributed system as a collection of autonomous computers linked by a network, with software designed to produce an integrated computing facility.</a:t>
            </a:r>
          </a:p>
          <a:p>
            <a:r>
              <a:rPr lang="en-US" dirty="0" smtClean="0"/>
              <a:t> A system in which hardware or software components located at networked computers communicate and coordinate their actions only by message passing. </a:t>
            </a:r>
          </a:p>
          <a:p>
            <a:r>
              <a:rPr lang="en-US" dirty="0" smtClean="0"/>
              <a:t> A collection of two or more independent computers which coordinate their processing through the exchange of synchronous or asynchronous message passing.</a:t>
            </a:r>
          </a:p>
          <a:p>
            <a:r>
              <a:rPr lang="en-US" dirty="0" smtClean="0"/>
              <a:t> A collection of independent computers that appear to the users of the system as a single computers</a:t>
            </a:r>
            <a:endParaRPr lang="en-US" dirty="0"/>
          </a:p>
        </p:txBody>
      </p:sp>
    </p:spTree>
    <p:extLst>
      <p:ext uri="{BB962C8B-B14F-4D97-AF65-F5344CB8AC3E}">
        <p14:creationId xmlns:p14="http://schemas.microsoft.com/office/powerpoint/2010/main" val="211082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significance of distributed system?</a:t>
            </a:r>
            <a:endParaRPr lang="en-US" dirty="0"/>
          </a:p>
        </p:txBody>
      </p:sp>
      <p:sp>
        <p:nvSpPr>
          <p:cNvPr id="3" name="Content Placeholder 2"/>
          <p:cNvSpPr>
            <a:spLocks noGrp="1"/>
          </p:cNvSpPr>
          <p:nvPr>
            <p:ph idx="1"/>
          </p:nvPr>
        </p:nvSpPr>
        <p:spPr/>
        <p:txBody>
          <a:bodyPr/>
          <a:lstStyle/>
          <a:p>
            <a:pPr marL="0" indent="0">
              <a:buNone/>
            </a:pPr>
            <a:endParaRPr lang="en-US" dirty="0" smtClean="0">
              <a:effectLst/>
            </a:endParaRPr>
          </a:p>
          <a:p>
            <a:r>
              <a:rPr lang="en-US" dirty="0" smtClean="0">
                <a:effectLst/>
              </a:rPr>
              <a:t>a. Concurrency of computers.</a:t>
            </a:r>
          </a:p>
          <a:p>
            <a:r>
              <a:rPr lang="en-US" dirty="0" smtClean="0">
                <a:effectLst/>
              </a:rPr>
              <a:t>b. No global clock. </a:t>
            </a:r>
          </a:p>
          <a:p>
            <a:r>
              <a:rPr lang="en-US" dirty="0" smtClean="0">
                <a:effectLst/>
              </a:rPr>
              <a:t>c. Independent failures</a:t>
            </a:r>
          </a:p>
          <a:p>
            <a:endParaRPr lang="en-US" dirty="0"/>
          </a:p>
        </p:txBody>
      </p:sp>
    </p:spTree>
    <p:extLst>
      <p:ext uri="{BB962C8B-B14F-4D97-AF65-F5344CB8AC3E}">
        <p14:creationId xmlns:p14="http://schemas.microsoft.com/office/powerpoint/2010/main" val="121504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 distributed system each processor has its own</a:t>
            </a:r>
          </a:p>
        </p:txBody>
      </p:sp>
      <p:sp>
        <p:nvSpPr>
          <p:cNvPr id="3" name="Content Placeholder 2"/>
          <p:cNvSpPr>
            <a:spLocks noGrp="1"/>
          </p:cNvSpPr>
          <p:nvPr>
            <p:ph idx="1"/>
          </p:nvPr>
        </p:nvSpPr>
        <p:spPr/>
        <p:txBody>
          <a:bodyPr/>
          <a:lstStyle/>
          <a:p>
            <a:pPr marL="0" indent="0">
              <a:lnSpc>
                <a:spcPct val="200000"/>
              </a:lnSpc>
              <a:buNone/>
            </a:pPr>
            <a:r>
              <a:rPr lang="en-US" dirty="0"/>
              <a:t>a) local memory</a:t>
            </a:r>
            <a:br>
              <a:rPr lang="en-US" dirty="0"/>
            </a:br>
            <a:r>
              <a:rPr lang="en-US" dirty="0"/>
              <a:t>b) clock</a:t>
            </a:r>
            <a:br>
              <a:rPr lang="en-US" dirty="0"/>
            </a:br>
            <a:r>
              <a:rPr lang="en-US" dirty="0"/>
              <a:t>c) both (a) and (b)</a:t>
            </a:r>
            <a:br>
              <a:rPr lang="en-US" dirty="0"/>
            </a:br>
            <a:r>
              <a:rPr lang="en-US" dirty="0"/>
              <a:t>d) none of the mentioned</a:t>
            </a:r>
          </a:p>
        </p:txBody>
      </p:sp>
    </p:spTree>
    <p:extLst>
      <p:ext uri="{BB962C8B-B14F-4D97-AF65-F5344CB8AC3E}">
        <p14:creationId xmlns:p14="http://schemas.microsoft.com/office/powerpoint/2010/main" val="2656952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Why do you need distributed system?</a:t>
            </a:r>
            <a:endParaRPr lang="en-US" dirty="0"/>
          </a:p>
        </p:txBody>
      </p:sp>
      <p:sp>
        <p:nvSpPr>
          <p:cNvPr id="3" name="Content Placeholder 2"/>
          <p:cNvSpPr>
            <a:spLocks noGrp="1"/>
          </p:cNvSpPr>
          <p:nvPr>
            <p:ph idx="1"/>
          </p:nvPr>
        </p:nvSpPr>
        <p:spPr/>
        <p:txBody>
          <a:bodyPr>
            <a:normAutofit/>
          </a:bodyPr>
          <a:lstStyle/>
          <a:p>
            <a:pPr marL="457200" indent="-457200" algn="just">
              <a:lnSpc>
                <a:spcPct val="150000"/>
              </a:lnSpc>
              <a:buAutoNum type="alphaLcPeriod"/>
            </a:pPr>
            <a:r>
              <a:rPr lang="en-US" sz="2000" dirty="0" smtClean="0"/>
              <a:t>Functional </a:t>
            </a:r>
            <a:r>
              <a:rPr lang="en-US" sz="2000" dirty="0" smtClean="0"/>
              <a:t>distribution</a:t>
            </a:r>
            <a:endParaRPr lang="en-US" sz="2000" dirty="0" smtClean="0"/>
          </a:p>
          <a:p>
            <a:pPr marL="457200" indent="-457200" algn="just">
              <a:lnSpc>
                <a:spcPct val="150000"/>
              </a:lnSpc>
              <a:buAutoNum type="alphaLcPeriod"/>
            </a:pPr>
            <a:r>
              <a:rPr lang="en-US" sz="2000" dirty="0" smtClean="0"/>
              <a:t>Load </a:t>
            </a:r>
            <a:r>
              <a:rPr lang="en-US" sz="2000" dirty="0" smtClean="0"/>
              <a:t>distribution/balancing</a:t>
            </a:r>
            <a:endParaRPr lang="en-US" sz="2000" dirty="0" smtClean="0"/>
          </a:p>
          <a:p>
            <a:pPr marL="0" indent="0" algn="just">
              <a:lnSpc>
                <a:spcPct val="150000"/>
              </a:lnSpc>
              <a:buNone/>
            </a:pPr>
            <a:r>
              <a:rPr lang="en-US" sz="2000" dirty="0" smtClean="0"/>
              <a:t>c.   </a:t>
            </a:r>
            <a:r>
              <a:rPr lang="en-US" sz="2000" dirty="0" smtClean="0"/>
              <a:t>Replication of processing </a:t>
            </a:r>
            <a:r>
              <a:rPr lang="en-US" sz="2000" dirty="0" smtClean="0"/>
              <a:t>power</a:t>
            </a:r>
            <a:endParaRPr lang="en-US" sz="2000" dirty="0" smtClean="0"/>
          </a:p>
          <a:p>
            <a:pPr marL="0" indent="0" algn="just">
              <a:lnSpc>
                <a:spcPct val="150000"/>
              </a:lnSpc>
              <a:buNone/>
            </a:pPr>
            <a:r>
              <a:rPr lang="en-US" sz="2000" dirty="0" smtClean="0"/>
              <a:t>d</a:t>
            </a:r>
            <a:r>
              <a:rPr lang="en-US" sz="2000" dirty="0" smtClean="0"/>
              <a:t>.   Distributed system consisting of collections </a:t>
            </a:r>
            <a:r>
              <a:rPr lang="en-US" sz="2000" dirty="0" smtClean="0"/>
              <a:t>of microcomputers may have processing powers that no supercomputer will ever achieve.</a:t>
            </a:r>
            <a:endParaRPr lang="en-US" sz="2000" dirty="0" smtClean="0"/>
          </a:p>
          <a:p>
            <a:pPr marL="0" indent="0" algn="just">
              <a:lnSpc>
                <a:spcPct val="150000"/>
              </a:lnSpc>
              <a:buNone/>
            </a:pPr>
            <a:r>
              <a:rPr lang="en-US" sz="2000" dirty="0" smtClean="0"/>
              <a:t>e</a:t>
            </a:r>
            <a:r>
              <a:rPr lang="en-US" sz="2000" dirty="0" smtClean="0"/>
              <a:t>.    Physical </a:t>
            </a:r>
            <a:r>
              <a:rPr lang="en-US" sz="2000" dirty="0" smtClean="0"/>
              <a:t>separation</a:t>
            </a:r>
            <a:endParaRPr lang="en-US" sz="2000" dirty="0" smtClean="0"/>
          </a:p>
          <a:p>
            <a:pPr marL="0" indent="0" algn="just">
              <a:lnSpc>
                <a:spcPct val="150000"/>
              </a:lnSpc>
              <a:buNone/>
            </a:pPr>
            <a:r>
              <a:rPr lang="en-US" sz="2000" dirty="0" smtClean="0"/>
              <a:t>f.     Economics: </a:t>
            </a:r>
            <a:r>
              <a:rPr lang="en-US" sz="2000" dirty="0"/>
              <a:t>A</a:t>
            </a:r>
            <a:r>
              <a:rPr lang="en-US" sz="2000" dirty="0" smtClean="0"/>
              <a:t> </a:t>
            </a:r>
            <a:r>
              <a:rPr lang="en-US" sz="2000" dirty="0" smtClean="0"/>
              <a:t>better price/performance ratio than large </a:t>
            </a:r>
            <a:r>
              <a:rPr lang="en-US" sz="2000" dirty="0" smtClean="0"/>
              <a:t>mainframes.</a:t>
            </a:r>
            <a:endParaRPr lang="en-US" sz="2000" dirty="0"/>
          </a:p>
        </p:txBody>
      </p:sp>
    </p:spTree>
    <p:extLst>
      <p:ext uri="{BB962C8B-B14F-4D97-AF65-F5344CB8AC3E}">
        <p14:creationId xmlns:p14="http://schemas.microsoft.com/office/powerpoint/2010/main" val="103775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distributed system?</a:t>
            </a:r>
            <a:endParaRPr lang="en-US" dirty="0"/>
          </a:p>
        </p:txBody>
      </p:sp>
      <p:sp>
        <p:nvSpPr>
          <p:cNvPr id="3" name="Content Placeholder 2"/>
          <p:cNvSpPr>
            <a:spLocks noGrp="1"/>
          </p:cNvSpPr>
          <p:nvPr>
            <p:ph idx="1"/>
          </p:nvPr>
        </p:nvSpPr>
        <p:spPr/>
        <p:txBody>
          <a:bodyPr/>
          <a:lstStyle/>
          <a:p>
            <a:r>
              <a:rPr lang="en-US" dirty="0"/>
              <a:t> </a:t>
            </a:r>
            <a:r>
              <a:rPr lang="en-US" dirty="0" smtClean="0"/>
              <a:t>Internet </a:t>
            </a:r>
          </a:p>
          <a:p>
            <a:r>
              <a:rPr lang="en-US" dirty="0" smtClean="0"/>
              <a:t> Intranet </a:t>
            </a:r>
          </a:p>
          <a:p>
            <a:r>
              <a:rPr lang="en-US" dirty="0" smtClean="0"/>
              <a:t> Mobile and pervasive computing</a:t>
            </a:r>
          </a:p>
          <a:p>
            <a:r>
              <a:rPr lang="en-US" dirty="0" smtClean="0"/>
              <a:t>Peer-to-peer networks</a:t>
            </a:r>
            <a:endParaRPr lang="en-US" dirty="0"/>
          </a:p>
        </p:txBody>
      </p:sp>
    </p:spTree>
    <p:extLst>
      <p:ext uri="{BB962C8B-B14F-4D97-AF65-F5344CB8AC3E}">
        <p14:creationId xmlns:p14="http://schemas.microsoft.com/office/powerpoint/2010/main" val="3463727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b="1" dirty="0"/>
              <a:t>Explain two benefits of middleware to distributed system programmers, providing an example</a:t>
            </a:r>
            <a:br>
              <a:rPr lang="en-US" sz="2800" b="1" dirty="0"/>
            </a:br>
            <a:endParaRPr lang="en-US" sz="2800"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 </a:t>
            </a:r>
            <a:r>
              <a:rPr lang="en-US" sz="3500" dirty="0"/>
              <a:t>Middleware can provide high-level abstractions that make it easier to develop distributed systems</a:t>
            </a:r>
            <a:r>
              <a:rPr lang="en-US" sz="3500" dirty="0" smtClean="0"/>
              <a:t>.</a:t>
            </a:r>
            <a:endParaRPr lang="en-US" sz="3500" dirty="0"/>
          </a:p>
          <a:p>
            <a:pPr marL="0" indent="0" algn="just">
              <a:buNone/>
            </a:pPr>
            <a:r>
              <a:rPr lang="en-US" sz="3500" dirty="0"/>
              <a:t>• Middleware isolates the programmer from the operating system. Programs can be written to the middleware layer and can be (more easily) ported to other </a:t>
            </a:r>
            <a:r>
              <a:rPr lang="en-US" sz="3500" dirty="0" smtClean="0"/>
              <a:t>machines.</a:t>
            </a:r>
            <a:endParaRPr lang="en-US" sz="3500" dirty="0" smtClean="0"/>
          </a:p>
          <a:p>
            <a:pPr marL="0" indent="0" algn="just">
              <a:buNone/>
            </a:pPr>
            <a:r>
              <a:rPr lang="en-US" sz="3500" dirty="0" smtClean="0"/>
              <a:t>• </a:t>
            </a:r>
            <a:r>
              <a:rPr lang="en-US" sz="3500" dirty="0"/>
              <a:t>Middleware can provide some forms of transparency to the programmer automatically. </a:t>
            </a:r>
            <a:endParaRPr lang="en-US" sz="3500" dirty="0" smtClean="0"/>
          </a:p>
          <a:p>
            <a:pPr marL="0" indent="0" algn="just">
              <a:buNone/>
            </a:pPr>
            <a:r>
              <a:rPr lang="en-US" sz="3500" dirty="0" smtClean="0"/>
              <a:t>For</a:t>
            </a:r>
            <a:r>
              <a:rPr lang="en-US" sz="3500" dirty="0"/>
              <a:t> </a:t>
            </a:r>
            <a:r>
              <a:rPr lang="en-US" sz="3500" dirty="0" smtClean="0"/>
              <a:t>example</a:t>
            </a:r>
            <a:r>
              <a:rPr lang="en-US" sz="3500" dirty="0"/>
              <a:t>, middleware can handle the data representation problem, converting data in messages</a:t>
            </a:r>
          </a:p>
          <a:p>
            <a:pPr marL="0" indent="0" algn="just">
              <a:buNone/>
            </a:pPr>
            <a:endParaRPr lang="en-US" dirty="0"/>
          </a:p>
        </p:txBody>
      </p:sp>
    </p:spTree>
    <p:extLst>
      <p:ext uri="{BB962C8B-B14F-4D97-AF65-F5344CB8AC3E}">
        <p14:creationId xmlns:p14="http://schemas.microsoft.com/office/powerpoint/2010/main" val="75381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meant by location aware computing?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Mobile computing is the performance of computing tasks while the users are on the move and away from their residence intranet but still provided with access to resources via the devices they carry with them. They can continue to access the intranet, they can continue to access resources in their home intranet, and there is increasing provision for users to utilize resources such as printers that are conveniently nearby as they move around. This is known as location aware computing</a:t>
            </a:r>
            <a:endParaRPr lang="en-US" dirty="0"/>
          </a:p>
        </p:txBody>
      </p:sp>
    </p:spTree>
    <p:extLst>
      <p:ext uri="{BB962C8B-B14F-4D97-AF65-F5344CB8AC3E}">
        <p14:creationId xmlns:p14="http://schemas.microsoft.com/office/powerpoint/2010/main" val="318539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If one site fails in distributed system</a:t>
            </a:r>
          </a:p>
        </p:txBody>
      </p:sp>
      <p:sp>
        <p:nvSpPr>
          <p:cNvPr id="3" name="Content Placeholder 2"/>
          <p:cNvSpPr>
            <a:spLocks noGrp="1"/>
          </p:cNvSpPr>
          <p:nvPr>
            <p:ph idx="1"/>
          </p:nvPr>
        </p:nvSpPr>
        <p:spPr/>
        <p:txBody>
          <a:bodyPr/>
          <a:lstStyle/>
          <a:p>
            <a:pPr marL="0" indent="0">
              <a:lnSpc>
                <a:spcPct val="200000"/>
              </a:lnSpc>
              <a:buNone/>
            </a:pPr>
            <a:r>
              <a:rPr lang="en-US" dirty="0"/>
              <a:t>a) the remaining sites can continue operating</a:t>
            </a:r>
            <a:br>
              <a:rPr lang="en-US" dirty="0"/>
            </a:br>
            <a:r>
              <a:rPr lang="en-US" dirty="0"/>
              <a:t>b) all the sites will stop working</a:t>
            </a:r>
            <a:br>
              <a:rPr lang="en-US" dirty="0"/>
            </a:br>
            <a:r>
              <a:rPr lang="en-US" dirty="0"/>
              <a:t>c) directly connected sites will stop working</a:t>
            </a:r>
            <a:br>
              <a:rPr lang="en-US" dirty="0"/>
            </a:br>
            <a:r>
              <a:rPr lang="en-US" dirty="0"/>
              <a:t>d) none of the mentioned</a:t>
            </a:r>
          </a:p>
        </p:txBody>
      </p:sp>
    </p:spTree>
    <p:extLst>
      <p:ext uri="{BB962C8B-B14F-4D97-AF65-F5344CB8AC3E}">
        <p14:creationId xmlns:p14="http://schemas.microsoft.com/office/powerpoint/2010/main" val="53391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distributed systems, link and site failure is detected by</a:t>
            </a:r>
          </a:p>
        </p:txBody>
      </p:sp>
      <p:sp>
        <p:nvSpPr>
          <p:cNvPr id="3" name="Content Placeholder 2"/>
          <p:cNvSpPr>
            <a:spLocks noGrp="1"/>
          </p:cNvSpPr>
          <p:nvPr>
            <p:ph idx="1"/>
          </p:nvPr>
        </p:nvSpPr>
        <p:spPr/>
        <p:txBody>
          <a:bodyPr/>
          <a:lstStyle/>
          <a:p>
            <a:pPr marL="0" indent="0">
              <a:lnSpc>
                <a:spcPct val="200000"/>
              </a:lnSpc>
              <a:buNone/>
            </a:pPr>
            <a:r>
              <a:rPr lang="en-US" dirty="0"/>
              <a:t>a) polling</a:t>
            </a:r>
            <a:br>
              <a:rPr lang="en-US" dirty="0"/>
            </a:br>
            <a:r>
              <a:rPr lang="en-US" dirty="0"/>
              <a:t>b) handshaking</a:t>
            </a:r>
            <a:br>
              <a:rPr lang="en-US" dirty="0"/>
            </a:br>
            <a:r>
              <a:rPr lang="en-US" dirty="0"/>
              <a:t>c) token passing</a:t>
            </a:r>
            <a:br>
              <a:rPr lang="en-US" dirty="0"/>
            </a:br>
            <a:r>
              <a:rPr lang="en-US" dirty="0"/>
              <a:t>d) none of the mentioned</a:t>
            </a:r>
          </a:p>
        </p:txBody>
      </p:sp>
    </p:spTree>
    <p:extLst>
      <p:ext uri="{BB962C8B-B14F-4D97-AF65-F5344CB8AC3E}">
        <p14:creationId xmlns:p14="http://schemas.microsoft.com/office/powerpoint/2010/main" val="3131847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dirty="0"/>
              <a:t>The capability of a system to adapt the increased service load is called</a:t>
            </a:r>
            <a:br>
              <a:rPr lang="en-US" dirty="0"/>
            </a:b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a:t>a) scalability</a:t>
            </a:r>
            <a:br>
              <a:rPr lang="en-US" dirty="0"/>
            </a:br>
            <a:r>
              <a:rPr lang="en-US" dirty="0"/>
              <a:t>b) tolerance</a:t>
            </a:r>
            <a:br>
              <a:rPr lang="en-US" dirty="0"/>
            </a:br>
            <a:r>
              <a:rPr lang="en-US" dirty="0"/>
              <a:t>c) capacity</a:t>
            </a:r>
            <a:br>
              <a:rPr lang="en-US" dirty="0"/>
            </a:br>
            <a:r>
              <a:rPr lang="en-US" dirty="0"/>
              <a:t>d) none of the mentioned</a:t>
            </a:r>
          </a:p>
        </p:txBody>
      </p:sp>
    </p:spTree>
    <p:extLst>
      <p:ext uri="{BB962C8B-B14F-4D97-AF65-F5344CB8AC3E}">
        <p14:creationId xmlns:p14="http://schemas.microsoft.com/office/powerpoint/2010/main" val="605090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What </a:t>
            </a:r>
            <a:r>
              <a:rPr lang="en-US" b="1" dirty="0"/>
              <a:t>is meant by </a:t>
            </a:r>
            <a:r>
              <a:rPr lang="en-US" b="1" dirty="0" smtClean="0"/>
              <a:t>access transparency</a:t>
            </a:r>
            <a:r>
              <a:rPr lang="en-US" b="1" dirty="0"/>
              <a:t>?</a:t>
            </a:r>
            <a:endParaRPr lang="en-US" dirty="0"/>
          </a:p>
        </p:txBody>
      </p:sp>
      <p:sp>
        <p:nvSpPr>
          <p:cNvPr id="3" name="Content Placeholder 2"/>
          <p:cNvSpPr>
            <a:spLocks noGrp="1"/>
          </p:cNvSpPr>
          <p:nvPr>
            <p:ph idx="1"/>
          </p:nvPr>
        </p:nvSpPr>
        <p:spPr/>
        <p:txBody>
          <a:bodyPr/>
          <a:lstStyle/>
          <a:p>
            <a:pPr algn="just"/>
            <a:r>
              <a:rPr lang="en-US" dirty="0"/>
              <a:t>A remote resources are accessed using location independent names </a:t>
            </a:r>
          </a:p>
          <a:p>
            <a:pPr lvl="0" algn="just"/>
            <a:r>
              <a:rPr lang="en-US" dirty="0"/>
              <a:t>B local and remote resources are accessed using the same operations </a:t>
            </a:r>
          </a:p>
          <a:p>
            <a:pPr algn="just"/>
            <a:r>
              <a:rPr lang="en-US" dirty="0"/>
              <a:t>C a replicated resource is accessed exactly as if it was a single object </a:t>
            </a:r>
          </a:p>
          <a:p>
            <a:pPr algn="just"/>
            <a:r>
              <a:rPr lang="en-US" dirty="0"/>
              <a:t>D a resource will handle all requests equally independent of location of client </a:t>
            </a:r>
          </a:p>
          <a:p>
            <a:endParaRPr lang="en-US" dirty="0"/>
          </a:p>
        </p:txBody>
      </p:sp>
    </p:spTree>
    <p:extLst>
      <p:ext uri="{BB962C8B-B14F-4D97-AF65-F5344CB8AC3E}">
        <p14:creationId xmlns:p14="http://schemas.microsoft.com/office/powerpoint/2010/main" val="336089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What is meant by location transparency?</a:t>
            </a:r>
            <a:endParaRPr lang="en-US" dirty="0"/>
          </a:p>
        </p:txBody>
      </p:sp>
      <p:sp>
        <p:nvSpPr>
          <p:cNvPr id="3" name="Content Placeholder 2"/>
          <p:cNvSpPr>
            <a:spLocks noGrp="1"/>
          </p:cNvSpPr>
          <p:nvPr>
            <p:ph idx="1"/>
          </p:nvPr>
        </p:nvSpPr>
        <p:spPr/>
        <p:txBody>
          <a:bodyPr/>
          <a:lstStyle/>
          <a:p>
            <a:pPr lvl="0" algn="just"/>
            <a:r>
              <a:rPr lang="en-US" dirty="0"/>
              <a:t>A remote resources are accessed using location independent names </a:t>
            </a:r>
          </a:p>
          <a:p>
            <a:pPr algn="just"/>
            <a:r>
              <a:rPr lang="en-US" dirty="0"/>
              <a:t>B local and remote resources are access using the same operation </a:t>
            </a:r>
          </a:p>
          <a:p>
            <a:pPr algn="just"/>
            <a:r>
              <a:rPr lang="en-US" dirty="0"/>
              <a:t>C a replicated resources is accessed exactly as if it was a single object </a:t>
            </a:r>
          </a:p>
          <a:p>
            <a:pPr algn="just"/>
            <a:r>
              <a:rPr lang="en-US" dirty="0"/>
              <a:t>D a resource will handle all request equal independent of location of client </a:t>
            </a:r>
          </a:p>
          <a:p>
            <a:endParaRPr lang="en-US" dirty="0"/>
          </a:p>
        </p:txBody>
      </p:sp>
    </p:spTree>
    <p:extLst>
      <p:ext uri="{BB962C8B-B14F-4D97-AF65-F5344CB8AC3E}">
        <p14:creationId xmlns:p14="http://schemas.microsoft.com/office/powerpoint/2010/main" val="6504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meant by concurrency transparency?</a:t>
            </a:r>
            <a:endParaRPr lang="en-US" dirty="0"/>
          </a:p>
        </p:txBody>
      </p:sp>
      <p:sp>
        <p:nvSpPr>
          <p:cNvPr id="3" name="Content Placeholder 2"/>
          <p:cNvSpPr>
            <a:spLocks noGrp="1"/>
          </p:cNvSpPr>
          <p:nvPr>
            <p:ph idx="1"/>
          </p:nvPr>
        </p:nvSpPr>
        <p:spPr/>
        <p:txBody>
          <a:bodyPr/>
          <a:lstStyle/>
          <a:p>
            <a:pPr algn="just"/>
            <a:r>
              <a:rPr lang="en-US" dirty="0"/>
              <a:t>A threads are allowed to access shared data structures </a:t>
            </a:r>
          </a:p>
          <a:p>
            <a:pPr lvl="0" algn="just"/>
            <a:r>
              <a:rPr lang="en-US" dirty="0"/>
              <a:t>B processes can access resources without interfering with each other </a:t>
            </a:r>
          </a:p>
          <a:p>
            <a:pPr algn="just"/>
            <a:r>
              <a:rPr lang="en-US" dirty="0"/>
              <a:t>C a replicated resources is accessed exactly as if it was a single object </a:t>
            </a:r>
          </a:p>
          <a:p>
            <a:pPr algn="just"/>
            <a:r>
              <a:rPr lang="en-US" dirty="0"/>
              <a:t>D new nodes can be added to a system without changing the application </a:t>
            </a:r>
          </a:p>
          <a:p>
            <a:endParaRPr lang="en-US" dirty="0"/>
          </a:p>
        </p:txBody>
      </p:sp>
    </p:spTree>
    <p:extLst>
      <p:ext uri="{BB962C8B-B14F-4D97-AF65-F5344CB8AC3E}">
        <p14:creationId xmlns:p14="http://schemas.microsoft.com/office/powerpoint/2010/main" val="294191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meant by failure transparency?</a:t>
            </a:r>
            <a:endParaRPr lang="en-US" dirty="0"/>
          </a:p>
        </p:txBody>
      </p:sp>
      <p:sp>
        <p:nvSpPr>
          <p:cNvPr id="3" name="Content Placeholder 2"/>
          <p:cNvSpPr>
            <a:spLocks noGrp="1"/>
          </p:cNvSpPr>
          <p:nvPr>
            <p:ph idx="1"/>
          </p:nvPr>
        </p:nvSpPr>
        <p:spPr/>
        <p:txBody>
          <a:bodyPr>
            <a:normAutofit lnSpcReduction="10000"/>
          </a:bodyPr>
          <a:lstStyle/>
          <a:p>
            <a:pPr lvl="0" algn="just">
              <a:lnSpc>
                <a:spcPct val="150000"/>
              </a:lnSpc>
            </a:pPr>
            <a:r>
              <a:rPr lang="en-US" dirty="0"/>
              <a:t>A failures are concealed for the users of a resource </a:t>
            </a:r>
          </a:p>
          <a:p>
            <a:pPr algn="just">
              <a:lnSpc>
                <a:spcPct val="150000"/>
              </a:lnSpc>
            </a:pPr>
            <a:r>
              <a:rPr lang="en-US" dirty="0"/>
              <a:t>B resource errors will raise exception that can be handled by the user </a:t>
            </a:r>
          </a:p>
          <a:p>
            <a:pPr algn="just">
              <a:lnSpc>
                <a:spcPct val="150000"/>
              </a:lnSpc>
            </a:pPr>
            <a:r>
              <a:rPr lang="en-US" dirty="0"/>
              <a:t>C resources can fail but only by crashing </a:t>
            </a:r>
          </a:p>
          <a:p>
            <a:pPr algn="just">
              <a:lnSpc>
                <a:spcPct val="150000"/>
              </a:lnSpc>
            </a:pPr>
            <a:r>
              <a:rPr lang="en-US" dirty="0"/>
              <a:t>D a robust system where resources will not fail </a:t>
            </a:r>
          </a:p>
          <a:p>
            <a:pPr marL="0" indent="0" algn="just">
              <a:lnSpc>
                <a:spcPct val="150000"/>
              </a:lnSpc>
              <a:buNone/>
            </a:pPr>
            <a:endParaRPr lang="en-US" dirty="0"/>
          </a:p>
        </p:txBody>
      </p:sp>
    </p:spTree>
    <p:extLst>
      <p:ext uri="{BB962C8B-B14F-4D97-AF65-F5344CB8AC3E}">
        <p14:creationId xmlns:p14="http://schemas.microsoft.com/office/powerpoint/2010/main" val="2758546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974</Words>
  <Application>Microsoft Office PowerPoint</Application>
  <PresentationFormat>On-screen Show (4:3)</PresentationFormat>
  <Paragraphs>100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DISTRIBUTED SYSTEM</vt:lpstr>
      <vt:lpstr>1. In distributed system each processor has its own</vt:lpstr>
      <vt:lpstr>2. If one site fails in distributed system</vt:lpstr>
      <vt:lpstr>In distributed systems, link and site failure is detected by</vt:lpstr>
      <vt:lpstr>The capability of a system to adapt the increased service load is called </vt:lpstr>
      <vt:lpstr>What is meant by access transparency?</vt:lpstr>
      <vt:lpstr>What is meant by location transparency?</vt:lpstr>
      <vt:lpstr>What is meant by concurrency transparency?</vt:lpstr>
      <vt:lpstr>What is meant by failure transparency?</vt:lpstr>
      <vt:lpstr> What is meant by replication transparency?</vt:lpstr>
      <vt:lpstr> What is significant for a client server architecture?</vt:lpstr>
      <vt:lpstr>What would we call a system where one node is always reacting on requests and other nodes only communicate with this node?  </vt:lpstr>
      <vt:lpstr>What is the definition of total-order multicast? 16  </vt:lpstr>
      <vt:lpstr>What are three advantages of client-server systems?  </vt:lpstr>
      <vt:lpstr>What are three advantages of peer-to-peer systems?</vt:lpstr>
      <vt:lpstr>TRUE / FALSE </vt:lpstr>
      <vt:lpstr>TRUE / FALSE</vt:lpstr>
      <vt:lpstr>1.What is meant distributed system?</vt:lpstr>
      <vt:lpstr>What are the significance of distributed system?</vt:lpstr>
      <vt:lpstr>. Why do you need distributed system?</vt:lpstr>
      <vt:lpstr>Examples of distributed system?</vt:lpstr>
      <vt:lpstr>Explain two benefits of middleware to distributed system programmers, providing an example </vt:lpstr>
      <vt:lpstr>What is meant by location aware computing?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Doc</dc:creator>
  <cp:lastModifiedBy>Doc</cp:lastModifiedBy>
  <cp:revision>15</cp:revision>
  <dcterms:created xsi:type="dcterms:W3CDTF">2017-09-21T23:41:01Z</dcterms:created>
  <dcterms:modified xsi:type="dcterms:W3CDTF">2017-09-30T10:35:05Z</dcterms:modified>
</cp:coreProperties>
</file>