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EF6C-9A09-4DD3-9443-ECDFAD2227B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A9BA14-3CBB-4D58-96A0-78FFA49A64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EF6C-9A09-4DD3-9443-ECDFAD2227B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BA14-3CBB-4D58-96A0-78FFA49A6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EF6C-9A09-4DD3-9443-ECDFAD2227B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BA14-3CBB-4D58-96A0-78FFA49A6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EF6C-9A09-4DD3-9443-ECDFAD2227B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BA14-3CBB-4D58-96A0-78FFA49A6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EF6C-9A09-4DD3-9443-ECDFAD2227B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BA14-3CBB-4D58-96A0-78FFA49A64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EF6C-9A09-4DD3-9443-ECDFAD2227B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BA14-3CBB-4D58-96A0-78FFA49A64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EF6C-9A09-4DD3-9443-ECDFAD2227B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BA14-3CBB-4D58-96A0-78FFA49A64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EF6C-9A09-4DD3-9443-ECDFAD2227B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BA14-3CBB-4D58-96A0-78FFA49A6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EF6C-9A09-4DD3-9443-ECDFAD2227B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BA14-3CBB-4D58-96A0-78FFA49A6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EF6C-9A09-4DD3-9443-ECDFAD2227B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BA14-3CBB-4D58-96A0-78FFA49A6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EF6C-9A09-4DD3-9443-ECDFAD2227B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BA14-3CBB-4D58-96A0-78FFA49A6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CA1EF6C-9A09-4DD3-9443-ECDFAD2227B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7A9BA14-3CBB-4D58-96A0-78FFA49A64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79439"/>
          </a:xfrm>
        </p:spPr>
        <p:txBody>
          <a:bodyPr/>
          <a:lstStyle/>
          <a:p>
            <a:r>
              <a:rPr lang="en-US" dirty="0" smtClean="0"/>
              <a:t>Sheet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Explain </a:t>
            </a:r>
            <a:r>
              <a:rPr lang="en-US" sz="4000" b="1" dirty="0"/>
              <a:t>how each of these semantics is </a:t>
            </a:r>
            <a:r>
              <a:rPr lang="en-US" sz="4000" b="1" dirty="0" smtClean="0"/>
              <a:t>implemented?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To Explain the various ordering mechanism, we use the following notations: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S for Sender Process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R for Receiver Process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T for Time stamp included in the message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M for Message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The Time increases from top to bottom along the Y-axis.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95536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Absolute Ordering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</a:t>
            </a:r>
            <a:r>
              <a:rPr lang="en-US" dirty="0" smtClean="0"/>
              <a:t> </a:t>
            </a:r>
            <a:r>
              <a:rPr lang="en-US" dirty="0"/>
              <a:t>Absolute ordering semantics includes that the sender delivers all the messages to all the receiver processes in the exact order in which they were sent.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This semantic can be implemented by using a global timestamp embedded in the message as an ID.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Each machine in the group has its clock synchronized with the system clock.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The receiver machine kernel saves all messages from one process into a queue.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itchFamily="18" charset="2"/>
              <a:buChar char="·"/>
            </a:pPr>
            <a:r>
              <a:rPr lang="en-US" dirty="0" smtClean="0"/>
              <a:t>Here</a:t>
            </a:r>
            <a:r>
              <a:rPr lang="en-US" dirty="0"/>
              <a:t>, S1 sends a message to R1 and, R2 at time t1 followed by S2 sending the message to R1and R2 at time t2.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tl</a:t>
            </a:r>
            <a:r>
              <a:rPr lang="en-US" dirty="0"/>
              <a:t> &lt; t2.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</a:t>
            </a:r>
            <a:r>
              <a:rPr lang="en-US" dirty="0" smtClean="0"/>
              <a:t>R1 </a:t>
            </a:r>
            <a:r>
              <a:rPr lang="en-US" dirty="0"/>
              <a:t>and R2 receive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messages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ml and m2 and will order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them as </a:t>
            </a:r>
            <a:r>
              <a:rPr lang="en-US" dirty="0"/>
              <a:t>m1 followed by m2.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C:\Users\Doc\Downloads\IMG_444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64904"/>
            <a:ext cx="3960440" cy="24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0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sz="4000" b="1" dirty="0"/>
              <a:t>Consistent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absolute ordering technique needs a globally synchronized </a:t>
            </a:r>
            <a:r>
              <a:rPr lang="en-US" dirty="0" smtClean="0"/>
              <a:t>clock.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S1 sends a message to </a:t>
            </a:r>
            <a:r>
              <a:rPr lang="en-US" dirty="0" err="1"/>
              <a:t>Rl</a:t>
            </a:r>
            <a:r>
              <a:rPr lang="en-US" dirty="0"/>
              <a:t> and R2 at time t1, followed by s2, sending the message to </a:t>
            </a:r>
            <a:r>
              <a:rPr lang="en-US" dirty="0" err="1"/>
              <a:t>Rl</a:t>
            </a:r>
            <a:r>
              <a:rPr lang="en-US" dirty="0"/>
              <a:t> and R2 at time t2.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The two timestamps, t1 and t2, attached to the messages are such that t1&lt; t2.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</a:t>
            </a:r>
            <a:r>
              <a:rPr lang="en-US" dirty="0" err="1" smtClean="0"/>
              <a:t>Rl</a:t>
            </a:r>
            <a:r>
              <a:rPr lang="en-US" dirty="0" smtClean="0"/>
              <a:t> </a:t>
            </a:r>
            <a:r>
              <a:rPr lang="en-US" dirty="0"/>
              <a:t>and R2 received either the messages m1 followed by m2, or m2 followed by m1.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b="1" dirty="0" smtClean="0"/>
              <a:t>Cont.</a:t>
            </a:r>
            <a:endParaRPr lang="en-US" b="1" dirty="0"/>
          </a:p>
        </p:txBody>
      </p:sp>
      <p:pic>
        <p:nvPicPr>
          <p:cNvPr id="4" name="Content Placeholder 3" descr="C:\Users\Doc\Downloads\IMG_4443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840760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163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ABCAST protocol of the ISIS system is a distributed algorithm, which implements the consistent- ordering semantics.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ABCAST implements the sequencer method as given below: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The sender uses an incremental counter to assign a sequence number to the message and multicasts it.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Each member receives the message and returns a-proposed sequence number to the sender.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Member i calculates the sequence number from the function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b="1" dirty="0"/>
              <a:t>max(</a:t>
            </a:r>
            <a:r>
              <a:rPr lang="en-US" b="1" dirty="0" err="1"/>
              <a:t>Fmax,Pmax</a:t>
            </a:r>
            <a:r>
              <a:rPr lang="en-US" b="1" dirty="0"/>
              <a:t>)+1+i/N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6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Symbol"/>
              </a:rPr>
              <a:t></a:t>
            </a:r>
            <a:r>
              <a:rPr lang="en-US" dirty="0"/>
              <a:t> Where </a:t>
            </a:r>
            <a:r>
              <a:rPr lang="en-US" dirty="0" err="1"/>
              <a:t>Fmax</a:t>
            </a:r>
            <a:r>
              <a:rPr lang="en-US" dirty="0"/>
              <a:t> is the largest final sequence number mutually agreed upon by the group (Noted by all members).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</a:t>
            </a:r>
            <a:r>
              <a:rPr lang="en-US" dirty="0" err="1"/>
              <a:t>Pmax</a:t>
            </a:r>
            <a:r>
              <a:rPr lang="en-US" dirty="0"/>
              <a:t> is the largest proposed sequence number, and N is the total number of members of the multicast group.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400" b="1" dirty="0"/>
              <a:t>C</a:t>
            </a:r>
            <a:r>
              <a:rPr lang="en-US" sz="4400" b="1" dirty="0" smtClean="0"/>
              <a:t>ausal ordering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ym typeface="Symbol"/>
              </a:rPr>
              <a:t></a:t>
            </a:r>
            <a:r>
              <a:rPr lang="en-US" sz="2000" dirty="0"/>
              <a:t> Causal ordering gives better performance than the other techniques.</a:t>
            </a:r>
            <a:br>
              <a:rPr lang="en-US" sz="2000" dirty="0"/>
            </a:br>
            <a:r>
              <a:rPr lang="en-US" sz="2000" dirty="0">
                <a:sym typeface="Symbol"/>
              </a:rPr>
              <a:t></a:t>
            </a:r>
            <a:r>
              <a:rPr lang="en-US" sz="2000" dirty="0"/>
              <a:t> This semantic ensures that the two messages are delivered to all receivers in correct order if they </a:t>
            </a:r>
            <a:r>
              <a:rPr lang="en-US" sz="2000" dirty="0" smtClean="0"/>
              <a:t>are causally </a:t>
            </a:r>
            <a:r>
              <a:rPr lang="en-US" sz="2000" dirty="0"/>
              <a:t>related to each other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ym typeface="Symbol"/>
              </a:rPr>
              <a:t></a:t>
            </a:r>
            <a:r>
              <a:rPr lang="en-US" sz="2000" dirty="0"/>
              <a:t> S1 sends a message to R1, R2, and R3 at time t1 followed by S2 sending the message to R1, R2, and R3 at time t2.</a:t>
            </a:r>
            <a:br>
              <a:rPr lang="en-US" sz="2000" dirty="0"/>
            </a:br>
            <a:r>
              <a:rPr lang="en-US" sz="2000" dirty="0">
                <a:sym typeface="Symbol"/>
              </a:rPr>
              <a:t></a:t>
            </a:r>
            <a:r>
              <a:rPr lang="en-US" sz="2000" dirty="0"/>
              <a:t> The two timestamps, t1 and t2, attached to the messages are such that t1&lt; t2.</a:t>
            </a:r>
            <a:br>
              <a:rPr lang="en-US" sz="2000" dirty="0"/>
            </a:br>
            <a:r>
              <a:rPr lang="en-US" sz="2000" dirty="0">
                <a:sym typeface="Symbol"/>
              </a:rPr>
              <a:t></a:t>
            </a:r>
            <a:r>
              <a:rPr lang="en-US" sz="2000" dirty="0"/>
              <a:t> After receiving message m1, R1 sends a message m3 to R2 and R3.</a:t>
            </a:r>
            <a:br>
              <a:rPr lang="en-US" sz="2000" dirty="0"/>
            </a:br>
            <a:r>
              <a:rPr lang="en-US" sz="2000" dirty="0">
                <a:sym typeface="Symbol"/>
              </a:rPr>
              <a:t></a:t>
            </a:r>
            <a:r>
              <a:rPr lang="en-US" sz="2000" dirty="0"/>
              <a:t> Based on causal ordering semantics, m1 and m3 are causally related to each other.</a:t>
            </a:r>
            <a:br>
              <a:rPr lang="en-US" sz="2000" dirty="0"/>
            </a:br>
            <a:r>
              <a:rPr lang="en-US" sz="2000" dirty="0">
                <a:sym typeface="Symbol"/>
              </a:rPr>
              <a:t></a:t>
            </a:r>
            <a:r>
              <a:rPr lang="en-US" sz="2000" dirty="0"/>
              <a:t> Hence, they need to be ordered at R1 and R2, but there is no ordering required for messages at R3.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1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Doc\Downloads\IMG_444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5688632" cy="4392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2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Autofit/>
          </a:bodyPr>
          <a:lstStyle/>
          <a:p>
            <a:pPr lvl="0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What are various issues while designing load balancing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There are various issues involved in designing a good load-balancing algorithm, these are as follows: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Load estimation policies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Process transfer policies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Static information exchange policies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Location policies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Priority assignment </a:t>
            </a:r>
            <a:r>
              <a:rPr lang="en-US" dirty="0" smtClean="0"/>
              <a:t>policies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Symbol"/>
              </a:rPr>
              <a:t></a:t>
            </a:r>
            <a:r>
              <a:rPr lang="en-US" dirty="0"/>
              <a:t> Migration limitation policies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What is meant by distributed system?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n-US" sz="2500" dirty="0">
                <a:solidFill>
                  <a:prstClr val="black"/>
                </a:solidFill>
              </a:rPr>
              <a:t>We define a distributed system as a collection of autonomous computers linked by a network, with software designed to produce an integrated computing facility.</a:t>
            </a:r>
          </a:p>
          <a:p>
            <a:pPr lvl="0" algn="just"/>
            <a:r>
              <a:rPr lang="en-US" sz="2500" dirty="0">
                <a:solidFill>
                  <a:prstClr val="black"/>
                </a:solidFill>
              </a:rPr>
              <a:t> A system in which hardware or software components located at networked computers communicate and coordinate their actions only by message passing. </a:t>
            </a:r>
          </a:p>
          <a:p>
            <a:pPr lvl="0" algn="just"/>
            <a:r>
              <a:rPr lang="en-US" sz="2500" dirty="0">
                <a:solidFill>
                  <a:prstClr val="black"/>
                </a:solidFill>
              </a:rPr>
              <a:t> A collection of two or more independent computers which coordinate their processing through the exchange of synchronous or asynchronous message passing.</a:t>
            </a:r>
          </a:p>
          <a:p>
            <a:pPr lvl="0" algn="just"/>
            <a:r>
              <a:rPr lang="en-US" sz="2500" dirty="0">
                <a:solidFill>
                  <a:prstClr val="black"/>
                </a:solidFill>
              </a:rPr>
              <a:t> A collection of independent computers that appear to the users of the system as a single </a:t>
            </a:r>
            <a:r>
              <a:rPr lang="en-US" sz="2500" dirty="0" smtClean="0">
                <a:solidFill>
                  <a:prstClr val="black"/>
                </a:solidFill>
              </a:rPr>
              <a:t>computers.</a:t>
            </a:r>
            <a:endParaRPr lang="en-US" sz="25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sz="4000" b="1" dirty="0" smtClean="0"/>
              <a:t>load estimation policies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various methods adopted for load estimation are based on the number of processes running on the machine and capturing CPU busy-time.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classification of load estimation policies are as </a:t>
            </a:r>
            <a:r>
              <a:rPr lang="en-US" sz="2400" dirty="0" smtClean="0"/>
              <a:t>follows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Doc\Downloads\IMG_445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7416824" cy="194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11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sz="4000" b="1" dirty="0"/>
              <a:t>Process Transfer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transfer policies are used to decide the time when a process should be transferred</a:t>
            </a:r>
            <a:r>
              <a:rPr lang="en-US" dirty="0" smtClean="0"/>
              <a:t>.</a:t>
            </a:r>
          </a:p>
          <a:p>
            <a:r>
              <a:rPr lang="en-US" dirty="0"/>
              <a:t>It is </a:t>
            </a:r>
            <a:r>
              <a:rPr lang="en-US" dirty="0" smtClean="0"/>
              <a:t>based </a:t>
            </a:r>
            <a:r>
              <a:rPr lang="en-US" dirty="0"/>
              <a:t>on a </a:t>
            </a:r>
            <a:r>
              <a:rPr lang="en-US" dirty="0" smtClean="0"/>
              <a:t>threshold.</a:t>
            </a:r>
          </a:p>
          <a:p>
            <a:r>
              <a:rPr lang="en-US" dirty="0"/>
              <a:t>The threshold </a:t>
            </a:r>
            <a:r>
              <a:rPr lang="en-US" dirty="0" smtClean="0"/>
              <a:t>level </a:t>
            </a:r>
            <a:r>
              <a:rPr lang="en-US" dirty="0"/>
              <a:t>can be either a single or a two level threshold </a:t>
            </a:r>
            <a:r>
              <a:rPr lang="en-US" dirty="0" smtClean="0"/>
              <a:t>policy.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Doc\Downloads\IMG_445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49080"/>
            <a:ext cx="6048672" cy="172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5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sz="4000" b="1" dirty="0"/>
              <a:t>Single level threshold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o </a:t>
            </a:r>
            <a:r>
              <a:rPr lang="en-US" dirty="0"/>
              <a:t>A node accepts a new process as long as its load is below the threshold, else it rejects</a:t>
            </a:r>
            <a:br>
              <a:rPr lang="en-US" dirty="0"/>
            </a:br>
            <a:r>
              <a:rPr lang="en-US" dirty="0"/>
              <a:t>the process as well as the request for remote execution.</a:t>
            </a:r>
            <a:br>
              <a:rPr lang="en-US" dirty="0"/>
            </a:br>
            <a:r>
              <a:rPr lang="en-US" dirty="0"/>
              <a:t>o The use of this single threshold value may lead to useless process transfer, leading to </a:t>
            </a:r>
            <a:r>
              <a:rPr lang="en-US" dirty="0" smtClean="0"/>
              <a:t>instability.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3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400" b="1" dirty="0"/>
              <a:t>T</a:t>
            </a:r>
            <a:r>
              <a:rPr lang="en-US" sz="4400" b="1" dirty="0" smtClean="0"/>
              <a:t>wo </a:t>
            </a:r>
            <a:r>
              <a:rPr lang="en-US" sz="4400" b="1" dirty="0"/>
              <a:t>L</a:t>
            </a:r>
            <a:r>
              <a:rPr lang="en-US" sz="4400" b="1" dirty="0" smtClean="0"/>
              <a:t>evel </a:t>
            </a:r>
            <a:r>
              <a:rPr lang="en-US" sz="4400" b="1" dirty="0"/>
              <a:t>T</a:t>
            </a:r>
            <a:r>
              <a:rPr lang="en-US" sz="4400" b="1" dirty="0" smtClean="0"/>
              <a:t>hreshold </a:t>
            </a:r>
            <a:r>
              <a:rPr lang="en-US" sz="4400" b="1" dirty="0"/>
              <a:t>P</a:t>
            </a:r>
            <a:r>
              <a:rPr lang="en-US" sz="4400" b="1" dirty="0" smtClean="0"/>
              <a:t>olicies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o A two level threshold policy is preferred to avoid instability.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o It has two threshold level: High and Low Marks</a:t>
            </a:r>
            <a:br>
              <a:rPr lang="en-US" dirty="0"/>
            </a:br>
            <a:r>
              <a:rPr lang="en-US" dirty="0"/>
              <a:t>o The load states of a node can be divided into three regions: </a:t>
            </a:r>
          </a:p>
          <a:p>
            <a:pPr>
              <a:lnSpc>
                <a:spcPct val="150000"/>
              </a:lnSpc>
            </a:pPr>
            <a:r>
              <a:rPr lang="en-US" dirty="0"/>
              <a:t>o Overloaded (above high mark)</a:t>
            </a:r>
            <a:br>
              <a:rPr lang="en-US" dirty="0"/>
            </a:br>
            <a:r>
              <a:rPr lang="en-US" dirty="0"/>
              <a:t>o Normal (above low mark and below high mark)</a:t>
            </a:r>
            <a:br>
              <a:rPr lang="en-US" dirty="0"/>
            </a:br>
            <a:r>
              <a:rPr lang="en-US" dirty="0"/>
              <a:t>o Under-loaded (below low mark)</a:t>
            </a:r>
          </a:p>
        </p:txBody>
      </p:sp>
    </p:spTree>
    <p:extLst>
      <p:ext uri="{BB962C8B-B14F-4D97-AF65-F5344CB8AC3E}">
        <p14:creationId xmlns:p14="http://schemas.microsoft.com/office/powerpoint/2010/main" val="11436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sz="4000" b="1" dirty="0"/>
              <a:t>Location policies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Symbol" pitchFamily="18" charset="2"/>
              <a:buChar char="·"/>
            </a:pPr>
            <a:r>
              <a:rPr lang="en-US" dirty="0" smtClean="0"/>
              <a:t>The </a:t>
            </a:r>
            <a:r>
              <a:rPr lang="en-US" dirty="0"/>
              <a:t>location policy is used to select the destination node where the process can be executed.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The location policies are classified as below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Threshold policy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Shortest location policy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Bidding location </a:t>
            </a:r>
            <a:r>
              <a:rPr lang="en-US" dirty="0" smtClean="0"/>
              <a:t>policy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Pairing policy</a:t>
            </a:r>
          </a:p>
        </p:txBody>
      </p:sp>
    </p:spTree>
    <p:extLst>
      <p:ext uri="{BB962C8B-B14F-4D97-AF65-F5344CB8AC3E}">
        <p14:creationId xmlns:p14="http://schemas.microsoft.com/office/powerpoint/2010/main" val="42860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sz="4000" b="1" dirty="0"/>
              <a:t>Priority assignment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For process migration in distributed system, priority assignment policy for scheduling local and remote processes at a node is necessary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Priority policies are classified as below: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Selfish priority assignment </a:t>
            </a:r>
            <a:r>
              <a:rPr lang="en-US" dirty="0" smtClean="0"/>
              <a:t>policy.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Altruistic priority assignment </a:t>
            </a:r>
            <a:r>
              <a:rPr lang="en-US" dirty="0" smtClean="0"/>
              <a:t>policy.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Intermediate priority assignment </a:t>
            </a:r>
            <a:r>
              <a:rPr lang="en-US" dirty="0" smtClean="0"/>
              <a:t>policy.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sz="4000" b="1" dirty="0"/>
              <a:t>Selfish priority assignment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o Local processes are given higher priority are compared to remote processes.</a:t>
            </a:r>
            <a:br>
              <a:rPr lang="en-US" dirty="0"/>
            </a:br>
            <a:r>
              <a:rPr lang="en-US" dirty="0" smtClean="0"/>
              <a:t>o </a:t>
            </a:r>
            <a:r>
              <a:rPr lang="en-US" dirty="0"/>
              <a:t>The priority of a process depends on the number of local processes and the number of remote process at a specific node.</a:t>
            </a:r>
            <a:br>
              <a:rPr lang="en-US" dirty="0"/>
            </a:br>
            <a:r>
              <a:rPr lang="en-US" dirty="0" smtClean="0"/>
              <a:t>o Gives </a:t>
            </a:r>
            <a:r>
              <a:rPr lang="en-US" dirty="0"/>
              <a:t>the worst response-time performance for remote processes, but it is best for local processes.</a:t>
            </a:r>
          </a:p>
        </p:txBody>
      </p:sp>
    </p:spTree>
    <p:extLst>
      <p:ext uri="{BB962C8B-B14F-4D97-AF65-F5344CB8AC3E}">
        <p14:creationId xmlns:p14="http://schemas.microsoft.com/office/powerpoint/2010/main" val="2662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Altruistic priority assignment policy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In altruistic policy remote processes are given higher priority than local processes.</a:t>
            </a:r>
          </a:p>
          <a:p>
            <a:pPr>
              <a:lnSpc>
                <a:spcPct val="150000"/>
              </a:lnSpc>
            </a:pPr>
            <a:r>
              <a:rPr lang="en-US" dirty="0"/>
              <a:t>This policy has the best response-time </a:t>
            </a:r>
            <a:r>
              <a:rPr lang="en-US" dirty="0" smtClean="0"/>
              <a:t>performance.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Intermediate priority assignment policy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The intermediate policy gives a higher priority to local processes if the number of local</a:t>
            </a:r>
            <a:br>
              <a:rPr lang="en-US" sz="2600" dirty="0" smtClean="0"/>
            </a:br>
            <a:r>
              <a:rPr lang="en-US" sz="2600" dirty="0" smtClean="0"/>
              <a:t>processes is greater than the remote processes; else remote processes are given higher priority.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The performance of intermediate priority assignment policy falls between selfish and altruistic priority assignment policies.</a:t>
            </a:r>
            <a:br>
              <a:rPr lang="en-US" sz="2600" dirty="0"/>
            </a:b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>
            <a:normAutofit/>
          </a:bodyPr>
          <a:lstStyle/>
          <a:p>
            <a:r>
              <a:rPr lang="en-US" sz="4000" b="1" dirty="0"/>
              <a:t>Migration limitation policies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Symbol" pitchFamily="18" charset="2"/>
              <a:buChar char="·"/>
            </a:pPr>
            <a:r>
              <a:rPr lang="en-US" dirty="0" smtClean="0"/>
              <a:t>In </a:t>
            </a:r>
            <a:r>
              <a:rPr lang="en-US" dirty="0"/>
              <a:t>a distributed </a:t>
            </a:r>
            <a:r>
              <a:rPr lang="en-US" dirty="0" smtClean="0"/>
              <a:t>system, </a:t>
            </a:r>
            <a:r>
              <a:rPr lang="en-US" dirty="0"/>
              <a:t>it is important to decide the number of times a process is allowed to migrate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Symbol" pitchFamily="18" charset="2"/>
              <a:buChar char="·"/>
            </a:pPr>
            <a:r>
              <a:rPr lang="en-US" dirty="0" smtClean="0"/>
              <a:t>There are two types: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Uncontrolled.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Controlled.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What are the significance of distributed system?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effectLst/>
              </a:rPr>
              <a:t>a. Concurrency of computers.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ffectLst/>
              </a:rPr>
              <a:t>b. No global clock.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ffectLst/>
              </a:rPr>
              <a:t>c. Independent failures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b="1" dirty="0" smtClean="0">
                <a:effectLst/>
              </a:rPr>
              <a:t> </a:t>
            </a:r>
            <a:r>
              <a:rPr lang="en-US" sz="4000" b="1" dirty="0">
                <a:effectLst/>
              </a:rPr>
              <a:t>What is a deadlock?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ym typeface="Symbol"/>
              </a:rPr>
              <a:t></a:t>
            </a:r>
            <a:r>
              <a:rPr lang="en-US" sz="2000" dirty="0"/>
              <a:t> A deadlock is a fundamental problem in distributed systems.</a:t>
            </a:r>
            <a:br>
              <a:rPr lang="en-US" sz="2000" dirty="0"/>
            </a:br>
            <a:r>
              <a:rPr lang="en-US" sz="2000" dirty="0" smtClean="0">
                <a:sym typeface="Symbol"/>
              </a:rPr>
              <a:t></a:t>
            </a:r>
            <a:r>
              <a:rPr lang="en-US" sz="2000" dirty="0" smtClean="0"/>
              <a:t> </a:t>
            </a:r>
            <a:r>
              <a:rPr lang="en-US" sz="2000" dirty="0"/>
              <a:t>A deadlock is a state where a set of processes request resources that are held by other processes in the set.</a:t>
            </a:r>
            <a:br>
              <a:rPr lang="en-US" sz="2000" dirty="0"/>
            </a:br>
            <a:r>
              <a:rPr lang="en-US" sz="2000" dirty="0">
                <a:sym typeface="Symbol"/>
              </a:rPr>
              <a:t></a:t>
            </a:r>
            <a:r>
              <a:rPr lang="en-US" sz="2000" dirty="0"/>
              <a:t> </a:t>
            </a:r>
            <a:r>
              <a:rPr lang="en-US" sz="2000" dirty="0" smtClean="0"/>
              <a:t>Suppose </a:t>
            </a:r>
            <a:r>
              <a:rPr lang="en-US" sz="2000" dirty="0"/>
              <a:t>a process holds resource A </a:t>
            </a:r>
            <a:r>
              <a:rPr lang="en-US" sz="2000" dirty="0" smtClean="0"/>
              <a:t>and requests </a:t>
            </a:r>
            <a:r>
              <a:rPr lang="en-US" sz="2000" dirty="0"/>
              <a:t>resource B, while at the same time another process holds resource B and requests for resource A. Here, both are blocked and remain so.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3252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96144"/>
          </a:xfrm>
        </p:spPr>
        <p:txBody>
          <a:bodyPr/>
          <a:lstStyle/>
          <a:p>
            <a:r>
              <a:rPr lang="en-US" sz="4000" dirty="0" smtClean="0"/>
              <a:t>Difference between DS and single processor system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</a:t>
            </a:r>
            <a:r>
              <a:rPr lang="en-US" dirty="0" smtClean="0"/>
              <a:t>Deadlocks </a:t>
            </a:r>
            <a:r>
              <a:rPr lang="en-US" dirty="0"/>
              <a:t>in distributed systems are similar to deadlocks in single processor systems, but only worse. This is how they differ: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They are harder to avoid, prevent, or even detect.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They are hard to cure when tracked down because all relevant information is scattered over many</a:t>
            </a:r>
            <a:br>
              <a:rPr lang="en-US" dirty="0"/>
            </a:br>
            <a:r>
              <a:rPr lang="en-US" dirty="0"/>
              <a:t>machines.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07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sz="4000" b="1" dirty="0" smtClean="0"/>
              <a:t>Classification of </a:t>
            </a:r>
            <a:r>
              <a:rPr lang="en-US" sz="4000" b="1" dirty="0">
                <a:effectLst/>
              </a:rPr>
              <a:t>Distributed </a:t>
            </a:r>
            <a:r>
              <a:rPr lang="en-US" sz="4000" b="1" dirty="0" smtClean="0">
                <a:effectLst/>
              </a:rPr>
              <a:t>Deadlocks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Distributed deadlocks are classified </a:t>
            </a:r>
            <a:r>
              <a:rPr lang="en-US" dirty="0" smtClean="0"/>
              <a:t>into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1- Communication deadlocks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 2- Resource </a:t>
            </a:r>
            <a:r>
              <a:rPr lang="en-US" dirty="0"/>
              <a:t>deadlocks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sz="4000" b="1" dirty="0">
                <a:effectLst/>
              </a:rPr>
              <a:t>Communication deadlocks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Symbol"/>
              </a:rPr>
              <a:t></a:t>
            </a:r>
            <a:r>
              <a:rPr lang="en-US" dirty="0"/>
              <a:t> This type of deadlock occurs among a set of processes when they are blocked and waiting for messages from other </a:t>
            </a:r>
            <a:r>
              <a:rPr lang="en-US" dirty="0" smtClean="0"/>
              <a:t>processes </a:t>
            </a:r>
            <a:r>
              <a:rPr lang="en-US" dirty="0"/>
              <a:t>in order to start execution.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There are no messages in transit between them.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Due to this reason, none of the processes will ever receive a message. Hence, all processes in the system are deadlocked.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A typical example is that of processes competing with buffers for send/receive </a:t>
            </a:r>
            <a:r>
              <a:rPr lang="en-US" dirty="0" smtClean="0"/>
              <a:t>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sz="4000" b="1" dirty="0">
                <a:effectLst/>
              </a:rPr>
              <a:t>Resource deadlocks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>
                <a:sym typeface="Symbol"/>
              </a:rPr>
              <a:t></a:t>
            </a:r>
            <a:r>
              <a:rPr lang="en-US" dirty="0" smtClean="0"/>
              <a:t> This </a:t>
            </a:r>
            <a:r>
              <a:rPr lang="en-US" dirty="0"/>
              <a:t>type of deadlock occurs when two or more processes </a:t>
            </a:r>
            <a:r>
              <a:rPr lang="en-US" dirty="0" smtClean="0"/>
              <a:t>wait </a:t>
            </a:r>
            <a:r>
              <a:rPr lang="en-US" dirty="0"/>
              <a:t>for resources held by each other.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For example, exclusive access on I/O devices, files, 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other </a:t>
            </a:r>
            <a:r>
              <a:rPr lang="en-US" dirty="0"/>
              <a:t>resources</a:t>
            </a:r>
            <a:r>
              <a:rPr lang="en-US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</a:rPr>
              <a:t>Four conditions must hold for deadlock to occur: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Symbol"/>
              </a:rPr>
              <a:t></a:t>
            </a:r>
            <a:r>
              <a:rPr lang="en-US" dirty="0"/>
              <a:t> </a:t>
            </a:r>
            <a:r>
              <a:rPr lang="en-US" b="1" dirty="0"/>
              <a:t>Exclusive use </a:t>
            </a:r>
            <a:r>
              <a:rPr lang="en-US" dirty="0"/>
              <a:t>– when a process accesses a resource, it is granted exclusive use of that resource.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</a:t>
            </a:r>
            <a:r>
              <a:rPr lang="en-US" b="1" dirty="0"/>
              <a:t>Hold and wait </a:t>
            </a:r>
            <a:r>
              <a:rPr lang="en-US" dirty="0"/>
              <a:t>– a process is allowed to hold onto some resources while it is waiting for other resources.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</a:t>
            </a:r>
            <a:r>
              <a:rPr lang="en-US" b="1" dirty="0"/>
              <a:t>No preemption </a:t>
            </a:r>
            <a:r>
              <a:rPr lang="en-US" dirty="0"/>
              <a:t>– a process cannot preempt or take away the resources held by another process.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</a:t>
            </a:r>
            <a:r>
              <a:rPr lang="en-US" b="1" dirty="0"/>
              <a:t>Cyclical wait </a:t>
            </a:r>
            <a:r>
              <a:rPr lang="en-US" dirty="0"/>
              <a:t>– there is a circular chain of waiting processes, each waiting for a resource held by the next process in the chain.</a:t>
            </a:r>
          </a:p>
        </p:txBody>
      </p:sp>
    </p:spTree>
    <p:extLst>
      <p:ext uri="{BB962C8B-B14F-4D97-AF65-F5344CB8AC3E}">
        <p14:creationId xmlns:p14="http://schemas.microsoft.com/office/powerpoint/2010/main" val="24080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sz="4000" b="1" dirty="0">
                <a:effectLst/>
              </a:rPr>
              <a:t>Deadlock prevention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the three important deadlock prevention methods are</a:t>
            </a:r>
            <a:r>
              <a:rPr lang="en-US" dirty="0" smtClean="0"/>
              <a:t>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o Collective </a:t>
            </a:r>
            <a:r>
              <a:rPr lang="en-US" dirty="0" smtClean="0"/>
              <a:t>Requests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o Ordered requests </a:t>
            </a: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o Pre-emption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sz="4000" b="1" dirty="0">
                <a:effectLst/>
              </a:rPr>
              <a:t>Collective Requests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Symbol"/>
              </a:rPr>
              <a:t></a:t>
            </a:r>
            <a:r>
              <a:rPr lang="en-US" dirty="0"/>
              <a:t> This method denies the hold-and-wait condition by ensuring that whenever a process requests for a resource, it does not hold any other resources.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A process must collect all its resources before it commences execution.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Any one of the following resource allocation policies can be used:</a:t>
            </a:r>
            <a:br>
              <a:rPr lang="en-US" dirty="0"/>
            </a:br>
            <a:r>
              <a:rPr lang="en-US" dirty="0"/>
              <a:t>o Either all Resources allocated, or Process waits.</a:t>
            </a:r>
            <a:br>
              <a:rPr lang="en-US" dirty="0"/>
            </a:br>
            <a:r>
              <a:rPr lang="en-US" dirty="0"/>
              <a:t>o Hold and Request not allowed, if holding some resources then release the resource and Re-request</a:t>
            </a:r>
            <a:br>
              <a:rPr lang="en-US" dirty="0"/>
            </a:br>
            <a:r>
              <a:rPr lang="en-US" dirty="0"/>
              <a:t>the necessary resource.</a:t>
            </a:r>
          </a:p>
        </p:txBody>
      </p:sp>
    </p:spTree>
    <p:extLst>
      <p:ext uri="{BB962C8B-B14F-4D97-AF65-F5344CB8AC3E}">
        <p14:creationId xmlns:p14="http://schemas.microsoft.com/office/powerpoint/2010/main" val="32625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56792"/>
          </a:xfrm>
        </p:spPr>
        <p:txBody>
          <a:bodyPr/>
          <a:lstStyle/>
          <a:p>
            <a:r>
              <a:rPr lang="en-US" sz="4000" b="1" dirty="0">
                <a:effectLst/>
              </a:rPr>
              <a:t>Ordered Requests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smtClean="0"/>
              <a:t>o  </a:t>
            </a:r>
            <a:r>
              <a:rPr lang="en-US" sz="2000" dirty="0" smtClean="0"/>
              <a:t>A process </a:t>
            </a:r>
            <a:r>
              <a:rPr lang="en-US" sz="2000" dirty="0"/>
              <a:t>can request a resource at any time, but the process must not request a resource with a number lower than the number of any of the resources that it is already holding.</a:t>
            </a:r>
            <a:br>
              <a:rPr lang="en-US" sz="2000" dirty="0"/>
            </a:br>
            <a:r>
              <a:rPr lang="en-US" sz="2000" dirty="0"/>
              <a:t>o The ordering of requests is based on the usage pattern of the resources.</a:t>
            </a:r>
            <a:br>
              <a:rPr lang="en-US" sz="2000" dirty="0"/>
            </a:br>
            <a:r>
              <a:rPr lang="en-US" sz="2000" dirty="0"/>
              <a:t>o For example if a tape drive is usually needed before a printer, the tape drive can assign a </a:t>
            </a:r>
            <a:r>
              <a:rPr lang="en-US" sz="2000" dirty="0" smtClean="0"/>
              <a:t>lower number </a:t>
            </a:r>
            <a:r>
              <a:rPr lang="en-US" sz="2000" dirty="0"/>
              <a:t>than a printer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o Reordering will be essential when new resources are added to the system.</a:t>
            </a:r>
            <a:br>
              <a:rPr lang="en-US" sz="2000" dirty="0"/>
            </a:br>
            <a:r>
              <a:rPr lang="en-US" sz="2000" dirty="0"/>
              <a:t>o In spite of these limitations, the method of ordered requests is the most efficient method </a:t>
            </a:r>
            <a:r>
              <a:rPr lang="en-US" sz="2000" dirty="0" smtClean="0"/>
              <a:t>for handling </a:t>
            </a:r>
            <a:r>
              <a:rPr lang="en-US" sz="2000" dirty="0"/>
              <a:t>deadlocks.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233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124744"/>
          </a:xfrm>
        </p:spPr>
        <p:txBody>
          <a:bodyPr/>
          <a:lstStyle/>
          <a:p>
            <a:r>
              <a:rPr lang="en-US" sz="4000" b="1" dirty="0">
                <a:effectLst/>
              </a:rPr>
              <a:t>Pre-emption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lnSpc>
                <a:spcPct val="150000"/>
              </a:lnSpc>
              <a:buFont typeface="Symbol"/>
              <a:buChar char="·"/>
            </a:pPr>
            <a:r>
              <a:rPr lang="en-US" dirty="0" smtClean="0"/>
              <a:t>A pre-</a:t>
            </a:r>
            <a:r>
              <a:rPr lang="en-US" dirty="0" err="1" smtClean="0"/>
              <a:t>emptable</a:t>
            </a:r>
            <a:r>
              <a:rPr lang="en-US" dirty="0" smtClean="0"/>
              <a:t> </a:t>
            </a:r>
            <a:r>
              <a:rPr lang="en-US" dirty="0"/>
              <a:t>resource is a resource whose state can be saved and restored later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Symbol"/>
              </a:rPr>
              <a:t></a:t>
            </a:r>
            <a:r>
              <a:rPr lang="en-US" dirty="0"/>
              <a:t> The resource can be taken away temporarily from the process to which it is currently allocated</a:t>
            </a:r>
            <a:br>
              <a:rPr lang="en-US" dirty="0"/>
            </a:br>
            <a:r>
              <a:rPr lang="en-US" dirty="0"/>
              <a:t>without disturbing the computation performed.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Typical examples of </a:t>
            </a:r>
            <a:r>
              <a:rPr lang="en-US" dirty="0" smtClean="0"/>
              <a:t>pre-</a:t>
            </a:r>
            <a:r>
              <a:rPr lang="en-US" dirty="0" err="1" smtClean="0"/>
              <a:t>emptable</a:t>
            </a:r>
            <a:r>
              <a:rPr lang="en-US" dirty="0" smtClean="0"/>
              <a:t> </a:t>
            </a:r>
            <a:r>
              <a:rPr lang="en-US" dirty="0"/>
              <a:t>resources are CPU registers and main memory.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1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sz="4000" b="1" dirty="0"/>
              <a:t>What is process migration? 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ea typeface="Calibri"/>
                <a:cs typeface="Arial"/>
              </a:rPr>
              <a:t>Process migration is the relocation of a process from its current location to another node</a:t>
            </a:r>
            <a:r>
              <a:rPr lang="en-US" dirty="0" smtClean="0">
                <a:ea typeface="Calibri"/>
                <a:cs typeface="Arial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ea typeface="Calibri"/>
                <a:cs typeface="Arial"/>
                <a:sym typeface="Symbol"/>
              </a:rPr>
              <a:t></a:t>
            </a:r>
            <a:r>
              <a:rPr lang="en-US" dirty="0" smtClean="0">
                <a:ea typeface="Calibri"/>
                <a:cs typeface="Arial"/>
              </a:rPr>
              <a:t> </a:t>
            </a:r>
            <a:r>
              <a:rPr lang="en-US" dirty="0">
                <a:ea typeface="Calibri"/>
                <a:cs typeface="Arial"/>
              </a:rPr>
              <a:t>It may be migrated either before it starts executing on its source node or during the course of its</a:t>
            </a:r>
            <a:br>
              <a:rPr lang="en-US" dirty="0">
                <a:ea typeface="Calibri"/>
                <a:cs typeface="Arial"/>
              </a:rPr>
            </a:br>
            <a:r>
              <a:rPr lang="en-US" dirty="0">
                <a:ea typeface="Calibri"/>
                <a:cs typeface="Arial"/>
              </a:rPr>
              <a:t>execution.</a:t>
            </a:r>
            <a:br>
              <a:rPr lang="en-US" dirty="0">
                <a:ea typeface="Calibri"/>
                <a:cs typeface="Arial"/>
              </a:rPr>
            </a:br>
            <a:r>
              <a:rPr lang="en-US" dirty="0">
                <a:ea typeface="Calibri"/>
                <a:cs typeface="Arial"/>
                <a:sym typeface="Symbol"/>
              </a:rPr>
              <a:t></a:t>
            </a:r>
            <a:r>
              <a:rPr lang="en-US" dirty="0">
                <a:ea typeface="Calibri"/>
                <a:cs typeface="Arial"/>
              </a:rPr>
              <a:t> The former is known as non-preemptive process migration and,</a:t>
            </a:r>
            <a:br>
              <a:rPr lang="en-US" dirty="0">
                <a:ea typeface="Calibri"/>
                <a:cs typeface="Arial"/>
              </a:rPr>
            </a:br>
            <a:r>
              <a:rPr lang="en-US" dirty="0">
                <a:ea typeface="Calibri"/>
                <a:cs typeface="Arial"/>
                <a:sym typeface="Symbol"/>
              </a:rPr>
              <a:t></a:t>
            </a:r>
            <a:r>
              <a:rPr lang="en-US" dirty="0">
                <a:ea typeface="Calibri"/>
                <a:cs typeface="Arial"/>
              </a:rPr>
              <a:t> The latter is known as preemptive process migration.</a:t>
            </a:r>
            <a:br>
              <a:rPr lang="en-US" dirty="0">
                <a:ea typeface="Calibri"/>
                <a:cs typeface="Arial"/>
              </a:rPr>
            </a:br>
            <a:r>
              <a:rPr lang="en-US" dirty="0">
                <a:ea typeface="Calibri"/>
                <a:cs typeface="Arial"/>
                <a:sym typeface="Symbol"/>
              </a:rPr>
              <a:t></a:t>
            </a:r>
            <a:r>
              <a:rPr lang="en-US" dirty="0">
                <a:ea typeface="Calibri"/>
                <a:cs typeface="Arial"/>
              </a:rPr>
              <a:t> Preemptive process is costlier than non-preemptive.</a:t>
            </a:r>
            <a:br>
              <a:rPr lang="en-US" dirty="0">
                <a:ea typeface="Calibri"/>
                <a:cs typeface="Arial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</a:rPr>
              <a:t>What is a name server? What is namespace?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name Server (process) is used to maintain information about named objects and enable users to access this name information.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It also binds the object’s name to its property (such as location</a:t>
            </a:r>
            <a:r>
              <a:rPr lang="en-US" dirty="0" smtClean="0"/>
              <a:t>).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Each name server will store information about a subset of objects in the distributed system.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33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ym typeface="Symbol"/>
              </a:rPr>
              <a:t></a:t>
            </a:r>
            <a:r>
              <a:rPr lang="en-US" dirty="0"/>
              <a:t> The authoritative name servers maintain information as bellows: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The root node stores information about only the location of the name servers which branch </a:t>
            </a:r>
            <a:r>
              <a:rPr lang="en-US" dirty="0" smtClean="0"/>
              <a:t>out from </a:t>
            </a:r>
            <a:r>
              <a:rPr lang="en-US" dirty="0"/>
              <a:t>the Root, D1, D2, and D3.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Domain D1 node stores information about domains D4 and D5.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Domain D3 node stores information about domains D6, D7 and D8.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It is evident that the amount of configuration data to be maintained by name servers at </a:t>
            </a:r>
            <a:r>
              <a:rPr lang="en-US" dirty="0" smtClean="0"/>
              <a:t>various levels </a:t>
            </a:r>
            <a:r>
              <a:rPr lang="en-US" dirty="0"/>
              <a:t>in the hierarchy is directly proportional to the degree of branching of the namespace tree.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Hence, a hierarchical naming convention with multiple levels is better suited for a large number of</a:t>
            </a:r>
            <a:br>
              <a:rPr lang="en-US" dirty="0"/>
            </a:br>
            <a:r>
              <a:rPr lang="en-US" dirty="0"/>
              <a:t>objects rather than a flat namespace.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2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ont. </a:t>
            </a:r>
            <a:endParaRPr lang="en-US" dirty="0"/>
          </a:p>
        </p:txBody>
      </p:sp>
      <p:pic>
        <p:nvPicPr>
          <p:cNvPr id="4" name="Content Placeholder 3" descr="C:\Users\Doc\Downloads\IMG_4457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7128791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4093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sz="4000" b="1" dirty="0" smtClean="0"/>
              <a:t>Name space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Symbol"/>
              <a:buChar char="·"/>
            </a:pPr>
            <a:r>
              <a:rPr lang="en-US" dirty="0" smtClean="0"/>
              <a:t>A name space is defined as the set of names within a distributed system </a:t>
            </a:r>
            <a:r>
              <a:rPr lang="en-US" dirty="0"/>
              <a:t>that compiles with the naming </a:t>
            </a:r>
            <a:r>
              <a:rPr lang="en-US" dirty="0" smtClean="0"/>
              <a:t>convention 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Types of Name Space are</a:t>
            </a:r>
            <a:r>
              <a:rPr lang="en-US" b="1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 Flat Namespace</a:t>
            </a:r>
            <a:br>
              <a:rPr lang="en-US" dirty="0"/>
            </a:br>
            <a:r>
              <a:rPr lang="en-US" dirty="0"/>
              <a:t>o Partitioned Namespace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92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sz="3200" b="1" dirty="0">
                <a:effectLst/>
              </a:rPr>
              <a:t>Why network system protocols are unsuitable for Distributed Systems?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Traditional protocols do not support distributed systems, which have the following requirements</a:t>
            </a:r>
            <a:r>
              <a:rPr lang="en-US" dirty="0" smtClean="0"/>
              <a:t>:</a:t>
            </a:r>
          </a:p>
          <a:p>
            <a:pPr>
              <a:buFont typeface="Symbol"/>
              <a:buChar char="·"/>
            </a:pPr>
            <a:r>
              <a:rPr lang="en-US" dirty="0" smtClean="0"/>
              <a:t>Transparency</a:t>
            </a:r>
          </a:p>
          <a:p>
            <a:pPr>
              <a:buFont typeface="Symbol"/>
              <a:buChar char="·"/>
            </a:pPr>
            <a:r>
              <a:rPr lang="en-US" dirty="0"/>
              <a:t>Client-server based </a:t>
            </a:r>
            <a:r>
              <a:rPr lang="en-US" dirty="0" smtClean="0"/>
              <a:t>communication</a:t>
            </a:r>
          </a:p>
          <a:p>
            <a:pPr>
              <a:buFont typeface="Symbol"/>
              <a:buChar char="·"/>
            </a:pPr>
            <a:r>
              <a:rPr lang="en-US" dirty="0"/>
              <a:t>Group </a:t>
            </a:r>
            <a:r>
              <a:rPr lang="en-US" dirty="0" smtClean="0"/>
              <a:t>communication</a:t>
            </a:r>
          </a:p>
          <a:p>
            <a:pPr>
              <a:buFont typeface="Symbol"/>
              <a:buChar char="·"/>
            </a:pPr>
            <a:r>
              <a:rPr lang="en-US" dirty="0" smtClean="0"/>
              <a:t>Security</a:t>
            </a:r>
          </a:p>
          <a:p>
            <a:pPr>
              <a:buFont typeface="Symbol"/>
              <a:buChar char="·"/>
            </a:pPr>
            <a:r>
              <a:rPr lang="en-US" dirty="0"/>
              <a:t>Network </a:t>
            </a:r>
            <a:r>
              <a:rPr lang="en-US" dirty="0" smtClean="0"/>
              <a:t>management</a:t>
            </a:r>
          </a:p>
          <a:p>
            <a:pPr>
              <a:buFont typeface="Symbol"/>
              <a:buChar char="·"/>
            </a:pPr>
            <a:r>
              <a:rPr lang="en-US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3390649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872208"/>
          </a:xfrm>
        </p:spPr>
        <p:txBody>
          <a:bodyPr/>
          <a:lstStyle/>
          <a:p>
            <a:r>
              <a:rPr lang="en-US" sz="4000" b="1" dirty="0">
                <a:effectLst/>
              </a:rPr>
              <a:t>Versatile message transfer protocol (VMTP):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Symbol"/>
              <a:buChar char="·"/>
            </a:pPr>
            <a:r>
              <a:rPr lang="en-US" dirty="0" smtClean="0"/>
              <a:t>VMTP </a:t>
            </a:r>
            <a:r>
              <a:rPr lang="en-US" dirty="0"/>
              <a:t>supports request/response behavior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Symbol"/>
              </a:rPr>
              <a:t></a:t>
            </a:r>
            <a:r>
              <a:rPr lang="en-US" dirty="0"/>
              <a:t> Provides transparency and group communication, selective retransmission mechanism, rate based</a:t>
            </a:r>
            <a:br>
              <a:rPr lang="en-US" dirty="0"/>
            </a:br>
            <a:r>
              <a:rPr lang="en-US" dirty="0"/>
              <a:t>control </a:t>
            </a:r>
            <a:r>
              <a:rPr lang="en-US" dirty="0" smtClean="0"/>
              <a:t>flow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This connectionless protocol provides end to end datagram delivery.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4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Symbol"/>
              </a:rPr>
              <a:t></a:t>
            </a:r>
            <a:r>
              <a:rPr lang="en-US" dirty="0"/>
              <a:t> In figure packets divided into 16kb segments, which are split into 512 kb blocks.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Each block consists of data and a 32 bit mask, delivery mask field, indicating data segment in the Packet.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Doc\Downloads\IMG_445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7488832" cy="2736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103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</a:rPr>
              <a:t>What are the desirable features of good Message Passing system?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major functions of the message-passing system include </a:t>
            </a:r>
            <a:r>
              <a:rPr lang="en-US" dirty="0" smtClean="0"/>
              <a:t>:</a:t>
            </a:r>
          </a:p>
          <a:p>
            <a:r>
              <a:rPr lang="en-US" dirty="0" smtClean="0"/>
              <a:t>efficient </a:t>
            </a:r>
            <a:r>
              <a:rPr lang="en-US" dirty="0"/>
              <a:t>message delivery </a:t>
            </a:r>
            <a:endParaRPr lang="en-US" dirty="0" smtClean="0"/>
          </a:p>
          <a:p>
            <a:r>
              <a:rPr lang="en-US" dirty="0" smtClean="0"/>
              <a:t>availability </a:t>
            </a:r>
            <a:r>
              <a:rPr lang="en-US" dirty="0"/>
              <a:t>of communication progress information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The message passing </a:t>
            </a:r>
            <a:r>
              <a:rPr lang="en-US" dirty="0" smtClean="0"/>
              <a:t>model </a:t>
            </a:r>
            <a:r>
              <a:rPr lang="en-US" dirty="0"/>
              <a:t>offers </a:t>
            </a:r>
            <a:r>
              <a:rPr lang="en-US" dirty="0" smtClean="0"/>
              <a:t>various advantages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Advantages of message passing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/>
              <a:buChar char="·"/>
            </a:pPr>
            <a:r>
              <a:rPr lang="en-US" dirty="0" smtClean="0"/>
              <a:t>Hardware match</a:t>
            </a:r>
          </a:p>
          <a:p>
            <a:pPr>
              <a:buFont typeface="Symbol"/>
              <a:buChar char="·"/>
            </a:pPr>
            <a:r>
              <a:rPr lang="en-US" dirty="0"/>
              <a:t> </a:t>
            </a:r>
            <a:r>
              <a:rPr lang="en-US" dirty="0" smtClean="0"/>
              <a:t>Functionality</a:t>
            </a:r>
          </a:p>
          <a:p>
            <a:pPr>
              <a:buFont typeface="Symbol"/>
              <a:buChar char="·"/>
            </a:pPr>
            <a:r>
              <a:rPr lang="en-US" dirty="0" smtClean="0"/>
              <a:t>Performance</a:t>
            </a:r>
          </a:p>
          <a:p>
            <a:pPr>
              <a:buFont typeface="Symbol"/>
              <a:buChar char="·"/>
            </a:pPr>
            <a:r>
              <a:rPr lang="en-US" dirty="0"/>
              <a:t>Uniform </a:t>
            </a:r>
            <a:r>
              <a:rPr lang="en-US" dirty="0" smtClean="0"/>
              <a:t>semantics</a:t>
            </a:r>
          </a:p>
          <a:p>
            <a:pPr>
              <a:buFont typeface="Symbol"/>
              <a:buChar char="·"/>
            </a:pPr>
            <a:r>
              <a:rPr lang="en-US" dirty="0" smtClean="0"/>
              <a:t>Efficiency</a:t>
            </a:r>
          </a:p>
          <a:p>
            <a:pPr>
              <a:buFont typeface="Symbol"/>
              <a:buChar char="·"/>
            </a:pPr>
            <a:r>
              <a:rPr lang="en-US" dirty="0" smtClean="0"/>
              <a:t>Reliability</a:t>
            </a:r>
          </a:p>
          <a:p>
            <a:pPr>
              <a:buFont typeface="Symbol"/>
              <a:buChar char="·"/>
            </a:pPr>
            <a:r>
              <a:rPr lang="en-US" dirty="0" smtClean="0"/>
              <a:t>Correctness</a:t>
            </a:r>
          </a:p>
          <a:p>
            <a:pPr>
              <a:buFont typeface="Symbol"/>
              <a:buChar char="·"/>
            </a:pPr>
            <a:r>
              <a:rPr lang="en-US" dirty="0" smtClean="0"/>
              <a:t>Flexibility</a:t>
            </a:r>
          </a:p>
          <a:p>
            <a:pPr>
              <a:buFont typeface="Symbol"/>
              <a:buChar char="·"/>
            </a:pPr>
            <a:r>
              <a:rPr lang="en-US" dirty="0" smtClean="0"/>
              <a:t>Portability</a:t>
            </a:r>
          </a:p>
          <a:p>
            <a:pPr>
              <a:buFont typeface="Symbol"/>
              <a:buChar char="·"/>
            </a:pPr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691054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</a:rPr>
              <a:t>Why mutual exclusion is more complex in distributed systems?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In distributed systems, Mutual Exclusion is more complex due to the following reasons: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No shared memory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Delays in propagation of information which are unpredictable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Synchronization issues with clocks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Need for ordering of events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8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List the steps for </a:t>
            </a:r>
            <a:r>
              <a:rPr lang="en-US" sz="4000" b="1" dirty="0" smtClean="0"/>
              <a:t>process migration?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Symbol"/>
              </a:rPr>
              <a:t></a:t>
            </a:r>
            <a:r>
              <a:rPr lang="en-US" dirty="0"/>
              <a:t> </a:t>
            </a:r>
            <a:r>
              <a:rPr lang="en-US" sz="2600" dirty="0"/>
              <a:t>Selection of process that should be migrated.</a:t>
            </a:r>
            <a:br>
              <a:rPr lang="en-US" sz="2600" dirty="0"/>
            </a:br>
            <a:r>
              <a:rPr lang="en-US" sz="2600" dirty="0">
                <a:sym typeface="Symbol"/>
              </a:rPr>
              <a:t></a:t>
            </a:r>
            <a:r>
              <a:rPr lang="en-US" sz="2600" dirty="0"/>
              <a:t> Selection of the destination node to which the selected process should be migrated.</a:t>
            </a:r>
            <a:br>
              <a:rPr lang="en-US" sz="2600" dirty="0"/>
            </a:br>
            <a:r>
              <a:rPr lang="en-US" sz="2600" dirty="0">
                <a:sym typeface="Symbol"/>
              </a:rPr>
              <a:t></a:t>
            </a:r>
            <a:r>
              <a:rPr lang="en-US" sz="2600" dirty="0"/>
              <a:t> Actual transfer of the selected process to the destination node.</a:t>
            </a:r>
            <a:br>
              <a:rPr lang="en-US" sz="2600" dirty="0"/>
            </a:br>
            <a:r>
              <a:rPr lang="en-US" sz="2600" dirty="0">
                <a:sym typeface="Symbol"/>
              </a:rPr>
              <a:t></a:t>
            </a:r>
            <a:r>
              <a:rPr lang="en-US" sz="2600" dirty="0"/>
              <a:t> Once we identify the process to be migrated and where it is migrated, the next step is to carry </a:t>
            </a:r>
            <a:r>
              <a:rPr lang="en-US" sz="2600" dirty="0" smtClean="0"/>
              <a:t>out process </a:t>
            </a:r>
            <a:r>
              <a:rPr lang="en-US" sz="2600" dirty="0"/>
              <a:t>migration.</a:t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476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2232248"/>
          </a:xfrm>
        </p:spPr>
        <p:txBody>
          <a:bodyPr/>
          <a:lstStyle/>
          <a:p>
            <a:r>
              <a:rPr lang="en-US" sz="3200" b="1" dirty="0">
                <a:effectLst/>
              </a:rPr>
              <a:t>Categorize and compare mutual exclusion algorithms.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Several algorithms to implement critical sections and mutual exclusion in distributed systems: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Centralized algorithm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Distributed algorithm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Token Ring algorithm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55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/>
              <a:t>Cont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brief comparison of the centralized, distributed, and token ring mutual exclusion algorithms is shown in table.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Doc\Downloads\IMG_446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8208912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610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8229600" cy="2232248"/>
          </a:xfrm>
        </p:spPr>
        <p:txBody>
          <a:bodyPr/>
          <a:lstStyle/>
          <a:p>
            <a:r>
              <a:rPr lang="en-US" sz="3600" b="1" dirty="0">
                <a:effectLst/>
              </a:rPr>
              <a:t>What is </a:t>
            </a:r>
            <a:r>
              <a:rPr lang="en-US" sz="3600" b="1" dirty="0" smtClean="0">
                <a:effectLst/>
              </a:rPr>
              <a:t>RMI? </a:t>
            </a:r>
            <a:r>
              <a:rPr lang="en-US" sz="3600" b="1" dirty="0">
                <a:effectLst/>
              </a:rPr>
              <a:t>Discuss the various components and the process of RMI execution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Symbol"/>
              </a:rPr>
              <a:t></a:t>
            </a:r>
            <a:r>
              <a:rPr lang="en-US" dirty="0"/>
              <a:t> The server manages the objects and clients invoke the method called the RMI.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The RMI technique sends the requests as a message to the server which executes the method of the object and returns the result message to the client.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Method invocation between objects in the same process is called </a:t>
            </a:r>
            <a:r>
              <a:rPr lang="en-US" b="1" dirty="0"/>
              <a:t>local invocation</a:t>
            </a:r>
            <a:r>
              <a:rPr lang="en-US" dirty="0"/>
              <a:t>. While those between different processes are called </a:t>
            </a:r>
            <a:r>
              <a:rPr lang="en-US" b="1" dirty="0"/>
              <a:t>remote invocation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dirty="0" smtClean="0"/>
              <a:t>RMI &amp;LMI</a:t>
            </a:r>
            <a:endParaRPr lang="en-US" dirty="0"/>
          </a:p>
        </p:txBody>
      </p:sp>
      <p:pic>
        <p:nvPicPr>
          <p:cNvPr id="4" name="Content Placeholder 3" descr="C:\Users\Doc\Downloads\IMG_445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6832"/>
            <a:ext cx="8229600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20637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/>
              <a:t>Cont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 smtClean="0">
                <a:sym typeface="Symbol"/>
              </a:rPr>
              <a:t></a:t>
            </a:r>
            <a:r>
              <a:rPr lang="en-US" dirty="0" smtClean="0"/>
              <a:t> </a:t>
            </a:r>
            <a:r>
              <a:rPr lang="en-US" dirty="0"/>
              <a:t>Each process contains objects, some of which can receive remote invocations are called remote objects (B, F), others </a:t>
            </a:r>
            <a:r>
              <a:rPr lang="en-US" dirty="0" smtClean="0"/>
              <a:t>only receive </a:t>
            </a:r>
            <a:r>
              <a:rPr lang="en-US" dirty="0"/>
              <a:t>local invocations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Objects need to know the </a:t>
            </a:r>
            <a:r>
              <a:rPr lang="en-US" b="1" dirty="0"/>
              <a:t>remote object reference </a:t>
            </a:r>
            <a:r>
              <a:rPr lang="en-US" dirty="0"/>
              <a:t>of an object in another process in order to invoke its methods</a:t>
            </a:r>
            <a:r>
              <a:rPr lang="en-US" dirty="0" smtClean="0"/>
              <a:t>, </a:t>
            </a:r>
            <a:r>
              <a:rPr lang="en-US" dirty="0"/>
              <a:t>Every remote object has </a:t>
            </a:r>
            <a:r>
              <a:rPr lang="en-US" b="1" dirty="0"/>
              <a:t>a remote interface </a:t>
            </a:r>
            <a:r>
              <a:rPr lang="en-US" dirty="0"/>
              <a:t>that specifies  which of its methods can be invoked </a:t>
            </a:r>
            <a:r>
              <a:rPr lang="en-US" dirty="0" smtClean="0"/>
              <a:t>remotely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69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sz="4000" b="1" dirty="0">
                <a:effectLst/>
              </a:rPr>
              <a:t>Remote Object References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sym typeface="Symbol"/>
              </a:rPr>
              <a:t></a:t>
            </a:r>
            <a:r>
              <a:rPr lang="en-US" dirty="0"/>
              <a:t> Accessing the remote object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Identifier throughout a distributed system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Can be passed as arguments</a:t>
            </a:r>
          </a:p>
        </p:txBody>
      </p:sp>
    </p:spTree>
    <p:extLst>
      <p:ext uri="{BB962C8B-B14F-4D97-AF65-F5344CB8AC3E}">
        <p14:creationId xmlns:p14="http://schemas.microsoft.com/office/powerpoint/2010/main" val="4519447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sz="4000" b="1" dirty="0">
                <a:effectLst/>
              </a:rPr>
              <a:t>Remote Interfaces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sym typeface="Symbol"/>
              </a:rPr>
              <a:t></a:t>
            </a:r>
            <a:r>
              <a:rPr lang="en-US" dirty="0"/>
              <a:t> Specifying which methods can be invoked remotely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Name, arguments, return type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Interface Definition Language (IDL) used for defining remote interface</a:t>
            </a:r>
          </a:p>
        </p:txBody>
      </p:sp>
    </p:spTree>
    <p:extLst>
      <p:ext uri="{BB962C8B-B14F-4D97-AF65-F5344CB8AC3E}">
        <p14:creationId xmlns:p14="http://schemas.microsoft.com/office/powerpoint/2010/main" val="16935405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sz="4000" b="1" dirty="0">
                <a:effectLst/>
              </a:rPr>
              <a:t>Main Features of Java RMI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Java RMI has several advantages over traditional RPC systems because it is part of Java's object oriented </a:t>
            </a:r>
            <a:r>
              <a:rPr lang="en-US" dirty="0" smtClean="0"/>
              <a:t>approach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Mobile behavior</a:t>
            </a:r>
          </a:p>
          <a:p>
            <a:pPr>
              <a:lnSpc>
                <a:spcPct val="150000"/>
              </a:lnSpc>
            </a:pPr>
            <a:r>
              <a:rPr lang="en-US" dirty="0"/>
              <a:t>Safe and </a:t>
            </a:r>
            <a:r>
              <a:rPr lang="en-US" dirty="0" smtClean="0"/>
              <a:t>Secure</a:t>
            </a:r>
          </a:p>
          <a:p>
            <a:pPr>
              <a:lnSpc>
                <a:spcPct val="150000"/>
              </a:lnSpc>
            </a:pPr>
            <a:r>
              <a:rPr lang="en-US" dirty="0"/>
              <a:t>Easy to Write/Easy to </a:t>
            </a:r>
            <a:r>
              <a:rPr lang="en-US" dirty="0" smtClean="0"/>
              <a:t>Use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Write Once, Run </a:t>
            </a:r>
            <a:r>
              <a:rPr lang="en-US" dirty="0" smtClean="0"/>
              <a:t>Anywhere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Parallel </a:t>
            </a:r>
            <a:r>
              <a:rPr lang="en-US" dirty="0"/>
              <a:t>Computing</a:t>
            </a:r>
          </a:p>
        </p:txBody>
      </p:sp>
    </p:spTree>
    <p:extLst>
      <p:ext uri="{BB962C8B-B14F-4D97-AF65-F5344CB8AC3E}">
        <p14:creationId xmlns:p14="http://schemas.microsoft.com/office/powerpoint/2010/main" val="33836761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sz="4000" b="1" dirty="0" smtClean="0">
                <a:effectLst/>
              </a:rPr>
              <a:t>RMI software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is the middleware layer and consists of the following: 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b="1" dirty="0" smtClean="0"/>
              <a:t>Proxy: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 It makes RMI transparent to the client and forwards the message to the remote object.</a:t>
            </a:r>
            <a:br>
              <a:rPr lang="en-US" dirty="0"/>
            </a:br>
            <a:r>
              <a:rPr lang="en-US" dirty="0"/>
              <a:t>o It marshals the arguments </a:t>
            </a:r>
            <a:r>
              <a:rPr lang="en-US" dirty="0" smtClean="0"/>
              <a:t>and </a:t>
            </a:r>
            <a:r>
              <a:rPr lang="en-US" dirty="0"/>
              <a:t>the result and also sends and receives messages from the client.</a:t>
            </a:r>
            <a:br>
              <a:rPr lang="en-US" dirty="0"/>
            </a:br>
            <a:r>
              <a:rPr lang="en-US" dirty="0"/>
              <a:t>o There is one proxy for each remote object for which it holds a remote reference.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799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2) Dispatcher</a:t>
            </a:r>
            <a:r>
              <a:rPr lang="en-US" b="1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 </a:t>
            </a:r>
            <a:r>
              <a:rPr lang="en-US" sz="2200" dirty="0"/>
              <a:t>A server consists of one dispatcher and a skeleton for each class which represents a remote object.</a:t>
            </a:r>
            <a:br>
              <a:rPr lang="en-US" sz="2200" dirty="0"/>
            </a:br>
            <a:r>
              <a:rPr lang="en-US" sz="2200" dirty="0"/>
              <a:t>o This unit receives the request </a:t>
            </a:r>
            <a:r>
              <a:rPr lang="en-US" sz="2200" dirty="0" smtClean="0"/>
              <a:t>message, </a:t>
            </a:r>
            <a:r>
              <a:rPr lang="en-US" sz="2200" dirty="0"/>
              <a:t>selects the appropriate method in the skeleton, and passes the request message</a:t>
            </a:r>
            <a:r>
              <a:rPr lang="en-US" sz="2200" dirty="0" smtClean="0"/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3) Skeleton: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o It implements the method in the remote interface.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057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80119"/>
          </a:xfrm>
        </p:spPr>
        <p:txBody>
          <a:bodyPr>
            <a:noAutofit/>
          </a:bodyPr>
          <a:lstStyle/>
          <a:p>
            <a:pPr lvl="0"/>
            <a:r>
              <a:rPr lang="en-US" sz="4000" dirty="0"/>
              <a:t/>
            </a:r>
            <a:br>
              <a:rPr lang="en-US" sz="4000" dirty="0"/>
            </a:br>
            <a:r>
              <a:rPr lang="en-US" sz="4000" b="1" dirty="0" smtClean="0"/>
              <a:t>What is the advantage of process migration?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itchFamily="18" charset="2"/>
              <a:buChar char="·"/>
            </a:pPr>
            <a:r>
              <a:rPr lang="en-US" dirty="0" smtClean="0"/>
              <a:t>Balancing </a:t>
            </a:r>
            <a:r>
              <a:rPr lang="en-US" dirty="0"/>
              <a:t>the load:</a:t>
            </a:r>
            <a:br>
              <a:rPr lang="en-US" dirty="0"/>
            </a:br>
            <a:r>
              <a:rPr lang="en-US" dirty="0"/>
              <a:t>o It reduces average response time of </a:t>
            </a:r>
            <a:r>
              <a:rPr lang="en-US" dirty="0" smtClean="0"/>
              <a:t>processes</a:t>
            </a:r>
          </a:p>
          <a:p>
            <a:pPr marL="0" indent="0">
              <a:buNone/>
            </a:pPr>
            <a:r>
              <a:rPr lang="en-US" dirty="0" smtClean="0"/>
              <a:t>    o It gains higher throughput</a:t>
            </a:r>
            <a:br>
              <a:rPr lang="en-US" dirty="0" smtClean="0"/>
            </a:br>
            <a:r>
              <a:rPr lang="en-US" dirty="0" smtClean="0">
                <a:sym typeface="Symbol"/>
              </a:rPr>
              <a:t></a:t>
            </a:r>
            <a:r>
              <a:rPr lang="en-US" dirty="0" smtClean="0"/>
              <a:t> Moving the process closer to the resources it is using: </a:t>
            </a:r>
          </a:p>
          <a:p>
            <a:pPr marL="0" indent="0">
              <a:buNone/>
            </a:pPr>
            <a:r>
              <a:rPr lang="en-US" dirty="0" smtClean="0"/>
              <a:t>      o </a:t>
            </a:r>
            <a:r>
              <a:rPr lang="en-US" dirty="0"/>
              <a:t>It utilizes resources effectively.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It can be able to move a copy of a process (replicate) on another node to improve system reliability.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A process dealing with sensitive data may be moved to a secure machine </a:t>
            </a:r>
            <a:r>
              <a:rPr lang="en-US" dirty="0" smtClean="0"/>
              <a:t>to </a:t>
            </a:r>
            <a:r>
              <a:rPr lang="en-US" dirty="0"/>
              <a:t>improve </a:t>
            </a:r>
            <a:r>
              <a:rPr lang="en-US" dirty="0" smtClean="0"/>
              <a:t>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Process migration mechanism</a:t>
            </a:r>
            <a:endParaRPr lang="en-US" sz="4000" b="1" dirty="0"/>
          </a:p>
        </p:txBody>
      </p:sp>
      <p:pic>
        <p:nvPicPr>
          <p:cNvPr id="4" name="Content Placeholder 3" descr="C:\Users\Doc\Downloads\IMG_4440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2132856"/>
            <a:ext cx="6768752" cy="4032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341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>
            <a:normAutofit/>
          </a:bodyPr>
          <a:lstStyle/>
          <a:p>
            <a:r>
              <a:rPr lang="en-US" sz="4000" b="1" dirty="0"/>
              <a:t>What is ordered message delivery?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Symbol"/>
              </a:rPr>
              <a:t></a:t>
            </a:r>
            <a:r>
              <a:rPr lang="en-US" dirty="0"/>
              <a:t> In this type of Communication, multiple senders send messages to a single receiver.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A Selective receiver specifies a unique sender i.e. the message transfer takes place only from that</a:t>
            </a:r>
            <a:br>
              <a:rPr lang="en-US" dirty="0"/>
            </a:br>
            <a:r>
              <a:rPr lang="en-US" dirty="0"/>
              <a:t>sender.</a:t>
            </a:r>
            <a:br>
              <a:rPr lang="en-US" dirty="0"/>
            </a:br>
            <a:r>
              <a:rPr lang="en-US" dirty="0">
                <a:sym typeface="Symbol"/>
              </a:rPr>
              <a:t></a:t>
            </a:r>
            <a:r>
              <a:rPr lang="en-US" dirty="0"/>
              <a:t> In case of non-selective receivers, a set of senders are specified from which the message transfer can take place.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2352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What are the </a:t>
            </a:r>
            <a:r>
              <a:rPr lang="en-US" sz="4000" b="1" dirty="0"/>
              <a:t>various semantics for the Message ordering </a:t>
            </a:r>
            <a:r>
              <a:rPr lang="en-US" sz="4000" b="1" dirty="0" smtClean="0"/>
              <a:t>?</a:t>
            </a:r>
            <a:endParaRPr lang="en-US" sz="4000" b="1" dirty="0"/>
          </a:p>
        </p:txBody>
      </p:sp>
      <p:pic>
        <p:nvPicPr>
          <p:cNvPr id="4" name="Content Placeholder 3" descr="C:\Users\Doc\Downloads\IMG_4441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2132857"/>
            <a:ext cx="7488831" cy="3024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73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4777</TotalTime>
  <Words>1329</Words>
  <Application>Microsoft Office PowerPoint</Application>
  <PresentationFormat>On-screen Show (4:3)</PresentationFormat>
  <Paragraphs>180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Executive</vt:lpstr>
      <vt:lpstr>Sheet 1</vt:lpstr>
      <vt:lpstr>What is meant by distributed system?</vt:lpstr>
      <vt:lpstr>What are the significance of distributed system?</vt:lpstr>
      <vt:lpstr>What is process migration? </vt:lpstr>
      <vt:lpstr>List the steps for process migration?</vt:lpstr>
      <vt:lpstr> What is the advantage of process migration?</vt:lpstr>
      <vt:lpstr>Process migration mechanism</vt:lpstr>
      <vt:lpstr>What is ordered message delivery? </vt:lpstr>
      <vt:lpstr>What are the various semantics for the Message ordering ?</vt:lpstr>
      <vt:lpstr>Explain how each of these semantics is implemented?</vt:lpstr>
      <vt:lpstr>Absolute Ordering </vt:lpstr>
      <vt:lpstr>Cont.</vt:lpstr>
      <vt:lpstr>Consistent Ordering</vt:lpstr>
      <vt:lpstr>Cont.</vt:lpstr>
      <vt:lpstr>Cont.</vt:lpstr>
      <vt:lpstr>Cont.</vt:lpstr>
      <vt:lpstr> Causal ordering</vt:lpstr>
      <vt:lpstr>Cont. </vt:lpstr>
      <vt:lpstr> What are various issues while designing load balancing algorithm</vt:lpstr>
      <vt:lpstr>load estimation policies</vt:lpstr>
      <vt:lpstr>Process Transfer policy</vt:lpstr>
      <vt:lpstr>Single level threshold</vt:lpstr>
      <vt:lpstr> Two Level Threshold Policies</vt:lpstr>
      <vt:lpstr>Location policies</vt:lpstr>
      <vt:lpstr>Priority assignment policies</vt:lpstr>
      <vt:lpstr>Selfish priority assignment policy</vt:lpstr>
      <vt:lpstr>Altruistic priority assignment policy</vt:lpstr>
      <vt:lpstr>Intermediate priority assignment policy</vt:lpstr>
      <vt:lpstr>Migration limitation policies</vt:lpstr>
      <vt:lpstr> What is a deadlock? </vt:lpstr>
      <vt:lpstr>Difference between DS and single processor system</vt:lpstr>
      <vt:lpstr>Classification of Distributed Deadlocks </vt:lpstr>
      <vt:lpstr>Communication deadlocks</vt:lpstr>
      <vt:lpstr>Resource deadlocks</vt:lpstr>
      <vt:lpstr>Four conditions must hold for deadlock to occur:</vt:lpstr>
      <vt:lpstr>Deadlock prevention</vt:lpstr>
      <vt:lpstr>Collective Requests</vt:lpstr>
      <vt:lpstr>Ordered Requests </vt:lpstr>
      <vt:lpstr>Pre-emption</vt:lpstr>
      <vt:lpstr>What is a name server? What is namespace? </vt:lpstr>
      <vt:lpstr>Cont.</vt:lpstr>
      <vt:lpstr>Cont. </vt:lpstr>
      <vt:lpstr>Name space</vt:lpstr>
      <vt:lpstr>Why network system protocols are unsuitable for Distributed Systems? </vt:lpstr>
      <vt:lpstr>Versatile message transfer protocol (VMTP): </vt:lpstr>
      <vt:lpstr>Cont. </vt:lpstr>
      <vt:lpstr>What are the desirable features of good Message Passing system?</vt:lpstr>
      <vt:lpstr>Advantages of message passing model</vt:lpstr>
      <vt:lpstr>Why mutual exclusion is more complex in distributed systems? </vt:lpstr>
      <vt:lpstr>Categorize and compare mutual exclusion algorithms. </vt:lpstr>
      <vt:lpstr>Cont.</vt:lpstr>
      <vt:lpstr>What is RMI? Discuss the various components and the process of RMI execution</vt:lpstr>
      <vt:lpstr>RMI &amp;LMI</vt:lpstr>
      <vt:lpstr>Cont.</vt:lpstr>
      <vt:lpstr>Remote Object References</vt:lpstr>
      <vt:lpstr>Remote Interfaces</vt:lpstr>
      <vt:lpstr>Main Features of Java RMI</vt:lpstr>
      <vt:lpstr>RMI software</vt:lpstr>
      <vt:lpstr>Cont.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Sheet 1</dc:title>
  <dc:creator>Doc</dc:creator>
  <cp:lastModifiedBy>Doc</cp:lastModifiedBy>
  <cp:revision>65</cp:revision>
  <dcterms:created xsi:type="dcterms:W3CDTF">2018-10-04T07:14:56Z</dcterms:created>
  <dcterms:modified xsi:type="dcterms:W3CDTF">2018-10-21T21:34:50Z</dcterms:modified>
</cp:coreProperties>
</file>