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4"/>
  </p:notesMasterIdLst>
  <p:sldIdLst>
    <p:sldId id="460" r:id="rId2"/>
    <p:sldId id="461" r:id="rId3"/>
    <p:sldId id="462" r:id="rId4"/>
    <p:sldId id="463" r:id="rId5"/>
    <p:sldId id="475" r:id="rId6"/>
    <p:sldId id="474" r:id="rId7"/>
    <p:sldId id="464" r:id="rId8"/>
    <p:sldId id="476" r:id="rId9"/>
    <p:sldId id="466" r:id="rId10"/>
    <p:sldId id="467" r:id="rId11"/>
    <p:sldId id="468" r:id="rId12"/>
    <p:sldId id="477" r:id="rId13"/>
    <p:sldId id="478" r:id="rId14"/>
    <p:sldId id="472" r:id="rId15"/>
    <p:sldId id="473" r:id="rId16"/>
    <p:sldId id="480" r:id="rId17"/>
    <p:sldId id="481" r:id="rId18"/>
    <p:sldId id="479" r:id="rId19"/>
    <p:sldId id="482" r:id="rId20"/>
    <p:sldId id="483" r:id="rId21"/>
    <p:sldId id="484" r:id="rId22"/>
    <p:sldId id="4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F8F"/>
    <a:srgbClr val="FF5050"/>
    <a:srgbClr val="FFFFFF"/>
    <a:srgbClr val="000000"/>
    <a:srgbClr val="99FF99"/>
    <a:srgbClr val="E3AFAF"/>
    <a:srgbClr val="96FCCB"/>
    <a:srgbClr val="B4F999"/>
    <a:srgbClr val="F5B413"/>
    <a:srgbClr val="F6C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AB00B-2E9F-4214-BD17-33E586FA1D30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7F8BC-6ECD-4A03-934D-B881631186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0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xmlns="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791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919468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xmlns="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xmlns="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xmlns="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xmlns="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xmlns="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xmlns="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xmlns="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9" name="Content placeholder 47" descr="Click icon to add picture">
            <a:extLst>
              <a:ext uri="{FF2B5EF4-FFF2-40B4-BE49-F238E27FC236}">
                <a16:creationId xmlns:a16="http://schemas.microsoft.com/office/drawing/2014/main" xmlns="" id="{3D2EF854-F194-3FE8-C279-E2EDFE5E5A5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32673" y="4631823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" name="Content placeholder 47" descr="Click icon to add picture">
            <a:extLst>
              <a:ext uri="{FF2B5EF4-FFF2-40B4-BE49-F238E27FC236}">
                <a16:creationId xmlns:a16="http://schemas.microsoft.com/office/drawing/2014/main" xmlns="" id="{81BA2AB9-C9E7-4915-DCE1-808EA41D7F3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0033" y="4592361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7355EF6D-D6AB-42A3-5C89-2C1A5BFD5B6A}"/>
              </a:ext>
            </a:extLst>
          </p:cNvPr>
          <p:cNvSpPr/>
          <p:nvPr userDrawn="1"/>
        </p:nvSpPr>
        <p:spPr>
          <a:xfrm>
            <a:off x="8362844" y="51556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714978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 xmlns="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428493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82306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460043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xmlns="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830515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xmlns="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xmlns="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27104663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xmlns="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399674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xmlns="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xmlns="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xmlns="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xmlns="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646706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/>
              <a:t>Click to edit </a:t>
            </a:r>
            <a:r>
              <a:rPr lang="en-US" altLang="zh-CN"/>
              <a:t>Text</a:t>
            </a:r>
            <a:r>
              <a:rPr lang="zh-CN" altLang="en-US"/>
              <a:t> </a:t>
            </a:r>
            <a:r>
              <a:rPr lang="en-US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xmlns="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xmlns="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xmlns="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xmlns="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xmlns="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98118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xmlns="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175337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xmlns="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xmlns="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xmlns="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xmlns="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xmlns="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xmlns="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xmlns="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xmlns="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xmlns="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xmlns="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xmlns="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xmlns="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134151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xmlns="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xmlns="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xmlns="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xmlns="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xmlns="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xmlns="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xmlns="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xmlns="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xmlns="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xmlns="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xmlns="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xmlns="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xmlns="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xmlns="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xmlns="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xmlns="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xmlns="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xmlns="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xmlns="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xmlns="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xmlns="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xmlns="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xmlns="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xmlns="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630639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xmlns="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xmlns="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xmlns="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xmlns="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xmlns="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xmlns="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xmlns="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xmlns="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xmlns="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xmlns="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xmlns="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xmlns="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xmlns="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xmlns="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xmlns="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xmlns="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xmlns="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xmlns="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270857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650852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161599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89891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3258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90847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991123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70148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xmlns="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xmlns="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xmlns="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xmlns="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xmlns="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xmlns="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xmlns="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xmlns="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03998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 xmlns="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184816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131125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 to edit Master title style</a:t>
            </a:r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855828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xmlns="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xmlns="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xmlns="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xmlns="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xmlns="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xmlns="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xmlns="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xmlns="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xmlns="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xmlns="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xmlns="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xmlns="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xmlns="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xmlns="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xmlns="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xmlns="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xmlns="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xmlns="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xmlns="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xmlns="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xmlns="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xmlns="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xmlns="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xmlns="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xmlns="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xmlns="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xmlns="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xmlns="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xmlns="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85522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xmlns="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xmlns="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xmlns="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xmlns="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xmlns="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xmlns="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xmlns="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93221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xmlns="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xmlns="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xmlns="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xmlns="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xmlns="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xmlns="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623921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xmlns="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xmlns="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xmlns="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706656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xmlns="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xmlns="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xmlns="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xmlns="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xmlns="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xmlns="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xmlns="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xmlns="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xmlns="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xmlns="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xmlns="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xmlns="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xmlns="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558177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xmlns="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xmlns="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xmlns="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xmlns="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xmlns="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xmlns="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xmlns="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xmlns="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xmlns="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xmlns="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xmlns="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solidFill>
            <a:schemeClr val="accent6">
              <a:lumMod val="10000"/>
              <a:lumOff val="90000"/>
            </a:schemeClr>
          </a:solidFill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xmlns="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xmlns="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750996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1056100" y="759200"/>
            <a:ext cx="10176000" cy="59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960000" y="1654633"/>
            <a:ext cx="10272000" cy="4437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53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404545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xmlns="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xmlns="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xmlns="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</a:t>
            </a:r>
            <a:r>
              <a:rPr lang="zh-CN" altLang="en-US"/>
              <a:t> </a:t>
            </a:r>
            <a:r>
              <a:rPr lang="en-US" altLang="zh-CN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xmlns="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xmlns="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xmlns="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xmlns="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xmlns="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E93CFFC-8367-96DC-ECB1-F9E59AE118E7}"/>
              </a:ext>
            </a:extLst>
          </p:cNvPr>
          <p:cNvSpPr/>
          <p:nvPr userDrawn="1"/>
        </p:nvSpPr>
        <p:spPr>
          <a:xfrm>
            <a:off x="10432673" y="4018058"/>
            <a:ext cx="1929604" cy="226600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9" name="Content placeholder 47" descr="Click icon to add picture">
            <a:extLst>
              <a:ext uri="{FF2B5EF4-FFF2-40B4-BE49-F238E27FC236}">
                <a16:creationId xmlns:a16="http://schemas.microsoft.com/office/drawing/2014/main" xmlns="" id="{3D2EF854-F194-3FE8-C279-E2EDFE5E5A5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432673" y="4631823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9147452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 xmlns="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432111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474768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028881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399648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xmlns="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F253E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xmlns="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F253E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3925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  <p:sldLayoutId id="2147483734" r:id="rId29"/>
    <p:sldLayoutId id="2147483735" r:id="rId30"/>
    <p:sldLayoutId id="2147483736" r:id="rId31"/>
    <p:sldLayoutId id="2147483737" r:id="rId32"/>
    <p:sldLayoutId id="2147483738" r:id="rId33"/>
    <p:sldLayoutId id="2147483739" r:id="rId34"/>
    <p:sldLayoutId id="2147483740" r:id="rId35"/>
    <p:sldLayoutId id="2147483741" r:id="rId36"/>
    <p:sldLayoutId id="2147483742" r:id="rId37"/>
    <p:sldLayoutId id="2147483743" r:id="rId38"/>
    <p:sldLayoutId id="2147483745" r:id="rId39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866" y="4961466"/>
            <a:ext cx="11065934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MCAL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866" y="3632199"/>
            <a:ext cx="11065934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HAL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866" y="2302932"/>
            <a:ext cx="11065934" cy="13292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Application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8733" y="270933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Non-Preemptive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</p:spTree>
    <p:extLst>
      <p:ext uri="{BB962C8B-B14F-4D97-AF65-F5344CB8AC3E}">
        <p14:creationId xmlns:p14="http://schemas.microsoft.com/office/powerpoint/2010/main" val="10144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1867" y="973665"/>
            <a:ext cx="11065934" cy="13292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1868" y="973665"/>
            <a:ext cx="2744258" cy="1329267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SWC 1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86126" y="973665"/>
            <a:ext cx="2771773" cy="1329267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SWC 2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40966" y="973665"/>
            <a:ext cx="2771773" cy="1329267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SWC 3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12739" y="973665"/>
            <a:ext cx="2771773" cy="1329267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SWC 4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0801" y="4961466"/>
            <a:ext cx="2116665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GPIO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07467" y="4961466"/>
            <a:ext cx="1693332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GPTM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00799" y="4961466"/>
            <a:ext cx="1710268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SYSTICK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11067" y="4961466"/>
            <a:ext cx="1752600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ADC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863667" y="4961466"/>
            <a:ext cx="1744134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PWM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90801" y="3632199"/>
            <a:ext cx="2116666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Temperature Sensor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07467" y="3632199"/>
            <a:ext cx="1693332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LCD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00799" y="3632199"/>
            <a:ext cx="1710267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Motors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1067" y="3632199"/>
            <a:ext cx="1752599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LDR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863667" y="3632199"/>
            <a:ext cx="1744134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Ultrasonic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1867" y="2302932"/>
            <a:ext cx="11065934" cy="1329267"/>
          </a:xfrm>
          <a:prstGeom prst="rect">
            <a:avLst/>
          </a:prstGeom>
          <a:solidFill>
            <a:srgbClr val="85A77F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ea typeface="微软雅黑"/>
                <a:cs typeface="Posterama" panose="020B0504020200020000" pitchFamily="34" charset="0"/>
              </a:rPr>
              <a:t>RTOS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0833" y="3539067"/>
            <a:ext cx="2029968" cy="2751667"/>
          </a:xfrm>
          <a:prstGeom prst="rect">
            <a:avLst/>
          </a:prstGeom>
          <a:solidFill>
            <a:srgbClr val="85A77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mic Sans MS" pitchFamily="66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6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985" y="1138159"/>
            <a:ext cx="2717700" cy="4969938"/>
            <a:chOff x="305985" y="1138159"/>
            <a:chExt cx="2825496" cy="4969938"/>
          </a:xfrm>
        </p:grpSpPr>
        <p:grpSp>
          <p:nvGrpSpPr>
            <p:cNvPr id="5" name="Group 4"/>
            <p:cNvGrpSpPr/>
            <p:nvPr/>
          </p:nvGrpSpPr>
          <p:grpSpPr>
            <a:xfrm>
              <a:off x="305985" y="1138159"/>
              <a:ext cx="2825496" cy="4969938"/>
              <a:chOff x="539498" y="1138159"/>
              <a:chExt cx="2825496" cy="49699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39498" y="1138159"/>
                <a:ext cx="2825496" cy="4969938"/>
              </a:xfrm>
              <a:prstGeom prst="rect">
                <a:avLst/>
              </a:prstGeom>
              <a:solidFill>
                <a:srgbClr val="49BF8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47298" y="1299149"/>
                <a:ext cx="2609897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b="1" dirty="0" smtClean="0">
                    <a:latin typeface="Arial" pitchFamily="34" charset="0"/>
                    <a:ea typeface="微软雅黑"/>
                    <a:cs typeface="Arial" pitchFamily="34" charset="0"/>
                  </a:rPr>
                  <a:t>SWC</a:t>
                </a:r>
                <a:r>
                  <a:rPr lang="en-US" sz="1800" b="1" dirty="0" smtClean="0">
                    <a:latin typeface="Arial" pitchFamily="34" charset="0"/>
                    <a:ea typeface="微软雅黑"/>
                    <a:cs typeface="Arial" pitchFamily="34" charset="0"/>
                  </a:rPr>
                  <a:t> 1</a:t>
                </a:r>
                <a:endParaRPr lang="en-US" sz="1800" b="1" dirty="0" smtClean="0"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47298" y="4178901"/>
                <a:ext cx="2609900" cy="1184191"/>
                <a:chOff x="855129" y="1816186"/>
                <a:chExt cx="2957919" cy="886082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855129" y="1816186"/>
                  <a:ext cx="2957919" cy="88608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55129" y="2074561"/>
                  <a:ext cx="2957916" cy="218479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buFontTx/>
                    <a:buNone/>
                  </a:pPr>
                  <a:r>
                    <a:rPr lang="en-US" sz="1800" dirty="0" smtClean="0">
                      <a:latin typeface="Arial" pitchFamily="34" charset="0"/>
                      <a:ea typeface="微软雅黑"/>
                      <a:cs typeface="Arial" pitchFamily="34" charset="0"/>
                    </a:rPr>
                    <a:t>Switch Check</a:t>
                  </a:r>
                  <a:endParaRPr lang="en-US" sz="1800" dirty="0" smtClean="0"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53" name="Rectangle 52"/>
            <p:cNvSpPr/>
            <p:nvPr/>
          </p:nvSpPr>
          <p:spPr>
            <a:xfrm>
              <a:off x="413785" y="2415299"/>
              <a:ext cx="2609900" cy="11841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3788" y="2789166"/>
              <a:ext cx="260989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800" dirty="0" smtClean="0">
                  <a:latin typeface="Arial" pitchFamily="34" charset="0"/>
                  <a:ea typeface="微软雅黑"/>
                  <a:cs typeface="Arial" pitchFamily="34" charset="0"/>
                </a:rPr>
                <a:t>Modules </a:t>
              </a:r>
              <a:r>
                <a:rPr lang="en-US" sz="1800" dirty="0" err="1" smtClean="0">
                  <a:latin typeface="Arial" pitchFamily="34" charset="0"/>
                  <a:ea typeface="微软雅黑"/>
                  <a:cs typeface="Arial" pitchFamily="34" charset="0"/>
                </a:rPr>
                <a:t>Init</a:t>
              </a:r>
              <a:endParaRPr lang="en-US" sz="1800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94838" y="1138159"/>
            <a:ext cx="2717700" cy="4969938"/>
            <a:chOff x="3608834" y="1138159"/>
            <a:chExt cx="2825496" cy="4969938"/>
          </a:xfrm>
        </p:grpSpPr>
        <p:sp>
          <p:nvSpPr>
            <p:cNvPr id="21" name="Rectangle 20"/>
            <p:cNvSpPr/>
            <p:nvPr/>
          </p:nvSpPr>
          <p:spPr>
            <a:xfrm>
              <a:off x="3608834" y="1138159"/>
              <a:ext cx="2825496" cy="4969938"/>
            </a:xfrm>
            <a:prstGeom prst="rect">
              <a:avLst/>
            </a:prstGeom>
            <a:solidFill>
              <a:srgbClr val="49BF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6634" y="1299149"/>
              <a:ext cx="260989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b="1" dirty="0" smtClean="0">
                  <a:latin typeface="Arial" pitchFamily="34" charset="0"/>
                  <a:ea typeface="微软雅黑"/>
                  <a:cs typeface="Arial" pitchFamily="34" charset="0"/>
                </a:rPr>
                <a:t>SWC</a:t>
              </a:r>
              <a:r>
                <a:rPr lang="en-US" sz="1800" b="1" dirty="0" smtClean="0">
                  <a:latin typeface="Arial" pitchFamily="34" charset="0"/>
                  <a:ea typeface="微软雅黑"/>
                  <a:cs typeface="Arial" pitchFamily="34" charset="0"/>
                </a:rPr>
                <a:t> 2</a:t>
              </a:r>
              <a:endParaRPr lang="en-US" sz="1800" b="1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716634" y="3340011"/>
              <a:ext cx="2609900" cy="1184191"/>
              <a:chOff x="855129" y="1816186"/>
              <a:chExt cx="2957919" cy="88608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55129" y="1816186"/>
                <a:ext cx="2957919" cy="8860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55129" y="2074561"/>
                <a:ext cx="2957916" cy="2763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800" dirty="0" smtClean="0">
                    <a:latin typeface="Arial" pitchFamily="34" charset="0"/>
                    <a:ea typeface="微软雅黑"/>
                    <a:cs typeface="Arial" pitchFamily="34" charset="0"/>
                  </a:rPr>
                  <a:t>LDR Read</a:t>
                </a:r>
                <a:endParaRPr lang="en-US" sz="1800" dirty="0" smtClean="0"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716634" y="4713429"/>
              <a:ext cx="2609900" cy="1184191"/>
              <a:chOff x="855129" y="1816186"/>
              <a:chExt cx="2957919" cy="88608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55129" y="1816186"/>
                <a:ext cx="2957919" cy="8860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5129" y="2074561"/>
                <a:ext cx="2957916" cy="2763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800" dirty="0" smtClean="0">
                    <a:latin typeface="Arial" pitchFamily="34" charset="0"/>
                    <a:ea typeface="微软雅黑"/>
                    <a:cs typeface="Arial" pitchFamily="34" charset="0"/>
                  </a:rPr>
                  <a:t>TS Read</a:t>
                </a:r>
                <a:endParaRPr lang="en-US" sz="1800" dirty="0" smtClean="0"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3716634" y="1974307"/>
              <a:ext cx="2609900" cy="11841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16633" y="2370937"/>
              <a:ext cx="260989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800" dirty="0" smtClean="0">
                  <a:latin typeface="Arial" pitchFamily="34" charset="0"/>
                  <a:ea typeface="微软雅黑"/>
                  <a:cs typeface="Arial" pitchFamily="34" charset="0"/>
                </a:rPr>
                <a:t>Ultrasonic Read</a:t>
              </a:r>
              <a:endParaRPr lang="en-US" sz="1800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294122" y="1138159"/>
            <a:ext cx="2717700" cy="4969938"/>
            <a:chOff x="3608834" y="1138159"/>
            <a:chExt cx="2825496" cy="4969938"/>
          </a:xfrm>
        </p:grpSpPr>
        <p:sp>
          <p:nvSpPr>
            <p:cNvPr id="58" name="Rectangle 57"/>
            <p:cNvSpPr/>
            <p:nvPr/>
          </p:nvSpPr>
          <p:spPr>
            <a:xfrm>
              <a:off x="3608834" y="1138159"/>
              <a:ext cx="2825496" cy="4969938"/>
            </a:xfrm>
            <a:prstGeom prst="rect">
              <a:avLst/>
            </a:prstGeom>
            <a:solidFill>
              <a:srgbClr val="49BF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16634" y="1299149"/>
              <a:ext cx="260989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b="1" dirty="0" smtClean="0">
                  <a:latin typeface="Arial" pitchFamily="34" charset="0"/>
                  <a:ea typeface="微软雅黑"/>
                  <a:cs typeface="Arial" pitchFamily="34" charset="0"/>
                </a:rPr>
                <a:t>SWC</a:t>
              </a:r>
              <a:r>
                <a:rPr lang="en-US" sz="1800" b="1" dirty="0" smtClean="0">
                  <a:latin typeface="Arial" pitchFamily="34" charset="0"/>
                  <a:ea typeface="微软雅黑"/>
                  <a:cs typeface="Arial" pitchFamily="34" charset="0"/>
                </a:rPr>
                <a:t> 3</a:t>
              </a:r>
              <a:endParaRPr lang="en-US" sz="1800" b="1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3716634" y="3340011"/>
              <a:ext cx="2609900" cy="1184191"/>
              <a:chOff x="855129" y="1816186"/>
              <a:chExt cx="2957919" cy="88608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55129" y="1816186"/>
                <a:ext cx="2957919" cy="8860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55129" y="2074561"/>
                <a:ext cx="2957916" cy="2763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800" dirty="0" smtClean="0">
                    <a:latin typeface="Arial" pitchFamily="34" charset="0"/>
                    <a:ea typeface="微软雅黑"/>
                    <a:cs typeface="Arial" pitchFamily="34" charset="0"/>
                  </a:rPr>
                  <a:t>LDR Update</a:t>
                </a:r>
                <a:endParaRPr lang="en-US" sz="1800" dirty="0" smtClean="0"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716634" y="4713429"/>
              <a:ext cx="2609900" cy="1184191"/>
              <a:chOff x="855129" y="1816186"/>
              <a:chExt cx="2957919" cy="88608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55129" y="1816186"/>
                <a:ext cx="2957919" cy="8860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55129" y="2074561"/>
                <a:ext cx="2957916" cy="2763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800" dirty="0" smtClean="0">
                    <a:latin typeface="Arial" pitchFamily="34" charset="0"/>
                    <a:ea typeface="微软雅黑"/>
                    <a:cs typeface="Arial" pitchFamily="34" charset="0"/>
                  </a:rPr>
                  <a:t>TS Update</a:t>
                </a:r>
                <a:endParaRPr lang="en-US" sz="1800" dirty="0" smtClean="0"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716634" y="1974307"/>
              <a:ext cx="2609900" cy="11841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16633" y="2370937"/>
              <a:ext cx="260989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800" dirty="0" smtClean="0">
                  <a:latin typeface="Arial" pitchFamily="34" charset="0"/>
                  <a:ea typeface="微软雅黑"/>
                  <a:cs typeface="Arial" pitchFamily="34" charset="0"/>
                </a:rPr>
                <a:t>Ultrasonic Update</a:t>
              </a:r>
              <a:endParaRPr lang="en-US" sz="1800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223197" y="1144440"/>
            <a:ext cx="2717700" cy="4969938"/>
            <a:chOff x="9223197" y="1144440"/>
            <a:chExt cx="2717700" cy="4969938"/>
          </a:xfrm>
        </p:grpSpPr>
        <p:sp>
          <p:nvSpPr>
            <p:cNvPr id="69" name="Rectangle 68"/>
            <p:cNvSpPr/>
            <p:nvPr/>
          </p:nvSpPr>
          <p:spPr>
            <a:xfrm>
              <a:off x="9223197" y="1144440"/>
              <a:ext cx="2717700" cy="4969938"/>
            </a:xfrm>
            <a:prstGeom prst="rect">
              <a:avLst/>
            </a:prstGeom>
            <a:solidFill>
              <a:srgbClr val="49BF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26884" y="1305430"/>
              <a:ext cx="251032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b="1" dirty="0" smtClean="0">
                  <a:latin typeface="Arial" pitchFamily="34" charset="0"/>
                  <a:ea typeface="微软雅黑"/>
                  <a:cs typeface="Arial" pitchFamily="34" charset="0"/>
                </a:rPr>
                <a:t>SWC</a:t>
              </a:r>
              <a:r>
                <a:rPr lang="en-US" sz="1800" b="1" dirty="0" smtClean="0">
                  <a:latin typeface="Arial" pitchFamily="34" charset="0"/>
                  <a:ea typeface="微软雅黑"/>
                  <a:cs typeface="Arial" pitchFamily="34" charset="0"/>
                </a:rPr>
                <a:t> 4</a:t>
              </a:r>
              <a:endParaRPr lang="en-US" sz="1800" b="1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26884" y="3099497"/>
              <a:ext cx="2510329" cy="1184191"/>
              <a:chOff x="855129" y="1816186"/>
              <a:chExt cx="2957919" cy="886082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855129" y="1816186"/>
                <a:ext cx="2957919" cy="8860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855129" y="2074561"/>
                <a:ext cx="2957916" cy="2763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800" dirty="0" smtClean="0">
                    <a:latin typeface="Arial" pitchFamily="34" charset="0"/>
                    <a:ea typeface="微软雅黑"/>
                    <a:cs typeface="Arial" pitchFamily="34" charset="0"/>
                  </a:rPr>
                  <a:t>LCD Print</a:t>
                </a:r>
                <a:endParaRPr lang="en-US" sz="1800" dirty="0" smtClean="0"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945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</a:t>
            </a: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Task Synchronization</a:t>
            </a:r>
            <a:endParaRPr lang="en-US" sz="3200" b="1" dirty="0" smtClean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808" y="1588808"/>
            <a:ext cx="6675120" cy="39549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alibri" pitchFamily="34" charset="0"/>
                <a:ea typeface="微软雅黑"/>
                <a:cs typeface="Calibri" pitchFamily="34" charset="0"/>
              </a:rPr>
              <a:t>Our Simple Scheduler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ea typeface="微软雅黑"/>
                <a:cs typeface="Calibri" pitchFamily="34" charset="0"/>
              </a:rPr>
              <a:t>Global Variables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  <a:ea typeface="微软雅黑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latin typeface="Calibri" pitchFamily="34" charset="0"/>
                <a:ea typeface="微软雅黑"/>
                <a:cs typeface="Calibri" pitchFamily="34" charset="0"/>
              </a:rPr>
              <a:t>Challenges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ata Corruption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ace Conditions</a:t>
            </a:r>
          </a:p>
          <a:p>
            <a:pPr>
              <a:spcAft>
                <a:spcPts val="600"/>
              </a:spcAft>
            </a:pPr>
            <a:endParaRPr lang="en-US" sz="2400" dirty="0" smtClean="0">
              <a:latin typeface="Arial" pitchFamily="34" charset="0"/>
              <a:ea typeface="微软雅黑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ea typeface="微软雅黑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ea typeface="微软雅黑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424373" y="864172"/>
            <a:ext cx="5375361" cy="5527484"/>
            <a:chOff x="6424373" y="864172"/>
            <a:chExt cx="5375361" cy="55274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2" b="7096"/>
            <a:stretch/>
          </p:blipFill>
          <p:spPr>
            <a:xfrm>
              <a:off x="6424373" y="864172"/>
              <a:ext cx="5375361" cy="552748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680960" y="3483864"/>
              <a:ext cx="1005840" cy="46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5050"/>
                  </a:solidFill>
                  <a:latin typeface="Comic Sans MS" pitchFamily="66" charset="0"/>
                </a:rPr>
                <a:t>Task 1</a:t>
              </a:r>
              <a:endParaRPr lang="en-US" dirty="0">
                <a:solidFill>
                  <a:srgbClr val="FF5050"/>
                </a:solidFill>
                <a:latin typeface="Comic Sans MS" pitchFamily="66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779000" y="3717036"/>
              <a:ext cx="1005840" cy="46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5050"/>
                  </a:solidFill>
                  <a:latin typeface="Comic Sans MS" pitchFamily="66" charset="0"/>
                </a:rPr>
                <a:t>Task 2</a:t>
              </a:r>
              <a:endParaRPr lang="en-US" dirty="0">
                <a:solidFill>
                  <a:srgbClr val="FF5050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61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</a:t>
            </a: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Task Synchronization</a:t>
            </a:r>
            <a:endParaRPr lang="en-US" sz="3200" b="1" dirty="0" smtClean="0"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808" y="1591056"/>
            <a:ext cx="6675120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alibri" pitchFamily="34" charset="0"/>
                <a:ea typeface="微软雅黑"/>
                <a:cs typeface="Calibri" pitchFamily="34" charset="0"/>
              </a:rPr>
              <a:t>RTOS Scheduler</a:t>
            </a:r>
            <a:endParaRPr lang="en-US" sz="2400" b="1" dirty="0">
              <a:latin typeface="Calibri" pitchFamily="34" charset="0"/>
              <a:ea typeface="微软雅黑"/>
              <a:cs typeface="Calibri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ea typeface="微软雅黑"/>
                <a:cs typeface="Calibri" pitchFamily="34" charset="0"/>
              </a:rPr>
              <a:t>Queues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ea typeface="微软雅黑"/>
                <a:cs typeface="Calibri" pitchFamily="34" charset="0"/>
              </a:rPr>
              <a:t>Semaphores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sz="2400" dirty="0">
              <a:latin typeface="Calibri" pitchFamily="34" charset="0"/>
              <a:ea typeface="微软雅黑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Advantages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mproved Task Isolation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D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ata Integrity</a:t>
            </a:r>
            <a:endParaRPr lang="en-US" sz="2400" dirty="0">
              <a:latin typeface="Calibri" pitchFamily="34" charset="0"/>
              <a:ea typeface="微软雅黑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endParaRPr lang="en-US" sz="2400" dirty="0">
              <a:latin typeface="Arial" pitchFamily="34" charset="0"/>
              <a:ea typeface="微软雅黑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ea typeface="微软雅黑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ea typeface="微软雅黑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42" y="1194192"/>
            <a:ext cx="7748034" cy="229571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15364" y="3648173"/>
            <a:ext cx="7329234" cy="2790363"/>
            <a:chOff x="4415364" y="3648173"/>
            <a:chExt cx="7329234" cy="27903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5364" y="3648173"/>
              <a:ext cx="7329234" cy="279036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213023" y="5420412"/>
              <a:ext cx="1036948" cy="207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Task 1</a:t>
              </a: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71436" y="5420412"/>
              <a:ext cx="1036948" cy="207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Task 2</a:t>
              </a: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31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480" y="4625340"/>
            <a:ext cx="2707607" cy="1140460"/>
          </a:xfrm>
          <a:prstGeom prst="rect">
            <a:avLst/>
          </a:prstGeom>
          <a:solidFill>
            <a:srgbClr val="85A77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Modules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20" y="2112054"/>
            <a:ext cx="2375012" cy="961346"/>
          </a:xfrm>
          <a:prstGeom prst="rect">
            <a:avLst/>
          </a:prstGeom>
          <a:solidFill>
            <a:srgbClr val="85A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Switch Check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5" idx="0"/>
            <a:endCxn id="6" idx="2"/>
          </p:cNvCxnSpPr>
          <p:nvPr/>
        </p:nvCxnSpPr>
        <p:spPr>
          <a:xfrm flipV="1">
            <a:off x="1511284" y="3073400"/>
            <a:ext cx="14042" cy="1551940"/>
          </a:xfrm>
          <a:prstGeom prst="straightConnector1">
            <a:avLst/>
          </a:prstGeom>
          <a:ln w="28575">
            <a:solidFill>
              <a:schemeClr val="accent6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92592" y="1493520"/>
            <a:ext cx="2356274" cy="995680"/>
          </a:xfrm>
          <a:prstGeom prst="rect">
            <a:avLst/>
          </a:prstGeom>
          <a:solidFill>
            <a:srgbClr val="85A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Ultrasonic Read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2832" y="3251200"/>
            <a:ext cx="2356274" cy="995680"/>
          </a:xfrm>
          <a:prstGeom prst="rect">
            <a:avLst/>
          </a:prstGeom>
          <a:solidFill>
            <a:srgbClr val="85A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LDR Read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92592" y="5003800"/>
            <a:ext cx="2356274" cy="995680"/>
          </a:xfrm>
          <a:prstGeom prst="rect">
            <a:avLst/>
          </a:prstGeom>
          <a:solidFill>
            <a:srgbClr val="85A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TS Read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2726" y="1501898"/>
            <a:ext cx="2356274" cy="995680"/>
          </a:xfrm>
          <a:prstGeom prst="rect">
            <a:avLst/>
          </a:prstGeom>
          <a:solidFill>
            <a:srgbClr val="85A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Ultrasonic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Update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03438" y="3251201"/>
            <a:ext cx="2356274" cy="995680"/>
          </a:xfrm>
          <a:prstGeom prst="rect">
            <a:avLst/>
          </a:prstGeom>
          <a:solidFill>
            <a:srgbClr val="85A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LDR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Update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2726" y="5003800"/>
            <a:ext cx="2356274" cy="995680"/>
          </a:xfrm>
          <a:prstGeom prst="rect">
            <a:avLst/>
          </a:prstGeom>
          <a:solidFill>
            <a:srgbClr val="85A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TS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Update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35726" y="3251201"/>
            <a:ext cx="2277717" cy="995680"/>
          </a:xfrm>
          <a:prstGeom prst="rect">
            <a:avLst/>
          </a:prstGeom>
          <a:solidFill>
            <a:srgbClr val="85A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LCD Print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5400000">
            <a:off x="336029" y="987598"/>
            <a:ext cx="1540269" cy="810242"/>
          </a:xfrm>
          <a:prstGeom prst="curvedConnector3">
            <a:avLst>
              <a:gd name="adj1" fmla="val -211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0"/>
          </p:cNvCxnSpPr>
          <p:nvPr/>
        </p:nvCxnSpPr>
        <p:spPr>
          <a:xfrm rot="16200000" flipV="1">
            <a:off x="748170" y="1334897"/>
            <a:ext cx="1540270" cy="14043"/>
          </a:xfrm>
          <a:prstGeom prst="curved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3"/>
            <a:endCxn id="14" idx="1"/>
          </p:cNvCxnSpPr>
          <p:nvPr/>
        </p:nvCxnSpPr>
        <p:spPr>
          <a:xfrm flipV="1">
            <a:off x="2712832" y="1991360"/>
            <a:ext cx="679760" cy="601367"/>
          </a:xfrm>
          <a:prstGeom prst="straightConnector1">
            <a:avLst/>
          </a:prstGeom>
          <a:ln w="28575">
            <a:solidFill>
              <a:schemeClr val="accent6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3"/>
            <a:endCxn id="19" idx="1"/>
          </p:cNvCxnSpPr>
          <p:nvPr/>
        </p:nvCxnSpPr>
        <p:spPr>
          <a:xfrm>
            <a:off x="5748866" y="1991360"/>
            <a:ext cx="1673860" cy="8378"/>
          </a:xfrm>
          <a:prstGeom prst="straightConnector1">
            <a:avLst/>
          </a:prstGeom>
          <a:ln w="28575">
            <a:solidFill>
              <a:schemeClr val="accent6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9" idx="2"/>
            <a:endCxn id="15" idx="0"/>
          </p:cNvCxnSpPr>
          <p:nvPr/>
        </p:nvCxnSpPr>
        <p:spPr>
          <a:xfrm rot="5400000">
            <a:off x="5869105" y="519442"/>
            <a:ext cx="753622" cy="4709894"/>
          </a:xfrm>
          <a:prstGeom prst="bentConnector3">
            <a:avLst/>
          </a:prstGeom>
          <a:ln w="28575">
            <a:solidFill>
              <a:schemeClr val="accent6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3"/>
            <a:endCxn id="20" idx="1"/>
          </p:cNvCxnSpPr>
          <p:nvPr/>
        </p:nvCxnSpPr>
        <p:spPr>
          <a:xfrm>
            <a:off x="5069106" y="3749040"/>
            <a:ext cx="1334332" cy="1"/>
          </a:xfrm>
          <a:prstGeom prst="straightConnector1">
            <a:avLst/>
          </a:prstGeom>
          <a:ln w="28575">
            <a:solidFill>
              <a:schemeClr val="accent6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0" idx="2"/>
            <a:endCxn id="16" idx="0"/>
          </p:cNvCxnSpPr>
          <p:nvPr/>
        </p:nvCxnSpPr>
        <p:spPr>
          <a:xfrm rot="5400000">
            <a:off x="5697693" y="3119917"/>
            <a:ext cx="756919" cy="3010846"/>
          </a:xfrm>
          <a:prstGeom prst="bentConnector3">
            <a:avLst/>
          </a:prstGeom>
          <a:ln w="28575">
            <a:solidFill>
              <a:schemeClr val="accent6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3"/>
            <a:endCxn id="21" idx="1"/>
          </p:cNvCxnSpPr>
          <p:nvPr/>
        </p:nvCxnSpPr>
        <p:spPr>
          <a:xfrm>
            <a:off x="5748866" y="5501640"/>
            <a:ext cx="16738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6" idx="2"/>
            <a:endCxn id="23" idx="2"/>
          </p:cNvCxnSpPr>
          <p:nvPr/>
        </p:nvCxnSpPr>
        <p:spPr>
          <a:xfrm rot="5400000" flipH="1" flipV="1">
            <a:off x="6896357" y="1921253"/>
            <a:ext cx="1752599" cy="6403856"/>
          </a:xfrm>
          <a:prstGeom prst="bentConnector3">
            <a:avLst>
              <a:gd name="adj1" fmla="val -13043"/>
            </a:avLst>
          </a:prstGeom>
          <a:ln w="28575">
            <a:solidFill>
              <a:schemeClr val="accent6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9" idx="3"/>
            <a:endCxn id="23" idx="0"/>
          </p:cNvCxnSpPr>
          <p:nvPr/>
        </p:nvCxnSpPr>
        <p:spPr>
          <a:xfrm>
            <a:off x="9779000" y="1999738"/>
            <a:ext cx="1195585" cy="1251463"/>
          </a:xfrm>
          <a:prstGeom prst="bentConnector2">
            <a:avLst/>
          </a:prstGeom>
          <a:ln w="28575">
            <a:solidFill>
              <a:schemeClr val="accent6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3"/>
            <a:endCxn id="23" idx="1"/>
          </p:cNvCxnSpPr>
          <p:nvPr/>
        </p:nvCxnSpPr>
        <p:spPr>
          <a:xfrm>
            <a:off x="8759712" y="3749041"/>
            <a:ext cx="1076014" cy="0"/>
          </a:xfrm>
          <a:prstGeom prst="straightConnector1">
            <a:avLst/>
          </a:prstGeom>
          <a:ln w="28575">
            <a:solidFill>
              <a:schemeClr val="accent6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45716" y="1392719"/>
            <a:ext cx="128016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Arial" pitchFamily="34" charset="0"/>
                <a:ea typeface="微软雅黑"/>
                <a:cs typeface="Arial" pitchFamily="34" charset="0"/>
              </a:rPr>
              <a:t>Queue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69106" y="3212518"/>
            <a:ext cx="128016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Arial" pitchFamily="34" charset="0"/>
                <a:ea typeface="微软雅黑"/>
                <a:cs typeface="Arial" pitchFamily="34" charset="0"/>
              </a:rPr>
              <a:t>Queue 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269643" y="1493520"/>
            <a:ext cx="128016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Arial" pitchFamily="34" charset="0"/>
                <a:ea typeface="微软雅黑"/>
                <a:cs typeface="Arial" pitchFamily="34" charset="0"/>
              </a:rPr>
              <a:t>Queue 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57639" y="3175822"/>
            <a:ext cx="128016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Arial" pitchFamily="34" charset="0"/>
                <a:ea typeface="微软雅黑"/>
                <a:cs typeface="Arial" pitchFamily="34" charset="0"/>
              </a:rPr>
              <a:t>Queue 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3853" y="6260980"/>
            <a:ext cx="128016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Arial" pitchFamily="34" charset="0"/>
                <a:ea typeface="微软雅黑"/>
                <a:cs typeface="Arial" pitchFamily="34" charset="0"/>
              </a:rPr>
              <a:t>Queue 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74062" y="1184945"/>
            <a:ext cx="1790035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Arial" pitchFamily="34" charset="0"/>
                <a:ea typeface="微软雅黑"/>
                <a:cs typeface="Arial" pitchFamily="34" charset="0"/>
              </a:rPr>
              <a:t>Switch not pressed</a:t>
            </a:r>
            <a:endParaRPr lang="en-US" sz="2400" dirty="0" smtClean="0">
              <a:latin typeface="Arial" pitchFamily="34" charset="0"/>
              <a:ea typeface="微软雅黑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86803" y="1150630"/>
            <a:ext cx="142982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 smtClean="0">
                <a:latin typeface="Arial" pitchFamily="34" charset="0"/>
                <a:ea typeface="微软雅黑"/>
                <a:cs typeface="Arial" pitchFamily="34" charset="0"/>
              </a:rPr>
              <a:t>Switch p</a:t>
            </a:r>
            <a:r>
              <a:rPr lang="en-US" sz="2400" dirty="0" smtClean="0">
                <a:latin typeface="Arial" pitchFamily="34" charset="0"/>
                <a:ea typeface="微软雅黑"/>
                <a:cs typeface="Arial" pitchFamily="34" charset="0"/>
              </a:rPr>
              <a:t>ressed</a:t>
            </a:r>
            <a:endParaRPr lang="en-US" sz="2400" dirty="0" smtClean="0">
              <a:latin typeface="Arial" pitchFamily="34" charset="0"/>
              <a:ea typeface="微软雅黑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36272" y="4793754"/>
            <a:ext cx="167386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微软雅黑"/>
                <a:cs typeface="Arial" pitchFamily="34" charset="0"/>
              </a:rPr>
              <a:t>Turn off the system</a:t>
            </a:r>
            <a:endParaRPr lang="en-US" sz="2000" b="1" dirty="0" smtClean="0">
              <a:solidFill>
                <a:srgbClr val="FF0000"/>
              </a:solidFill>
              <a:latin typeface="Arial" pitchFamily="34" charset="0"/>
              <a:ea typeface="微软雅黑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5840" y="635717"/>
            <a:ext cx="2790553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ea typeface="微软雅黑"/>
                <a:cs typeface="Arial" pitchFamily="34" charset="0"/>
              </a:rPr>
              <a:t>System is on for 60 seconds</a:t>
            </a:r>
            <a:endParaRPr lang="en-US" sz="2400" b="1" dirty="0" smtClean="0">
              <a:solidFill>
                <a:srgbClr val="00B050"/>
              </a:solidFill>
              <a:latin typeface="Arial" pitchFamily="34" charset="0"/>
              <a:ea typeface="微软雅黑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18733" y="638265"/>
            <a:ext cx="210346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ea typeface="微软雅黑"/>
                <a:cs typeface="Arial" pitchFamily="34" charset="0"/>
              </a:rPr>
              <a:t>System is off</a:t>
            </a:r>
            <a:endParaRPr lang="en-US" sz="2400" b="1" dirty="0" smtClean="0">
              <a:solidFill>
                <a:srgbClr val="FF0000"/>
              </a:solidFill>
              <a:latin typeface="Arial" pitchFamily="34" charset="0"/>
              <a:ea typeface="微软雅黑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3" grpId="0" animBg="1"/>
      <p:bldP spid="67" grpId="0"/>
      <p:bldP spid="68" grpId="0"/>
      <p:bldP spid="69" grpId="0"/>
      <p:bldP spid="70" grpId="0"/>
      <p:bldP spid="71" grpId="0"/>
      <p:bldP spid="72" grpId="0"/>
      <p:bldP spid="72" grpId="1"/>
      <p:bldP spid="72" grpId="2"/>
      <p:bldP spid="73" grpId="0"/>
      <p:bldP spid="73" grpId="1"/>
      <p:bldP spid="50" grpId="0"/>
      <p:bldP spid="50" grpId="1"/>
      <p:bldP spid="65" grpId="0"/>
      <p:bldP spid="65" grpId="1"/>
      <p:bldP spid="6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208" y="1161288"/>
            <a:ext cx="547725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Unbalanced BCET and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WCET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908"/>
              </p:ext>
            </p:extLst>
          </p:nvPr>
        </p:nvGraphicFramePr>
        <p:xfrm>
          <a:off x="3739898" y="1769257"/>
          <a:ext cx="8251446" cy="457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241"/>
                <a:gridCol w="1375241"/>
                <a:gridCol w="1375241"/>
                <a:gridCol w="1375241"/>
                <a:gridCol w="1375241"/>
                <a:gridCol w="1375241"/>
              </a:tblGrid>
              <a:tr h="6531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WCET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Periodicity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Ultrasonic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Ultrasonic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LDR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LDR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TS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LCD 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62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77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8368" y="1883664"/>
            <a:ext cx="2880360" cy="155427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Task Execution Fluctuations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ea typeface="微软雅黑"/>
                <a:cs typeface="Calibri" pitchFamily="34" charset="0"/>
              </a:rPr>
              <a:t>Poor Determinism</a:t>
            </a:r>
            <a:endParaRPr lang="en-US" sz="2400" dirty="0">
              <a:latin typeface="Calibri" pitchFamily="34" charset="0"/>
              <a:ea typeface="微软雅黑"/>
              <a:cs typeface="Calibri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2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208" y="1161288"/>
            <a:ext cx="856792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Balancing the System with the Time Sandwich Method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368" y="1883664"/>
            <a:ext cx="5239512" cy="24468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Used in Ultrasonic Read and LCD Print tasks for system balance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increase BCET while maintaining task functionality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Improved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Predictability.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endParaRPr lang="en-US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498080" y="1810512"/>
            <a:ext cx="3547872" cy="1773936"/>
            <a:chOff x="7498080" y="1810512"/>
            <a:chExt cx="3547872" cy="1773936"/>
          </a:xfrm>
        </p:grpSpPr>
        <p:sp>
          <p:nvSpPr>
            <p:cNvPr id="2" name="Rectangle 1"/>
            <p:cNvSpPr/>
            <p:nvPr/>
          </p:nvSpPr>
          <p:spPr>
            <a:xfrm>
              <a:off x="7498080" y="1810512"/>
              <a:ext cx="3547872" cy="1773936"/>
            </a:xfrm>
            <a:prstGeom prst="rect">
              <a:avLst/>
            </a:prstGeom>
            <a:solidFill>
              <a:srgbClr val="49BF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498080" y="2423160"/>
              <a:ext cx="2688336" cy="1161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Ultrasonic Read</a:t>
              </a:r>
              <a:endPara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08976" y="1860911"/>
              <a:ext cx="2926080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2400" dirty="0" smtClean="0">
                  <a:latin typeface="Calibri" pitchFamily="34" charset="0"/>
                  <a:ea typeface="微软雅黑"/>
                  <a:cs typeface="Calibri" pitchFamily="34" charset="0"/>
                </a:rPr>
                <a:t>Sandwich ( 4 </a:t>
              </a:r>
              <a:r>
                <a:rPr lang="en-US" sz="2400" dirty="0" err="1" smtClean="0">
                  <a:latin typeface="Calibri" pitchFamily="34" charset="0"/>
                  <a:ea typeface="微软雅黑"/>
                  <a:cs typeface="Calibri" pitchFamily="34" charset="0"/>
                </a:rPr>
                <a:t>ms</a:t>
              </a:r>
              <a:r>
                <a:rPr lang="en-US" sz="2400" dirty="0" smtClean="0">
                  <a:latin typeface="Calibri" pitchFamily="34" charset="0"/>
                  <a:ea typeface="微软雅黑"/>
                  <a:cs typeface="Calibri" pitchFamily="34" charset="0"/>
                </a:rPr>
                <a:t> )</a:t>
              </a:r>
              <a:endParaRPr lang="en-US" sz="2400" dirty="0" smtClean="0">
                <a:latin typeface="Calibri" pitchFamily="34" charset="0"/>
                <a:ea typeface="微软雅黑"/>
                <a:cs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25512" y="4047744"/>
            <a:ext cx="3547872" cy="1773936"/>
            <a:chOff x="7498080" y="1810512"/>
            <a:chExt cx="3547872" cy="1773936"/>
          </a:xfrm>
        </p:grpSpPr>
        <p:sp>
          <p:nvSpPr>
            <p:cNvPr id="11" name="Rectangle 10"/>
            <p:cNvSpPr/>
            <p:nvPr/>
          </p:nvSpPr>
          <p:spPr>
            <a:xfrm>
              <a:off x="7498080" y="1810512"/>
              <a:ext cx="3547872" cy="1773936"/>
            </a:xfrm>
            <a:prstGeom prst="rect">
              <a:avLst/>
            </a:prstGeom>
            <a:solidFill>
              <a:srgbClr val="49BF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98080" y="2423160"/>
              <a:ext cx="2688336" cy="1161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LCD Print</a:t>
              </a:r>
              <a:endParaRPr lang="en-US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08976" y="1860911"/>
              <a:ext cx="2926080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2400" dirty="0" smtClean="0">
                  <a:latin typeface="Calibri" pitchFamily="34" charset="0"/>
                  <a:ea typeface="微软雅黑"/>
                  <a:cs typeface="Calibri" pitchFamily="34" charset="0"/>
                </a:rPr>
                <a:t>Sandwich ( 77 </a:t>
              </a:r>
              <a:r>
                <a:rPr lang="en-US" sz="2400" dirty="0" err="1" smtClean="0">
                  <a:latin typeface="Calibri" pitchFamily="34" charset="0"/>
                  <a:ea typeface="微软雅黑"/>
                  <a:cs typeface="Calibri" pitchFamily="34" charset="0"/>
                </a:rPr>
                <a:t>ms</a:t>
              </a:r>
              <a:r>
                <a:rPr lang="en-US" sz="2400" dirty="0" smtClean="0">
                  <a:latin typeface="Calibri" pitchFamily="34" charset="0"/>
                  <a:ea typeface="微软雅黑"/>
                  <a:cs typeface="Calibri" pitchFamily="34" charset="0"/>
                </a:rPr>
                <a:t> )</a:t>
              </a:r>
              <a:endParaRPr lang="en-US" sz="2400" dirty="0" smtClean="0">
                <a:latin typeface="Calibri" pitchFamily="34" charset="0"/>
                <a:ea typeface="微软雅黑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6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37874"/>
              </p:ext>
            </p:extLst>
          </p:nvPr>
        </p:nvGraphicFramePr>
        <p:xfrm>
          <a:off x="1197866" y="1252725"/>
          <a:ext cx="9869934" cy="494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989"/>
                <a:gridCol w="1644989"/>
                <a:gridCol w="1644989"/>
                <a:gridCol w="1644989"/>
                <a:gridCol w="1644989"/>
                <a:gridCol w="1644989"/>
              </a:tblGrid>
              <a:tr h="706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WCET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Periodicity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706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Ultrasonic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706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Ultrasonic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706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LDR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06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LDR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706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TS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06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LCD 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77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77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161288"/>
            <a:ext cx="4489704" cy="24622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System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Schedulability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Check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Ensure that the real-time system is schedulable.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Guarantee that all tasks meet their deadlines.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latin typeface="Calibri" pitchFamily="34" charset="0"/>
              <a:ea typeface="微软雅黑"/>
              <a:cs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58254"/>
              </p:ext>
            </p:extLst>
          </p:nvPr>
        </p:nvGraphicFramePr>
        <p:xfrm>
          <a:off x="5276087" y="1161288"/>
          <a:ext cx="6793995" cy="523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799"/>
                <a:gridCol w="1358799"/>
                <a:gridCol w="1358799"/>
                <a:gridCol w="1358799"/>
                <a:gridCol w="1358799"/>
              </a:tblGrid>
              <a:tr h="654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WCET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Periodicity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7956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Ultrasonic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1034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Ultrasonic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54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LDR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956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LDR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654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TS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6426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LCD 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0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5800" y="1572768"/>
                <a:ext cx="4489704" cy="35806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err="1" smtClean="0">
                    <a:latin typeface="Calibri" pitchFamily="34" charset="0"/>
                    <a:ea typeface="微软雅黑"/>
                    <a:cs typeface="Calibri" pitchFamily="34" charset="0"/>
                  </a:rPr>
                  <a:t>Hyperperiod</a:t>
                </a:r>
                <a:r>
                  <a:rPr lang="en-US" sz="2400" dirty="0" smtClean="0">
                    <a:latin typeface="Calibri" pitchFamily="34" charset="0"/>
                    <a:ea typeface="微软雅黑"/>
                    <a:cs typeface="Calibri" pitchFamily="34" charset="0"/>
                  </a:rPr>
                  <a:t> = LCM(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微软雅黑"/>
                        <a:cs typeface="Calibri" pitchFamily="34" charset="0"/>
                      </a:rPr>
                      <m:t>)</m:t>
                    </m:r>
                  </m:oMath>
                </a14:m>
                <a:endParaRPr lang="en-US" sz="2400" b="0" i="1" dirty="0" smtClean="0">
                  <a:latin typeface="Calibri" pitchFamily="34" charset="0"/>
                  <a:ea typeface="微软雅黑"/>
                  <a:cs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>
                    <a:latin typeface="Calibri" pitchFamily="34" charset="0"/>
                    <a:ea typeface="微软雅黑"/>
                    <a:cs typeface="Calibri" pitchFamily="34" charset="0"/>
                  </a:rPr>
                  <a:t>                             = </a:t>
                </a:r>
                <a:r>
                  <a:rPr lang="en-US" sz="2400" b="1" dirty="0" smtClean="0">
                    <a:latin typeface="Calibri" pitchFamily="34" charset="0"/>
                    <a:ea typeface="微软雅黑"/>
                    <a:cs typeface="Calibri" pitchFamily="34" charset="0"/>
                  </a:rPr>
                  <a:t>200 </a:t>
                </a:r>
                <a:r>
                  <a:rPr lang="en-US" sz="2400" b="1" dirty="0" err="1" smtClean="0">
                    <a:latin typeface="Calibri" pitchFamily="34" charset="0"/>
                    <a:ea typeface="微软雅黑"/>
                    <a:cs typeface="Calibri" pitchFamily="34" charset="0"/>
                  </a:rPr>
                  <a:t>ms</a:t>
                </a:r>
                <a:endParaRPr lang="en-US" sz="2400" b="1" dirty="0" smtClean="0">
                  <a:latin typeface="Calibri" pitchFamily="34" charset="0"/>
                  <a:ea typeface="微软雅黑"/>
                  <a:cs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2400" dirty="0" smtClean="0">
                  <a:latin typeface="Calibri" pitchFamily="34" charset="0"/>
                  <a:ea typeface="微软雅黑"/>
                  <a:cs typeface="Calibri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latin typeface="Calibri" pitchFamily="34" charset="0"/>
                    <a:ea typeface="微软雅黑"/>
                    <a:cs typeface="Calibri" pitchFamily="34" charset="0"/>
                  </a:rPr>
                  <a:t>CPU Load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sz="240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𝐸𝑥𝑒𝑐𝑢𝑡𝑖𝑜𝑛</m:t>
                        </m:r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𝑡𝑖𝑚𝑒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𝑃𝑒𝑟𝑖𝑜𝑑𝑖𝑐𝑖𝑡𝑦</m:t>
                        </m:r>
                      </m:den>
                    </m:f>
                  </m:oMath>
                </a14:m>
                <a:endParaRPr lang="en-US" sz="2400" dirty="0" smtClean="0">
                  <a:latin typeface="Calibri" pitchFamily="34" charset="0"/>
                  <a:ea typeface="微软雅黑"/>
                  <a:cs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>
                    <a:latin typeface="Calibri" pitchFamily="34" charset="0"/>
                    <a:ea typeface="微软雅黑"/>
                    <a:cs typeface="Calibri" pitchFamily="34" charset="0"/>
                  </a:rPr>
                  <a:t>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25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微软雅黑"/>
                        <a:cs typeface="Calibri" pitchFamily="34" charset="0"/>
                      </a:rPr>
                      <m:t>+ 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微软雅黑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微软雅黑"/>
                            <a:cs typeface="Calibri" pitchFamily="34" charset="0"/>
                          </a:rPr>
                          <m:t>25</m:t>
                        </m:r>
                      </m:den>
                    </m:f>
                    <m:r>
                      <a:rPr lang="en-US" sz="2400" i="1">
                        <a:latin typeface="Cambria Math"/>
                        <a:ea typeface="微软雅黑"/>
                        <a:cs typeface="Calibri" pitchFamily="34" charset="0"/>
                      </a:rPr>
                      <m:t>+ 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微软雅黑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微软雅黑"/>
                            <a:cs typeface="Calibri" pitchFamily="34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0</m:t>
                        </m:r>
                      </m:den>
                    </m:f>
                    <m:r>
                      <a:rPr lang="en-US" sz="2400" i="1">
                        <a:latin typeface="Cambria Math"/>
                        <a:ea typeface="微软雅黑"/>
                        <a:cs typeface="Calibri" pitchFamily="34" charset="0"/>
                      </a:rPr>
                      <m:t>+ </m:t>
                    </m:r>
                    <m:r>
                      <a:rPr lang="en-US" sz="2400" b="0" i="1" smtClean="0">
                        <a:latin typeface="Cambria Math"/>
                        <a:ea typeface="微软雅黑"/>
                        <a:cs typeface="Calibri" pitchFamily="34" charset="0"/>
                      </a:rPr>
                      <m:t>                          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微软雅黑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微软雅黑"/>
                            <a:cs typeface="Calibri" pitchFamily="34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0</m:t>
                        </m:r>
                      </m:den>
                    </m:f>
                    <m:r>
                      <a:rPr lang="en-US" sz="2400" i="1">
                        <a:latin typeface="Cambria Math"/>
                        <a:ea typeface="微软雅黑"/>
                        <a:cs typeface="Calibri" pitchFamily="34" charset="0"/>
                      </a:rPr>
                      <m:t>+ 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微软雅黑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50</m:t>
                        </m:r>
                      </m:den>
                    </m:f>
                    <m:r>
                      <a:rPr lang="en-US" sz="2400" i="1">
                        <a:latin typeface="Cambria Math"/>
                        <a:ea typeface="微软雅黑"/>
                        <a:cs typeface="Calibri" pitchFamily="34" charset="0"/>
                      </a:rPr>
                      <m:t>+ 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微软雅黑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77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微软雅黑"/>
                            <a:cs typeface="Calibri" pitchFamily="34" charset="0"/>
                          </a:rPr>
                          <m:t>200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微软雅黑"/>
                        <a:cs typeface="Calibri" pitchFamily="34" charset="0"/>
                      </a:rPr>
                      <m:t> </m:t>
                    </m:r>
                  </m:oMath>
                </a14:m>
                <a:endParaRPr lang="en-US" sz="2400" b="0" i="1" dirty="0" smtClean="0">
                  <a:latin typeface="Calibri" pitchFamily="34" charset="0"/>
                  <a:ea typeface="微软雅黑"/>
                  <a:cs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>
                    <a:latin typeface="Calibri" pitchFamily="34" charset="0"/>
                    <a:ea typeface="微软雅黑"/>
                    <a:cs typeface="Calibri" pitchFamily="34" charset="0"/>
                  </a:rPr>
                  <a:t>                        = </a:t>
                </a:r>
                <a:r>
                  <a:rPr lang="en-US" sz="2400" b="1" dirty="0" smtClean="0">
                    <a:latin typeface="Calibri" pitchFamily="34" charset="0"/>
                    <a:ea typeface="微软雅黑"/>
                    <a:cs typeface="Calibri" pitchFamily="34" charset="0"/>
                  </a:rPr>
                  <a:t>64.5%</a:t>
                </a:r>
                <a:endParaRPr lang="en-US" sz="2400" b="1" dirty="0">
                  <a:latin typeface="Calibri" pitchFamily="34" charset="0"/>
                  <a:ea typeface="微软雅黑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72768"/>
                <a:ext cx="4489704" cy="3580660"/>
              </a:xfrm>
              <a:prstGeom prst="rect">
                <a:avLst/>
              </a:prstGeom>
              <a:blipFill rotWithShape="1">
                <a:blip r:embed="rId2"/>
                <a:stretch>
                  <a:fillRect l="-2174" t="-1363" b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46952"/>
              </p:ext>
            </p:extLst>
          </p:nvPr>
        </p:nvGraphicFramePr>
        <p:xfrm>
          <a:off x="5276087" y="1161288"/>
          <a:ext cx="6793995" cy="523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799"/>
                <a:gridCol w="1358799"/>
                <a:gridCol w="1358799"/>
                <a:gridCol w="1358799"/>
                <a:gridCol w="1358799"/>
              </a:tblGrid>
              <a:tr h="654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WCET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Periodicity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7956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Ultrasonic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1034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Ultrasonic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54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LDR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956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LDR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654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TS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6426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LCD 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6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866" y="4961466"/>
            <a:ext cx="11065934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866" y="3632199"/>
            <a:ext cx="11065934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HAL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866" y="2302932"/>
            <a:ext cx="11065934" cy="13292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Application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8733" y="270933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Non-Preemptive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866" y="4961466"/>
            <a:ext cx="2201334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GPIO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4961466"/>
            <a:ext cx="2218267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GPTM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1467" y="4961466"/>
            <a:ext cx="2142066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SYSTICK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03534" y="4961466"/>
            <a:ext cx="2226734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ADC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30268" y="4961466"/>
            <a:ext cx="2277533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PWM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5800" y="1161288"/>
                <a:ext cx="4489704" cy="437831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 smtClean="0">
                    <a:latin typeface="Calibri" pitchFamily="34" charset="0"/>
                    <a:cs typeface="Calibri" pitchFamily="34" charset="0"/>
                  </a:rPr>
                  <a:t>Rate Monotonic Test</a:t>
                </a:r>
              </a:p>
              <a:p>
                <a:pPr>
                  <a:spcAft>
                    <a:spcPts val="600"/>
                  </a:spcAft>
                </a:pPr>
                <a:endParaRPr lang="en-US" sz="2400" b="1" dirty="0" smtClean="0">
                  <a:latin typeface="Calibri" pitchFamily="34" charset="0"/>
                  <a:cs typeface="Calibri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U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  <a:ea typeface="微软雅黑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>
                            <a:latin typeface="Cambria Math"/>
                            <a:ea typeface="微软雅黑"/>
                            <a:cs typeface="Calibri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b="0" i="1">
                            <a:latin typeface="Cambria Math"/>
                            <a:ea typeface="微软雅黑"/>
                            <a:cs typeface="Calibri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微软雅黑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微软雅黑"/>
                                <a:cs typeface="Calibri" pitchFamily="34" charset="0"/>
                              </a:rPr>
                              <m:t>𝐸𝑥𝑒𝑐𝑢𝑡𝑖𝑜𝑛</m:t>
                            </m:r>
                            <m:r>
                              <a:rPr lang="en-US" sz="2400" i="1">
                                <a:latin typeface="Cambria Math"/>
                                <a:ea typeface="微软雅黑"/>
                                <a:cs typeface="Calibri" pitchFamily="34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  <a:ea typeface="微软雅黑"/>
                                <a:cs typeface="Calibri" pitchFamily="34" charset="0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微软雅黑"/>
                                <a:cs typeface="Calibri" pitchFamily="34" charset="0"/>
                              </a:rPr>
                              <m:t>𝑃𝑒𝑟𝑖𝑜𝑑𝑖𝑐𝑖𝑡𝑦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≤ 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400" i="1" smtClean="0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-1 )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     The right hand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Calibri" pitchFamily="34" charset="0"/>
                          </a:rPr>
                          <m:t>𝑅𝑀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Calibri" pitchFamily="34" charset="0"/>
                      </a:rPr>
                      <m:t>= </m:t>
                    </m:r>
                  </m:oMath>
                </a14:m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6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Calibri" pitchFamily="34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/>
                                <a:cs typeface="Calibri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cs typeface="Calibri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Calibri" pitchFamily="34" charset="0"/>
                              </a:rPr>
                              <m:t>6</m:t>
                            </m:r>
                          </m:den>
                        </m:f>
                      </m:sup>
                    </m:sSup>
                    <m:r>
                      <a:rPr lang="en-US" sz="2400" i="1">
                        <a:latin typeface="Cambria Math"/>
                        <a:cs typeface="Calibri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-1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= </a:t>
                </a:r>
                <a:r>
                  <a:rPr lang="en-US" sz="2400" b="1" dirty="0" smtClean="0">
                    <a:latin typeface="Calibri" pitchFamily="34" charset="0"/>
                    <a:cs typeface="Calibri" pitchFamily="34" charset="0"/>
                  </a:rPr>
                  <a:t>73.48%</a:t>
                </a:r>
              </a:p>
              <a:p>
                <a:pPr marL="342900" indent="-342900"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sz="2400" b="1" dirty="0">
                    <a:latin typeface="Calibri" pitchFamily="34" charset="0"/>
                    <a:cs typeface="Calibri" pitchFamily="34" charset="0"/>
                  </a:rPr>
                  <a:t>S</a:t>
                </a:r>
                <a:r>
                  <a:rPr lang="en-US" sz="2400" b="1" dirty="0" smtClean="0">
                    <a:latin typeface="Calibri" pitchFamily="34" charset="0"/>
                    <a:cs typeface="Calibri" pitchFamily="34" charset="0"/>
                  </a:rPr>
                  <a:t>ystem is schedulable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 smtClean="0">
                    <a:latin typeface="Calibri" pitchFamily="34" charset="0"/>
                    <a:ea typeface="微软雅黑"/>
                    <a:cs typeface="Calibri" pitchFamily="34" charset="0"/>
                  </a:rPr>
                  <a:t>      64.5%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≤ </a:t>
                </a:r>
                <a:r>
                  <a:rPr lang="en-US" sz="2400" b="1" dirty="0">
                    <a:latin typeface="Calibri" pitchFamily="34" charset="0"/>
                    <a:cs typeface="Calibri" pitchFamily="34" charset="0"/>
                  </a:rPr>
                  <a:t>73.48%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sz="2400" dirty="0" smtClean="0">
                  <a:latin typeface="Calibri" pitchFamily="34" charset="0"/>
                  <a:cs typeface="Calibri" pitchFamily="34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itchFamily="34" charset="0"/>
                  <a:buChar char="•"/>
                </a:pPr>
                <a:endParaRPr lang="en-US" sz="2400" b="1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161288"/>
                <a:ext cx="4489704" cy="4378314"/>
              </a:xfrm>
              <a:prstGeom prst="rect">
                <a:avLst/>
              </a:prstGeom>
              <a:blipFill rotWithShape="1">
                <a:blip r:embed="rId2"/>
                <a:stretch>
                  <a:fillRect l="-2174" t="-1114" r="-2038" b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07420"/>
              </p:ext>
            </p:extLst>
          </p:nvPr>
        </p:nvGraphicFramePr>
        <p:xfrm>
          <a:off x="5276087" y="1161288"/>
          <a:ext cx="6793995" cy="523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799"/>
                <a:gridCol w="1358799"/>
                <a:gridCol w="1358799"/>
                <a:gridCol w="1358799"/>
                <a:gridCol w="1358799"/>
              </a:tblGrid>
              <a:tr h="654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WCET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Periodicity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7956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Ultrasonic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1034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Ultrasonic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54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LDR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956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LDR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654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TS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6426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LCD 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77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161288"/>
            <a:ext cx="10698480" cy="907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Simulate Scheduling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ffline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sing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Simso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Simulator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Create Tasks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6" y="2289769"/>
            <a:ext cx="11376501" cy="37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161288"/>
            <a:ext cx="10698480" cy="13542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Simulate Scheduling Offline Using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Simso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Simulator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Generating Timeline and Statistics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simulation verifies the same CPU Load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64.5%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" y="2515505"/>
            <a:ext cx="11414325" cy="41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866" y="4961466"/>
            <a:ext cx="11065934" cy="13292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866" y="3632199"/>
            <a:ext cx="11065934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866" y="2302932"/>
            <a:ext cx="11065934" cy="13292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Application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8732" y="279398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Non-Preemptive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41866" y="4961466"/>
            <a:ext cx="2226734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GPIO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8600" y="4961466"/>
            <a:ext cx="2201333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GPTM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9933" y="4961466"/>
            <a:ext cx="2142067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SYSTICK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2001" y="4961466"/>
            <a:ext cx="2235199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ADC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47200" y="4961466"/>
            <a:ext cx="2260601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PWM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866" y="3632199"/>
            <a:ext cx="2226734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Temperature Sensor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68600" y="3632199"/>
            <a:ext cx="2201333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LCD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69932" y="3632199"/>
            <a:ext cx="2142068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Motors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12000" y="3632199"/>
            <a:ext cx="2235200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LDR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47200" y="3632199"/>
            <a:ext cx="2260600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Ultrasonic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1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1867" y="973665"/>
            <a:ext cx="11065934" cy="13292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Application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Non-Preemptive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0801" y="4961466"/>
            <a:ext cx="2116665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GPIO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7467" y="4961466"/>
            <a:ext cx="1693332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GPTM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799" y="4961466"/>
            <a:ext cx="1710268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SYSTICK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11067" y="4961466"/>
            <a:ext cx="1752600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ADC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63667" y="4961466"/>
            <a:ext cx="1744134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PWM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1" y="3632199"/>
            <a:ext cx="2116666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Temperature Sensor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7467" y="3632199"/>
            <a:ext cx="1693332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LCD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799" y="3632199"/>
            <a:ext cx="1710267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Motors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11067" y="3632199"/>
            <a:ext cx="1752599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LDR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63667" y="3632199"/>
            <a:ext cx="1744134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Ultrasonic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867" y="2302932"/>
            <a:ext cx="11065934" cy="1329267"/>
          </a:xfrm>
          <a:prstGeom prst="rect">
            <a:avLst/>
          </a:prstGeom>
          <a:solidFill>
            <a:srgbClr val="85A77F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ea typeface="微软雅黑"/>
                <a:cs typeface="Posterama" panose="020B0504020200020000" pitchFamily="34" charset="0"/>
              </a:rPr>
              <a:t>Non-Preemptive Scheduler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33" y="3539067"/>
            <a:ext cx="2029968" cy="2751667"/>
          </a:xfrm>
          <a:prstGeom prst="rect">
            <a:avLst/>
          </a:prstGeom>
          <a:solidFill>
            <a:srgbClr val="85A77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mic Sans MS" pitchFamily="66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1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18733" y="270933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Non-Preemptive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275" y="1228725"/>
            <a:ext cx="6038850" cy="30315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Scheduler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Features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Uses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SysTick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timer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scheduling.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46" y="2079302"/>
            <a:ext cx="6192249" cy="31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18733" y="270933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Non-Preemptive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275" y="1228725"/>
            <a:ext cx="6038850" cy="30315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Scheduler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Features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Uses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SysTick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timer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scheduling.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Task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Control Block (TCB) for each task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832600" y="939800"/>
            <a:ext cx="5008034" cy="5537200"/>
            <a:chOff x="6832600" y="939800"/>
            <a:chExt cx="5008034" cy="5537200"/>
          </a:xfrm>
        </p:grpSpPr>
        <p:sp>
          <p:nvSpPr>
            <p:cNvPr id="2" name="Rectangle 1"/>
            <p:cNvSpPr/>
            <p:nvPr/>
          </p:nvSpPr>
          <p:spPr>
            <a:xfrm>
              <a:off x="6832600" y="939800"/>
              <a:ext cx="2480733" cy="553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001933" y="1407058"/>
              <a:ext cx="2167467" cy="582610"/>
            </a:xfrm>
            <a:prstGeom prst="rect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001933" y="1989668"/>
              <a:ext cx="2167467" cy="8551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01933" y="2844802"/>
              <a:ext cx="2167467" cy="23537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1933" y="5198534"/>
              <a:ext cx="2167467" cy="582610"/>
            </a:xfrm>
            <a:prstGeom prst="rect">
              <a:avLst/>
            </a:prstGeom>
            <a:solidFill>
              <a:srgbClr val="49BF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01933" y="5781144"/>
              <a:ext cx="2167467" cy="582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62799" y="939800"/>
              <a:ext cx="1820333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800" b="1" dirty="0" smtClean="0">
                  <a:latin typeface="Arial" pitchFamily="34" charset="0"/>
                  <a:ea typeface="微软雅黑"/>
                  <a:cs typeface="Arial" pitchFamily="34" charset="0"/>
                </a:rPr>
                <a:t>RAM</a:t>
              </a:r>
              <a:endParaRPr lang="en-US" sz="1800" b="1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98265" y="1513697"/>
              <a:ext cx="1549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800" dirty="0" smtClean="0">
                  <a:latin typeface="Arial" pitchFamily="34" charset="0"/>
                  <a:ea typeface="微软雅黑"/>
                  <a:cs typeface="Arial" pitchFamily="34" charset="0"/>
                </a:rPr>
                <a:t>Heap</a:t>
              </a:r>
              <a:endParaRPr lang="en-US" sz="1800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6664" y="2232568"/>
              <a:ext cx="1752601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800" dirty="0" smtClean="0">
                  <a:latin typeface="Arial" pitchFamily="34" charset="0"/>
                  <a:ea typeface="微软雅黑"/>
                  <a:cs typeface="Arial" pitchFamily="34" charset="0"/>
                </a:rPr>
                <a:t>Free Area</a:t>
              </a:r>
              <a:endParaRPr lang="en-US" sz="1800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92432" y="2946400"/>
              <a:ext cx="1786468" cy="38100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800" dirty="0" smtClean="0">
                  <a:latin typeface="Arial" pitchFamily="34" charset="0"/>
                  <a:ea typeface="微软雅黑"/>
                  <a:cs typeface="Arial" pitchFamily="34" charset="0"/>
                </a:rPr>
                <a:t>Stack</a:t>
              </a:r>
              <a:endParaRPr lang="en-US" sz="1800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33165" y="3395133"/>
              <a:ext cx="1905001" cy="6942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33165" y="4216399"/>
              <a:ext cx="1905001" cy="6942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98264" y="3523734"/>
              <a:ext cx="154940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800" dirty="0" smtClean="0">
                  <a:latin typeface="Arial" pitchFamily="34" charset="0"/>
                  <a:ea typeface="微软雅黑"/>
                  <a:cs typeface="Arial" pitchFamily="34" charset="0"/>
                </a:rPr>
                <a:t>Task 1</a:t>
              </a:r>
              <a:endParaRPr lang="en-US" sz="1800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8264" y="4378867"/>
              <a:ext cx="1549399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800" dirty="0" smtClean="0">
                  <a:latin typeface="Arial" pitchFamily="34" charset="0"/>
                  <a:ea typeface="微软雅黑"/>
                  <a:cs typeface="Arial" pitchFamily="34" charset="0"/>
                </a:rPr>
                <a:t>Task 2</a:t>
              </a:r>
              <a:endParaRPr lang="en-US" sz="1800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7080246" y="1479944"/>
              <a:ext cx="436035" cy="806170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080245" y="2497154"/>
              <a:ext cx="436035" cy="806170"/>
            </a:xfrm>
            <a:prstGeom prst="downArrow">
              <a:avLst/>
            </a:prstGeom>
            <a:solidFill>
              <a:srgbClr val="0070C0"/>
            </a:solidFill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92432" y="5139267"/>
              <a:ext cx="1752601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2800" dirty="0" smtClean="0">
                  <a:latin typeface="Arial" pitchFamily="34" charset="0"/>
                  <a:ea typeface="微软雅黑"/>
                  <a:cs typeface="Arial" pitchFamily="34" charset="0"/>
                </a:rPr>
                <a:t>.</a:t>
              </a:r>
              <a:r>
                <a:rPr lang="en-US" sz="1800" dirty="0" smtClean="0">
                  <a:latin typeface="Arial" pitchFamily="34" charset="0"/>
                  <a:ea typeface="微软雅黑"/>
                  <a:cs typeface="Arial" pitchFamily="34" charset="0"/>
                </a:rPr>
                <a:t>data</a:t>
              </a:r>
              <a:endParaRPr lang="en-US" sz="1800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58048" y="5806544"/>
              <a:ext cx="1621367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2800" dirty="0" smtClean="0">
                  <a:latin typeface="Arial" pitchFamily="34" charset="0"/>
                  <a:ea typeface="微软雅黑"/>
                  <a:cs typeface="Arial" pitchFamily="34" charset="0"/>
                </a:rPr>
                <a:t>.</a:t>
              </a:r>
              <a:r>
                <a:rPr lang="en-US" dirty="0" err="1" smtClean="0">
                  <a:latin typeface="Arial" pitchFamily="34" charset="0"/>
                  <a:ea typeface="微软雅黑"/>
                  <a:cs typeface="Arial" pitchFamily="34" charset="0"/>
                </a:rPr>
                <a:t>bss</a:t>
              </a:r>
              <a:endParaRPr lang="en-US" sz="1800" dirty="0" smtClean="0">
                <a:latin typeface="Arial" pitchFamily="34" charset="0"/>
                <a:ea typeface="微软雅黑"/>
                <a:cs typeface="Arial" pitchFamily="34" charset="0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935633" y="1403430"/>
              <a:ext cx="1905001" cy="2187447"/>
              <a:chOff x="9935633" y="1403430"/>
              <a:chExt cx="1905001" cy="218744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9935633" y="1403430"/>
                <a:ext cx="1905001" cy="2187447"/>
                <a:chOff x="9779000" y="2900239"/>
                <a:chExt cx="1905001" cy="694267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9779000" y="2900239"/>
                  <a:ext cx="1905001" cy="6942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9956800" y="2934085"/>
                  <a:ext cx="1549400" cy="117221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buFontTx/>
                    <a:buNone/>
                  </a:pPr>
                  <a:r>
                    <a:rPr lang="en-US" sz="1800" b="1" dirty="0" smtClean="0">
                      <a:latin typeface="Arial" pitchFamily="34" charset="0"/>
                      <a:ea typeface="微软雅黑"/>
                      <a:cs typeface="Arial" pitchFamily="34" charset="0"/>
                    </a:rPr>
                    <a:t>TCB 1</a:t>
                  </a:r>
                  <a:endParaRPr lang="en-US" sz="1800" b="1" dirty="0" smtClean="0"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10024532" y="1989668"/>
                <a:ext cx="1727201" cy="6122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024532" y="2091902"/>
                <a:ext cx="1727202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800" dirty="0" smtClean="0">
                    <a:latin typeface="Arial" pitchFamily="34" charset="0"/>
                    <a:ea typeface="微软雅黑"/>
                    <a:cs typeface="Arial" pitchFamily="34" charset="0"/>
                  </a:rPr>
                  <a:t>Pointer to Task</a:t>
                </a:r>
                <a:endParaRPr lang="en-US" sz="1800" dirty="0" smtClean="0"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024531" y="2782901"/>
                <a:ext cx="1727201" cy="6122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028765" y="2897607"/>
                <a:ext cx="1727202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800" dirty="0" smtClean="0">
                    <a:latin typeface="Arial" pitchFamily="34" charset="0"/>
                    <a:ea typeface="微软雅黑"/>
                    <a:cs typeface="Arial" pitchFamily="34" charset="0"/>
                  </a:rPr>
                  <a:t>Periodicity</a:t>
                </a:r>
                <a:endParaRPr lang="en-US" sz="1800" dirty="0" smtClean="0"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9935633" y="3960363"/>
              <a:ext cx="1905001" cy="2187447"/>
              <a:chOff x="9935633" y="1403430"/>
              <a:chExt cx="1905001" cy="2187447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9935633" y="1403430"/>
                <a:ext cx="1905001" cy="2187447"/>
                <a:chOff x="9779000" y="2900239"/>
                <a:chExt cx="1905001" cy="694267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9779000" y="2900239"/>
                  <a:ext cx="1905001" cy="6942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9956800" y="2934085"/>
                  <a:ext cx="1549400" cy="117221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buFontTx/>
                    <a:buNone/>
                  </a:pPr>
                  <a:r>
                    <a:rPr lang="en-US" sz="1800" b="1" dirty="0" smtClean="0">
                      <a:latin typeface="Arial" pitchFamily="34" charset="0"/>
                      <a:ea typeface="微软雅黑"/>
                      <a:cs typeface="Arial" pitchFamily="34" charset="0"/>
                    </a:rPr>
                    <a:t>TCB 2</a:t>
                  </a:r>
                  <a:endParaRPr lang="en-US" sz="1800" b="1" dirty="0" smtClean="0">
                    <a:latin typeface="Arial" pitchFamily="34" charset="0"/>
                    <a:ea typeface="微软雅黑"/>
                    <a:cs typeface="Arial" pitchFamily="34" charset="0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>
              <a:xfrm>
                <a:off x="10024532" y="1989668"/>
                <a:ext cx="1727201" cy="6122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024532" y="2091902"/>
                <a:ext cx="1727202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800" dirty="0" smtClean="0">
                    <a:latin typeface="Arial" pitchFamily="34" charset="0"/>
                    <a:ea typeface="微软雅黑"/>
                    <a:cs typeface="Arial" pitchFamily="34" charset="0"/>
                  </a:rPr>
                  <a:t>Pointer to Task</a:t>
                </a:r>
                <a:endParaRPr lang="en-US" sz="1800" dirty="0" smtClean="0"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024531" y="2782901"/>
                <a:ext cx="1727201" cy="6122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028765" y="2897607"/>
                <a:ext cx="1727202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Tx/>
                  <a:buNone/>
                </a:pPr>
                <a:r>
                  <a:rPr lang="en-US" sz="1800" dirty="0" smtClean="0">
                    <a:latin typeface="Arial" pitchFamily="34" charset="0"/>
                    <a:ea typeface="微软雅黑"/>
                    <a:cs typeface="Arial" pitchFamily="34" charset="0"/>
                  </a:rPr>
                  <a:t>Periodicity</a:t>
                </a:r>
                <a:endParaRPr lang="en-US" sz="1800" dirty="0" smtClean="0">
                  <a:latin typeface="Arial" pitchFamily="34" charset="0"/>
                  <a:ea typeface="微软雅黑"/>
                  <a:cs typeface="Arial" pitchFamily="34" charset="0"/>
                </a:endParaRPr>
              </a:p>
            </p:txBody>
          </p:sp>
        </p:grpSp>
        <p:cxnSp>
          <p:nvCxnSpPr>
            <p:cNvPr id="48" name="Straight Arrow Connector 47"/>
            <p:cNvCxnSpPr>
              <a:stCxn id="17" idx="3"/>
              <a:endCxn id="25" idx="1"/>
            </p:cNvCxnSpPr>
            <p:nvPr/>
          </p:nvCxnSpPr>
          <p:spPr>
            <a:xfrm flipV="1">
              <a:off x="9038166" y="2497154"/>
              <a:ext cx="897467" cy="12451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8" idx="3"/>
              <a:endCxn id="45" idx="1"/>
            </p:cNvCxnSpPr>
            <p:nvPr/>
          </p:nvCxnSpPr>
          <p:spPr>
            <a:xfrm>
              <a:off x="9038166" y="4563533"/>
              <a:ext cx="897467" cy="4905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9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18733" y="270933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Non-Preemptive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275" y="1228725"/>
            <a:ext cx="6038850" cy="413959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Scheduler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Features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Uses the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SysTick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timer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scheduling.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Task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Control Block (TCB) for each task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Support for Multiple Tasks.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72886" y="1228725"/>
            <a:ext cx="5253354" cy="5334000"/>
            <a:chOff x="6572886" y="1228725"/>
            <a:chExt cx="5253354" cy="5334000"/>
          </a:xfrm>
        </p:grpSpPr>
        <p:sp>
          <p:nvSpPr>
            <p:cNvPr id="9" name="Rectangle 8"/>
            <p:cNvSpPr/>
            <p:nvPr/>
          </p:nvSpPr>
          <p:spPr>
            <a:xfrm>
              <a:off x="6572886" y="1790700"/>
              <a:ext cx="5253354" cy="477202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sz="2400" dirty="0">
                  <a:latin typeface="Calibri" pitchFamily="34" charset="0"/>
                  <a:cs typeface="Calibri" pitchFamily="34" charset="0"/>
                </a:rPr>
                <a:t> main(void) { </a:t>
              </a:r>
              <a:endParaRPr lang="en-US" sz="2400" dirty="0" smtClean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Initialize </a:t>
              </a:r>
              <a:r>
                <a:rPr lang="en-US" sz="2400" dirty="0">
                  <a:latin typeface="Calibri" pitchFamily="34" charset="0"/>
                  <a:cs typeface="Calibri" pitchFamily="34" charset="0"/>
                </a:rPr>
                <a:t>and </a:t>
              </a:r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setup </a:t>
              </a:r>
              <a:r>
                <a:rPr lang="en-US" sz="2400" dirty="0">
                  <a:latin typeface="Calibri" pitchFamily="34" charset="0"/>
                  <a:cs typeface="Calibri" pitchFamily="34" charset="0"/>
                </a:rPr>
                <a:t>the hardware. </a:t>
              </a:r>
              <a:endParaRPr lang="en-US" sz="2400" dirty="0" smtClean="0">
                <a:latin typeface="Calibri" pitchFamily="34" charset="0"/>
                <a:cs typeface="Calibri" pitchFamily="34" charset="0"/>
              </a:endParaRPr>
            </a:p>
            <a:p>
              <a:endParaRPr lang="en-US" sz="2400" dirty="0" smtClean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Create </a:t>
              </a:r>
              <a:r>
                <a:rPr lang="en-US" sz="2400" dirty="0">
                  <a:latin typeface="Calibri" pitchFamily="34" charset="0"/>
                  <a:cs typeface="Calibri" pitchFamily="34" charset="0"/>
                </a:rPr>
                <a:t>different tasks using </a:t>
              </a:r>
              <a:r>
                <a:rPr lang="en-US" sz="2400" dirty="0" err="1">
                  <a:latin typeface="Calibri" pitchFamily="34" charset="0"/>
                  <a:cs typeface="Calibri" pitchFamily="34" charset="0"/>
                </a:rPr>
                <a:t>create_task</a:t>
              </a:r>
              <a:r>
                <a:rPr lang="en-US" sz="2400" dirty="0">
                  <a:latin typeface="Calibri" pitchFamily="34" charset="0"/>
                  <a:cs typeface="Calibri" pitchFamily="34" charset="0"/>
                </a:rPr>
                <a:t>(task, </a:t>
              </a:r>
              <a:r>
                <a:rPr lang="en-US" sz="2400" dirty="0" err="1">
                  <a:latin typeface="Calibri" pitchFamily="34" charset="0"/>
                  <a:cs typeface="Calibri" pitchFamily="34" charset="0"/>
                </a:rPr>
                <a:t>ms_periodicity</a:t>
              </a:r>
              <a:r>
                <a:rPr lang="en-US" sz="2400" dirty="0">
                  <a:latin typeface="Calibri" pitchFamily="34" charset="0"/>
                  <a:cs typeface="Calibri" pitchFamily="34" charset="0"/>
                </a:rPr>
                <a:t>). </a:t>
              </a:r>
              <a:endParaRPr lang="en-US" sz="2400" dirty="0" smtClean="0">
                <a:latin typeface="Calibri" pitchFamily="34" charset="0"/>
                <a:cs typeface="Calibri" pitchFamily="34" charset="0"/>
              </a:endParaRPr>
            </a:p>
            <a:p>
              <a:endParaRPr lang="en-US" sz="2400" dirty="0" smtClean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Start </a:t>
              </a:r>
              <a:r>
                <a:rPr lang="en-US" sz="2400" dirty="0">
                  <a:latin typeface="Calibri" pitchFamily="34" charset="0"/>
                  <a:cs typeface="Calibri" pitchFamily="34" charset="0"/>
                </a:rPr>
                <a:t>the scheduler using </a:t>
              </a:r>
              <a:r>
                <a:rPr lang="en-US" sz="2400" dirty="0" err="1">
                  <a:latin typeface="Calibri" pitchFamily="34" charset="0"/>
                  <a:cs typeface="Calibri" pitchFamily="34" charset="0"/>
                </a:rPr>
                <a:t>tasks_scheduler</a:t>
              </a:r>
              <a:r>
                <a:rPr lang="en-US" sz="2400" dirty="0">
                  <a:latin typeface="Calibri" pitchFamily="34" charset="0"/>
                  <a:cs typeface="Calibri" pitchFamily="34" charset="0"/>
                </a:rPr>
                <a:t>(). </a:t>
              </a:r>
              <a:endParaRPr lang="en-US" sz="2400" dirty="0" smtClean="0">
                <a:latin typeface="Calibri" pitchFamily="34" charset="0"/>
                <a:cs typeface="Calibri" pitchFamily="34" charset="0"/>
              </a:endParaRPr>
            </a:p>
            <a:p>
              <a:endParaRPr lang="en-US" sz="2400" dirty="0" smtClean="0">
                <a:latin typeface="Calibri" pitchFamily="34" charset="0"/>
                <a:cs typeface="Calibri" pitchFamily="34" charset="0"/>
              </a:endParaRPr>
            </a:p>
            <a:p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while </a:t>
              </a:r>
              <a:r>
                <a:rPr lang="en-US" sz="2400" dirty="0">
                  <a:latin typeface="Calibri" pitchFamily="34" charset="0"/>
                  <a:cs typeface="Calibri" pitchFamily="34" charset="0"/>
                </a:rPr>
                <a:t>(1); </a:t>
              </a:r>
              <a:r>
                <a:rPr lang="en-US" sz="2400" dirty="0" smtClean="0">
                  <a:latin typeface="Calibri" pitchFamily="34" charset="0"/>
                  <a:cs typeface="Calibri" pitchFamily="34" charset="0"/>
                </a:rPr>
                <a:t>}</a:t>
              </a:r>
              <a:endParaRPr lang="en-US" sz="2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125970" y="1228725"/>
              <a:ext cx="2571750" cy="809625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omic Sans MS" pitchFamily="66" charset="0"/>
                </a:rPr>
                <a:t>Pseudo Code</a:t>
              </a:r>
              <a:endParaRPr lang="en-US" sz="2400" b="1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1867" y="973665"/>
            <a:ext cx="11065934" cy="13292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Application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Non-Preemptive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0801" y="4961466"/>
            <a:ext cx="2116665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GPIO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7467" y="4961466"/>
            <a:ext cx="1693332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GPTM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799" y="4961466"/>
            <a:ext cx="1710268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SYSTICK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11067" y="4961466"/>
            <a:ext cx="1752600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ADC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63667" y="4961466"/>
            <a:ext cx="1744134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PWM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1" y="3632199"/>
            <a:ext cx="2116666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Temperature Sensor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7467" y="3632199"/>
            <a:ext cx="1693332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LCD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799" y="3632199"/>
            <a:ext cx="1710267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Motors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11067" y="3632199"/>
            <a:ext cx="1752599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LDR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63667" y="3632199"/>
            <a:ext cx="1744134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Ultrasonic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867" y="2302932"/>
            <a:ext cx="11065934" cy="1329267"/>
          </a:xfrm>
          <a:prstGeom prst="rect">
            <a:avLst/>
          </a:prstGeom>
          <a:solidFill>
            <a:srgbClr val="85A77F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ea typeface="微软雅黑"/>
                <a:cs typeface="Posterama" panose="020B0504020200020000" pitchFamily="34" charset="0"/>
              </a:rPr>
              <a:t>Non-Preemptive Scheduler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33" y="3539067"/>
            <a:ext cx="2029968" cy="2751667"/>
          </a:xfrm>
          <a:prstGeom prst="rect">
            <a:avLst/>
          </a:prstGeom>
          <a:solidFill>
            <a:srgbClr val="85A77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mic Sans MS" pitchFamily="66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2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1867" y="973665"/>
            <a:ext cx="11065934" cy="132926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Application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8733" y="279397"/>
            <a:ext cx="80602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1" dirty="0" smtClean="0">
                <a:ea typeface="微软雅黑"/>
                <a:cs typeface="Posterama" panose="020B0504020200020000" pitchFamily="34" charset="0"/>
              </a:rPr>
              <a:t>     Preemptive</a:t>
            </a:r>
            <a:r>
              <a:rPr lang="en-US" sz="3200" b="1" dirty="0" smtClean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Scheduler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90801" y="4961466"/>
            <a:ext cx="2116665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GPIO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07467" y="4961466"/>
            <a:ext cx="1693332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GPTM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00799" y="4961466"/>
            <a:ext cx="1710268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SYSTICK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11067" y="4961466"/>
            <a:ext cx="1752600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ADC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63667" y="4961466"/>
            <a:ext cx="1744134" cy="132926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PWM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90801" y="3632199"/>
            <a:ext cx="2116666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Temperature Sensor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07467" y="3632199"/>
            <a:ext cx="1693332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LCD</a:t>
            </a:r>
            <a:endParaRPr lang="en-US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00799" y="3632199"/>
            <a:ext cx="1710267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Motors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11067" y="3632199"/>
            <a:ext cx="1752599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LDR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863667" y="3632199"/>
            <a:ext cx="1744134" cy="1329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Ultrasonic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1867" y="2302932"/>
            <a:ext cx="11065934" cy="1329267"/>
          </a:xfrm>
          <a:prstGeom prst="rect">
            <a:avLst/>
          </a:prstGeom>
          <a:solidFill>
            <a:srgbClr val="85A77F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  <a:ea typeface="微软雅黑"/>
                <a:cs typeface="Posterama" panose="020B0504020200020000" pitchFamily="34" charset="0"/>
              </a:rPr>
              <a:t>RTOS</a:t>
            </a:r>
            <a:endParaRPr lang="en-US" sz="2800" b="1" dirty="0">
              <a:solidFill>
                <a:schemeClr val="tx1"/>
              </a:solidFill>
              <a:latin typeface="Comic Sans MS" pitchFamily="66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0833" y="3539067"/>
            <a:ext cx="2029968" cy="2751667"/>
          </a:xfrm>
          <a:prstGeom prst="rect">
            <a:avLst/>
          </a:prstGeom>
          <a:solidFill>
            <a:srgbClr val="85A77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mic Sans MS" pitchFamily="66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4350</TotalTime>
  <Words>905</Words>
  <Application>Microsoft Office PowerPoint</Application>
  <PresentationFormat>Custom</PresentationFormat>
  <Paragraphs>406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Al-Kayal</dc:creator>
  <cp:lastModifiedBy>lenovo</cp:lastModifiedBy>
  <cp:revision>84</cp:revision>
  <dcterms:created xsi:type="dcterms:W3CDTF">2023-10-20T18:40:03Z</dcterms:created>
  <dcterms:modified xsi:type="dcterms:W3CDTF">2023-11-02T14:16:14Z</dcterms:modified>
</cp:coreProperties>
</file>