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15"/>
  </p:notesMasterIdLst>
  <p:sldIdLst>
    <p:sldId id="256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92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93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94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F9A5744-0106-4350-9C03-656DF2EB752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0" y="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0" y="868536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2" name="CustomShape 5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1A80B7A-5842-47D2-B863-2D20AE7A2FC5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0" y="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0" y="868536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7" name="CustomShape 5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51C7A2E-9841-48D6-8423-C147134E44A1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0" y="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0" y="868536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2" name="CustomShape 5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58A1530E-7062-4003-9917-F0FC8322B8DF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11323080" y="6585840"/>
            <a:ext cx="92664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D8D6A559-7736-4B22-B1DB-A4930B5A6D42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32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14" name="Resim 5"/>
          <p:cNvPicPr/>
          <p:nvPr/>
        </p:nvPicPr>
        <p:blipFill>
          <a:blip r:embed="rId14"/>
          <a:stretch/>
        </p:blipFill>
        <p:spPr>
          <a:xfrm>
            <a:off x="507960" y="0"/>
            <a:ext cx="11688480" cy="566676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0461960" y="6320160"/>
            <a:ext cx="1725120" cy="532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5892840"/>
            <a:ext cx="12187080" cy="9601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18"/>
          <p:cNvPicPr/>
          <p:nvPr/>
        </p:nvPicPr>
        <p:blipFill>
          <a:blip r:embed="rId15"/>
          <a:srcRect r="81880"/>
          <a:stretch/>
        </p:blipFill>
        <p:spPr>
          <a:xfrm>
            <a:off x="74880" y="6337440"/>
            <a:ext cx="454320" cy="5155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475200" y="6401520"/>
            <a:ext cx="21250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800" b="0" i="1" strike="noStrike" spc="-1">
                <a:solidFill>
                  <a:srgbClr val="000000"/>
                </a:solidFill>
                <a:latin typeface="Arial"/>
                <a:ea typeface="Tahoma"/>
              </a:rPr>
              <a:t>HAVELSAN, </a:t>
            </a:r>
            <a:r>
              <a:rPr lang="en-US" sz="800" b="0" i="1" strike="noStrike" spc="-1">
                <a:solidFill>
                  <a:srgbClr val="000000"/>
                </a:solidFill>
                <a:latin typeface="Arial"/>
                <a:ea typeface="Tahoma"/>
              </a:rPr>
              <a:t>is an establishment of Turkish Armed Forces Foundation.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 rot="21448800">
            <a:off x="4741200" y="23040"/>
            <a:ext cx="2419560" cy="5642280"/>
          </a:xfrm>
          <a:prstGeom prst="parallelogram">
            <a:avLst>
              <a:gd name="adj" fmla="val 91709"/>
            </a:avLst>
          </a:prstGeom>
          <a:blipFill rotWithShape="0">
            <a:blip r:embed="rId16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 rot="21448800">
            <a:off x="2716200" y="23400"/>
            <a:ext cx="2394360" cy="5646240"/>
          </a:xfrm>
          <a:prstGeom prst="parallelogram">
            <a:avLst>
              <a:gd name="adj" fmla="val 91709"/>
            </a:avLst>
          </a:prstGeom>
          <a:blipFill rotWithShape="0">
            <a:blip r:embed="rId16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7"/>
          <p:cNvSpPr/>
          <p:nvPr/>
        </p:nvSpPr>
        <p:spPr>
          <a:xfrm rot="21448800">
            <a:off x="6927480" y="9720"/>
            <a:ext cx="2419560" cy="5642280"/>
          </a:xfrm>
          <a:prstGeom prst="parallelogram">
            <a:avLst>
              <a:gd name="adj" fmla="val 91709"/>
            </a:avLst>
          </a:prstGeom>
          <a:blipFill rotWithShape="0">
            <a:blip r:embed="rId16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8"/>
          <p:cNvSpPr/>
          <p:nvPr/>
        </p:nvSpPr>
        <p:spPr>
          <a:xfrm rot="21448800">
            <a:off x="9089280" y="-12240"/>
            <a:ext cx="2419560" cy="5642280"/>
          </a:xfrm>
          <a:prstGeom prst="parallelogram">
            <a:avLst>
              <a:gd name="adj" fmla="val 91709"/>
            </a:avLst>
          </a:prstGeom>
          <a:blipFill rotWithShape="0">
            <a:blip r:embed="rId16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9"/>
          <p:cNvSpPr/>
          <p:nvPr/>
        </p:nvSpPr>
        <p:spPr>
          <a:xfrm>
            <a:off x="0" y="6669720"/>
            <a:ext cx="12196440" cy="19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700" b="0" strike="noStrike" spc="-1">
                <a:solidFill>
                  <a:srgbClr val="000000"/>
                </a:solidFill>
                <a:latin typeface="Arial"/>
                <a:ea typeface="DejaVu Sans"/>
              </a:rPr>
              <a:t>Bu belgenin içeriği HAVELSAN'ın fikri mülkiyetindedir. HAVELSAN'ın izni olmadan bu belgenin tamamını veya bir kısmını bir başkasına kopyalamak ve vermek yasaktır.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F6F9D0E9-E152-491F-A0B2-8052FAAD30AD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50" name="Picture 7"/>
          <p:cNvPicPr/>
          <p:nvPr/>
        </p:nvPicPr>
        <p:blipFill>
          <a:blip r:embed="rId15"/>
          <a:stretch/>
        </p:blipFill>
        <p:spPr>
          <a:xfrm>
            <a:off x="233640" y="567720"/>
            <a:ext cx="3820320" cy="125496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8F21115D-A263-4C73-A15B-864C4399A671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90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2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93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5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96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97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1553D08D-84A1-4882-89CC-BAFAD99505EC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142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4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145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6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7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148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149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E25AE6C0-380F-4547-A889-8A8AE71E68E4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194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6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197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8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9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200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201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713F1B4A-F046-46DE-84CE-BC8B2C04A291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246" name="Picture 7"/>
          <p:cNvPicPr/>
          <p:nvPr/>
        </p:nvPicPr>
        <p:blipFill>
          <a:blip r:embed="rId15"/>
          <a:stretch/>
        </p:blipFill>
        <p:spPr>
          <a:xfrm>
            <a:off x="233640" y="567720"/>
            <a:ext cx="3820320" cy="1254960"/>
          </a:xfrm>
          <a:prstGeom prst="rect">
            <a:avLst/>
          </a:prstGeom>
          <a:ln w="0">
            <a:noFill/>
          </a:ln>
        </p:spPr>
      </p:pic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A319267-7D43-4247-B905-D6048B7F705A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286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287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8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289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0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91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292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293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0D04FBBC-11AD-4132-96AD-C84021D673D8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338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339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0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341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2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43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344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345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507960" y="1460880"/>
            <a:ext cx="3230640" cy="151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Yol Optimizasyon Problemi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838080" y="5819760"/>
            <a:ext cx="10510560" cy="4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Yarışmacı İsimleri – Alper Bahçekapılı – Ahmed Said Çıtak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3577680" y="6327000"/>
            <a:ext cx="5031720" cy="30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4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541440" y="2039400"/>
            <a:ext cx="5918040" cy="92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tr-TR" sz="28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Yol Optimizasyon Problemi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tr-TR" sz="21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Aç Gözlü (Greedy) Yaklaşım</a:t>
            </a:r>
            <a:endParaRPr lang="en-US" sz="2100" b="0" strike="noStrike" spc="-1" dirty="0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10915560" y="6442560"/>
            <a:ext cx="113652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_0"/>
          <p:cNvSpPr/>
          <p:nvPr/>
        </p:nvSpPr>
        <p:spPr>
          <a:xfrm>
            <a:off x="532440" y="830880"/>
            <a:ext cx="2012400" cy="111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1800" b="0" i="1" strike="noStrike" spc="-1" dirty="0">
                <a:solidFill>
                  <a:srgbClr val="DEEBF7"/>
                </a:solidFill>
                <a:latin typeface="Arial"/>
                <a:ea typeface="DejaVu Sans"/>
              </a:rPr>
              <a:t>Çözüm Yaklaşımları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402" name="CustomShape 2_0"/>
          <p:cNvSpPr/>
          <p:nvPr/>
        </p:nvSpPr>
        <p:spPr>
          <a:xfrm>
            <a:off x="0" y="80640"/>
            <a:ext cx="1218744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000" b="0" strike="noStrike" spc="-1" dirty="0">
                <a:solidFill>
                  <a:srgbClr val="123D6E"/>
                </a:solidFill>
                <a:latin typeface="Arial"/>
                <a:ea typeface="DejaVu Sans"/>
              </a:rPr>
              <a:t>Yol Optimizasyonu – Çözüm Yaklaşımı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03" name="CustomShape 4_0"/>
          <p:cNvSpPr/>
          <p:nvPr/>
        </p:nvSpPr>
        <p:spPr>
          <a:xfrm>
            <a:off x="3237120" y="898200"/>
            <a:ext cx="8646480" cy="5736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Yol Optimizasyonu Problemine Getirdiğimiz Yaklaşımlar</a:t>
            </a:r>
            <a:endParaRPr lang="en-US" sz="1500" b="0" strike="noStrike" spc="-1" dirty="0">
              <a:latin typeface="Arial"/>
            </a:endParaRPr>
          </a:p>
          <a:p>
            <a:pPr marL="432000" lvl="1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spc="-1" dirty="0">
                <a:solidFill>
                  <a:srgbClr val="000000"/>
                </a:solidFill>
                <a:latin typeface="Arial"/>
              </a:rPr>
              <a:t>Problemi detaylı bir şekilde inceledikten ve problemin ana hatlarını kavradıktan sonra; trenler için en optimal senaryoda en verimli tren tespiti yaptık.</a:t>
            </a:r>
          </a:p>
          <a:p>
            <a:pPr marL="432000" lvl="1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Hızlı Tren:</a:t>
            </a:r>
          </a:p>
          <a:p>
            <a:pPr marL="889200" lvl="2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spc="-1" dirty="0" err="1">
                <a:solidFill>
                  <a:srgbClr val="000000"/>
                </a:solidFill>
                <a:latin typeface="Arial"/>
              </a:rPr>
              <a:t>Max</a:t>
            </a:r>
            <a:r>
              <a:rPr lang="tr-TR" sz="1500" spc="-1" dirty="0">
                <a:solidFill>
                  <a:srgbClr val="000000"/>
                </a:solidFill>
                <a:latin typeface="Arial"/>
              </a:rPr>
              <a:t> hız ile yaklaşık </a:t>
            </a: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68 saat </a:t>
            </a:r>
            <a:r>
              <a:rPr lang="tr-TR" sz="1500" spc="-1" dirty="0">
                <a:solidFill>
                  <a:srgbClr val="000000"/>
                </a:solidFill>
                <a:latin typeface="Arial"/>
              </a:rPr>
              <a:t>yol alabilir (molalar dahil) ve </a:t>
            </a: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13 tam sefer </a:t>
            </a:r>
            <a:r>
              <a:rPr lang="tr-TR" sz="1500" spc="-1" dirty="0">
                <a:solidFill>
                  <a:srgbClr val="000000"/>
                </a:solidFill>
                <a:latin typeface="Arial"/>
              </a:rPr>
              <a:t>yapabilir</a:t>
            </a:r>
          </a:p>
          <a:p>
            <a:pPr marL="889200" lvl="2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12 saat </a:t>
            </a:r>
            <a:r>
              <a:rPr lang="tr-TR" sz="1500" spc="-1" dirty="0">
                <a:solidFill>
                  <a:srgbClr val="000000"/>
                </a:solidFill>
                <a:latin typeface="Arial"/>
              </a:rPr>
              <a:t>genel bakım süresi</a:t>
            </a:r>
          </a:p>
          <a:p>
            <a:pPr marL="889200" lvl="2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spc="-1" dirty="0">
                <a:solidFill>
                  <a:srgbClr val="000000"/>
                </a:solidFill>
                <a:latin typeface="Arial"/>
              </a:rPr>
              <a:t>80 saat -&gt; 780.000 kazanç (13 sefer) --- Sefer başına </a:t>
            </a: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60.000</a:t>
            </a:r>
            <a:r>
              <a:rPr lang="tr-TR" sz="1500" spc="-1" dirty="0">
                <a:solidFill>
                  <a:srgbClr val="000000"/>
                </a:solidFill>
                <a:latin typeface="Arial"/>
              </a:rPr>
              <a:t> kazanç</a:t>
            </a:r>
          </a:p>
          <a:p>
            <a:pPr marL="432000" lvl="1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Yük Treni:</a:t>
            </a:r>
          </a:p>
          <a:p>
            <a:pPr marL="889200" lvl="2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spc="-1" dirty="0" err="1">
                <a:solidFill>
                  <a:srgbClr val="000000"/>
                </a:solidFill>
                <a:latin typeface="Arial"/>
              </a:rPr>
              <a:t>Max</a:t>
            </a:r>
            <a:r>
              <a:rPr lang="tr-TR" sz="1500" spc="-1" dirty="0">
                <a:solidFill>
                  <a:srgbClr val="000000"/>
                </a:solidFill>
                <a:latin typeface="Arial"/>
              </a:rPr>
              <a:t> hız ile yaklaşık </a:t>
            </a: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40 saat</a:t>
            </a:r>
            <a:r>
              <a:rPr lang="tr-TR" sz="1500" spc="-1" dirty="0">
                <a:solidFill>
                  <a:srgbClr val="000000"/>
                </a:solidFill>
                <a:latin typeface="Arial"/>
              </a:rPr>
              <a:t> yol alabilir ve </a:t>
            </a: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5 tam sefer</a:t>
            </a:r>
            <a:r>
              <a:rPr lang="tr-TR" sz="1500" spc="-1" dirty="0">
                <a:solidFill>
                  <a:srgbClr val="000000"/>
                </a:solidFill>
                <a:latin typeface="Arial"/>
              </a:rPr>
              <a:t> yapabilir</a:t>
            </a:r>
            <a:endParaRPr lang="tr-TR" sz="1500" b="1" spc="-1" dirty="0">
              <a:solidFill>
                <a:srgbClr val="000000"/>
              </a:solidFill>
              <a:latin typeface="Arial"/>
            </a:endParaRPr>
          </a:p>
          <a:p>
            <a:pPr marL="889200" lvl="2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36 saat</a:t>
            </a:r>
            <a:r>
              <a:rPr lang="tr-TR" sz="1500" spc="-1" dirty="0">
                <a:solidFill>
                  <a:srgbClr val="000000"/>
                </a:solidFill>
                <a:latin typeface="Arial"/>
              </a:rPr>
              <a:t> genel bakım süresi</a:t>
            </a:r>
          </a:p>
          <a:p>
            <a:pPr marL="889200" lvl="2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spc="-1" dirty="0">
                <a:solidFill>
                  <a:srgbClr val="000000"/>
                </a:solidFill>
                <a:latin typeface="Arial"/>
              </a:rPr>
              <a:t>76 saat -&gt; 250.000 kazanç (5 sefer) --- Sefer başına </a:t>
            </a: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50.000</a:t>
            </a:r>
            <a:r>
              <a:rPr lang="tr-TR" sz="1500" spc="-1" dirty="0">
                <a:solidFill>
                  <a:srgbClr val="000000"/>
                </a:solidFill>
                <a:latin typeface="Arial"/>
              </a:rPr>
              <a:t> kazanç</a:t>
            </a:r>
          </a:p>
          <a:p>
            <a:pPr marL="432000" lvl="1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b="1" spc="-1" dirty="0" err="1">
                <a:solidFill>
                  <a:srgbClr val="000000"/>
                </a:solidFill>
                <a:latin typeface="Arial"/>
              </a:rPr>
              <a:t>Anahat</a:t>
            </a: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 Treni:</a:t>
            </a:r>
          </a:p>
          <a:p>
            <a:pPr marL="889200" lvl="2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spc="-1" dirty="0" err="1">
                <a:solidFill>
                  <a:srgbClr val="000000"/>
                </a:solidFill>
                <a:latin typeface="Arial"/>
              </a:rPr>
              <a:t>Max</a:t>
            </a:r>
            <a:r>
              <a:rPr lang="tr-TR" sz="1500" spc="-1" dirty="0">
                <a:solidFill>
                  <a:srgbClr val="000000"/>
                </a:solidFill>
                <a:latin typeface="Arial"/>
              </a:rPr>
              <a:t> hız ile yaklaşık </a:t>
            </a: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48 saat </a:t>
            </a:r>
            <a:r>
              <a:rPr lang="tr-TR" sz="1500" spc="-1" dirty="0">
                <a:solidFill>
                  <a:srgbClr val="000000"/>
                </a:solidFill>
                <a:latin typeface="Arial"/>
              </a:rPr>
              <a:t>yol alabilir (molalar dahil) ve </a:t>
            </a: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5 tam sefer </a:t>
            </a:r>
            <a:r>
              <a:rPr lang="tr-TR" sz="1500" spc="-1" dirty="0">
                <a:solidFill>
                  <a:srgbClr val="000000"/>
                </a:solidFill>
                <a:latin typeface="Arial"/>
              </a:rPr>
              <a:t>yapabilir</a:t>
            </a:r>
          </a:p>
          <a:p>
            <a:pPr marL="889200" lvl="2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24 saat </a:t>
            </a:r>
            <a:r>
              <a:rPr lang="tr-TR" sz="1500" spc="-1" dirty="0">
                <a:solidFill>
                  <a:srgbClr val="000000"/>
                </a:solidFill>
                <a:latin typeface="Arial"/>
              </a:rPr>
              <a:t>genel bakım süresi</a:t>
            </a:r>
          </a:p>
          <a:p>
            <a:pPr marL="889200" lvl="2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spc="-1" dirty="0">
                <a:solidFill>
                  <a:srgbClr val="000000"/>
                </a:solidFill>
                <a:latin typeface="Arial"/>
              </a:rPr>
              <a:t>72 saat -&gt; 225.000 kazanç (5 sefer) --- Sefer başına </a:t>
            </a: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45.000</a:t>
            </a:r>
            <a:r>
              <a:rPr lang="tr-TR" sz="1500" spc="-1" dirty="0">
                <a:solidFill>
                  <a:srgbClr val="000000"/>
                </a:solidFill>
                <a:latin typeface="Arial"/>
              </a:rPr>
              <a:t> kazanç</a:t>
            </a:r>
          </a:p>
          <a:p>
            <a:pPr marL="889200" lvl="2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endParaRPr lang="tr-TR" sz="1500" b="1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CustomShape 4_1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_ 1"/>
          <p:cNvSpPr/>
          <p:nvPr/>
        </p:nvSpPr>
        <p:spPr>
          <a:xfrm>
            <a:off x="532440" y="830880"/>
            <a:ext cx="2012400" cy="111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i="1" spc="-1" dirty="0">
                <a:solidFill>
                  <a:srgbClr val="DEEBF7"/>
                </a:solidFill>
                <a:latin typeface="Arial"/>
              </a:rPr>
              <a:t>Greedy </a:t>
            </a:r>
            <a:r>
              <a:rPr lang="tr-TR" i="1" spc="-1" dirty="0" err="1">
                <a:solidFill>
                  <a:srgbClr val="DEEBF7"/>
                </a:solidFill>
                <a:latin typeface="Arial"/>
              </a:rPr>
              <a:t>Approach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406" name="CustomShape 2_ 2"/>
          <p:cNvSpPr/>
          <p:nvPr/>
        </p:nvSpPr>
        <p:spPr>
          <a:xfrm>
            <a:off x="0" y="80640"/>
            <a:ext cx="1218744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000" b="0" strike="noStrike" spc="-1" dirty="0">
                <a:solidFill>
                  <a:srgbClr val="123D6E"/>
                </a:solidFill>
                <a:latin typeface="Arial"/>
                <a:ea typeface="DejaVu Sans"/>
              </a:rPr>
              <a:t>Yol Optimizasyonu – Çözüm Yaklaşımı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07" name="CustomShape 4_ 3"/>
          <p:cNvSpPr/>
          <p:nvPr/>
        </p:nvSpPr>
        <p:spPr>
          <a:xfrm>
            <a:off x="3013384" y="2571357"/>
            <a:ext cx="8646480" cy="242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r>
              <a:rPr lang="tr-TR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Aç Gözlü Yaklaşım (Greedy </a:t>
            </a:r>
            <a:r>
              <a:rPr lang="tr-TR" sz="15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approach</a:t>
            </a:r>
            <a:r>
              <a:rPr lang="tr-TR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500" b="0" strike="noStrike" spc="-1" dirty="0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buNone/>
            </a:pPr>
            <a:r>
              <a:rPr lang="tr-T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Bir sonraki durağa maksimum hızları baz alarak, en kısa sürede ulaşabilecek ilk tren seçilir ve bu trene göre gerekli ilerlemeler yapılır.</a:t>
            </a:r>
          </a:p>
          <a:p>
            <a:pPr algn="just">
              <a:lnSpc>
                <a:spcPct val="115000"/>
              </a:lnSpc>
              <a:spcBef>
                <a:spcPts val="1001"/>
              </a:spcBef>
              <a:buNone/>
            </a:pPr>
            <a:r>
              <a:rPr lang="tr-TR" sz="1500" b="0" strike="noStrike" spc="-1" dirty="0">
                <a:solidFill>
                  <a:srgbClr val="000000"/>
                </a:solidFill>
                <a:latin typeface="Arial"/>
              </a:rPr>
              <a:t>Hazırlamış olduğumuz kodda uyguladığımız temel algoritma Greedy algoritmasıdır ve motivasyonu da bu şekildedir</a:t>
            </a:r>
            <a:endParaRPr lang="en-US" sz="1500" b="0" strike="noStrike" spc="-1" dirty="0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buNone/>
            </a:pPr>
            <a:endParaRPr lang="en-US" sz="1500" b="0" strike="noStrike" spc="-1" dirty="0">
              <a:latin typeface="Arial"/>
            </a:endParaRPr>
          </a:p>
        </p:txBody>
      </p:sp>
      <p:sp>
        <p:nvSpPr>
          <p:cNvPr id="408" name="CustomShape 4_ 4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_ 2"/>
          <p:cNvSpPr/>
          <p:nvPr/>
        </p:nvSpPr>
        <p:spPr>
          <a:xfrm>
            <a:off x="532440" y="830880"/>
            <a:ext cx="2012400" cy="111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1800" b="0" i="1" strike="noStrike" spc="-1" dirty="0">
                <a:solidFill>
                  <a:srgbClr val="DEEBF7"/>
                </a:solidFill>
                <a:latin typeface="Arial"/>
                <a:ea typeface="DejaVu Sans"/>
              </a:rPr>
              <a:t>Önemli Noktalar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411" name="CustomShape 2_ 3"/>
          <p:cNvSpPr/>
          <p:nvPr/>
        </p:nvSpPr>
        <p:spPr>
          <a:xfrm>
            <a:off x="0" y="80640"/>
            <a:ext cx="1218744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000" b="0" strike="noStrike" spc="-1" dirty="0">
                <a:solidFill>
                  <a:srgbClr val="123D6E"/>
                </a:solidFill>
                <a:latin typeface="Arial"/>
                <a:ea typeface="DejaVu Sans"/>
              </a:rPr>
              <a:t>Yol Optimizasyonu – Çözüm Yaklaşımı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12" name="CustomShape 4_ 5"/>
          <p:cNvSpPr/>
          <p:nvPr/>
        </p:nvSpPr>
        <p:spPr>
          <a:xfrm>
            <a:off x="3188482" y="1815449"/>
            <a:ext cx="8646480" cy="46271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r>
              <a:rPr lang="tr-TR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Dikkat  Edilmesi Gereken Detaylara Getirilen Çözümler</a:t>
            </a:r>
            <a:endParaRPr lang="en-US" sz="1500" b="0" strike="noStrike" spc="-1" dirty="0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buNone/>
            </a:pPr>
            <a:r>
              <a:rPr lang="tr-T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1) Farklı noktalarda bulunan aynı istasyonlar için çalışma durumu ‘</a:t>
            </a:r>
            <a:r>
              <a:rPr lang="tr-TR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erken gelen diğerlerini bekletir</a:t>
            </a:r>
            <a:r>
              <a:rPr lang="tr-T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’ yaklaşımı kullanılarak halledilmeye çalışıldı.</a:t>
            </a:r>
          </a:p>
          <a:p>
            <a:pPr marL="800100" lvl="1" indent="-342900" algn="just">
              <a:lnSpc>
                <a:spcPct val="115000"/>
              </a:lnSpc>
              <a:spcBef>
                <a:spcPts val="1001"/>
              </a:spcBef>
              <a:buAutoNum type="alphaLcParenR"/>
            </a:pPr>
            <a:r>
              <a:rPr lang="tr-TR" sz="1500" b="0" strike="noStrike" spc="-1" dirty="0">
                <a:solidFill>
                  <a:srgbClr val="000000"/>
                </a:solidFill>
                <a:latin typeface="Arial"/>
              </a:rPr>
              <a:t>Trenlerin </a:t>
            </a:r>
            <a:r>
              <a:rPr lang="tr-TR" sz="1500" b="0" strike="noStrike" spc="-1" dirty="0" err="1">
                <a:solidFill>
                  <a:srgbClr val="000000"/>
                </a:solidFill>
                <a:latin typeface="Arial"/>
              </a:rPr>
              <a:t>max</a:t>
            </a:r>
            <a:r>
              <a:rPr lang="tr-TR" sz="1500" b="0" strike="noStrike" spc="-1" dirty="0">
                <a:solidFill>
                  <a:srgbClr val="000000"/>
                </a:solidFill>
                <a:latin typeface="Arial"/>
              </a:rPr>
              <a:t> hızları ile ortak istasyona varış süreleri hesaplanır.</a:t>
            </a:r>
          </a:p>
          <a:p>
            <a:pPr marL="800100" lvl="1" indent="-342900" algn="just">
              <a:lnSpc>
                <a:spcPct val="115000"/>
              </a:lnSpc>
              <a:spcBef>
                <a:spcPts val="1001"/>
              </a:spcBef>
              <a:buAutoNum type="alphaLcParenR"/>
            </a:pPr>
            <a:r>
              <a:rPr lang="tr-TR" sz="1500" b="0" strike="noStrike" spc="-1" dirty="0">
                <a:solidFill>
                  <a:srgbClr val="000000"/>
                </a:solidFill>
                <a:latin typeface="Arial"/>
              </a:rPr>
              <a:t>En erken varan tren diğer trenleri belirli kısıtlar altında geciktirir</a:t>
            </a:r>
          </a:p>
          <a:p>
            <a:pPr marL="800100" lvl="1" indent="-342900" algn="just">
              <a:lnSpc>
                <a:spcPct val="115000"/>
              </a:lnSpc>
              <a:spcBef>
                <a:spcPts val="1001"/>
              </a:spcBef>
              <a:buAutoNum type="alphaLcParenR"/>
            </a:pPr>
            <a:r>
              <a:rPr lang="tr-TR" sz="1500" spc="-1" dirty="0">
                <a:solidFill>
                  <a:srgbClr val="000000"/>
                </a:solidFill>
                <a:latin typeface="Arial"/>
              </a:rPr>
              <a:t>Varış süreleri uzayan trenler; durağa gelebilecekleri, yeni en erken zamana göre göre hızlarını ayarlayıp durakta olurlar.</a:t>
            </a:r>
            <a:endParaRPr lang="en-US" sz="1500" b="0" strike="noStrike" spc="-1" dirty="0">
              <a:latin typeface="Arial"/>
            </a:endParaRPr>
          </a:p>
          <a:p>
            <a:pPr marL="342900" indent="-342900" algn="just">
              <a:lnSpc>
                <a:spcPct val="115000"/>
              </a:lnSpc>
              <a:spcBef>
                <a:spcPts val="1001"/>
              </a:spcBef>
              <a:buAutoNum type="arabicParenR" startAt="2"/>
            </a:pPr>
            <a:r>
              <a:rPr lang="tr-TR" sz="1500" b="0" strike="noStrike" spc="-1" dirty="0">
                <a:latin typeface="Arial"/>
              </a:rPr>
              <a:t>Çakışma durumunda bekleme süresi </a:t>
            </a:r>
            <a:r>
              <a:rPr lang="tr-TR" sz="1500" b="0" strike="noStrike" spc="-1" dirty="0" err="1">
                <a:latin typeface="Arial"/>
              </a:rPr>
              <a:t>min</a:t>
            </a:r>
            <a:r>
              <a:rPr lang="tr-TR" sz="1500" b="0" strike="noStrike" spc="-1" dirty="0">
                <a:latin typeface="Arial"/>
              </a:rPr>
              <a:t> olan trene öncelik veriliyor.</a:t>
            </a:r>
          </a:p>
          <a:p>
            <a:pPr marL="342900" indent="-342900" algn="just">
              <a:lnSpc>
                <a:spcPct val="115000"/>
              </a:lnSpc>
              <a:spcBef>
                <a:spcPts val="1001"/>
              </a:spcBef>
              <a:buAutoNum type="arabicParenR" startAt="2"/>
            </a:pPr>
            <a:r>
              <a:rPr lang="tr-TR" sz="1500" spc="-1" dirty="0">
                <a:latin typeface="Arial"/>
              </a:rPr>
              <a:t>Bir istasyona gidiş ve dönüş, iki giriş olması durumunu; güzergahı 2 katlı katlanmış bir yapı gibi düşünüp, tek katlı yapı olacak şekilde açtık ve oluşabilecek karışıklıkları engelledik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413" name="CustomShape 4_ 6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346040" y="3667320"/>
            <a:ext cx="5918040" cy="92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Teşekkürler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1346040" y="2194920"/>
            <a:ext cx="5918040" cy="92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Soru ve Cevaplar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346040" y="4472648"/>
            <a:ext cx="4493160" cy="97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i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Açık</a:t>
            </a:r>
            <a:r>
              <a:rPr lang="en-US" sz="2800" b="0" i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Kaynak </a:t>
            </a:r>
            <a:r>
              <a:rPr lang="en-US" sz="2800" b="0" i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Yazılım</a:t>
            </a:r>
            <a:r>
              <a:rPr lang="en-US" sz="2800" b="0" i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800" b="0" i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Geliştirme</a:t>
            </a:r>
            <a:r>
              <a:rPr lang="en-US" sz="2800" b="0" i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tr-TR" sz="2800" b="0" i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Birimi</a:t>
            </a:r>
            <a:br>
              <a:rPr sz="1800" dirty="0"/>
            </a:br>
            <a:endParaRPr lang="en-US" sz="2800" b="0" strike="noStrike" spc="-1" dirty="0">
              <a:latin typeface="Arial"/>
            </a:endParaRPr>
          </a:p>
        </p:txBody>
      </p:sp>
      <p:sp>
        <p:nvSpPr>
          <p:cNvPr id="417" name="CustomShape 4"/>
          <p:cNvSpPr/>
          <p:nvPr/>
        </p:nvSpPr>
        <p:spPr>
          <a:xfrm>
            <a:off x="10915560" y="6442560"/>
            <a:ext cx="113652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9189</TotalTime>
  <Words>377</Words>
  <Application>Microsoft Office PowerPoint</Application>
  <PresentationFormat>Geniş ekran</PresentationFormat>
  <Paragraphs>62</Paragraphs>
  <Slides>6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8</vt:i4>
      </vt:variant>
      <vt:variant>
        <vt:lpstr>Slayt Başlıkları</vt:lpstr>
      </vt:variant>
      <vt:variant>
        <vt:i4>6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Liman MYS - Sunum</dc:title>
  <dc:subject/>
  <dc:creator>Musa SEMERCİ</dc:creator>
  <dc:description/>
  <cp:lastModifiedBy>Ahmed Said Çıtak</cp:lastModifiedBy>
  <cp:revision>268</cp:revision>
  <dcterms:created xsi:type="dcterms:W3CDTF">2020-12-11T08:18:39Z</dcterms:created>
  <dcterms:modified xsi:type="dcterms:W3CDTF">2022-05-18T10:48:17Z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0x010100BFF3C28326A4604D97BD36E231A305A2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3</vt:r8>
  </property>
  <property fmtid="{D5CDD505-2E9C-101B-9397-08002B2CF9AE}" pid="8" name="PresentationFormat">
    <vt:lpwstr>Geniş ekran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  <property fmtid="{D5CDD505-2E9C-101B-9397-08002B2CF9AE}" pid="12" name="bjDocumentLabelXML">
    <vt:lpwstr>&lt;?xml version="1.0" encoding="us-ascii"?&gt;&lt;sisl xmlns:xsi="http://www.w3.org/2001/XMLSchema-instance" xmlns:xsd="http://www.w3.org/2001/XMLSchema" sislVersion="0" policy="753fb180-a0f1-47ee-bb6b-5956a4b631ac" origin="userSelected" xmlns="http://www.boldonj</vt:lpwstr>
  </property>
  <property fmtid="{D5CDD505-2E9C-101B-9397-08002B2CF9AE}" pid="13" name="bjDocumentLabelXML-0">
    <vt:lpwstr>ames.com/2008/01/sie/internal/label"&gt;&lt;element uid="id_classification_generalbusiness" value="" /&gt;&lt;element uid="28101b78-9dca-49f0-9bb7-5ad98141e387" value="" /&gt;&lt;/sisl&gt;</vt:lpwstr>
  </property>
  <property fmtid="{D5CDD505-2E9C-101B-9397-08002B2CF9AE}" pid="14" name="bjDocumentSecurityLabel">
    <vt:lpwstr>HAVELSAN ÖZEL</vt:lpwstr>
  </property>
  <property fmtid="{D5CDD505-2E9C-101B-9397-08002B2CF9AE}" pid="15" name="bjSaver">
    <vt:lpwstr>ZDNtN9c/qWNnkIzd9OE8XO8QdTsyh/T5</vt:lpwstr>
  </property>
  <property fmtid="{D5CDD505-2E9C-101B-9397-08002B2CF9AE}" pid="16" name="docIndexRef">
    <vt:lpwstr>e43bdb9d-8e7e-418f-b371-8201d7e3a178</vt:lpwstr>
  </property>
</Properties>
</file>