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40" r:id="rId2"/>
    <p:sldId id="355" r:id="rId3"/>
    <p:sldId id="356" r:id="rId4"/>
    <p:sldId id="357" r:id="rId5"/>
    <p:sldId id="3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1E16652-588E-4A65-AF5C-D09FA5F9C3EB}">
          <p14:sldIdLst>
            <p14:sldId id="340"/>
            <p14:sldId id="355"/>
            <p14:sldId id="356"/>
            <p14:sldId id="357"/>
            <p14:sldId id="3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F35B"/>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75" autoAdjust="0"/>
    <p:restoredTop sz="94686"/>
  </p:normalViewPr>
  <p:slideViewPr>
    <p:cSldViewPr snapToGrid="0">
      <p:cViewPr varScale="1">
        <p:scale>
          <a:sx n="133" d="100"/>
          <a:sy n="133" d="100"/>
        </p:scale>
        <p:origin x="968"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561EE-A1FA-49B1-A585-422B872CAC02}" type="datetimeFigureOut">
              <a:rPr lang="en-US" smtClean="0"/>
              <a:t>6/26/22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4DD8D-8359-4349-B511-1B86F5FBA2CF}" type="slidenum">
              <a:rPr lang="en-US" smtClean="0"/>
              <a:t>‹#›</a:t>
            </a:fld>
            <a:endParaRPr lang="en-US" dirty="0"/>
          </a:p>
        </p:txBody>
      </p:sp>
    </p:spTree>
    <p:extLst>
      <p:ext uri="{BB962C8B-B14F-4D97-AF65-F5344CB8AC3E}">
        <p14:creationId xmlns:p14="http://schemas.microsoft.com/office/powerpoint/2010/main" val="366596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59A9-1B52-4185-9AFA-05B6BDB94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1893A-BCD2-4E69-BB70-5959AEC80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32218-3097-4D2D-A7B3-2F3DDB168897}"/>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F99C351C-9D46-44C2-BBE8-45EA7B68B5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56C309-F62D-47BE-9024-F8F395E8C39F}"/>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14985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02C8-B2D1-4F7C-A268-7065899C9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ED00FA-593D-4B89-95F4-18F3D1BC6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72478-838D-4655-B7EE-CD752526E045}"/>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20C69269-F0CA-4E29-9D11-93D594F390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964F3F-69A9-491A-8D4B-181E2891BE80}"/>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117288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54E80-748D-4758-ACC2-F054D4BE2F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8D913A-206A-4A0B-A237-DF20BE2E6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D920E-8E2C-44D0-96B9-C29FC1026713}"/>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9E49676B-40F6-426A-9A39-1381A85E8B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6800F3-624A-4230-86B7-94CEB369B8C5}"/>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29385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F808-2DA9-4B4F-8613-482341CDB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927E2-2EED-47FD-B746-3D036D319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65BE2-5A59-4859-8508-DA0DFAA1BC5F}"/>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2BB28401-599B-473F-B1BF-1CB3D31BF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6AC119-D521-4A23-B787-49EA005E3998}"/>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212853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911E-0338-4358-B8D9-BC57AADC1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127DB-0049-4205-9CF3-C9739A26C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60C75-0244-4088-BA39-92A1534C23F8}"/>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AB9CB6A1-027C-4479-9778-67DC82AB8C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0D7AE3-B754-404A-93BC-CA46BDE541D7}"/>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58432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49E-D592-4C7B-9FB7-8977732A4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84B23-5825-4B3D-BA7F-2133583FC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D8070-E3BB-4A06-941E-BBE9A078C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7C20-22B3-4A5E-9379-314E10CC47A7}"/>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6" name="Footer Placeholder 5">
            <a:extLst>
              <a:ext uri="{FF2B5EF4-FFF2-40B4-BE49-F238E27FC236}">
                <a16:creationId xmlns:a16="http://schemas.microsoft.com/office/drawing/2014/main" id="{0BEFEF81-E4A7-4E67-8652-4B2394CDFF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D1209F-8709-482E-AAD9-E82E8B6D1B79}"/>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7938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C0CC-E571-45F4-8D1F-B66B8356D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9342B-DC59-4749-BB31-A848A6132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63C80-3013-43E7-A293-4CC8D0636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FFFE9-205A-417A-96BC-2C1F14161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B181E-0BAE-425C-8B9C-1C186619B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D688E9-71F5-4E55-B947-D4680EA585A8}"/>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8" name="Footer Placeholder 7">
            <a:extLst>
              <a:ext uri="{FF2B5EF4-FFF2-40B4-BE49-F238E27FC236}">
                <a16:creationId xmlns:a16="http://schemas.microsoft.com/office/drawing/2014/main" id="{FB37CD12-AFE8-4A02-8318-D74FFB05FF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D2D834-F3AD-42BB-86B7-E9CA8C570EE6}"/>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76444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1DE3-D9AB-471F-8558-C21654DABB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4CDF49-F02A-4C23-BCDD-023CC1F3391C}"/>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4" name="Footer Placeholder 3">
            <a:extLst>
              <a:ext uri="{FF2B5EF4-FFF2-40B4-BE49-F238E27FC236}">
                <a16:creationId xmlns:a16="http://schemas.microsoft.com/office/drawing/2014/main" id="{857F2948-B313-4FFC-A2AC-1D095FE72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F8A029-C75B-414C-AE8A-0415A0494AD5}"/>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54104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798AD-E0A3-4C71-A013-01E864210D97}"/>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3" name="Footer Placeholder 2">
            <a:extLst>
              <a:ext uri="{FF2B5EF4-FFF2-40B4-BE49-F238E27FC236}">
                <a16:creationId xmlns:a16="http://schemas.microsoft.com/office/drawing/2014/main" id="{8ACE5156-E53A-4B2A-A7E2-3CDC056237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82974AC-5147-4B9A-AE98-336EDE0C00D8}"/>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266568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CFD2-B00B-446E-8776-F5D8F9A50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148C6-B0A3-4F17-A8F5-53939ED84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6F64F-EDED-481D-8FA7-91E7D0C07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C9F23-B92A-4E6A-8D32-F81DDB3D04C4}"/>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6" name="Footer Placeholder 5">
            <a:extLst>
              <a:ext uri="{FF2B5EF4-FFF2-40B4-BE49-F238E27FC236}">
                <a16:creationId xmlns:a16="http://schemas.microsoft.com/office/drawing/2014/main" id="{ACA9EA31-321D-4EBE-AFEF-0FFADD36AE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D8E46C-C0B8-4308-A205-80AEB86D6F6E}"/>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6219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AD9A-1365-42E5-9218-6F52E0481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990CB0-73B3-40F1-8B69-4CBAC4D62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E0D63B2-2966-41EC-AABE-7380584A1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0DE4C-D0AB-41E9-BD09-D8DE69941767}"/>
              </a:ext>
            </a:extLst>
          </p:cNvPr>
          <p:cNvSpPr>
            <a:spLocks noGrp="1"/>
          </p:cNvSpPr>
          <p:nvPr>
            <p:ph type="dt" sz="half" idx="10"/>
          </p:nvPr>
        </p:nvSpPr>
        <p:spPr/>
        <p:txBody>
          <a:bodyPr/>
          <a:lstStyle/>
          <a:p>
            <a:fld id="{6B8D571E-F73B-45A0-B06E-086C0B6A2439}" type="datetimeFigureOut">
              <a:rPr lang="en-US" smtClean="0"/>
              <a:t>6/26/22</a:t>
            </a:fld>
            <a:endParaRPr lang="en-US" dirty="0"/>
          </a:p>
        </p:txBody>
      </p:sp>
      <p:sp>
        <p:nvSpPr>
          <p:cNvPr id="6" name="Footer Placeholder 5">
            <a:extLst>
              <a:ext uri="{FF2B5EF4-FFF2-40B4-BE49-F238E27FC236}">
                <a16:creationId xmlns:a16="http://schemas.microsoft.com/office/drawing/2014/main" id="{DCE931B1-F45B-4503-AF85-EEECCC77B1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910ADD-BFD0-4B3D-B3A6-A950F2E85FCE}"/>
              </a:ext>
            </a:extLst>
          </p:cNvPr>
          <p:cNvSpPr>
            <a:spLocks noGrp="1"/>
          </p:cNvSpPr>
          <p:nvPr>
            <p:ph type="sldNum" sz="quarter" idx="12"/>
          </p:nvPr>
        </p:nvSpPr>
        <p:spPr/>
        <p:txBody>
          <a:bodyPr/>
          <a:lstStyle/>
          <a:p>
            <a:fld id="{8D72BF49-0F22-486B-9063-EB240CB2DE0F}" type="slidenum">
              <a:rPr lang="en-US" smtClean="0"/>
              <a:t>‹#›</a:t>
            </a:fld>
            <a:endParaRPr lang="en-US" dirty="0"/>
          </a:p>
        </p:txBody>
      </p:sp>
    </p:spTree>
    <p:extLst>
      <p:ext uri="{BB962C8B-B14F-4D97-AF65-F5344CB8AC3E}">
        <p14:creationId xmlns:p14="http://schemas.microsoft.com/office/powerpoint/2010/main" val="153268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9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A777B-9150-41E4-A0C1-309B14EF9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C4B79-E445-4E20-816B-9274941C5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467C3-9176-489A-8037-111FDA024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D571E-F73B-45A0-B06E-086C0B6A2439}" type="datetimeFigureOut">
              <a:rPr lang="en-US" smtClean="0"/>
              <a:t>6/26/22</a:t>
            </a:fld>
            <a:endParaRPr lang="en-US" dirty="0"/>
          </a:p>
        </p:txBody>
      </p:sp>
      <p:sp>
        <p:nvSpPr>
          <p:cNvPr id="5" name="Footer Placeholder 4">
            <a:extLst>
              <a:ext uri="{FF2B5EF4-FFF2-40B4-BE49-F238E27FC236}">
                <a16:creationId xmlns:a16="http://schemas.microsoft.com/office/drawing/2014/main" id="{7691DB9A-E11E-456B-91F9-34112A8EE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2E790C-1252-467B-9417-2CACB0849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2BF49-0F22-486B-9063-EB240CB2DE0F}" type="slidenum">
              <a:rPr lang="en-US" smtClean="0"/>
              <a:t>‹#›</a:t>
            </a:fld>
            <a:endParaRPr lang="en-US" dirty="0"/>
          </a:p>
        </p:txBody>
      </p:sp>
    </p:spTree>
    <p:extLst>
      <p:ext uri="{BB962C8B-B14F-4D97-AF65-F5344CB8AC3E}">
        <p14:creationId xmlns:p14="http://schemas.microsoft.com/office/powerpoint/2010/main" val="483665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AF26C49-CDD3-41B0-AA36-9D12BB657FF1}"/>
              </a:ext>
            </a:extLst>
          </p:cNvPr>
          <p:cNvCxnSpPr/>
          <p:nvPr/>
        </p:nvCxnSpPr>
        <p:spPr>
          <a:xfrm>
            <a:off x="140677" y="6365631"/>
            <a:ext cx="119106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ADE59D-1838-4757-9DEA-230E9C2E7696}"/>
              </a:ext>
            </a:extLst>
          </p:cNvPr>
          <p:cNvSpPr txBox="1"/>
          <p:nvPr/>
        </p:nvSpPr>
        <p:spPr>
          <a:xfrm>
            <a:off x="164123" y="6424246"/>
            <a:ext cx="11910646" cy="369332"/>
          </a:xfrm>
          <a:prstGeom prst="rect">
            <a:avLst/>
          </a:prstGeom>
          <a:noFill/>
        </p:spPr>
        <p:txBody>
          <a:bodyPr wrap="square">
            <a:spAutoFit/>
          </a:bodyPr>
          <a:lstStyle/>
          <a:p>
            <a:r>
              <a:rPr lang="en-US" altLang="en-US" sz="1800" noProof="1">
                <a:solidFill>
                  <a:schemeClr val="accent1">
                    <a:lumMod val="50000"/>
                  </a:schemeClr>
                </a:solidFill>
                <a:latin typeface="Arial" panose="020B0604020202020204" pitchFamily="34" charset="0"/>
                <a:cs typeface="Arial" panose="020B0604020202020204" pitchFamily="34" charset="0"/>
              </a:rPr>
              <a:t>Ahmet BULUTLUOZ                                                                                    	        </a:t>
            </a:r>
            <a:r>
              <a:rPr lang="en-US" altLang="en-US" noProof="1">
                <a:solidFill>
                  <a:schemeClr val="accent1">
                    <a:lumMod val="50000"/>
                  </a:schemeClr>
                </a:solidFill>
                <a:latin typeface="Arial" panose="020B0604020202020204" pitchFamily="34" charset="0"/>
                <a:cs typeface="Arial" panose="020B0604020202020204" pitchFamily="34" charset="0"/>
              </a:rPr>
              <a:t>API TEST OTOMASYONU</a:t>
            </a:r>
            <a:endParaRPr lang="en-US" dirty="0">
              <a:solidFill>
                <a:schemeClr val="accent1">
                  <a:lumMod val="50000"/>
                </a:schemeClr>
              </a:solidFill>
            </a:endParaRPr>
          </a:p>
        </p:txBody>
      </p:sp>
      <p:sp>
        <p:nvSpPr>
          <p:cNvPr id="7" name="TextBox 6">
            <a:extLst>
              <a:ext uri="{FF2B5EF4-FFF2-40B4-BE49-F238E27FC236}">
                <a16:creationId xmlns:a16="http://schemas.microsoft.com/office/drawing/2014/main" id="{73BB25BF-0BC0-4A54-997A-EE74D1F749D6}"/>
              </a:ext>
            </a:extLst>
          </p:cNvPr>
          <p:cNvSpPr txBox="1"/>
          <p:nvPr/>
        </p:nvSpPr>
        <p:spPr>
          <a:xfrm>
            <a:off x="4783014" y="2207958"/>
            <a:ext cx="2625969" cy="646331"/>
          </a:xfrm>
          <a:prstGeom prst="rect">
            <a:avLst/>
          </a:prstGeom>
          <a:noFill/>
        </p:spPr>
        <p:txBody>
          <a:bodyPr wrap="square">
            <a:spAutoFit/>
          </a:bodyPr>
          <a:lstStyle/>
          <a:p>
            <a:pPr algn="ctr"/>
            <a:r>
              <a:rPr lang="en-US" dirty="0">
                <a:latin typeface="Bahnschrift SemiBold" panose="020B0502040204020203" pitchFamily="34" charset="0"/>
              </a:rPr>
              <a:t>BOLUM 3</a:t>
            </a:r>
          </a:p>
          <a:p>
            <a:pPr algn="ctr"/>
            <a:r>
              <a:rPr lang="en-US" dirty="0">
                <a:latin typeface="Bahnschrift SemiBold" panose="020B0502040204020203" pitchFamily="34" charset="0"/>
              </a:rPr>
              <a:t>API TEST OTOMASYONU</a:t>
            </a:r>
          </a:p>
        </p:txBody>
      </p:sp>
      <p:sp>
        <p:nvSpPr>
          <p:cNvPr id="9" name="TextBox 8">
            <a:extLst>
              <a:ext uri="{FF2B5EF4-FFF2-40B4-BE49-F238E27FC236}">
                <a16:creationId xmlns:a16="http://schemas.microsoft.com/office/drawing/2014/main" id="{11BBDC98-9CA0-4211-9B90-904437059EA6}"/>
              </a:ext>
            </a:extLst>
          </p:cNvPr>
          <p:cNvSpPr txBox="1"/>
          <p:nvPr/>
        </p:nvSpPr>
        <p:spPr>
          <a:xfrm>
            <a:off x="2951636" y="3878087"/>
            <a:ext cx="6096000" cy="369332"/>
          </a:xfrm>
          <a:prstGeom prst="rect">
            <a:avLst/>
          </a:prstGeom>
          <a:noFill/>
        </p:spPr>
        <p:txBody>
          <a:bodyPr wrap="square">
            <a:spAutoFit/>
          </a:bodyPr>
          <a:lstStyle/>
          <a:p>
            <a:pPr algn="ctr"/>
            <a:r>
              <a:rPr lang="en-US" dirty="0">
                <a:latin typeface="Bahnschrift SemiBold" panose="020B0502040204020203" pitchFamily="34" charset="0"/>
              </a:rPr>
              <a:t>DERS 3</a:t>
            </a:r>
          </a:p>
        </p:txBody>
      </p:sp>
      <p:sp>
        <p:nvSpPr>
          <p:cNvPr id="10" name="TextBox 9">
            <a:extLst>
              <a:ext uri="{FF2B5EF4-FFF2-40B4-BE49-F238E27FC236}">
                <a16:creationId xmlns:a16="http://schemas.microsoft.com/office/drawing/2014/main" id="{1CEAD68D-533D-4C49-88D5-221D1C37B52E}"/>
              </a:ext>
            </a:extLst>
          </p:cNvPr>
          <p:cNvSpPr txBox="1"/>
          <p:nvPr/>
        </p:nvSpPr>
        <p:spPr>
          <a:xfrm>
            <a:off x="2951636" y="4247419"/>
            <a:ext cx="6096000" cy="369332"/>
          </a:xfrm>
          <a:prstGeom prst="rect">
            <a:avLst/>
          </a:prstGeom>
          <a:noFill/>
        </p:spPr>
        <p:txBody>
          <a:bodyPr wrap="square">
            <a:spAutoFit/>
          </a:bodyPr>
          <a:lstStyle/>
          <a:p>
            <a:pPr algn="ctr"/>
            <a:r>
              <a:rPr lang="en-US" dirty="0">
                <a:latin typeface="Bahnschrift SemiBold" panose="020B0502040204020203" pitchFamily="34" charset="0"/>
              </a:rPr>
              <a:t>API TESTING NEDIR ?</a:t>
            </a:r>
          </a:p>
        </p:txBody>
      </p:sp>
      <p:sp>
        <p:nvSpPr>
          <p:cNvPr id="12" name="TextBox 11">
            <a:extLst>
              <a:ext uri="{FF2B5EF4-FFF2-40B4-BE49-F238E27FC236}">
                <a16:creationId xmlns:a16="http://schemas.microsoft.com/office/drawing/2014/main" id="{155B9E3B-C0D1-4204-9D96-23978395CA3F}"/>
              </a:ext>
            </a:extLst>
          </p:cNvPr>
          <p:cNvSpPr txBox="1"/>
          <p:nvPr/>
        </p:nvSpPr>
        <p:spPr>
          <a:xfrm>
            <a:off x="3048000" y="4569133"/>
            <a:ext cx="6096000" cy="369332"/>
          </a:xfrm>
          <a:prstGeom prst="rect">
            <a:avLst/>
          </a:prstGeom>
          <a:noFill/>
        </p:spPr>
        <p:txBody>
          <a:bodyPr wrap="square">
            <a:spAutoFit/>
          </a:bodyPr>
          <a:lstStyle/>
          <a:p>
            <a:pPr algn="ctr"/>
            <a:r>
              <a:rPr lang="en-US" dirty="0">
                <a:latin typeface="Bahnschrift SemiBold" panose="020B0502040204020203" pitchFamily="34" charset="0"/>
              </a:rPr>
              <a:t>MANUEL VE OTOMASYON TEST KARSILASTIRMASI</a:t>
            </a:r>
          </a:p>
        </p:txBody>
      </p:sp>
      <p:sp>
        <p:nvSpPr>
          <p:cNvPr id="14" name="TextBox 13">
            <a:extLst>
              <a:ext uri="{FF2B5EF4-FFF2-40B4-BE49-F238E27FC236}">
                <a16:creationId xmlns:a16="http://schemas.microsoft.com/office/drawing/2014/main" id="{DA914EDA-5722-4697-972C-5B92F22C8EEB}"/>
              </a:ext>
            </a:extLst>
          </p:cNvPr>
          <p:cNvSpPr txBox="1"/>
          <p:nvPr/>
        </p:nvSpPr>
        <p:spPr>
          <a:xfrm>
            <a:off x="3047999" y="4972500"/>
            <a:ext cx="6096000" cy="369332"/>
          </a:xfrm>
          <a:prstGeom prst="rect">
            <a:avLst/>
          </a:prstGeom>
          <a:noFill/>
        </p:spPr>
        <p:txBody>
          <a:bodyPr wrap="square">
            <a:spAutoFit/>
          </a:bodyPr>
          <a:lstStyle/>
          <a:p>
            <a:pPr algn="ctr"/>
            <a:r>
              <a:rPr lang="en-US" dirty="0">
                <a:latin typeface="Bahnschrift SemiBold" panose="020B0502040204020203" pitchFamily="34" charset="0"/>
              </a:rPr>
              <a:t>INTELLIJ FRAMEWORK OLUSTURULMASI</a:t>
            </a:r>
          </a:p>
        </p:txBody>
      </p:sp>
      <p:pic>
        <p:nvPicPr>
          <p:cNvPr id="13" name="Picture 12" descr="Selenium Nedir ? Neden Kullanılır ? | by Ayşe Aydın | Medium">
            <a:extLst>
              <a:ext uri="{FF2B5EF4-FFF2-40B4-BE49-F238E27FC236}">
                <a16:creationId xmlns:a16="http://schemas.microsoft.com/office/drawing/2014/main" id="{842A9405-DDE3-4415-90CC-7C27202A9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084" y="435368"/>
            <a:ext cx="4615831" cy="147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AF26C49-CDD3-41B0-AA36-9D12BB657FF1}"/>
              </a:ext>
            </a:extLst>
          </p:cNvPr>
          <p:cNvCxnSpPr/>
          <p:nvPr/>
        </p:nvCxnSpPr>
        <p:spPr>
          <a:xfrm>
            <a:off x="140677" y="6365631"/>
            <a:ext cx="119106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ADE59D-1838-4757-9DEA-230E9C2E7696}"/>
              </a:ext>
            </a:extLst>
          </p:cNvPr>
          <p:cNvSpPr txBox="1"/>
          <p:nvPr/>
        </p:nvSpPr>
        <p:spPr>
          <a:xfrm>
            <a:off x="164123" y="6424246"/>
            <a:ext cx="11910646" cy="369332"/>
          </a:xfrm>
          <a:prstGeom prst="rect">
            <a:avLst/>
          </a:prstGeom>
          <a:noFill/>
        </p:spPr>
        <p:txBody>
          <a:bodyPr wrap="square">
            <a:spAutoFit/>
          </a:bodyPr>
          <a:lstStyle/>
          <a:p>
            <a:r>
              <a:rPr lang="en-US" altLang="en-US" sz="1800" noProof="1">
                <a:solidFill>
                  <a:schemeClr val="accent1">
                    <a:lumMod val="50000"/>
                  </a:schemeClr>
                </a:solidFill>
                <a:latin typeface="Arial" panose="020B0604020202020204" pitchFamily="34" charset="0"/>
                <a:cs typeface="Arial" panose="020B0604020202020204" pitchFamily="34" charset="0"/>
              </a:rPr>
              <a:t>Ahmet BULUTLUOZ                                                                                    	        </a:t>
            </a:r>
            <a:r>
              <a:rPr lang="en-US" altLang="en-US" noProof="1">
                <a:solidFill>
                  <a:schemeClr val="accent1">
                    <a:lumMod val="50000"/>
                  </a:schemeClr>
                </a:solidFill>
                <a:latin typeface="Arial" panose="020B0604020202020204" pitchFamily="34" charset="0"/>
                <a:cs typeface="Arial" panose="020B0604020202020204" pitchFamily="34" charset="0"/>
              </a:rPr>
              <a:t>API TEST OTOMASYONU</a:t>
            </a:r>
            <a:endParaRPr lang="en-US" dirty="0">
              <a:solidFill>
                <a:schemeClr val="accent1">
                  <a:lumMod val="50000"/>
                </a:schemeClr>
              </a:solidFill>
            </a:endParaRPr>
          </a:p>
        </p:txBody>
      </p:sp>
      <p:sp>
        <p:nvSpPr>
          <p:cNvPr id="8" name="TextBox 7">
            <a:extLst>
              <a:ext uri="{FF2B5EF4-FFF2-40B4-BE49-F238E27FC236}">
                <a16:creationId xmlns:a16="http://schemas.microsoft.com/office/drawing/2014/main" id="{A54AC845-BEE3-45C1-AB72-0A8947A373DA}"/>
              </a:ext>
            </a:extLst>
          </p:cNvPr>
          <p:cNvSpPr txBox="1"/>
          <p:nvPr/>
        </p:nvSpPr>
        <p:spPr>
          <a:xfrm>
            <a:off x="4422177" y="307702"/>
            <a:ext cx="2810962" cy="369332"/>
          </a:xfrm>
          <a:prstGeom prst="rect">
            <a:avLst/>
          </a:prstGeom>
          <a:noFill/>
        </p:spPr>
        <p:txBody>
          <a:bodyPr wrap="square">
            <a:spAutoFit/>
          </a:bodyPr>
          <a:lstStyle/>
          <a:p>
            <a:pPr algn="ctr"/>
            <a:r>
              <a:rPr lang="en-US" dirty="0">
                <a:latin typeface="Bahnschrift SemiBold" panose="020B0502040204020203" pitchFamily="34" charset="0"/>
              </a:rPr>
              <a:t>API TESTING NEDIR ?</a:t>
            </a:r>
          </a:p>
        </p:txBody>
      </p:sp>
      <p:pic>
        <p:nvPicPr>
          <p:cNvPr id="11" name="Picture 4" descr="Client-server Application - OOSE">
            <a:extLst>
              <a:ext uri="{FF2B5EF4-FFF2-40B4-BE49-F238E27FC236}">
                <a16:creationId xmlns:a16="http://schemas.microsoft.com/office/drawing/2014/main" id="{969800EE-F10D-4BBF-9233-D4C570104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776" y="937063"/>
            <a:ext cx="4371382" cy="177018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481042-C38B-43ED-847A-E3B74DFA4B6C}"/>
              </a:ext>
            </a:extLst>
          </p:cNvPr>
          <p:cNvSpPr/>
          <p:nvPr/>
        </p:nvSpPr>
        <p:spPr>
          <a:xfrm>
            <a:off x="3759776" y="946740"/>
            <a:ext cx="4371382" cy="1760503"/>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17" name="TextBox 16">
            <a:extLst>
              <a:ext uri="{FF2B5EF4-FFF2-40B4-BE49-F238E27FC236}">
                <a16:creationId xmlns:a16="http://schemas.microsoft.com/office/drawing/2014/main" id="{FBF45585-E5D5-4FFE-B8B4-51968CAAC344}"/>
              </a:ext>
            </a:extLst>
          </p:cNvPr>
          <p:cNvSpPr txBox="1"/>
          <p:nvPr/>
        </p:nvSpPr>
        <p:spPr>
          <a:xfrm>
            <a:off x="583406" y="2828835"/>
            <a:ext cx="11025187" cy="1200329"/>
          </a:xfrm>
          <a:prstGeom prst="rect">
            <a:avLst/>
          </a:prstGeom>
          <a:noFill/>
        </p:spPr>
        <p:txBody>
          <a:bodyPr wrap="square">
            <a:spAutoFit/>
          </a:bodyPr>
          <a:lstStyle/>
          <a:p>
            <a:r>
              <a:rPr lang="en-US" noProof="1">
                <a:latin typeface="Bahnschrift SemiBold" panose="020B0502040204020203" pitchFamily="34" charset="0"/>
              </a:rPr>
              <a:t>Her API sorgusu Client ile Server arasinda bir iletisim demektir.</a:t>
            </a:r>
          </a:p>
          <a:p>
            <a:r>
              <a:rPr lang="en-US" noProof="1">
                <a:latin typeface="Bahnschrift SemiBold" panose="020B0502040204020203" pitchFamily="34" charset="0"/>
              </a:rPr>
              <a:t>HTTP protokolu bu iletisimin kurallarini belirler. Hangi islem icin ne tur bir Request gondermemiz gerektigi ve protokole uygun olarak gonderdigimiz Request karsiliginda Server’in ne tur bir cevap donecegi net olarak bellidir.</a:t>
            </a:r>
            <a:endParaRPr lang="en-US" dirty="0"/>
          </a:p>
        </p:txBody>
      </p:sp>
      <p:sp>
        <p:nvSpPr>
          <p:cNvPr id="18" name="TextBox 17">
            <a:extLst>
              <a:ext uri="{FF2B5EF4-FFF2-40B4-BE49-F238E27FC236}">
                <a16:creationId xmlns:a16="http://schemas.microsoft.com/office/drawing/2014/main" id="{40C9C651-53A5-4CD9-8C41-7679F4319FDC}"/>
              </a:ext>
            </a:extLst>
          </p:cNvPr>
          <p:cNvSpPr txBox="1"/>
          <p:nvPr/>
        </p:nvSpPr>
        <p:spPr>
          <a:xfrm>
            <a:off x="606852" y="4087778"/>
            <a:ext cx="11025187" cy="369332"/>
          </a:xfrm>
          <a:prstGeom prst="rect">
            <a:avLst/>
          </a:prstGeom>
          <a:noFill/>
        </p:spPr>
        <p:txBody>
          <a:bodyPr wrap="square">
            <a:spAutoFit/>
          </a:bodyPr>
          <a:lstStyle/>
          <a:p>
            <a:r>
              <a:rPr lang="en-US" noProof="1">
                <a:latin typeface="Bahnschrift SemiBold" panose="020B0502040204020203" pitchFamily="34" charset="0"/>
              </a:rPr>
              <a:t>API’in saglikli olarak calisip calismadigini test etmek icin asagida belirlenen yontemle API testleri yapilir. </a:t>
            </a:r>
            <a:endParaRPr lang="en-US" dirty="0"/>
          </a:p>
        </p:txBody>
      </p:sp>
      <p:sp>
        <p:nvSpPr>
          <p:cNvPr id="19" name="TextBox 18">
            <a:extLst>
              <a:ext uri="{FF2B5EF4-FFF2-40B4-BE49-F238E27FC236}">
                <a16:creationId xmlns:a16="http://schemas.microsoft.com/office/drawing/2014/main" id="{6371AC43-E13D-454D-9244-04981332A011}"/>
              </a:ext>
            </a:extLst>
          </p:cNvPr>
          <p:cNvSpPr txBox="1"/>
          <p:nvPr/>
        </p:nvSpPr>
        <p:spPr>
          <a:xfrm>
            <a:off x="586027" y="4515724"/>
            <a:ext cx="10752809" cy="369332"/>
          </a:xfrm>
          <a:prstGeom prst="rect">
            <a:avLst/>
          </a:prstGeom>
          <a:noFill/>
        </p:spPr>
        <p:txBody>
          <a:bodyPr wrap="square">
            <a:spAutoFit/>
          </a:bodyPr>
          <a:lstStyle/>
          <a:p>
            <a:r>
              <a:rPr lang="en-US" noProof="1">
                <a:latin typeface="Bahnschrift SemiBold" panose="020B0502040204020203" pitchFamily="34" charset="0"/>
              </a:rPr>
              <a:t>1- Onceden belirlenmis senaryoya uygun bir Request Server’a gonderilir</a:t>
            </a:r>
            <a:endParaRPr lang="en-US" dirty="0"/>
          </a:p>
        </p:txBody>
      </p:sp>
      <p:sp>
        <p:nvSpPr>
          <p:cNvPr id="20" name="TextBox 19">
            <a:extLst>
              <a:ext uri="{FF2B5EF4-FFF2-40B4-BE49-F238E27FC236}">
                <a16:creationId xmlns:a16="http://schemas.microsoft.com/office/drawing/2014/main" id="{14493839-FCB7-4B67-B87D-B94176D0F73B}"/>
              </a:ext>
            </a:extLst>
          </p:cNvPr>
          <p:cNvSpPr txBox="1"/>
          <p:nvPr/>
        </p:nvSpPr>
        <p:spPr>
          <a:xfrm>
            <a:off x="583407" y="4961304"/>
            <a:ext cx="11200907" cy="369332"/>
          </a:xfrm>
          <a:prstGeom prst="rect">
            <a:avLst/>
          </a:prstGeom>
          <a:noFill/>
        </p:spPr>
        <p:txBody>
          <a:bodyPr wrap="square">
            <a:spAutoFit/>
          </a:bodyPr>
          <a:lstStyle/>
          <a:p>
            <a:r>
              <a:rPr lang="en-US" noProof="1">
                <a:latin typeface="Bahnschrift SemiBold" panose="020B0502040204020203" pitchFamily="34" charset="0"/>
              </a:rPr>
              <a:t>2- Gonderdigimiz Request’in karsiliginda Server’in donmesi gereken Response belirlenir (Expected Data)</a:t>
            </a:r>
            <a:endParaRPr lang="en-US" dirty="0"/>
          </a:p>
        </p:txBody>
      </p:sp>
      <p:sp>
        <p:nvSpPr>
          <p:cNvPr id="21" name="TextBox 20">
            <a:extLst>
              <a:ext uri="{FF2B5EF4-FFF2-40B4-BE49-F238E27FC236}">
                <a16:creationId xmlns:a16="http://schemas.microsoft.com/office/drawing/2014/main" id="{A9623699-C049-4592-947C-B821610DEEC2}"/>
              </a:ext>
            </a:extLst>
          </p:cNvPr>
          <p:cNvSpPr txBox="1"/>
          <p:nvPr/>
        </p:nvSpPr>
        <p:spPr>
          <a:xfrm>
            <a:off x="583406" y="5393712"/>
            <a:ext cx="11200907" cy="369332"/>
          </a:xfrm>
          <a:prstGeom prst="rect">
            <a:avLst/>
          </a:prstGeom>
          <a:noFill/>
        </p:spPr>
        <p:txBody>
          <a:bodyPr wrap="square">
            <a:spAutoFit/>
          </a:bodyPr>
          <a:lstStyle/>
          <a:p>
            <a:r>
              <a:rPr lang="en-US" noProof="1">
                <a:latin typeface="Bahnschrift SemiBold" panose="020B0502040204020203" pitchFamily="34" charset="0"/>
              </a:rPr>
              <a:t>3- Gonderdigimiz Request’in karsiliginda Server’in dondurdugu Response kaydedilir (Actual Data)</a:t>
            </a:r>
            <a:endParaRPr lang="en-US" dirty="0"/>
          </a:p>
        </p:txBody>
      </p:sp>
      <p:sp>
        <p:nvSpPr>
          <p:cNvPr id="22" name="TextBox 21">
            <a:extLst>
              <a:ext uri="{FF2B5EF4-FFF2-40B4-BE49-F238E27FC236}">
                <a16:creationId xmlns:a16="http://schemas.microsoft.com/office/drawing/2014/main" id="{F431168E-376A-43B4-BBA2-3829E57D94DA}"/>
              </a:ext>
            </a:extLst>
          </p:cNvPr>
          <p:cNvSpPr txBox="1"/>
          <p:nvPr/>
        </p:nvSpPr>
        <p:spPr>
          <a:xfrm>
            <a:off x="583405" y="5812502"/>
            <a:ext cx="11200907" cy="369332"/>
          </a:xfrm>
          <a:prstGeom prst="rect">
            <a:avLst/>
          </a:prstGeom>
          <a:noFill/>
        </p:spPr>
        <p:txBody>
          <a:bodyPr wrap="square">
            <a:spAutoFit/>
          </a:bodyPr>
          <a:lstStyle/>
          <a:p>
            <a:r>
              <a:rPr lang="en-US" noProof="1">
                <a:latin typeface="Bahnschrift SemiBold" panose="020B0502040204020203" pitchFamily="34" charset="0"/>
              </a:rPr>
              <a:t>4- Expected Data ile Actual Data karsilastirilir (Assertion) fark varsa rapor edilir. </a:t>
            </a:r>
            <a:endParaRPr lang="en-US" dirty="0"/>
          </a:p>
        </p:txBody>
      </p:sp>
    </p:spTree>
    <p:extLst>
      <p:ext uri="{BB962C8B-B14F-4D97-AF65-F5344CB8AC3E}">
        <p14:creationId xmlns:p14="http://schemas.microsoft.com/office/powerpoint/2010/main" val="374460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AF26C49-CDD3-41B0-AA36-9D12BB657FF1}"/>
              </a:ext>
            </a:extLst>
          </p:cNvPr>
          <p:cNvCxnSpPr/>
          <p:nvPr/>
        </p:nvCxnSpPr>
        <p:spPr>
          <a:xfrm>
            <a:off x="140677" y="6365631"/>
            <a:ext cx="119106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ADE59D-1838-4757-9DEA-230E9C2E7696}"/>
              </a:ext>
            </a:extLst>
          </p:cNvPr>
          <p:cNvSpPr txBox="1"/>
          <p:nvPr/>
        </p:nvSpPr>
        <p:spPr>
          <a:xfrm>
            <a:off x="164123" y="6424246"/>
            <a:ext cx="11910646" cy="369332"/>
          </a:xfrm>
          <a:prstGeom prst="rect">
            <a:avLst/>
          </a:prstGeom>
          <a:noFill/>
        </p:spPr>
        <p:txBody>
          <a:bodyPr wrap="square">
            <a:spAutoFit/>
          </a:bodyPr>
          <a:lstStyle/>
          <a:p>
            <a:r>
              <a:rPr lang="en-US" altLang="en-US" sz="1800" noProof="1">
                <a:solidFill>
                  <a:schemeClr val="accent1">
                    <a:lumMod val="50000"/>
                  </a:schemeClr>
                </a:solidFill>
                <a:latin typeface="Arial" panose="020B0604020202020204" pitchFamily="34" charset="0"/>
                <a:cs typeface="Arial" panose="020B0604020202020204" pitchFamily="34" charset="0"/>
              </a:rPr>
              <a:t>Ahmet BULUTLUOZ                                                                                    	        </a:t>
            </a:r>
            <a:r>
              <a:rPr lang="en-US" altLang="en-US" noProof="1">
                <a:solidFill>
                  <a:schemeClr val="accent1">
                    <a:lumMod val="50000"/>
                  </a:schemeClr>
                </a:solidFill>
                <a:latin typeface="Arial" panose="020B0604020202020204" pitchFamily="34" charset="0"/>
                <a:cs typeface="Arial" panose="020B0604020202020204" pitchFamily="34" charset="0"/>
              </a:rPr>
              <a:t>API TEST OTOMASYONU</a:t>
            </a:r>
            <a:endParaRPr lang="en-US" dirty="0">
              <a:solidFill>
                <a:schemeClr val="accent1">
                  <a:lumMod val="50000"/>
                </a:schemeClr>
              </a:solidFill>
            </a:endParaRPr>
          </a:p>
        </p:txBody>
      </p:sp>
      <p:sp>
        <p:nvSpPr>
          <p:cNvPr id="8" name="TextBox 7">
            <a:extLst>
              <a:ext uri="{FF2B5EF4-FFF2-40B4-BE49-F238E27FC236}">
                <a16:creationId xmlns:a16="http://schemas.microsoft.com/office/drawing/2014/main" id="{A54AC845-BEE3-45C1-AB72-0A8947A373DA}"/>
              </a:ext>
            </a:extLst>
          </p:cNvPr>
          <p:cNvSpPr txBox="1"/>
          <p:nvPr/>
        </p:nvSpPr>
        <p:spPr>
          <a:xfrm>
            <a:off x="4457346" y="150802"/>
            <a:ext cx="2810962" cy="369332"/>
          </a:xfrm>
          <a:prstGeom prst="rect">
            <a:avLst/>
          </a:prstGeom>
          <a:noFill/>
        </p:spPr>
        <p:txBody>
          <a:bodyPr wrap="square">
            <a:spAutoFit/>
          </a:bodyPr>
          <a:lstStyle/>
          <a:p>
            <a:pPr algn="ctr"/>
            <a:r>
              <a:rPr lang="en-US" dirty="0">
                <a:latin typeface="Bahnschrift SemiBold" panose="020B0502040204020203" pitchFamily="34" charset="0"/>
              </a:rPr>
              <a:t>API TESTING NEDIR ?</a:t>
            </a:r>
          </a:p>
        </p:txBody>
      </p:sp>
      <p:pic>
        <p:nvPicPr>
          <p:cNvPr id="3" name="Picture 2">
            <a:extLst>
              <a:ext uri="{FF2B5EF4-FFF2-40B4-BE49-F238E27FC236}">
                <a16:creationId xmlns:a16="http://schemas.microsoft.com/office/drawing/2014/main" id="{24AACA37-98D6-45DB-99FB-EAB7A870991D}"/>
              </a:ext>
            </a:extLst>
          </p:cNvPr>
          <p:cNvPicPr>
            <a:picLocks noChangeAspect="1"/>
          </p:cNvPicPr>
          <p:nvPr/>
        </p:nvPicPr>
        <p:blipFill>
          <a:blip r:embed="rId2"/>
          <a:stretch>
            <a:fillRect/>
          </a:stretch>
        </p:blipFill>
        <p:spPr>
          <a:xfrm>
            <a:off x="3172031" y="605987"/>
            <a:ext cx="5381593" cy="2138727"/>
          </a:xfrm>
          <a:prstGeom prst="rect">
            <a:avLst/>
          </a:prstGeom>
        </p:spPr>
      </p:pic>
      <p:pic>
        <p:nvPicPr>
          <p:cNvPr id="5" name="Picture 4">
            <a:extLst>
              <a:ext uri="{FF2B5EF4-FFF2-40B4-BE49-F238E27FC236}">
                <a16:creationId xmlns:a16="http://schemas.microsoft.com/office/drawing/2014/main" id="{1B322898-8E88-4D3A-8DD8-6446685A07E1}"/>
              </a:ext>
            </a:extLst>
          </p:cNvPr>
          <p:cNvPicPr>
            <a:picLocks noChangeAspect="1"/>
          </p:cNvPicPr>
          <p:nvPr/>
        </p:nvPicPr>
        <p:blipFill>
          <a:blip r:embed="rId3"/>
          <a:stretch>
            <a:fillRect/>
          </a:stretch>
        </p:blipFill>
        <p:spPr>
          <a:xfrm>
            <a:off x="3739466" y="4101824"/>
            <a:ext cx="4478607" cy="2165711"/>
          </a:xfrm>
          <a:prstGeom prst="rect">
            <a:avLst/>
          </a:prstGeom>
        </p:spPr>
      </p:pic>
      <p:sp>
        <p:nvSpPr>
          <p:cNvPr id="13" name="Rectangle 12">
            <a:extLst>
              <a:ext uri="{FF2B5EF4-FFF2-40B4-BE49-F238E27FC236}">
                <a16:creationId xmlns:a16="http://schemas.microsoft.com/office/drawing/2014/main" id="{C744BE52-E250-4A69-A4D3-5A1F22BF604B}"/>
              </a:ext>
            </a:extLst>
          </p:cNvPr>
          <p:cNvSpPr/>
          <p:nvPr/>
        </p:nvSpPr>
        <p:spPr>
          <a:xfrm>
            <a:off x="3172031" y="578748"/>
            <a:ext cx="5381592" cy="2163392"/>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14" name="Rectangle 13">
            <a:extLst>
              <a:ext uri="{FF2B5EF4-FFF2-40B4-BE49-F238E27FC236}">
                <a16:creationId xmlns:a16="http://schemas.microsoft.com/office/drawing/2014/main" id="{E92A66F7-296B-43A2-A1AA-6AF8E5F5A95B}"/>
              </a:ext>
            </a:extLst>
          </p:cNvPr>
          <p:cNvSpPr/>
          <p:nvPr/>
        </p:nvSpPr>
        <p:spPr>
          <a:xfrm>
            <a:off x="3739465" y="4113542"/>
            <a:ext cx="4478607" cy="2165710"/>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17" name="TextBox 16">
            <a:extLst>
              <a:ext uri="{FF2B5EF4-FFF2-40B4-BE49-F238E27FC236}">
                <a16:creationId xmlns:a16="http://schemas.microsoft.com/office/drawing/2014/main" id="{FBF45585-E5D5-4FFE-B8B4-51968CAAC344}"/>
              </a:ext>
            </a:extLst>
          </p:cNvPr>
          <p:cNvSpPr txBox="1"/>
          <p:nvPr/>
        </p:nvSpPr>
        <p:spPr>
          <a:xfrm>
            <a:off x="583406" y="2852411"/>
            <a:ext cx="11025187" cy="1200329"/>
          </a:xfrm>
          <a:prstGeom prst="rect">
            <a:avLst/>
          </a:prstGeom>
          <a:noFill/>
        </p:spPr>
        <p:txBody>
          <a:bodyPr wrap="square">
            <a:spAutoFit/>
          </a:bodyPr>
          <a:lstStyle/>
          <a:p>
            <a:r>
              <a:rPr lang="en-US" noProof="1">
                <a:latin typeface="Bahnschrift SemiBold" panose="020B0502040204020203" pitchFamily="34" charset="0"/>
              </a:rPr>
              <a:t>Ornegin; yukaridaki gosterilen Request Server’a gonderildiginde, Server’in yeni bir kayit olusturmasi ve status kodu olarak 200 donmesi beklenir.</a:t>
            </a:r>
          </a:p>
          <a:p>
            <a:r>
              <a:rPr lang="en-US" noProof="1">
                <a:latin typeface="Bahnschrift SemiBold" panose="020B0502040204020203" pitchFamily="34" charset="0"/>
              </a:rPr>
              <a:t>Ayrica gonderdigim Request body’sinde yer alan title,body ve userId degerleri ile Server’in bir kayit olusturmasi ve donen Response’daki title,body ve userId degerlerinin Request’teki ile ayni olmasi beklenir</a:t>
            </a:r>
          </a:p>
        </p:txBody>
      </p:sp>
    </p:spTree>
    <p:extLst>
      <p:ext uri="{BB962C8B-B14F-4D97-AF65-F5344CB8AC3E}">
        <p14:creationId xmlns:p14="http://schemas.microsoft.com/office/powerpoint/2010/main" val="42179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563015D4-3701-4058-AE2C-F77221379373}"/>
              </a:ext>
            </a:extLst>
          </p:cNvPr>
          <p:cNvPicPr>
            <a:picLocks noChangeAspect="1"/>
          </p:cNvPicPr>
          <p:nvPr/>
        </p:nvPicPr>
        <p:blipFill>
          <a:blip r:embed="rId2"/>
          <a:stretch>
            <a:fillRect/>
          </a:stretch>
        </p:blipFill>
        <p:spPr>
          <a:xfrm>
            <a:off x="4805088" y="1018585"/>
            <a:ext cx="2970530" cy="1841110"/>
          </a:xfrm>
          <a:prstGeom prst="rect">
            <a:avLst/>
          </a:prstGeom>
        </p:spPr>
      </p:pic>
      <p:cxnSp>
        <p:nvCxnSpPr>
          <p:cNvPr id="15" name="Straight Connector 14">
            <a:extLst>
              <a:ext uri="{FF2B5EF4-FFF2-40B4-BE49-F238E27FC236}">
                <a16:creationId xmlns:a16="http://schemas.microsoft.com/office/drawing/2014/main" id="{6AF26C49-CDD3-41B0-AA36-9D12BB657FF1}"/>
              </a:ext>
            </a:extLst>
          </p:cNvPr>
          <p:cNvCxnSpPr/>
          <p:nvPr/>
        </p:nvCxnSpPr>
        <p:spPr>
          <a:xfrm>
            <a:off x="140677" y="6365631"/>
            <a:ext cx="119106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ADE59D-1838-4757-9DEA-230E9C2E7696}"/>
              </a:ext>
            </a:extLst>
          </p:cNvPr>
          <p:cNvSpPr txBox="1"/>
          <p:nvPr/>
        </p:nvSpPr>
        <p:spPr>
          <a:xfrm>
            <a:off x="164123" y="6424246"/>
            <a:ext cx="11910646" cy="369332"/>
          </a:xfrm>
          <a:prstGeom prst="rect">
            <a:avLst/>
          </a:prstGeom>
          <a:noFill/>
        </p:spPr>
        <p:txBody>
          <a:bodyPr wrap="square">
            <a:spAutoFit/>
          </a:bodyPr>
          <a:lstStyle/>
          <a:p>
            <a:r>
              <a:rPr lang="en-US" altLang="en-US" sz="1800" noProof="1">
                <a:solidFill>
                  <a:schemeClr val="accent1">
                    <a:lumMod val="50000"/>
                  </a:schemeClr>
                </a:solidFill>
                <a:latin typeface="Arial" panose="020B0604020202020204" pitchFamily="34" charset="0"/>
                <a:cs typeface="Arial" panose="020B0604020202020204" pitchFamily="34" charset="0"/>
              </a:rPr>
              <a:t>Ahmet BULUTLUOZ                                                                                    	        </a:t>
            </a:r>
            <a:r>
              <a:rPr lang="en-US" altLang="en-US" noProof="1">
                <a:solidFill>
                  <a:schemeClr val="accent1">
                    <a:lumMod val="50000"/>
                  </a:schemeClr>
                </a:solidFill>
                <a:latin typeface="Arial" panose="020B0604020202020204" pitchFamily="34" charset="0"/>
                <a:cs typeface="Arial" panose="020B0604020202020204" pitchFamily="34" charset="0"/>
              </a:rPr>
              <a:t>API TEST OTOMASYONU</a:t>
            </a:r>
            <a:endParaRPr lang="en-US" dirty="0">
              <a:solidFill>
                <a:schemeClr val="accent1">
                  <a:lumMod val="50000"/>
                </a:schemeClr>
              </a:solidFill>
            </a:endParaRPr>
          </a:p>
        </p:txBody>
      </p:sp>
      <p:sp>
        <p:nvSpPr>
          <p:cNvPr id="14" name="Rectangle 13">
            <a:extLst>
              <a:ext uri="{FF2B5EF4-FFF2-40B4-BE49-F238E27FC236}">
                <a16:creationId xmlns:a16="http://schemas.microsoft.com/office/drawing/2014/main" id="{E92A66F7-296B-43A2-A1AA-6AF8E5F5A95B}"/>
              </a:ext>
            </a:extLst>
          </p:cNvPr>
          <p:cNvSpPr/>
          <p:nvPr/>
        </p:nvSpPr>
        <p:spPr>
          <a:xfrm>
            <a:off x="4807271" y="1025143"/>
            <a:ext cx="2970528" cy="1834552"/>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17" name="TextBox 16">
            <a:extLst>
              <a:ext uri="{FF2B5EF4-FFF2-40B4-BE49-F238E27FC236}">
                <a16:creationId xmlns:a16="http://schemas.microsoft.com/office/drawing/2014/main" id="{FBF45585-E5D5-4FFE-B8B4-51968CAAC344}"/>
              </a:ext>
            </a:extLst>
          </p:cNvPr>
          <p:cNvSpPr txBox="1"/>
          <p:nvPr/>
        </p:nvSpPr>
        <p:spPr>
          <a:xfrm>
            <a:off x="3277228" y="1274308"/>
            <a:ext cx="1117728"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Request</a:t>
            </a:r>
          </a:p>
        </p:txBody>
      </p:sp>
      <p:pic>
        <p:nvPicPr>
          <p:cNvPr id="1032" name="Picture 8" descr="Computer Skills - ISAT">
            <a:extLst>
              <a:ext uri="{FF2B5EF4-FFF2-40B4-BE49-F238E27FC236}">
                <a16:creationId xmlns:a16="http://schemas.microsoft.com/office/drawing/2014/main" id="{959437FD-5FE7-4EC2-9AC0-092E63F83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20" y="102514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ransparent Server Clipart - Web Server Icon Png, Png Download ,  Transparent Png Image - PNGitem">
            <a:extLst>
              <a:ext uri="{FF2B5EF4-FFF2-40B4-BE49-F238E27FC236}">
                <a16:creationId xmlns:a16="http://schemas.microsoft.com/office/drawing/2014/main" id="{00C1EA82-065B-40F8-8589-094A8E300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249" y="957180"/>
            <a:ext cx="19240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3368C7-D8FB-4817-8305-9848A6E77ABC}"/>
              </a:ext>
            </a:extLst>
          </p:cNvPr>
          <p:cNvPicPr>
            <a:picLocks noChangeAspect="1"/>
          </p:cNvPicPr>
          <p:nvPr/>
        </p:nvPicPr>
        <p:blipFill>
          <a:blip r:embed="rId5"/>
          <a:stretch>
            <a:fillRect/>
          </a:stretch>
        </p:blipFill>
        <p:spPr>
          <a:xfrm>
            <a:off x="4844308" y="3624787"/>
            <a:ext cx="2970530" cy="2272965"/>
          </a:xfrm>
          <a:prstGeom prst="rect">
            <a:avLst/>
          </a:prstGeom>
        </p:spPr>
      </p:pic>
      <p:sp>
        <p:nvSpPr>
          <p:cNvPr id="19" name="TextBox 18">
            <a:extLst>
              <a:ext uri="{FF2B5EF4-FFF2-40B4-BE49-F238E27FC236}">
                <a16:creationId xmlns:a16="http://schemas.microsoft.com/office/drawing/2014/main" id="{1FEF7BF5-8AC8-414A-B8A9-3C82D3A197DA}"/>
              </a:ext>
            </a:extLst>
          </p:cNvPr>
          <p:cNvSpPr txBox="1"/>
          <p:nvPr/>
        </p:nvSpPr>
        <p:spPr>
          <a:xfrm>
            <a:off x="8165160" y="1344854"/>
            <a:ext cx="1117728"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Request</a:t>
            </a:r>
          </a:p>
        </p:txBody>
      </p:sp>
      <p:cxnSp>
        <p:nvCxnSpPr>
          <p:cNvPr id="10" name="Straight Arrow Connector 9">
            <a:extLst>
              <a:ext uri="{FF2B5EF4-FFF2-40B4-BE49-F238E27FC236}">
                <a16:creationId xmlns:a16="http://schemas.microsoft.com/office/drawing/2014/main" id="{91277F66-9794-4F35-BF15-2D4FC30B3A10}"/>
              </a:ext>
            </a:extLst>
          </p:cNvPr>
          <p:cNvCxnSpPr>
            <a:cxnSpLocks/>
          </p:cNvCxnSpPr>
          <p:nvPr/>
        </p:nvCxnSpPr>
        <p:spPr>
          <a:xfrm>
            <a:off x="3050835" y="1649551"/>
            <a:ext cx="166184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BA3F9B2-4E21-42B6-8F49-51DACCE8A1B8}"/>
              </a:ext>
            </a:extLst>
          </p:cNvPr>
          <p:cNvCxnSpPr>
            <a:cxnSpLocks/>
          </p:cNvCxnSpPr>
          <p:nvPr/>
        </p:nvCxnSpPr>
        <p:spPr>
          <a:xfrm>
            <a:off x="7814838" y="1714186"/>
            <a:ext cx="17277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5B52260-34FC-4B98-BF8C-861090EB75CF}"/>
              </a:ext>
            </a:extLst>
          </p:cNvPr>
          <p:cNvSpPr/>
          <p:nvPr/>
        </p:nvSpPr>
        <p:spPr>
          <a:xfrm>
            <a:off x="4844308" y="3610758"/>
            <a:ext cx="2970530" cy="2272965"/>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cxnSp>
        <p:nvCxnSpPr>
          <p:cNvPr id="21" name="Connector: Elbow 20">
            <a:extLst>
              <a:ext uri="{FF2B5EF4-FFF2-40B4-BE49-F238E27FC236}">
                <a16:creationId xmlns:a16="http://schemas.microsoft.com/office/drawing/2014/main" id="{77E254E5-81BD-4AE1-BA12-6C5D2A42C553}"/>
              </a:ext>
            </a:extLst>
          </p:cNvPr>
          <p:cNvCxnSpPr>
            <a:cxnSpLocks/>
            <a:stCxn id="1034" idx="1"/>
            <a:endCxn id="23" idx="3"/>
          </p:cNvCxnSpPr>
          <p:nvPr/>
        </p:nvCxnSpPr>
        <p:spPr>
          <a:xfrm rot="10800000" flipV="1">
            <a:off x="7814839" y="2147805"/>
            <a:ext cx="1855411" cy="2599436"/>
          </a:xfrm>
          <a:prstGeom prst="bentConnector3">
            <a:avLst>
              <a:gd name="adj1" fmla="val 8096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C98F1DA-0FCE-4C7C-B643-9F1850566034}"/>
              </a:ext>
            </a:extLst>
          </p:cNvPr>
          <p:cNvCxnSpPr>
            <a:cxnSpLocks/>
            <a:stCxn id="23" idx="1"/>
            <a:endCxn id="1032" idx="3"/>
          </p:cNvCxnSpPr>
          <p:nvPr/>
        </p:nvCxnSpPr>
        <p:spPr>
          <a:xfrm rot="10800000">
            <a:off x="2947746" y="2096707"/>
            <a:ext cx="1896563" cy="2650535"/>
          </a:xfrm>
          <a:prstGeom prst="bentConnector3">
            <a:avLst>
              <a:gd name="adj1" fmla="val 19094"/>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A28D1A-66C4-4231-8602-8027239509B0}"/>
              </a:ext>
            </a:extLst>
          </p:cNvPr>
          <p:cNvSpPr txBox="1"/>
          <p:nvPr/>
        </p:nvSpPr>
        <p:spPr>
          <a:xfrm>
            <a:off x="8126191" y="3147908"/>
            <a:ext cx="1295513"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Response</a:t>
            </a:r>
          </a:p>
        </p:txBody>
      </p:sp>
      <p:sp>
        <p:nvSpPr>
          <p:cNvPr id="32" name="TextBox 31">
            <a:extLst>
              <a:ext uri="{FF2B5EF4-FFF2-40B4-BE49-F238E27FC236}">
                <a16:creationId xmlns:a16="http://schemas.microsoft.com/office/drawing/2014/main" id="{B338F789-8B1E-4F6B-9430-0130F4AB6CD0}"/>
              </a:ext>
            </a:extLst>
          </p:cNvPr>
          <p:cNvSpPr txBox="1"/>
          <p:nvPr/>
        </p:nvSpPr>
        <p:spPr>
          <a:xfrm>
            <a:off x="3295085" y="3144229"/>
            <a:ext cx="1295513"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Response</a:t>
            </a:r>
          </a:p>
        </p:txBody>
      </p:sp>
      <p:sp>
        <p:nvSpPr>
          <p:cNvPr id="34" name="TextBox 33">
            <a:extLst>
              <a:ext uri="{FF2B5EF4-FFF2-40B4-BE49-F238E27FC236}">
                <a16:creationId xmlns:a16="http://schemas.microsoft.com/office/drawing/2014/main" id="{0D296384-4D93-4E4A-9C7D-D2F29A312D12}"/>
              </a:ext>
            </a:extLst>
          </p:cNvPr>
          <p:cNvSpPr txBox="1"/>
          <p:nvPr/>
        </p:nvSpPr>
        <p:spPr>
          <a:xfrm>
            <a:off x="469391" y="3535843"/>
            <a:ext cx="2837805" cy="2462213"/>
          </a:xfrm>
          <a:prstGeom prst="rect">
            <a:avLst/>
          </a:prstGeom>
          <a:solidFill>
            <a:schemeClr val="bg1"/>
          </a:solidFill>
        </p:spPr>
        <p:txBody>
          <a:bodyPr wrap="square">
            <a:spAutoFit/>
          </a:bodyPr>
          <a:lstStyle/>
          <a:p>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"firstname"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"Susan"</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"lastname"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"Brown"</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"totalprice"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98658"/>
                </a:solidFill>
                <a:effectLst/>
                <a:latin typeface="Bahnschrift Light" panose="020B0502040204020203" pitchFamily="34" charset="0"/>
                <a:cs typeface="Calibri" panose="020F0502020204030204" pitchFamily="34" charset="0"/>
              </a:rPr>
              <a:t>489</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"depositpaid"</a:t>
            </a:r>
            <a:r>
              <a:rPr lang="en-US" sz="1400" b="0" noProof="1">
                <a:solidFill>
                  <a:srgbClr val="000000"/>
                </a:solidFill>
                <a:effectLst/>
                <a:latin typeface="Bahnschrift Light" panose="020B0502040204020203" pitchFamily="34" charset="0"/>
                <a:cs typeface="Calibri" panose="020F0502020204030204" pitchFamily="34" charset="0"/>
              </a:rPr>
              <a:t>:</a:t>
            </a:r>
            <a:r>
              <a:rPr lang="en-US" sz="1400" noProof="1">
                <a:solidFill>
                  <a:srgbClr val="000000"/>
                </a:solidFill>
                <a:effectLst/>
                <a:latin typeface="Bahnschrift Light" panose="020B0502040204020203" pitchFamily="34" charset="0"/>
                <a:cs typeface="Calibri" panose="020F0502020204030204" pitchFamily="34" charset="0"/>
              </a:rPr>
              <a:t> </a:t>
            </a:r>
            <a:r>
              <a:rPr lang="en-US" sz="1400" noProof="1">
                <a:solidFill>
                  <a:srgbClr val="0451A5"/>
                </a:solidFill>
                <a:effectLst/>
                <a:latin typeface="Bahnschrift Light" panose="020B0502040204020203" pitchFamily="34" charset="0"/>
                <a:cs typeface="Calibri" panose="020F0502020204030204" pitchFamily="34" charset="0"/>
              </a:rPr>
              <a:t>true</a:t>
            </a:r>
            <a:r>
              <a:rPr lang="en-US" sz="140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"bookingdates"</a:t>
            </a:r>
            <a:r>
              <a:rPr lang="en-US" sz="1400" b="0" noProof="1">
                <a:solidFill>
                  <a:srgbClr val="000000"/>
                </a:solidFill>
                <a:effectLst/>
                <a:latin typeface="Bahnschrift Light" panose="020B0502040204020203" pitchFamily="34" charset="0"/>
                <a:cs typeface="Calibri" panose="020F0502020204030204" pitchFamily="34" charset="0"/>
              </a:rPr>
              <a:t>: {</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"checkin"</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"2016-03-02"</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"checkout"</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"2017-12-21"</a:t>
            </a:r>
            <a:endParaRPr lang="en-US" sz="1400" b="0" noProof="1">
              <a:solidFill>
                <a:srgbClr val="000000"/>
              </a:solidFill>
              <a:effectLst/>
              <a:latin typeface="Bahnschrift Light" panose="020B0502040204020203" pitchFamily="34" charset="0"/>
              <a:cs typeface="Calibri" panose="020F0502020204030204" pitchFamily="34" charset="0"/>
            </a:endParaRPr>
          </a:p>
          <a:p>
            <a:r>
              <a:rPr lang="en-US" sz="1400" b="0" noProof="1">
                <a:solidFill>
                  <a:srgbClr val="000000"/>
                </a:solidFill>
                <a:effectLst/>
                <a:latin typeface="Bahnschrift Light" panose="020B0502040204020203" pitchFamily="34" charset="0"/>
                <a:cs typeface="Calibri" panose="020F0502020204030204" pitchFamily="34" charset="0"/>
              </a:rPr>
              <a:t>    },</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"additionalneeds"</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"Breakfast"</a:t>
            </a:r>
            <a:endParaRPr lang="en-US" sz="1400" b="0" noProof="1">
              <a:solidFill>
                <a:srgbClr val="000000"/>
              </a:solidFill>
              <a:effectLst/>
              <a:latin typeface="Bahnschrift Light" panose="020B0502040204020203" pitchFamily="34" charset="0"/>
              <a:cs typeface="Calibri" panose="020F0502020204030204" pitchFamily="34" charset="0"/>
            </a:endParaRPr>
          </a:p>
          <a:p>
            <a:r>
              <a:rPr lang="en-US" sz="1400" b="0" noProof="1">
                <a:solidFill>
                  <a:srgbClr val="000000"/>
                </a:solidFill>
                <a:effectLst/>
                <a:latin typeface="Bahnschrift Light" panose="020B0502040204020203" pitchFamily="34" charset="0"/>
                <a:cs typeface="Calibri" panose="020F0502020204030204" pitchFamily="34" charset="0"/>
              </a:rPr>
              <a:t>}</a:t>
            </a:r>
          </a:p>
        </p:txBody>
      </p:sp>
      <p:sp>
        <p:nvSpPr>
          <p:cNvPr id="39" name="TextBox 38">
            <a:extLst>
              <a:ext uri="{FF2B5EF4-FFF2-40B4-BE49-F238E27FC236}">
                <a16:creationId xmlns:a16="http://schemas.microsoft.com/office/drawing/2014/main" id="{466FF27E-5DFE-4FA5-8D4D-72CBF7A00437}"/>
              </a:ext>
            </a:extLst>
          </p:cNvPr>
          <p:cNvSpPr txBox="1"/>
          <p:nvPr/>
        </p:nvSpPr>
        <p:spPr>
          <a:xfrm>
            <a:off x="1077481" y="5951735"/>
            <a:ext cx="1719320"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Expected Data</a:t>
            </a:r>
          </a:p>
        </p:txBody>
      </p:sp>
      <p:sp>
        <p:nvSpPr>
          <p:cNvPr id="40" name="Rectangle 39">
            <a:extLst>
              <a:ext uri="{FF2B5EF4-FFF2-40B4-BE49-F238E27FC236}">
                <a16:creationId xmlns:a16="http://schemas.microsoft.com/office/drawing/2014/main" id="{E440C669-7017-43B5-8466-9D29C0889B20}"/>
              </a:ext>
            </a:extLst>
          </p:cNvPr>
          <p:cNvSpPr/>
          <p:nvPr/>
        </p:nvSpPr>
        <p:spPr>
          <a:xfrm>
            <a:off x="469390" y="3535843"/>
            <a:ext cx="2837805" cy="2462212"/>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41" name="TextBox 40">
            <a:extLst>
              <a:ext uri="{FF2B5EF4-FFF2-40B4-BE49-F238E27FC236}">
                <a16:creationId xmlns:a16="http://schemas.microsoft.com/office/drawing/2014/main" id="{F7622056-943F-4F93-8CFF-F20238107EC5}"/>
              </a:ext>
            </a:extLst>
          </p:cNvPr>
          <p:cNvSpPr txBox="1"/>
          <p:nvPr/>
        </p:nvSpPr>
        <p:spPr>
          <a:xfrm>
            <a:off x="5469913" y="5911804"/>
            <a:ext cx="1719320"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Actual Data</a:t>
            </a:r>
          </a:p>
        </p:txBody>
      </p:sp>
      <p:sp>
        <p:nvSpPr>
          <p:cNvPr id="44" name="TextBox 43">
            <a:extLst>
              <a:ext uri="{FF2B5EF4-FFF2-40B4-BE49-F238E27FC236}">
                <a16:creationId xmlns:a16="http://schemas.microsoft.com/office/drawing/2014/main" id="{F84A1606-3E59-4AE3-AA06-8DDF5AD9A500}"/>
              </a:ext>
            </a:extLst>
          </p:cNvPr>
          <p:cNvSpPr txBox="1"/>
          <p:nvPr/>
        </p:nvSpPr>
        <p:spPr>
          <a:xfrm>
            <a:off x="3620186" y="5779594"/>
            <a:ext cx="774770" cy="584775"/>
          </a:xfrm>
          <a:prstGeom prst="rect">
            <a:avLst/>
          </a:prstGeom>
          <a:noFill/>
        </p:spPr>
        <p:txBody>
          <a:bodyPr wrap="square">
            <a:spAutoFit/>
          </a:bodyPr>
          <a:lstStyle/>
          <a:p>
            <a:r>
              <a:rPr lang="en-US" sz="3200" noProof="1">
                <a:solidFill>
                  <a:srgbClr val="C00000"/>
                </a:solidFill>
                <a:latin typeface="Bahnschrift SemiBold" panose="020B0502040204020203" pitchFamily="34" charset="0"/>
              </a:rPr>
              <a:t>= ?</a:t>
            </a:r>
          </a:p>
        </p:txBody>
      </p:sp>
      <p:cxnSp>
        <p:nvCxnSpPr>
          <p:cNvPr id="37" name="Straight Arrow Connector 36">
            <a:extLst>
              <a:ext uri="{FF2B5EF4-FFF2-40B4-BE49-F238E27FC236}">
                <a16:creationId xmlns:a16="http://schemas.microsoft.com/office/drawing/2014/main" id="{6FAA576F-8BC8-4C0A-B75D-CE9389D88C3B}"/>
              </a:ext>
            </a:extLst>
          </p:cNvPr>
          <p:cNvCxnSpPr>
            <a:stCxn id="1032" idx="2"/>
            <a:endCxn id="40" idx="0"/>
          </p:cNvCxnSpPr>
          <p:nvPr/>
        </p:nvCxnSpPr>
        <p:spPr>
          <a:xfrm>
            <a:off x="1876183" y="3168268"/>
            <a:ext cx="12110" cy="3675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A8A4529-41F6-4AA6-8EFA-95942EEC278D}"/>
              </a:ext>
            </a:extLst>
          </p:cNvPr>
          <p:cNvSpPr txBox="1"/>
          <p:nvPr/>
        </p:nvSpPr>
        <p:spPr>
          <a:xfrm>
            <a:off x="4507904" y="213775"/>
            <a:ext cx="2810962" cy="369332"/>
          </a:xfrm>
          <a:prstGeom prst="rect">
            <a:avLst/>
          </a:prstGeom>
          <a:noFill/>
        </p:spPr>
        <p:txBody>
          <a:bodyPr wrap="square">
            <a:spAutoFit/>
          </a:bodyPr>
          <a:lstStyle/>
          <a:p>
            <a:pPr algn="ctr"/>
            <a:r>
              <a:rPr lang="en-US" dirty="0">
                <a:latin typeface="Bahnschrift SemiBold" panose="020B0502040204020203" pitchFamily="34" charset="0"/>
              </a:rPr>
              <a:t>API TESTING NEDIR ?</a:t>
            </a:r>
          </a:p>
        </p:txBody>
      </p:sp>
    </p:spTree>
    <p:extLst>
      <p:ext uri="{BB962C8B-B14F-4D97-AF65-F5344CB8AC3E}">
        <p14:creationId xmlns:p14="http://schemas.microsoft.com/office/powerpoint/2010/main" val="11280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par>
                                <p:cTn id="31" presetID="22" presetClass="entr" presetSubtype="4"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down)">
                                      <p:cBhvr>
                                        <p:cTn id="47" dur="500"/>
                                        <p:tgtEl>
                                          <p:spTgt spid="41"/>
                                        </p:tgtEl>
                                      </p:cBhvr>
                                    </p:animEffect>
                                  </p:childTnLst>
                                </p:cTn>
                              </p:par>
                              <p:par>
                                <p:cTn id="48" presetID="22" presetClass="entr" presetSubtype="4"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500"/>
                                        <p:tgtEl>
                                          <p:spTgt spid="3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par>
                                <p:cTn id="57" presetID="2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9" grpId="0"/>
      <p:bldP spid="23" grpId="0" animBg="1"/>
      <p:bldP spid="31" grpId="0"/>
      <p:bldP spid="32" grpId="0"/>
      <p:bldP spid="34" grpId="0" animBg="1"/>
      <p:bldP spid="39" grpId="0"/>
      <p:bldP spid="40" grpId="0" animBg="1"/>
      <p:bldP spid="41"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AF26C49-CDD3-41B0-AA36-9D12BB657FF1}"/>
              </a:ext>
            </a:extLst>
          </p:cNvPr>
          <p:cNvCxnSpPr/>
          <p:nvPr/>
        </p:nvCxnSpPr>
        <p:spPr>
          <a:xfrm>
            <a:off x="140677" y="6365631"/>
            <a:ext cx="119106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ADE59D-1838-4757-9DEA-230E9C2E7696}"/>
              </a:ext>
            </a:extLst>
          </p:cNvPr>
          <p:cNvSpPr txBox="1"/>
          <p:nvPr/>
        </p:nvSpPr>
        <p:spPr>
          <a:xfrm>
            <a:off x="164123" y="6424246"/>
            <a:ext cx="11910646" cy="369332"/>
          </a:xfrm>
          <a:prstGeom prst="rect">
            <a:avLst/>
          </a:prstGeom>
          <a:noFill/>
        </p:spPr>
        <p:txBody>
          <a:bodyPr wrap="square">
            <a:spAutoFit/>
          </a:bodyPr>
          <a:lstStyle/>
          <a:p>
            <a:r>
              <a:rPr lang="en-US" altLang="en-US" sz="1800" noProof="1">
                <a:solidFill>
                  <a:schemeClr val="accent1">
                    <a:lumMod val="50000"/>
                  </a:schemeClr>
                </a:solidFill>
                <a:latin typeface="Arial" panose="020B0604020202020204" pitchFamily="34" charset="0"/>
                <a:cs typeface="Arial" panose="020B0604020202020204" pitchFamily="34" charset="0"/>
              </a:rPr>
              <a:t>Ahmet BULUTLUOZ                                                                                    	        </a:t>
            </a:r>
            <a:r>
              <a:rPr lang="en-US" altLang="en-US" noProof="1">
                <a:solidFill>
                  <a:schemeClr val="accent1">
                    <a:lumMod val="50000"/>
                  </a:schemeClr>
                </a:solidFill>
                <a:latin typeface="Arial" panose="020B0604020202020204" pitchFamily="34" charset="0"/>
                <a:cs typeface="Arial" panose="020B0604020202020204" pitchFamily="34" charset="0"/>
              </a:rPr>
              <a:t>API TEST OTOMASYONU</a:t>
            </a:r>
            <a:endParaRPr lang="en-US" dirty="0">
              <a:solidFill>
                <a:schemeClr val="accent1">
                  <a:lumMod val="50000"/>
                </a:schemeClr>
              </a:solidFill>
            </a:endParaRPr>
          </a:p>
        </p:txBody>
      </p:sp>
      <p:sp>
        <p:nvSpPr>
          <p:cNvPr id="17" name="TextBox 16">
            <a:extLst>
              <a:ext uri="{FF2B5EF4-FFF2-40B4-BE49-F238E27FC236}">
                <a16:creationId xmlns:a16="http://schemas.microsoft.com/office/drawing/2014/main" id="{FBF45585-E5D5-4FFE-B8B4-51968CAAC344}"/>
              </a:ext>
            </a:extLst>
          </p:cNvPr>
          <p:cNvSpPr txBox="1"/>
          <p:nvPr/>
        </p:nvSpPr>
        <p:spPr>
          <a:xfrm>
            <a:off x="418287" y="3724272"/>
            <a:ext cx="3635051" cy="1200329"/>
          </a:xfrm>
          <a:prstGeom prst="rect">
            <a:avLst/>
          </a:prstGeom>
          <a:noFill/>
        </p:spPr>
        <p:txBody>
          <a:bodyPr wrap="square">
            <a:spAutoFit/>
          </a:bodyPr>
          <a:lstStyle/>
          <a:p>
            <a:r>
              <a:rPr lang="en-US" noProof="1">
                <a:latin typeface="Bahnschrift SemiBold" panose="020B0502040204020203" pitchFamily="34" charset="0"/>
              </a:rPr>
              <a:t>Request’in manuel olarak Server’a gonderilmesi ve donen Response’in Expected Data ile bire – bir karsilastirilmasidir </a:t>
            </a:r>
          </a:p>
        </p:txBody>
      </p:sp>
      <p:pic>
        <p:nvPicPr>
          <p:cNvPr id="13" name="Picture 12">
            <a:extLst>
              <a:ext uri="{FF2B5EF4-FFF2-40B4-BE49-F238E27FC236}">
                <a16:creationId xmlns:a16="http://schemas.microsoft.com/office/drawing/2014/main" id="{DF6EF6F3-B0E4-41B1-92F7-F1398488ABDD}"/>
              </a:ext>
            </a:extLst>
          </p:cNvPr>
          <p:cNvPicPr>
            <a:picLocks noChangeAspect="1"/>
          </p:cNvPicPr>
          <p:nvPr/>
        </p:nvPicPr>
        <p:blipFill>
          <a:blip r:embed="rId2"/>
          <a:stretch>
            <a:fillRect/>
          </a:stretch>
        </p:blipFill>
        <p:spPr>
          <a:xfrm>
            <a:off x="6636429" y="895980"/>
            <a:ext cx="2970530" cy="2272965"/>
          </a:xfrm>
          <a:prstGeom prst="rect">
            <a:avLst/>
          </a:prstGeom>
        </p:spPr>
      </p:pic>
      <p:sp>
        <p:nvSpPr>
          <p:cNvPr id="14" name="Rectangle 13">
            <a:extLst>
              <a:ext uri="{FF2B5EF4-FFF2-40B4-BE49-F238E27FC236}">
                <a16:creationId xmlns:a16="http://schemas.microsoft.com/office/drawing/2014/main" id="{06D7AD13-85A4-4C64-98CE-BA211F9D85C5}"/>
              </a:ext>
            </a:extLst>
          </p:cNvPr>
          <p:cNvSpPr/>
          <p:nvPr/>
        </p:nvSpPr>
        <p:spPr>
          <a:xfrm>
            <a:off x="6636429" y="881951"/>
            <a:ext cx="2970530" cy="2272965"/>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23" name="TextBox 22">
            <a:extLst>
              <a:ext uri="{FF2B5EF4-FFF2-40B4-BE49-F238E27FC236}">
                <a16:creationId xmlns:a16="http://schemas.microsoft.com/office/drawing/2014/main" id="{B345B2BF-F320-43F8-B378-4392407F1C0C}"/>
              </a:ext>
            </a:extLst>
          </p:cNvPr>
          <p:cNvSpPr txBox="1"/>
          <p:nvPr/>
        </p:nvSpPr>
        <p:spPr>
          <a:xfrm>
            <a:off x="2261512" y="807036"/>
            <a:ext cx="2837805" cy="2462213"/>
          </a:xfrm>
          <a:prstGeom prst="rect">
            <a:avLst/>
          </a:prstGeom>
          <a:solidFill>
            <a:schemeClr val="bg1"/>
          </a:solidFill>
        </p:spPr>
        <p:txBody>
          <a:bodyPr wrap="square">
            <a:spAutoFit/>
          </a:bodyPr>
          <a:lstStyle/>
          <a:p>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"firstname"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"Susan"</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"lastname"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"Brown"</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"totalprice"</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98658"/>
                </a:solidFill>
                <a:effectLst/>
                <a:latin typeface="Bahnschrift Light" panose="020B0502040204020203" pitchFamily="34" charset="0"/>
                <a:cs typeface="Calibri" panose="020F0502020204030204" pitchFamily="34" charset="0"/>
              </a:rPr>
              <a:t>489</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"depositpaid"</a:t>
            </a:r>
            <a:r>
              <a:rPr lang="en-US" sz="1400" b="0" noProof="1">
                <a:solidFill>
                  <a:srgbClr val="000000"/>
                </a:solidFill>
                <a:effectLst/>
                <a:latin typeface="Bahnschrift Light" panose="020B0502040204020203" pitchFamily="34" charset="0"/>
                <a:cs typeface="Calibri" panose="020F0502020204030204" pitchFamily="34" charset="0"/>
              </a:rPr>
              <a:t>:</a:t>
            </a:r>
            <a:r>
              <a:rPr lang="en-US" sz="1400" noProof="1">
                <a:solidFill>
                  <a:srgbClr val="000000"/>
                </a:solidFill>
                <a:effectLst/>
                <a:latin typeface="Bahnschrift Light" panose="020B0502040204020203" pitchFamily="34" charset="0"/>
                <a:cs typeface="Calibri" panose="020F0502020204030204" pitchFamily="34" charset="0"/>
              </a:rPr>
              <a:t> </a:t>
            </a:r>
            <a:r>
              <a:rPr lang="en-US" sz="1400" noProof="1">
                <a:solidFill>
                  <a:srgbClr val="0451A5"/>
                </a:solidFill>
                <a:effectLst/>
                <a:latin typeface="Bahnschrift Light" panose="020B0502040204020203" pitchFamily="34" charset="0"/>
                <a:cs typeface="Calibri" panose="020F0502020204030204" pitchFamily="34" charset="0"/>
              </a:rPr>
              <a:t>true</a:t>
            </a:r>
            <a:r>
              <a:rPr lang="en-US" sz="140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"bookingdates"</a:t>
            </a:r>
            <a:r>
              <a:rPr lang="en-US" sz="1400" b="0" noProof="1">
                <a:solidFill>
                  <a:srgbClr val="000000"/>
                </a:solidFill>
                <a:effectLst/>
                <a:latin typeface="Bahnschrift Light" panose="020B0502040204020203" pitchFamily="34" charset="0"/>
                <a:cs typeface="Calibri" panose="020F0502020204030204" pitchFamily="34" charset="0"/>
              </a:rPr>
              <a:t>: {</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"checkin"</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"2016-03-02"</a:t>
            </a:r>
            <a:r>
              <a:rPr lang="en-US" sz="1400" b="0" noProof="1">
                <a:solidFill>
                  <a:srgbClr val="000000"/>
                </a:solidFill>
                <a:effectLst/>
                <a:latin typeface="Bahnschrift Light" panose="020B0502040204020203" pitchFamily="34" charset="0"/>
                <a:cs typeface="Calibri" panose="020F0502020204030204" pitchFamily="34" charset="0"/>
              </a:rPr>
              <a:t>,</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"checkout"</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"2017-12-21"</a:t>
            </a:r>
            <a:endParaRPr lang="en-US" sz="1400" b="0" noProof="1">
              <a:solidFill>
                <a:srgbClr val="000000"/>
              </a:solidFill>
              <a:effectLst/>
              <a:latin typeface="Bahnschrift Light" panose="020B0502040204020203" pitchFamily="34" charset="0"/>
              <a:cs typeface="Calibri" panose="020F0502020204030204" pitchFamily="34" charset="0"/>
            </a:endParaRPr>
          </a:p>
          <a:p>
            <a:r>
              <a:rPr lang="en-US" sz="1400" b="0" noProof="1">
                <a:solidFill>
                  <a:srgbClr val="000000"/>
                </a:solidFill>
                <a:effectLst/>
                <a:latin typeface="Bahnschrift Light" panose="020B0502040204020203" pitchFamily="34" charset="0"/>
                <a:cs typeface="Calibri" panose="020F0502020204030204" pitchFamily="34" charset="0"/>
              </a:rPr>
              <a:t>    },</a:t>
            </a:r>
          </a:p>
          <a:p>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A31515"/>
                </a:solidFill>
                <a:effectLst/>
                <a:latin typeface="Bahnschrift Light" panose="020B0502040204020203" pitchFamily="34" charset="0"/>
                <a:cs typeface="Calibri" panose="020F0502020204030204" pitchFamily="34" charset="0"/>
              </a:rPr>
              <a:t>"additionalneeds"</a:t>
            </a:r>
            <a:r>
              <a:rPr lang="en-US" sz="1400" b="0" noProof="1">
                <a:solidFill>
                  <a:srgbClr val="000000"/>
                </a:solidFill>
                <a:effectLst/>
                <a:latin typeface="Bahnschrift Light" panose="020B0502040204020203" pitchFamily="34" charset="0"/>
                <a:cs typeface="Calibri" panose="020F0502020204030204" pitchFamily="34" charset="0"/>
              </a:rPr>
              <a:t>: </a:t>
            </a:r>
            <a:r>
              <a:rPr lang="en-US" sz="1400" b="0" noProof="1">
                <a:solidFill>
                  <a:srgbClr val="0451A5"/>
                </a:solidFill>
                <a:effectLst/>
                <a:latin typeface="Bahnschrift Light" panose="020B0502040204020203" pitchFamily="34" charset="0"/>
                <a:cs typeface="Calibri" panose="020F0502020204030204" pitchFamily="34" charset="0"/>
              </a:rPr>
              <a:t>"Breakfast"</a:t>
            </a:r>
            <a:endParaRPr lang="en-US" sz="1400" b="0" noProof="1">
              <a:solidFill>
                <a:srgbClr val="000000"/>
              </a:solidFill>
              <a:effectLst/>
              <a:latin typeface="Bahnschrift Light" panose="020B0502040204020203" pitchFamily="34" charset="0"/>
              <a:cs typeface="Calibri" panose="020F0502020204030204" pitchFamily="34" charset="0"/>
            </a:endParaRPr>
          </a:p>
          <a:p>
            <a:r>
              <a:rPr lang="en-US" sz="1400" b="0" noProof="1">
                <a:solidFill>
                  <a:srgbClr val="000000"/>
                </a:solidFill>
                <a:effectLst/>
                <a:latin typeface="Bahnschrift Light" panose="020B0502040204020203" pitchFamily="34" charset="0"/>
                <a:cs typeface="Calibri" panose="020F0502020204030204" pitchFamily="34" charset="0"/>
              </a:rPr>
              <a:t>}</a:t>
            </a:r>
          </a:p>
        </p:txBody>
      </p:sp>
      <p:sp>
        <p:nvSpPr>
          <p:cNvPr id="24" name="TextBox 23">
            <a:extLst>
              <a:ext uri="{FF2B5EF4-FFF2-40B4-BE49-F238E27FC236}">
                <a16:creationId xmlns:a16="http://schemas.microsoft.com/office/drawing/2014/main" id="{95413B1E-1D68-44B3-849B-11FF58D69231}"/>
              </a:ext>
            </a:extLst>
          </p:cNvPr>
          <p:cNvSpPr txBox="1"/>
          <p:nvPr/>
        </p:nvSpPr>
        <p:spPr>
          <a:xfrm>
            <a:off x="2820753" y="3238812"/>
            <a:ext cx="1719320"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Expected Data</a:t>
            </a:r>
          </a:p>
        </p:txBody>
      </p:sp>
      <p:sp>
        <p:nvSpPr>
          <p:cNvPr id="25" name="Rectangle 24">
            <a:extLst>
              <a:ext uri="{FF2B5EF4-FFF2-40B4-BE49-F238E27FC236}">
                <a16:creationId xmlns:a16="http://schemas.microsoft.com/office/drawing/2014/main" id="{FB752630-C92D-40D5-884C-C9D310ED3257}"/>
              </a:ext>
            </a:extLst>
          </p:cNvPr>
          <p:cNvSpPr/>
          <p:nvPr/>
        </p:nvSpPr>
        <p:spPr>
          <a:xfrm>
            <a:off x="2261511" y="807036"/>
            <a:ext cx="2837805" cy="2462212"/>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26" name="TextBox 25">
            <a:extLst>
              <a:ext uri="{FF2B5EF4-FFF2-40B4-BE49-F238E27FC236}">
                <a16:creationId xmlns:a16="http://schemas.microsoft.com/office/drawing/2014/main" id="{8821E771-397B-41AE-9083-83AEFE8F9FB5}"/>
              </a:ext>
            </a:extLst>
          </p:cNvPr>
          <p:cNvSpPr txBox="1"/>
          <p:nvPr/>
        </p:nvSpPr>
        <p:spPr>
          <a:xfrm>
            <a:off x="7262034" y="3188338"/>
            <a:ext cx="1719320" cy="369332"/>
          </a:xfrm>
          <a:prstGeom prst="rect">
            <a:avLst/>
          </a:prstGeom>
          <a:noFill/>
        </p:spPr>
        <p:txBody>
          <a:bodyPr wrap="square">
            <a:spAutoFit/>
          </a:bodyPr>
          <a:lstStyle/>
          <a:p>
            <a:r>
              <a:rPr lang="en-US" noProof="1">
                <a:solidFill>
                  <a:srgbClr val="C00000"/>
                </a:solidFill>
                <a:latin typeface="Bahnschrift SemiBold" panose="020B0502040204020203" pitchFamily="34" charset="0"/>
              </a:rPr>
              <a:t>Actual Data</a:t>
            </a:r>
          </a:p>
        </p:txBody>
      </p:sp>
      <p:sp>
        <p:nvSpPr>
          <p:cNvPr id="27" name="TextBox 26">
            <a:extLst>
              <a:ext uri="{FF2B5EF4-FFF2-40B4-BE49-F238E27FC236}">
                <a16:creationId xmlns:a16="http://schemas.microsoft.com/office/drawing/2014/main" id="{D0D481EA-10BC-4BEF-BFF7-B3C7EAE6BC0F}"/>
              </a:ext>
            </a:extLst>
          </p:cNvPr>
          <p:cNvSpPr txBox="1"/>
          <p:nvPr/>
        </p:nvSpPr>
        <p:spPr>
          <a:xfrm>
            <a:off x="5480487" y="1534779"/>
            <a:ext cx="774770" cy="584775"/>
          </a:xfrm>
          <a:prstGeom prst="rect">
            <a:avLst/>
          </a:prstGeom>
          <a:noFill/>
        </p:spPr>
        <p:txBody>
          <a:bodyPr wrap="square">
            <a:spAutoFit/>
          </a:bodyPr>
          <a:lstStyle/>
          <a:p>
            <a:r>
              <a:rPr lang="en-US" sz="3200" noProof="1">
                <a:solidFill>
                  <a:srgbClr val="C00000"/>
                </a:solidFill>
                <a:latin typeface="Bahnschrift SemiBold" panose="020B0502040204020203" pitchFamily="34" charset="0"/>
              </a:rPr>
              <a:t>= ?</a:t>
            </a:r>
          </a:p>
        </p:txBody>
      </p:sp>
      <p:pic>
        <p:nvPicPr>
          <p:cNvPr id="2050" name="Picture 2" descr="Manuel Test ve Otomasyon Testi - Aralarındaki Fark Nedir? - Diğer">
            <a:extLst>
              <a:ext uri="{FF2B5EF4-FFF2-40B4-BE49-F238E27FC236}">
                <a16:creationId xmlns:a16="http://schemas.microsoft.com/office/drawing/2014/main" id="{861E59BB-28B7-414B-ABC5-F71298694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338" y="3735841"/>
            <a:ext cx="3778127" cy="246399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F7657FA-D1D8-491A-9DAA-48591C95BBB7}"/>
              </a:ext>
            </a:extLst>
          </p:cNvPr>
          <p:cNvSpPr txBox="1"/>
          <p:nvPr/>
        </p:nvSpPr>
        <p:spPr>
          <a:xfrm>
            <a:off x="8121694" y="3699545"/>
            <a:ext cx="3778126" cy="1754326"/>
          </a:xfrm>
          <a:prstGeom prst="rect">
            <a:avLst/>
          </a:prstGeom>
          <a:noFill/>
        </p:spPr>
        <p:txBody>
          <a:bodyPr wrap="square">
            <a:spAutoFit/>
          </a:bodyPr>
          <a:lstStyle/>
          <a:p>
            <a:r>
              <a:rPr lang="en-US" noProof="1">
                <a:latin typeface="Bahnschrift SemiBold" panose="020B0502040204020203" pitchFamily="34" charset="0"/>
              </a:rPr>
              <a:t>Request’in yazilan otomasyon kodlari ile Server’a gonderilmesi ve donen Response’in Expected Data karsilastirilip raporlanmasinin da yazilan kodlarla yapilmasidir.</a:t>
            </a:r>
          </a:p>
        </p:txBody>
      </p:sp>
      <p:sp>
        <p:nvSpPr>
          <p:cNvPr id="29" name="TextBox 28">
            <a:extLst>
              <a:ext uri="{FF2B5EF4-FFF2-40B4-BE49-F238E27FC236}">
                <a16:creationId xmlns:a16="http://schemas.microsoft.com/office/drawing/2014/main" id="{C8C017A9-3FE8-4CF7-A0A1-BA23DBBC18D4}"/>
              </a:ext>
            </a:extLst>
          </p:cNvPr>
          <p:cNvSpPr txBox="1"/>
          <p:nvPr/>
        </p:nvSpPr>
        <p:spPr>
          <a:xfrm>
            <a:off x="8121694" y="5453871"/>
            <a:ext cx="3671721" cy="923330"/>
          </a:xfrm>
          <a:prstGeom prst="rect">
            <a:avLst/>
          </a:prstGeom>
          <a:noFill/>
        </p:spPr>
        <p:txBody>
          <a:bodyPr wrap="square">
            <a:spAutoFit/>
          </a:bodyPr>
          <a:lstStyle/>
          <a:p>
            <a:r>
              <a:rPr lang="en-US" noProof="1">
                <a:latin typeface="Bahnschrift SemiBold" panose="020B0502040204020203" pitchFamily="34" charset="0"/>
              </a:rPr>
              <a:t>Tool olarak IntelliJ ide ve kutuphane olarak Selenium kullanacagiz</a:t>
            </a:r>
            <a:endParaRPr lang="en-US" dirty="0"/>
          </a:p>
        </p:txBody>
      </p:sp>
      <p:sp>
        <p:nvSpPr>
          <p:cNvPr id="30" name="TextBox 29">
            <a:extLst>
              <a:ext uri="{FF2B5EF4-FFF2-40B4-BE49-F238E27FC236}">
                <a16:creationId xmlns:a16="http://schemas.microsoft.com/office/drawing/2014/main" id="{3B63DE3E-82DD-428C-AF80-14107E45A5A0}"/>
              </a:ext>
            </a:extLst>
          </p:cNvPr>
          <p:cNvSpPr txBox="1"/>
          <p:nvPr/>
        </p:nvSpPr>
        <p:spPr>
          <a:xfrm>
            <a:off x="418287" y="5437439"/>
            <a:ext cx="3635051" cy="369332"/>
          </a:xfrm>
          <a:prstGeom prst="rect">
            <a:avLst/>
          </a:prstGeom>
          <a:noFill/>
        </p:spPr>
        <p:txBody>
          <a:bodyPr wrap="square">
            <a:spAutoFit/>
          </a:bodyPr>
          <a:lstStyle/>
          <a:p>
            <a:r>
              <a:rPr lang="en-US" noProof="1">
                <a:latin typeface="Bahnschrift SemiBold" panose="020B0502040204020203" pitchFamily="34" charset="0"/>
              </a:rPr>
              <a:t>Tool olarak Postman kullanilabilir</a:t>
            </a:r>
            <a:endParaRPr lang="en-US" dirty="0"/>
          </a:p>
        </p:txBody>
      </p:sp>
      <p:sp>
        <p:nvSpPr>
          <p:cNvPr id="31" name="Rectangle 30">
            <a:extLst>
              <a:ext uri="{FF2B5EF4-FFF2-40B4-BE49-F238E27FC236}">
                <a16:creationId xmlns:a16="http://schemas.microsoft.com/office/drawing/2014/main" id="{7A946D57-9EF5-4E50-9696-866DECCD4B20}"/>
              </a:ext>
            </a:extLst>
          </p:cNvPr>
          <p:cNvSpPr/>
          <p:nvPr/>
        </p:nvSpPr>
        <p:spPr>
          <a:xfrm>
            <a:off x="4053338" y="3728955"/>
            <a:ext cx="3778126" cy="2482446"/>
          </a:xfrm>
          <a:prstGeom prst="rect">
            <a:avLst/>
          </a:prstGeom>
          <a:noFill/>
          <a:ln w="2857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 Medium"/>
              <a:ea typeface="Graphik Medium"/>
              <a:cs typeface="Graphik Medium"/>
              <a:sym typeface="Graphik Medium"/>
            </a:endParaRPr>
          </a:p>
        </p:txBody>
      </p:sp>
      <p:sp>
        <p:nvSpPr>
          <p:cNvPr id="32" name="TextBox 31">
            <a:extLst>
              <a:ext uri="{FF2B5EF4-FFF2-40B4-BE49-F238E27FC236}">
                <a16:creationId xmlns:a16="http://schemas.microsoft.com/office/drawing/2014/main" id="{73337ECC-0C91-4DF6-B353-7B544B94755B}"/>
              </a:ext>
            </a:extLst>
          </p:cNvPr>
          <p:cNvSpPr txBox="1"/>
          <p:nvPr/>
        </p:nvSpPr>
        <p:spPr>
          <a:xfrm>
            <a:off x="3071446" y="142167"/>
            <a:ext cx="6096000" cy="369332"/>
          </a:xfrm>
          <a:prstGeom prst="rect">
            <a:avLst/>
          </a:prstGeom>
          <a:noFill/>
        </p:spPr>
        <p:txBody>
          <a:bodyPr wrap="square">
            <a:spAutoFit/>
          </a:bodyPr>
          <a:lstStyle/>
          <a:p>
            <a:pPr algn="ctr"/>
            <a:r>
              <a:rPr lang="en-US" dirty="0">
                <a:latin typeface="Bahnschrift SemiBold" panose="020B0502040204020203" pitchFamily="34" charset="0"/>
              </a:rPr>
              <a:t>MANUEL VE OTOMASYON TEST KARSILASTIRMASI</a:t>
            </a:r>
          </a:p>
        </p:txBody>
      </p:sp>
    </p:spTree>
    <p:extLst>
      <p:ext uri="{BB962C8B-B14F-4D97-AF65-F5344CB8AC3E}">
        <p14:creationId xmlns:p14="http://schemas.microsoft.com/office/powerpoint/2010/main" val="15350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down)">
                                      <p:cBhvr>
                                        <p:cTn id="30" dur="500"/>
                                        <p:tgtEl>
                                          <p:spTgt spid="31"/>
                                        </p:tgtEl>
                                      </p:cBhvr>
                                    </p:animEffect>
                                  </p:childTnLst>
                                </p:cTn>
                              </p:par>
                              <p:par>
                                <p:cTn id="31" presetID="22" presetClass="entr" presetSubtype="4" fill="hold" nodeType="with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wipe(down)">
                                      <p:cBhvr>
                                        <p:cTn id="33" dur="500"/>
                                        <p:tgtEl>
                                          <p:spTgt spid="20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heel(1)">
                                      <p:cBhvr>
                                        <p:cTn id="43" dur="20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down)">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down)">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animBg="1"/>
      <p:bldP spid="23" grpId="0" animBg="1"/>
      <p:bldP spid="24" grpId="0"/>
      <p:bldP spid="25" grpId="0" animBg="1"/>
      <p:bldP spid="26" grpId="0"/>
      <p:bldP spid="27" grpId="0"/>
      <p:bldP spid="28" grpId="0"/>
      <p:bldP spid="29" grpId="0"/>
      <p:bldP spid="30" grpId="0"/>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15925</TotalTime>
  <Words>406</Words>
  <Application>Microsoft Macintosh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Bahnschrift Light</vt:lpstr>
      <vt:lpstr>Bahnschrift SemiBold</vt:lpstr>
      <vt:lpstr>Calibri</vt:lpstr>
      <vt:lpstr>Calibri Light</vt:lpstr>
      <vt:lpstr>Graphik Medium</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11497</cp:lastModifiedBy>
  <cp:revision>374</cp:revision>
  <dcterms:created xsi:type="dcterms:W3CDTF">2021-05-10T20:43:49Z</dcterms:created>
  <dcterms:modified xsi:type="dcterms:W3CDTF">2022-06-26T20:37:39Z</dcterms:modified>
</cp:coreProperties>
</file>