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7" r:id="rId3"/>
    <p:sldId id="377" r:id="rId4"/>
    <p:sldId id="386" r:id="rId5"/>
    <p:sldId id="400" r:id="rId6"/>
    <p:sldId id="405" r:id="rId7"/>
    <p:sldId id="351" r:id="rId8"/>
    <p:sldId id="353" r:id="rId9"/>
    <p:sldId id="372" r:id="rId10"/>
    <p:sldId id="4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E16652-588E-4A65-AF5C-D09FA5F9C3EB}">
          <p14:sldIdLst>
            <p14:sldId id="256"/>
            <p14:sldId id="357"/>
            <p14:sldId id="377"/>
            <p14:sldId id="386"/>
            <p14:sldId id="400"/>
            <p14:sldId id="405"/>
            <p14:sldId id="351"/>
            <p14:sldId id="353"/>
            <p14:sldId id="372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5B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7" autoAdjust="0"/>
    <p:restoredTop sz="94692"/>
  </p:normalViewPr>
  <p:slideViewPr>
    <p:cSldViewPr snapToGrid="0">
      <p:cViewPr varScale="1">
        <p:scale>
          <a:sx n="133" d="100"/>
          <a:sy n="133" d="100"/>
        </p:scale>
        <p:origin x="99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61EE-A1FA-49B1-A585-422B872CAC02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4DD8D-8359-4349-B511-1B86F5FBA2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6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4DD8D-8359-4349-B511-1B86F5FBA2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9A9-1B52-4185-9AFA-05B6BDB94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1893A-BCD2-4E69-BB70-5959AEC80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2218-3097-4D2D-A7B3-2F3DDB1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351C-9D46-44C2-BBE8-45EA7B68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C309-F62D-47BE-9024-F8F395E8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02C8-B2D1-4F7C-A268-7065899C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00FA-593D-4B89-95F4-18F3D1BC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2478-838D-4655-B7EE-CD752526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9269-F0CA-4E29-9D11-93D594F3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4F3F-69A9-491A-8D4B-181E2891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8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4E80-748D-4758-ACC2-F054D4BE2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913A-206A-4A0B-A237-DF20BE2E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920E-8E2C-44D0-96B9-C29FC102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76B-40F6-426A-9A39-1381A85E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00F3-624A-4230-86B7-94CEB369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F808-2DA9-4B4F-8613-482341CD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27E2-2EED-47FD-B746-3D036D31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5BE2-5A59-4859-8508-DA0DFAA1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8401-599B-473F-B1BF-1CB3D31B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C119-D521-4A23-B787-49EA005E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911E-0338-4358-B8D9-BC57AADC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127DB-0049-4205-9CF3-C9739A26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0C75-0244-4088-BA39-92A1534C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B6A1-027C-4479-9778-67DC82AB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7AE3-B754-404A-93BC-CA46BDE5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49E-D592-4C7B-9FB7-8977732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4B23-5825-4B3D-BA7F-2133583FC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D8070-E3BB-4A06-941E-BBE9A078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C20-22B3-4A5E-9379-314E10C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EF81-E4A7-4E67-8652-4B2394CD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209F-8709-482E-AAD9-E82E8B6D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0CC-E571-45F4-8D1F-B66B835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342B-DC59-4749-BB31-A848A613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63C80-3013-43E7-A293-4CC8D063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FFE9-205A-417A-96BC-2C1F1416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B181E-0BAE-425C-8B9C-1C186619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88E9-71F5-4E55-B947-D4680EA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7CD12-AFE8-4A02-8318-D74FFB0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2D834-F3AD-42BB-86B7-E9CA8C57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DE3-D9AB-471F-8558-C21654DA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DF49-F02A-4C23-BCDD-023CC1F3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F2948-B313-4FFC-A2AC-1D095FE7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A029-C75B-414C-AE8A-0415A04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4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798AD-E0A3-4C71-A013-01E8642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E5156-E53A-4B2A-A7E2-3CDC0562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74AC-5147-4B9A-AE98-336EDE0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CFD2-B00B-446E-8776-F5D8F9A5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48C6-B0A3-4F17-A8F5-53939ED8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F64F-EDED-481D-8FA7-91E7D0C0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9F23-B92A-4E6A-8D32-F81DDB3D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EA31-321D-4EBE-AFEF-0FFADD36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E46C-C0B8-4308-A205-80AEB86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AD9A-1365-42E5-9218-6F52E048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90CB0-73B3-40F1-8B69-4CBAC4D6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D63B2-2966-41EC-AABE-7380584A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DE4C-D0AB-41E9-BD09-D8DE699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31B1-F45B-4503-AF85-EEECCC77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0ADD-BFD0-4B3D-B3A6-A950F2E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8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777B-9150-41E4-A0C1-309B14EF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4B79-E445-4E20-816B-9274941C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67C3-9176-489A-8037-111FDA024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571E-F73B-45A0-B06E-086C0B6A2439}" type="datetimeFigureOut">
              <a:rPr lang="en-US" smtClean="0"/>
              <a:t>7/3/22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DB9A-E11E-456B-91F9-34112A8E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790C-1252-467B-9417-2CACB084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BF49-0F22-486B-9063-EB240CB2D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FC98AD-5EE1-4FC1-8BEE-134003ADE6D5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20C813-350A-4153-BAEF-C02B42CB20BE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                   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9FD89-3BF1-4BDD-A62A-EFCFAC6F6586}"/>
              </a:ext>
            </a:extLst>
          </p:cNvPr>
          <p:cNvSpPr txBox="1"/>
          <p:nvPr/>
        </p:nvSpPr>
        <p:spPr>
          <a:xfrm>
            <a:off x="521232" y="1291328"/>
            <a:ext cx="393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noProof="1">
                <a:effectLst/>
                <a:latin typeface="Bahnschrift SemiBold" panose="020B0502040204020203" pitchFamily="34" charset="0"/>
              </a:rPr>
              <a:t>API Test Otomasyonu</a:t>
            </a:r>
            <a:endParaRPr lang="en-US" sz="2400" b="0" i="0" dirty="0">
              <a:effectLst/>
              <a:latin typeface="Bahnschrift SemiBold" panose="020B0502040204020203" pitchFamily="34" charset="0"/>
            </a:endParaRPr>
          </a:p>
          <a:p>
            <a:pPr algn="ctr"/>
            <a:r>
              <a:rPr lang="en-US" sz="2400" b="0" i="0" dirty="0">
                <a:effectLst/>
                <a:latin typeface="Bahnschrift SemiBold" panose="020B0502040204020203" pitchFamily="34" charset="0"/>
              </a:rPr>
              <a:t>Framework </a:t>
            </a:r>
            <a:r>
              <a:rPr lang="en-US" sz="2400" noProof="1">
                <a:latin typeface="Bahnschrift SemiBold" panose="020B0502040204020203" pitchFamily="34" charset="0"/>
              </a:rPr>
              <a:t>G</a:t>
            </a:r>
            <a:r>
              <a:rPr lang="en-US" sz="2400" b="0" i="0" noProof="1">
                <a:effectLst/>
                <a:latin typeface="Bahnschrift SemiBold" panose="020B0502040204020203" pitchFamily="34" charset="0"/>
              </a:rPr>
              <a:t>elistirme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DD76A5-F7FA-48A9-8A61-926BBCC2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72" y="832018"/>
            <a:ext cx="4493273" cy="4743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11579-8C6A-4374-8652-7A828C4A59D8}"/>
              </a:ext>
            </a:extLst>
          </p:cNvPr>
          <p:cNvSpPr txBox="1"/>
          <p:nvPr/>
        </p:nvSpPr>
        <p:spPr>
          <a:xfrm>
            <a:off x="1103205" y="2630940"/>
            <a:ext cx="3172704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98563" marR="0" lvl="0" indent="-1198563">
              <a:spcBef>
                <a:spcPts val="1200"/>
              </a:spcBef>
              <a:spcAft>
                <a:spcPts val="600"/>
              </a:spcAft>
            </a:pPr>
            <a:r>
              <a:rPr lang="en-US" sz="1800" noProof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Base URL kullanimi</a:t>
            </a:r>
          </a:p>
          <a:p>
            <a:pPr marL="1198563" marR="0" lvl="0" indent="-1198563">
              <a:spcBef>
                <a:spcPts val="1200"/>
              </a:spcBef>
              <a:spcAft>
                <a:spcPts val="600"/>
              </a:spcAft>
            </a:pPr>
            <a:r>
              <a:rPr lang="en-US" noProof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Test Data Class Kullanimi</a:t>
            </a:r>
            <a:endParaRPr lang="en-US" sz="1800" noProof="1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26FAE-BC75-45F9-9C35-9619238A3F5C}"/>
              </a:ext>
            </a:extLst>
          </p:cNvPr>
          <p:cNvSpPr/>
          <p:nvPr/>
        </p:nvSpPr>
        <p:spPr>
          <a:xfrm>
            <a:off x="4760750" y="832018"/>
            <a:ext cx="4493273" cy="4743360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4766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DE59D-1838-4757-9DEA-230E9C2E7696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36B5C-DBD2-118F-6891-608F8FB4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696" y="1278287"/>
            <a:ext cx="3942608" cy="42259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920A58-8A15-25EC-F795-2CB5A0678BB3}"/>
              </a:ext>
            </a:extLst>
          </p:cNvPr>
          <p:cNvSpPr txBox="1"/>
          <p:nvPr/>
        </p:nvSpPr>
        <p:spPr>
          <a:xfrm>
            <a:off x="3038104" y="224127"/>
            <a:ext cx="6115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TEST DATA CLASS KULLANIMI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72A87-B435-AFE8-7AF8-D88451011BFF}"/>
              </a:ext>
            </a:extLst>
          </p:cNvPr>
          <p:cNvSpPr/>
          <p:nvPr/>
        </p:nvSpPr>
        <p:spPr>
          <a:xfrm>
            <a:off x="4124696" y="1278288"/>
            <a:ext cx="3942608" cy="4225908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067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63015D4-3701-4058-AE2C-F7722137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8" y="1018585"/>
            <a:ext cx="2970530" cy="18411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DE59D-1838-4757-9DEA-230E9C2E7696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      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TEST OTOMASYONU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A66F7-296B-43A2-A1AA-6AF8E5F5A95B}"/>
              </a:ext>
            </a:extLst>
          </p:cNvPr>
          <p:cNvSpPr/>
          <p:nvPr/>
        </p:nvSpPr>
        <p:spPr>
          <a:xfrm>
            <a:off x="4807271" y="1025143"/>
            <a:ext cx="2970528" cy="183455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45585-E5D5-4FFE-B8B4-51968CAAC344}"/>
              </a:ext>
            </a:extLst>
          </p:cNvPr>
          <p:cNvSpPr txBox="1"/>
          <p:nvPr/>
        </p:nvSpPr>
        <p:spPr>
          <a:xfrm>
            <a:off x="3277228" y="1274308"/>
            <a:ext cx="111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Request</a:t>
            </a:r>
          </a:p>
        </p:txBody>
      </p:sp>
      <p:pic>
        <p:nvPicPr>
          <p:cNvPr id="1032" name="Picture 8" descr="Computer Skills - ISAT">
            <a:extLst>
              <a:ext uri="{FF2B5EF4-FFF2-40B4-BE49-F238E27FC236}">
                <a16:creationId xmlns:a16="http://schemas.microsoft.com/office/drawing/2014/main" id="{959437FD-5FE7-4EC2-9AC0-092E63F8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0" y="10251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nsparent Server Clipart - Web Server Icon Png, Png Download ,  Transparent Png Image - PNGitem">
            <a:extLst>
              <a:ext uri="{FF2B5EF4-FFF2-40B4-BE49-F238E27FC236}">
                <a16:creationId xmlns:a16="http://schemas.microsoft.com/office/drawing/2014/main" id="{00C1EA82-065B-40F8-8589-094A8E30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49" y="957180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368C7-D8FB-4817-8305-9848A6E7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308" y="3624787"/>
            <a:ext cx="2970530" cy="2272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EF7BF5-8AC8-414A-B8A9-3C82D3A197DA}"/>
              </a:ext>
            </a:extLst>
          </p:cNvPr>
          <p:cNvSpPr txBox="1"/>
          <p:nvPr/>
        </p:nvSpPr>
        <p:spPr>
          <a:xfrm>
            <a:off x="8165160" y="1344854"/>
            <a:ext cx="111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277F66-9794-4F35-BF15-2D4FC30B3A10}"/>
              </a:ext>
            </a:extLst>
          </p:cNvPr>
          <p:cNvCxnSpPr>
            <a:cxnSpLocks/>
          </p:cNvCxnSpPr>
          <p:nvPr/>
        </p:nvCxnSpPr>
        <p:spPr>
          <a:xfrm>
            <a:off x="3050835" y="1649551"/>
            <a:ext cx="16618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A3F9B2-4E21-42B6-8F49-51DACCE8A1B8}"/>
              </a:ext>
            </a:extLst>
          </p:cNvPr>
          <p:cNvCxnSpPr>
            <a:cxnSpLocks/>
          </p:cNvCxnSpPr>
          <p:nvPr/>
        </p:nvCxnSpPr>
        <p:spPr>
          <a:xfrm>
            <a:off x="7814838" y="1714186"/>
            <a:ext cx="17277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5B52260-34FC-4B98-BF8C-861090EB75CF}"/>
              </a:ext>
            </a:extLst>
          </p:cNvPr>
          <p:cNvSpPr/>
          <p:nvPr/>
        </p:nvSpPr>
        <p:spPr>
          <a:xfrm>
            <a:off x="4844308" y="3610758"/>
            <a:ext cx="2970530" cy="2272965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E254E5-81BD-4AE1-BA12-6C5D2A42C553}"/>
              </a:ext>
            </a:extLst>
          </p:cNvPr>
          <p:cNvCxnSpPr>
            <a:cxnSpLocks/>
            <a:stCxn id="1034" idx="1"/>
            <a:endCxn id="23" idx="3"/>
          </p:cNvCxnSpPr>
          <p:nvPr/>
        </p:nvCxnSpPr>
        <p:spPr>
          <a:xfrm rot="10800000" flipV="1">
            <a:off x="7814839" y="2147805"/>
            <a:ext cx="1855411" cy="2599436"/>
          </a:xfrm>
          <a:prstGeom prst="bentConnector3">
            <a:avLst>
              <a:gd name="adj1" fmla="val 8096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98F1DA-0FCE-4C7C-B643-9F1850566034}"/>
              </a:ext>
            </a:extLst>
          </p:cNvPr>
          <p:cNvCxnSpPr>
            <a:cxnSpLocks/>
            <a:stCxn id="23" idx="1"/>
            <a:endCxn id="1032" idx="3"/>
          </p:cNvCxnSpPr>
          <p:nvPr/>
        </p:nvCxnSpPr>
        <p:spPr>
          <a:xfrm rot="10800000">
            <a:off x="2947746" y="2096707"/>
            <a:ext cx="1896563" cy="2650535"/>
          </a:xfrm>
          <a:prstGeom prst="bentConnector3">
            <a:avLst>
              <a:gd name="adj1" fmla="val 1909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A28D1A-66C4-4231-8602-8027239509B0}"/>
              </a:ext>
            </a:extLst>
          </p:cNvPr>
          <p:cNvSpPr txBox="1"/>
          <p:nvPr/>
        </p:nvSpPr>
        <p:spPr>
          <a:xfrm>
            <a:off x="8126191" y="3147908"/>
            <a:ext cx="1295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Response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8F789-8B1E-4F6B-9430-0130F4AB6CD0}"/>
              </a:ext>
            </a:extLst>
          </p:cNvPr>
          <p:cNvSpPr txBox="1"/>
          <p:nvPr/>
        </p:nvSpPr>
        <p:spPr>
          <a:xfrm>
            <a:off x="3295085" y="3144229"/>
            <a:ext cx="1295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296384-4D93-4E4A-9C7D-D2F29A312D12}"/>
              </a:ext>
            </a:extLst>
          </p:cNvPr>
          <p:cNvSpPr txBox="1"/>
          <p:nvPr/>
        </p:nvSpPr>
        <p:spPr>
          <a:xfrm>
            <a:off x="469391" y="3535843"/>
            <a:ext cx="2837805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"firstname"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"Susan"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"lastname"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"Brown"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"totalprice"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98658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489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"depositpaid"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</a:t>
            </a:r>
            <a:r>
              <a:rPr lang="en-US" sz="140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</a:t>
            </a:r>
            <a:r>
              <a:rPr lang="en-US" sz="140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true</a:t>
            </a:r>
            <a:r>
              <a:rPr lang="en-US" sz="140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"bookingdates"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{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"checkin"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"2016-03-02"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"checkout"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"2017-12-21"</a:t>
            </a:r>
            <a:endParaRPr lang="en-US" sz="1400" b="0" noProof="1">
              <a:solidFill>
                <a:srgbClr val="000000"/>
              </a:solidFill>
              <a:effectLst/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},</a:t>
            </a: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   </a:t>
            </a:r>
            <a:r>
              <a:rPr lang="en-US" sz="1400" b="0" noProof="1">
                <a:solidFill>
                  <a:srgbClr val="A3151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"additionalneeds"</a:t>
            </a:r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: </a:t>
            </a:r>
            <a:r>
              <a:rPr lang="en-US" sz="1400" b="0" noProof="1">
                <a:solidFill>
                  <a:srgbClr val="0451A5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"Breakfast"</a:t>
            </a:r>
            <a:endParaRPr lang="en-US" sz="1400" b="0" noProof="1">
              <a:solidFill>
                <a:srgbClr val="000000"/>
              </a:solidFill>
              <a:effectLst/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6FF27E-5DFE-4FA5-8D4D-72CBF7A00437}"/>
              </a:ext>
            </a:extLst>
          </p:cNvPr>
          <p:cNvSpPr txBox="1"/>
          <p:nvPr/>
        </p:nvSpPr>
        <p:spPr>
          <a:xfrm>
            <a:off x="1077481" y="5951735"/>
            <a:ext cx="171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Expected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40C669-7017-43B5-8466-9D29C0889B20}"/>
              </a:ext>
            </a:extLst>
          </p:cNvPr>
          <p:cNvSpPr/>
          <p:nvPr/>
        </p:nvSpPr>
        <p:spPr>
          <a:xfrm>
            <a:off x="469390" y="3535843"/>
            <a:ext cx="2837805" cy="246221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22056-943F-4F93-8CFF-F20238107EC5}"/>
              </a:ext>
            </a:extLst>
          </p:cNvPr>
          <p:cNvSpPr txBox="1"/>
          <p:nvPr/>
        </p:nvSpPr>
        <p:spPr>
          <a:xfrm>
            <a:off x="5469913" y="5911804"/>
            <a:ext cx="171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Actual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4A1606-3E59-4AE3-AA06-8DDF5AD9A500}"/>
              </a:ext>
            </a:extLst>
          </p:cNvPr>
          <p:cNvSpPr txBox="1"/>
          <p:nvPr/>
        </p:nvSpPr>
        <p:spPr>
          <a:xfrm>
            <a:off x="3620186" y="5779594"/>
            <a:ext cx="774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C00000"/>
                </a:solidFill>
                <a:latin typeface="Bahnschrift SemiBold" panose="020B0502040204020203" pitchFamily="34" charset="0"/>
              </a:rPr>
              <a:t>=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AA576F-8BC8-4C0A-B75D-CE9389D88C3B}"/>
              </a:ext>
            </a:extLst>
          </p:cNvPr>
          <p:cNvCxnSpPr>
            <a:stCxn id="1032" idx="2"/>
            <a:endCxn id="40" idx="0"/>
          </p:cNvCxnSpPr>
          <p:nvPr/>
        </p:nvCxnSpPr>
        <p:spPr>
          <a:xfrm>
            <a:off x="1876183" y="3168268"/>
            <a:ext cx="12110" cy="3675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8A4529-41F6-4AA6-8EFA-95942EEC278D}"/>
              </a:ext>
            </a:extLst>
          </p:cNvPr>
          <p:cNvSpPr txBox="1"/>
          <p:nvPr/>
        </p:nvSpPr>
        <p:spPr>
          <a:xfrm>
            <a:off x="4507904" y="213775"/>
            <a:ext cx="281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API TESTING NEDIR ?</a:t>
            </a:r>
          </a:p>
        </p:txBody>
      </p:sp>
    </p:spTree>
    <p:extLst>
      <p:ext uri="{BB962C8B-B14F-4D97-AF65-F5344CB8AC3E}">
        <p14:creationId xmlns:p14="http://schemas.microsoft.com/office/powerpoint/2010/main" val="1128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  <p:bldP spid="23" grpId="0" animBg="1"/>
      <p:bldP spid="31" grpId="0"/>
      <p:bldP spid="32" grpId="0"/>
      <p:bldP spid="34" grpId="0" animBg="1"/>
      <p:bldP spid="39" grpId="0"/>
      <p:bldP spid="40" grpId="0" animBg="1"/>
      <p:bldP spid="41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DD3F56-B0E9-4A5D-8029-46D4D7ED3485}"/>
              </a:ext>
            </a:extLst>
          </p:cNvPr>
          <p:cNvSpPr txBox="1"/>
          <p:nvPr/>
        </p:nvSpPr>
        <p:spPr>
          <a:xfrm>
            <a:off x="2920661" y="276390"/>
            <a:ext cx="6397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BASE URL KULLANIMI</a:t>
            </a:r>
          </a:p>
          <a:p>
            <a:pPr algn="ctr"/>
            <a:r>
              <a:rPr lang="en-US" dirty="0">
                <a:latin typeface="Bahnschrift SemiBold" panose="020B0502040204020203" pitchFamily="34" charset="0"/>
              </a:rPr>
              <a:t>PATH VE QUERY PARAMETRELERI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DB842-B9BB-4273-BE66-533BE796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47" y="1056621"/>
            <a:ext cx="8980533" cy="13403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8A899D-6C42-4204-9B0D-8D994EF9291D}"/>
              </a:ext>
            </a:extLst>
          </p:cNvPr>
          <p:cNvSpPr/>
          <p:nvPr/>
        </p:nvSpPr>
        <p:spPr>
          <a:xfrm>
            <a:off x="1605733" y="1056619"/>
            <a:ext cx="8980533" cy="1340377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EEFEB-E41A-437B-9391-04E64C743427}"/>
              </a:ext>
            </a:extLst>
          </p:cNvPr>
          <p:cNvSpPr txBox="1"/>
          <p:nvPr/>
        </p:nvSpPr>
        <p:spPr>
          <a:xfrm>
            <a:off x="844061" y="2560584"/>
            <a:ext cx="1064036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0988" indent="-280988" algn="l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Bir </a:t>
            </a:r>
            <a:r>
              <a:rPr lang="en-US" noProof="1">
                <a:latin typeface="Bahnschrift SemiBold" panose="020B0502040204020203" pitchFamily="34" charset="0"/>
                <a:cs typeface="Arial" panose="020B0604020202020204" pitchFamily="34" charset="0"/>
              </a:rPr>
              <a:t>end-point’i</a:t>
            </a:r>
            <a:r>
              <a:rPr lang="en-US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tanimlamak veya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daha ayrıntılı nesneleri üzerinde hareket </a:t>
            </a:r>
            <a:r>
              <a:rPr lang="en-US" altLang="en-US" noProof="1">
                <a:latin typeface="Bahnschrift SemiBold" panose="020B0502040204020203" pitchFamily="34" charset="0"/>
                <a:cs typeface="Arial" panose="020B0604020202020204" pitchFamily="34" charset="0"/>
              </a:rPr>
              <a:t>etmek istiyorsaniz</a:t>
            </a: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 Path Param kullanmalısınız. Ancak öğeleri sıralamak veya filtrelemek istiyorsanız, Query Parametresi kullanmalısınız. Query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parametreleri, kaynakları daha iyi bir şekilde tanımlamaya yardımcı olan benzersiz özelliklere sahiptir.</a:t>
            </a:r>
            <a:endParaRPr lang="en-US" b="0" i="0" noProof="1">
              <a:effectLst/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CBC53-1FD3-42A2-8537-E42B15AA8A6D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17940-4385-44FD-A701-CF3E076B0B93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76BEB-AE66-A707-2533-CADE0B69B7C8}"/>
              </a:ext>
            </a:extLst>
          </p:cNvPr>
          <p:cNvSpPr txBox="1"/>
          <p:nvPr/>
        </p:nvSpPr>
        <p:spPr>
          <a:xfrm>
            <a:off x="844061" y="3924498"/>
            <a:ext cx="10640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988" indent="-280988" algn="l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Query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parametreleri URL’de "?" İşaretinin sağ tarafında görünürken, </a:t>
            </a: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Path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parametreleri soru işareti işaretinden önce gelir. </a:t>
            </a:r>
            <a:endParaRPr lang="en-US" alt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9FA62-3A77-2C20-71E7-BD723AD3348C}"/>
              </a:ext>
            </a:extLst>
          </p:cNvPr>
          <p:cNvSpPr txBox="1"/>
          <p:nvPr/>
        </p:nvSpPr>
        <p:spPr>
          <a:xfrm>
            <a:off x="844060" y="4734414"/>
            <a:ext cx="10640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988" indent="-280988" algn="l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URL'nin bir parçası oldukları için </a:t>
            </a: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Path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parametrelerindeki değerleri atlayamazsınız. Öte yandan, </a:t>
            </a: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Query</a:t>
            </a:r>
            <a:r>
              <a:rPr lang="tr-TR" altLang="en-US" dirty="0">
                <a:latin typeface="Bahnschrift SemiBold" panose="020B0502040204020203" pitchFamily="34" charset="0"/>
                <a:cs typeface="Arial" panose="020B0604020202020204" pitchFamily="34" charset="0"/>
              </a:rPr>
              <a:t> parametreleri URL'nin sonuna eklenir ve bu nedenle serileştirme standartları izlendiği sürece bazı değerlerin çıkarılmasına izin verebilir. </a:t>
            </a:r>
            <a:endParaRPr lang="en-US" altLang="en-US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CF11F-781B-AB85-08CE-3347DD277CB6}"/>
              </a:ext>
            </a:extLst>
          </p:cNvPr>
          <p:cNvSpPr txBox="1"/>
          <p:nvPr/>
        </p:nvSpPr>
        <p:spPr>
          <a:xfrm>
            <a:off x="844059" y="5821329"/>
            <a:ext cx="999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988" indent="-280988" algn="l">
              <a:buFont typeface="Wingdings" panose="05000000000000000000" pitchFamily="2" charset="2"/>
              <a:buChar char="Ø"/>
            </a:pPr>
            <a:r>
              <a:rPr lang="en-US" noProof="1">
                <a:latin typeface="Bahnschrift SemiBold" panose="020B0502040204020203" pitchFamily="34" charset="0"/>
                <a:cs typeface="Arial" panose="020B0604020202020204" pitchFamily="34" charset="0"/>
              </a:rPr>
              <a:t>Query parametreleri key-value seklinde kullanilir. </a:t>
            </a:r>
          </a:p>
        </p:txBody>
      </p:sp>
    </p:spTree>
    <p:extLst>
      <p:ext uri="{BB962C8B-B14F-4D97-AF65-F5344CB8AC3E}">
        <p14:creationId xmlns:p14="http://schemas.microsoft.com/office/powerpoint/2010/main" val="23041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D43C8-4EA9-4FA6-B31F-7973AF1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8" y="665932"/>
            <a:ext cx="5819408" cy="3276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DD3F56-B0E9-4A5D-8029-46D4D7ED3485}"/>
              </a:ext>
            </a:extLst>
          </p:cNvPr>
          <p:cNvSpPr txBox="1"/>
          <p:nvPr/>
        </p:nvSpPr>
        <p:spPr>
          <a:xfrm>
            <a:off x="2920661" y="276390"/>
            <a:ext cx="6397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PATH VE QUERY PARAMETRELERI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A899D-6C42-4204-9B0D-8D994EF9291D}"/>
              </a:ext>
            </a:extLst>
          </p:cNvPr>
          <p:cNvSpPr/>
          <p:nvPr/>
        </p:nvSpPr>
        <p:spPr>
          <a:xfrm>
            <a:off x="640008" y="669707"/>
            <a:ext cx="5819408" cy="3272954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EEFEB-E41A-437B-9391-04E64C743427}"/>
              </a:ext>
            </a:extLst>
          </p:cNvPr>
          <p:cNvSpPr txBox="1"/>
          <p:nvPr/>
        </p:nvSpPr>
        <p:spPr>
          <a:xfrm>
            <a:off x="6545722" y="1657349"/>
            <a:ext cx="554501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Ornegin amazon sitesine gidip “api” icin sorgu yaptigimizda, uygulama bizi </a:t>
            </a:r>
            <a:r>
              <a:rPr lang="en-US" b="0" i="0" noProof="1">
                <a:solidFill>
                  <a:srgbClr val="C00000"/>
                </a:solidFill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https://www.amazon.com/s?k=api&amp;ref=nb_sb_noss_1  </a:t>
            </a:r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adresine yonlendirmektedir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D9C6A-FA6B-4379-9246-7265260CCC8B}"/>
              </a:ext>
            </a:extLst>
          </p:cNvPr>
          <p:cNvSpPr txBox="1"/>
          <p:nvPr/>
        </p:nvSpPr>
        <p:spPr>
          <a:xfrm>
            <a:off x="1972407" y="4060616"/>
            <a:ext cx="9023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0000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https://www.amazon.com        /</a:t>
            </a:r>
            <a:r>
              <a:rPr lang="en-US" b="0" i="0" noProof="1">
                <a:solidFill>
                  <a:srgbClr val="C00000"/>
                </a:solidFill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s                   ?        k=api        &amp;       ref=nb_sb_noss_1 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93C281-50ED-4632-AAD2-6D0B27599FCE}"/>
              </a:ext>
            </a:extLst>
          </p:cNvPr>
          <p:cNvSpPr/>
          <p:nvPr/>
        </p:nvSpPr>
        <p:spPr>
          <a:xfrm rot="5400000">
            <a:off x="3184463" y="3100226"/>
            <a:ext cx="369330" cy="2793443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5ADD3B3-C184-4839-BECC-2888F9257C1D}"/>
              </a:ext>
            </a:extLst>
          </p:cNvPr>
          <p:cNvSpPr/>
          <p:nvPr/>
        </p:nvSpPr>
        <p:spPr>
          <a:xfrm rot="5400000">
            <a:off x="5028364" y="4153240"/>
            <a:ext cx="369330" cy="687416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F01445A-0080-4E49-A25C-298BDA4D23F9}"/>
              </a:ext>
            </a:extLst>
          </p:cNvPr>
          <p:cNvSpPr/>
          <p:nvPr/>
        </p:nvSpPr>
        <p:spPr>
          <a:xfrm rot="5400000">
            <a:off x="6450600" y="4177958"/>
            <a:ext cx="369330" cy="687416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000581F-D77A-4AB7-85A8-A24F9E6B4059}"/>
              </a:ext>
            </a:extLst>
          </p:cNvPr>
          <p:cNvSpPr/>
          <p:nvPr/>
        </p:nvSpPr>
        <p:spPr>
          <a:xfrm rot="5400000">
            <a:off x="7253631" y="4097510"/>
            <a:ext cx="369330" cy="848311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B598D71-660D-4D2C-8193-6F597D45DA66}"/>
              </a:ext>
            </a:extLst>
          </p:cNvPr>
          <p:cNvSpPr/>
          <p:nvPr/>
        </p:nvSpPr>
        <p:spPr>
          <a:xfrm rot="5400000">
            <a:off x="8041884" y="4156091"/>
            <a:ext cx="369330" cy="687416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5BAB85B-CCC4-4626-9CDD-A5F1D6201F4F}"/>
              </a:ext>
            </a:extLst>
          </p:cNvPr>
          <p:cNvSpPr/>
          <p:nvPr/>
        </p:nvSpPr>
        <p:spPr>
          <a:xfrm rot="5400000">
            <a:off x="9472100" y="3425136"/>
            <a:ext cx="369330" cy="2132236"/>
          </a:xfrm>
          <a:prstGeom prst="rightBrace">
            <a:avLst>
              <a:gd name="adj1" fmla="val 8333"/>
              <a:gd name="adj2" fmla="val 460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6BB75-B131-4788-8AFC-2B2B97DB206B}"/>
              </a:ext>
            </a:extLst>
          </p:cNvPr>
          <p:cNvSpPr txBox="1"/>
          <p:nvPr/>
        </p:nvSpPr>
        <p:spPr>
          <a:xfrm>
            <a:off x="2920661" y="4858852"/>
            <a:ext cx="1241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Base url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8FD77-A7B3-4135-9FA6-2B8A95BC935F}"/>
              </a:ext>
            </a:extLst>
          </p:cNvPr>
          <p:cNvSpPr txBox="1"/>
          <p:nvPr/>
        </p:nvSpPr>
        <p:spPr>
          <a:xfrm>
            <a:off x="4512320" y="4855913"/>
            <a:ext cx="14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Path param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1EB0FC-D2D5-476F-B183-1A92BFCDA098}"/>
              </a:ext>
            </a:extLst>
          </p:cNvPr>
          <p:cNvSpPr txBox="1"/>
          <p:nvPr/>
        </p:nvSpPr>
        <p:spPr>
          <a:xfrm>
            <a:off x="7438297" y="4852866"/>
            <a:ext cx="165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Query params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ABA549-DB15-4F4E-ADFE-A21B5012DFFF}"/>
              </a:ext>
            </a:extLst>
          </p:cNvPr>
          <p:cNvSpPr txBox="1"/>
          <p:nvPr/>
        </p:nvSpPr>
        <p:spPr>
          <a:xfrm>
            <a:off x="304800" y="5873473"/>
            <a:ext cx="11785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https://www.amazon.com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/>
              <a:t>s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  <a:r>
              <a:rPr lang="en-US" sz="1600" dirty="0"/>
              <a:t>k=api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rh=n%3A283155%2Cn%3A377886011&amp;dc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qid=1622368419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rnid=2941120011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ref=sr_nr_n_6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46560-3B0E-4544-80AF-461A66E80914}"/>
              </a:ext>
            </a:extLst>
          </p:cNvPr>
          <p:cNvSpPr txBox="1"/>
          <p:nvPr/>
        </p:nvSpPr>
        <p:spPr>
          <a:xfrm>
            <a:off x="140677" y="5492449"/>
            <a:ext cx="11581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noProof="1">
                <a:effectLst/>
                <a:latin typeface="Bahnschrift SemiBold" panose="020B0502040204020203" pitchFamily="34" charset="0"/>
                <a:cs typeface="Arial" panose="020B0604020202020204" pitchFamily="34" charset="0"/>
              </a:rPr>
              <a:t>Soldaki seceneklerden Web Services’i sectigimizde base url, path param ve ilk query param ayni kalmaktadir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F814C-FD7B-485C-A9AB-704EF5EDB8E6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115BD4-1F8F-4582-827A-8700E399789E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C3370-B51F-40CD-A115-D1F44F09D981}"/>
              </a:ext>
            </a:extLst>
          </p:cNvPr>
          <p:cNvSpPr txBox="1"/>
          <p:nvPr/>
        </p:nvSpPr>
        <p:spPr>
          <a:xfrm>
            <a:off x="4397770" y="307702"/>
            <a:ext cx="265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BASE URL KULLANIMI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A2B7E-2188-4BA1-A86A-8D18562730FC}"/>
              </a:ext>
            </a:extLst>
          </p:cNvPr>
          <p:cNvSpPr txBox="1"/>
          <p:nvPr/>
        </p:nvSpPr>
        <p:spPr>
          <a:xfrm>
            <a:off x="863263" y="4258310"/>
            <a:ext cx="706901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>
                <a:latin typeface="Bahnschrift SemiBold" panose="020B0502040204020203" pitchFamily="34" charset="0"/>
              </a:rPr>
              <a:t>Tum endpint’ler incelendiginde baseUrl olarak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Bahnschrift SemiBold" panose="020B0502040204020203" pitchFamily="34" charset="0"/>
              </a:rPr>
              <a:t>https://restful-booker.herokuapp.com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>
                <a:latin typeface="Bahnschrift SemiBold" panose="020B0502040204020203" pitchFamily="34" charset="0"/>
              </a:rPr>
              <a:t>secilmesi isabetli olacaktir</a:t>
            </a:r>
            <a:endParaRPr lang="en-US" noProof="1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5EF940-7525-48CB-910C-11EF21EFF944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AA515D-52C3-472B-A2C2-04F25BD17374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6A47-CD59-4C0D-8E80-874D014C72C3}"/>
              </a:ext>
            </a:extLst>
          </p:cNvPr>
          <p:cNvSpPr txBox="1"/>
          <p:nvPr/>
        </p:nvSpPr>
        <p:spPr>
          <a:xfrm>
            <a:off x="863263" y="1098680"/>
            <a:ext cx="492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https://restful-booker.herokuapp.com/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45B063-065C-4377-AF78-CF7E3D21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0" y="1684984"/>
            <a:ext cx="11329397" cy="21809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A36125-B3CA-4478-9583-B0FE2B785587}"/>
              </a:ext>
            </a:extLst>
          </p:cNvPr>
          <p:cNvSpPr/>
          <p:nvPr/>
        </p:nvSpPr>
        <p:spPr>
          <a:xfrm>
            <a:off x="323341" y="1684984"/>
            <a:ext cx="11329396" cy="216833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969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9493B7-ACFE-4410-B7FF-CBFBC3450107}"/>
              </a:ext>
            </a:extLst>
          </p:cNvPr>
          <p:cNvSpPr/>
          <p:nvPr/>
        </p:nvSpPr>
        <p:spPr>
          <a:xfrm>
            <a:off x="1066758" y="786647"/>
            <a:ext cx="6549473" cy="1971387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D4742-5541-48AB-94E3-BE127FFBD9B4}"/>
              </a:ext>
            </a:extLst>
          </p:cNvPr>
          <p:cNvSpPr txBox="1"/>
          <p:nvPr/>
        </p:nvSpPr>
        <p:spPr>
          <a:xfrm>
            <a:off x="3716587" y="194250"/>
            <a:ext cx="4805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TEST DATA CLASS KULLANIMI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BDD1D-A09C-405F-8F96-AA51477B947C}"/>
              </a:ext>
            </a:extLst>
          </p:cNvPr>
          <p:cNvSpPr txBox="1"/>
          <p:nvPr/>
        </p:nvSpPr>
        <p:spPr>
          <a:xfrm>
            <a:off x="1276715" y="986848"/>
            <a:ext cx="65494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Bahnschrift SemiBold" panose="020B0502040204020203" pitchFamily="34" charset="0"/>
              </a:rPr>
              <a:t>Test Datasi Nedir ?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: Bir test sirasinda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	-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request ile gonderilen 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request body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	-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veya test sonucunda donmesi beklenen datalarin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	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expected data ve temel response bilgileri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	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tamamina Test Datasi denir. </a:t>
            </a:r>
            <a:endParaRPr kumimoji="0" lang="en-US" altLang="en-US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883C3-995B-4C66-9724-F65B156DD930}"/>
              </a:ext>
            </a:extLst>
          </p:cNvPr>
          <p:cNvSpPr txBox="1"/>
          <p:nvPr/>
        </p:nvSpPr>
        <p:spPr>
          <a:xfrm>
            <a:off x="3764661" y="3385768"/>
            <a:ext cx="6446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noProof="1">
                <a:effectLst/>
                <a:latin typeface="Bahnschrift SemiBold" panose="020B0502040204020203" pitchFamily="34" charset="0"/>
              </a:rPr>
              <a:t>2016 yılında IBM tarafından yürütülen bir araştırmaya </a:t>
            </a:r>
            <a:r>
              <a:rPr lang="en-US" noProof="1">
                <a:latin typeface="Bahnschrift SemiBold" panose="020B0502040204020203" pitchFamily="34" charset="0"/>
              </a:rPr>
              <a:t>gore</a:t>
            </a:r>
            <a:r>
              <a:rPr lang="en-US" b="0" i="0" noProof="1">
                <a:effectLst/>
                <a:latin typeface="Bahnschrift SemiBold" panose="020B0502040204020203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noProof="1"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noProof="1">
                <a:effectLst/>
                <a:latin typeface="Bahnschrift SemiBold" panose="020B0502040204020203" pitchFamily="34" charset="0"/>
              </a:rPr>
              <a:t>test verilerini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latin typeface="Bahnschrift SemiBold" panose="020B0502040204020203" pitchFamily="34" charset="0"/>
              </a:rPr>
              <a:t>	- oluşturmak,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>
                <a:latin typeface="Bahnschrift SemiBold" panose="020B0502040204020203" pitchFamily="34" charset="0"/>
              </a:rPr>
              <a:t>	- </a:t>
            </a:r>
            <a:r>
              <a:rPr lang="en-US" b="0" i="0" noProof="1">
                <a:effectLst/>
                <a:latin typeface="Bahnschrift SemiBold" panose="020B0502040204020203" pitchFamily="34" charset="0"/>
              </a:rPr>
              <a:t>aramak,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>
                <a:latin typeface="Bahnschrift SemiBold" panose="020B0502040204020203" pitchFamily="34" charset="0"/>
              </a:rPr>
              <a:t>	- </a:t>
            </a:r>
            <a:r>
              <a:rPr lang="en-US" b="0" i="0" noProof="1">
                <a:effectLst/>
                <a:latin typeface="Bahnschrift SemiBold" panose="020B0502040204020203" pitchFamily="34" charset="0"/>
              </a:rPr>
              <a:t>yönetmek,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noProof="1">
                <a:latin typeface="Bahnschrift SemiBold" panose="020B0502040204020203" pitchFamily="34" charset="0"/>
              </a:rPr>
              <a:t>	- </a:t>
            </a:r>
            <a:r>
              <a:rPr lang="en-US" b="0" i="0" noProof="1">
                <a:effectLst/>
                <a:latin typeface="Bahnschrift SemiBold" panose="020B0502040204020203" pitchFamily="34" charset="0"/>
              </a:rPr>
              <a:t>sürdürmek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noProof="1">
                <a:effectLst/>
                <a:latin typeface="Bahnschrift SemiBold" panose="020B0502040204020203" pitchFamily="34" charset="0"/>
              </a:rPr>
              <a:t>test uzmanlarının zamanının % 30-60'ını kapsamaktadır.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8761B-9725-48F0-A2E7-65F5A6670DD5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39D13-4A3A-9C3F-D439-FE71430262F3}"/>
              </a:ext>
            </a:extLst>
          </p:cNvPr>
          <p:cNvSpPr/>
          <p:nvPr/>
        </p:nvSpPr>
        <p:spPr>
          <a:xfrm>
            <a:off x="3648636" y="3208709"/>
            <a:ext cx="6660776" cy="2662443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5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9ABA3-6D73-44DE-BAFF-C261D7B8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84" y="1002704"/>
            <a:ext cx="2914474" cy="27911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64249D4-05EE-4331-9AC4-319E3AD28F77}"/>
              </a:ext>
            </a:extLst>
          </p:cNvPr>
          <p:cNvSpPr/>
          <p:nvPr/>
        </p:nvSpPr>
        <p:spPr>
          <a:xfrm>
            <a:off x="1083543" y="4186639"/>
            <a:ext cx="5161809" cy="20119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DE59D-1838-4757-9DEA-230E9C2E7696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DC051-4FB6-43BB-A9D6-3C236B2A104C}"/>
              </a:ext>
            </a:extLst>
          </p:cNvPr>
          <p:cNvSpPr/>
          <p:nvPr/>
        </p:nvSpPr>
        <p:spPr>
          <a:xfrm>
            <a:off x="6673360" y="964621"/>
            <a:ext cx="2926197" cy="282925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A087C-F922-4E5B-8CB7-0E732F89E9BD}"/>
              </a:ext>
            </a:extLst>
          </p:cNvPr>
          <p:cNvSpPr txBox="1"/>
          <p:nvPr/>
        </p:nvSpPr>
        <p:spPr>
          <a:xfrm>
            <a:off x="3933853" y="202522"/>
            <a:ext cx="413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noProof="1">
                <a:effectLst/>
                <a:latin typeface="Bahnschrift SemiBold" panose="020B0502040204020203" pitchFamily="34" charset="0"/>
              </a:rPr>
              <a:t>JSON </a:t>
            </a:r>
            <a:r>
              <a:rPr lang="en-US" noProof="1">
                <a:latin typeface="Bahnschrift SemiBold" panose="020B0502040204020203" pitchFamily="34" charset="0"/>
              </a:rPr>
              <a:t>OBJECT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OLUSTURMA</a:t>
            </a:r>
            <a:endParaRPr lang="en-US" b="0" i="0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12B1F-B09E-4D79-A9AE-D6010284AD2A}"/>
              </a:ext>
            </a:extLst>
          </p:cNvPr>
          <p:cNvSpPr txBox="1"/>
          <p:nvPr/>
        </p:nvSpPr>
        <p:spPr>
          <a:xfrm>
            <a:off x="1244372" y="4313698"/>
            <a:ext cx="47562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JSONObject jsonObject=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Bahnschrift SemiBold" panose="020B0502040204020203" pitchFamily="34" charset="0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JSONObject();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jsonObject.put(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Bahnschrift SemiBold" panose="020B0502040204020203" pitchFamily="34" charset="0"/>
              </a:rPr>
              <a:t>"title"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Bahnschrift SemiBold" panose="020B0502040204020203" pitchFamily="34" charset="0"/>
              </a:rPr>
              <a:t>"Ahmet"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jsonObject.put(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Bahnschrift SemiBold" panose="020B0502040204020203" pitchFamily="34" charset="0"/>
              </a:rPr>
              <a:t>"body"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Bahnschrift SemiBold" panose="020B0502040204020203" pitchFamily="34" charset="0"/>
              </a:rPr>
              <a:t>"Merhaba"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jsonObject.put(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Bahnschrift SemiBold" panose="020B0502040204020203" pitchFamily="34" charset="0"/>
              </a:rPr>
              <a:t>"userId"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Bahnschrift SemiBold" panose="020B0502040204020203" pitchFamily="34" charset="0"/>
              </a:rPr>
              <a:t>1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System.</a:t>
            </a:r>
            <a:r>
              <a:rPr kumimoji="0" lang="en-US" altLang="en-US" sz="1800" b="1" i="1" u="none" strike="noStrike" cap="none" normalizeH="0" baseline="0" noProof="1">
                <a:ln>
                  <a:noFill/>
                </a:ln>
                <a:solidFill>
                  <a:srgbClr val="660E7A"/>
                </a:solidFill>
                <a:effectLst/>
                <a:latin typeface="Bahnschrift SemiBold" panose="020B0502040204020203" pitchFamily="34" charset="0"/>
              </a:rPr>
              <a:t>out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.println(jsonObject.toString());</a:t>
            </a:r>
            <a:endParaRPr kumimoji="0" lang="en-US" altLang="en-US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B668E9-29A2-494F-A023-FBE2DE2A64EC}"/>
              </a:ext>
            </a:extLst>
          </p:cNvPr>
          <p:cNvSpPr/>
          <p:nvPr/>
        </p:nvSpPr>
        <p:spPr>
          <a:xfrm>
            <a:off x="6409246" y="4186639"/>
            <a:ext cx="4829830" cy="205261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C4ACA-E18A-4476-937F-C530903EEFB8}"/>
              </a:ext>
            </a:extLst>
          </p:cNvPr>
          <p:cNvSpPr txBox="1"/>
          <p:nvPr/>
        </p:nvSpPr>
        <p:spPr>
          <a:xfrm>
            <a:off x="6417423" y="4347317"/>
            <a:ext cx="4694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/>
              <a:t>{"title":"Ahmet","body":"Merhaba","userId":1}</a:t>
            </a:r>
          </a:p>
          <a:p>
            <a:r>
              <a:rPr lang="en-US" noProof="1"/>
              <a:t>             {</a:t>
            </a:r>
          </a:p>
          <a:p>
            <a:r>
              <a:rPr lang="en-US" noProof="1"/>
              <a:t>	"title":"Ahmet",</a:t>
            </a:r>
          </a:p>
          <a:p>
            <a:r>
              <a:rPr lang="en-US" noProof="1"/>
              <a:t>	"body":"Merhaba",</a:t>
            </a:r>
          </a:p>
          <a:p>
            <a:r>
              <a:rPr lang="en-US" noProof="1"/>
              <a:t>	"userId":1</a:t>
            </a:r>
          </a:p>
          <a:p>
            <a:r>
              <a:rPr lang="en-US" noProof="1"/>
              <a:t>	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C9809-F219-413E-BE4B-1B6F1D1AEE04}"/>
              </a:ext>
            </a:extLst>
          </p:cNvPr>
          <p:cNvSpPr txBox="1"/>
          <p:nvPr/>
        </p:nvSpPr>
        <p:spPr>
          <a:xfrm>
            <a:off x="1899919" y="1155751"/>
            <a:ext cx="45367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C3_JsonObjesiOlusturma</a:t>
            </a:r>
            <a:endParaRPr lang="en-US" noProof="1">
              <a:latin typeface="Bahnschrift SemiBold" panose="020B0502040204020203" pitchFamily="34" charset="0"/>
            </a:endParaRPr>
          </a:p>
          <a:p>
            <a:r>
              <a:rPr lang="en-US" noProof="1">
                <a:latin typeface="Bahnschrift SemiBold" panose="020B0502040204020203" pitchFamily="34" charset="0"/>
              </a:rPr>
              <a:t>Asagidaki JSON Objesini olusturup konsolda yazdirin.</a:t>
            </a:r>
          </a:p>
          <a:p>
            <a:endParaRPr lang="en-US" noProof="1"/>
          </a:p>
          <a:p>
            <a:r>
              <a:rPr lang="en-US" noProof="1"/>
              <a:t>	{</a:t>
            </a:r>
          </a:p>
          <a:p>
            <a:r>
              <a:rPr lang="en-US" noProof="1"/>
              <a:t>	"title":"Ahmet",</a:t>
            </a:r>
          </a:p>
          <a:p>
            <a:r>
              <a:rPr lang="en-US" noProof="1"/>
              <a:t>	"body":"Merhaba",</a:t>
            </a:r>
          </a:p>
          <a:p>
            <a:r>
              <a:rPr lang="en-US" noProof="1"/>
              <a:t>	"userId":1</a:t>
            </a:r>
          </a:p>
          <a:p>
            <a:r>
              <a:rPr lang="en-US" noProof="1"/>
              <a:t>	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017A04-6225-484D-B687-AA9FB186BA35}"/>
              </a:ext>
            </a:extLst>
          </p:cNvPr>
          <p:cNvSpPr/>
          <p:nvPr/>
        </p:nvSpPr>
        <p:spPr>
          <a:xfrm>
            <a:off x="1706973" y="964620"/>
            <a:ext cx="7892584" cy="2829252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84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  <p:bldP spid="18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4249D4-05EE-4331-9AC4-319E3AD28F77}"/>
              </a:ext>
            </a:extLst>
          </p:cNvPr>
          <p:cNvSpPr/>
          <p:nvPr/>
        </p:nvSpPr>
        <p:spPr>
          <a:xfrm>
            <a:off x="6817634" y="2903097"/>
            <a:ext cx="4950460" cy="290205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411116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DE59D-1838-4757-9DEA-230E9C2E7696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DC051-4FB6-43BB-A9D6-3C236B2A104C}"/>
              </a:ext>
            </a:extLst>
          </p:cNvPr>
          <p:cNvSpPr/>
          <p:nvPr/>
        </p:nvSpPr>
        <p:spPr>
          <a:xfrm>
            <a:off x="423906" y="621901"/>
            <a:ext cx="6139879" cy="3897958"/>
          </a:xfrm>
          <a:prstGeom prst="rect">
            <a:avLst/>
          </a:prstGeom>
          <a:noFill/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A087C-F922-4E5B-8CB7-0E732F89E9BD}"/>
              </a:ext>
            </a:extLst>
          </p:cNvPr>
          <p:cNvSpPr txBox="1"/>
          <p:nvPr/>
        </p:nvSpPr>
        <p:spPr>
          <a:xfrm>
            <a:off x="4471582" y="185148"/>
            <a:ext cx="397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noProof="1">
                <a:effectLst/>
                <a:latin typeface="Bahnschrift SemiBold" panose="020B0502040204020203" pitchFamily="34" charset="0"/>
              </a:rPr>
              <a:t>JSON </a:t>
            </a:r>
            <a:r>
              <a:rPr lang="en-US" noProof="1">
                <a:latin typeface="Bahnschrift SemiBold" panose="020B0502040204020203" pitchFamily="34" charset="0"/>
              </a:rPr>
              <a:t>OBJESI </a:t>
            </a:r>
            <a:r>
              <a:rPr lang="en-US" noProof="1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OLUSTURMA</a:t>
            </a:r>
            <a:endParaRPr lang="en-US" b="0" i="0" dirty="0"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12B1F-B09E-4D79-A9AE-D6010284AD2A}"/>
              </a:ext>
            </a:extLst>
          </p:cNvPr>
          <p:cNvSpPr txBox="1"/>
          <p:nvPr/>
        </p:nvSpPr>
        <p:spPr>
          <a:xfrm>
            <a:off x="6891728" y="2974712"/>
            <a:ext cx="47808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jsonObjectInner=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jsonObjectInner.put(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"checkin"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"2018-01-01"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jsonObjectInner.put(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"checkout"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"2019-01-01"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jsonObjectBody=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"firstname"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"Jim"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"lastname"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"Brown"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"totalprice"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111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"depositpaid"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"bookingdates"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,jsonObjectInner);</a:t>
            </a:r>
            <a:b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jsonObjectBody.put(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"additionalneeds"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noProof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"Breakfast"</a:t>
            </a:r>
            <a:r>
              <a:rPr kumimoji="0" lang="en-US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en-US" altLang="en-US" sz="2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7F8E3-6A56-4296-ACFA-98DF1CC2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42" y="1532185"/>
            <a:ext cx="3002167" cy="29353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DBCC39-4695-405A-88BA-4F3E2B6B46DF}"/>
              </a:ext>
            </a:extLst>
          </p:cNvPr>
          <p:cNvSpPr txBox="1"/>
          <p:nvPr/>
        </p:nvSpPr>
        <p:spPr>
          <a:xfrm>
            <a:off x="423907" y="718818"/>
            <a:ext cx="567209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Bahnschrift SemiBold" panose="020B0502040204020203" pitchFamily="34" charset="0"/>
                <a:cs typeface="Segoe UI" panose="020B0502040204020203" pitchFamily="34" charset="0"/>
              </a:rPr>
              <a:t>C3_JsonObjesiOlusturma</a:t>
            </a:r>
          </a:p>
          <a:p>
            <a:endParaRPr lang="en-US" sz="1000" noProof="1">
              <a:latin typeface="Bahnschrift SemiBold" panose="020B0502040204020203" pitchFamily="34" charset="0"/>
            </a:endParaRPr>
          </a:p>
          <a:p>
            <a:r>
              <a:rPr lang="en-US" noProof="1">
                <a:latin typeface="Bahnschrift SemiBold" panose="020B0502040204020203" pitchFamily="34" charset="0"/>
              </a:rPr>
              <a:t>Asagidaki JSON Objesini olusturalim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4667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E4F64D-0E02-4FC3-88CB-FAB34442EBE1}"/>
              </a:ext>
            </a:extLst>
          </p:cNvPr>
          <p:cNvSpPr/>
          <p:nvPr/>
        </p:nvSpPr>
        <p:spPr>
          <a:xfrm>
            <a:off x="5817143" y="1018314"/>
            <a:ext cx="5979078" cy="521824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26C49-CDD3-41B0-AA36-9D12BB657FF1}"/>
              </a:ext>
            </a:extLst>
          </p:cNvPr>
          <p:cNvCxnSpPr/>
          <p:nvPr/>
        </p:nvCxnSpPr>
        <p:spPr>
          <a:xfrm>
            <a:off x="140677" y="6365631"/>
            <a:ext cx="119106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DE59D-1838-4757-9DEA-230E9C2E7696}"/>
              </a:ext>
            </a:extLst>
          </p:cNvPr>
          <p:cNvSpPr txBox="1"/>
          <p:nvPr/>
        </p:nvSpPr>
        <p:spPr>
          <a:xfrm>
            <a:off x="164123" y="6424246"/>
            <a:ext cx="1191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BULUTLUOZ                                                                                    	 </a:t>
            </a:r>
            <a:r>
              <a:rPr lang="en-US" altLang="en-US" noProof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FRAMEWORK GELISTIRME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25BF-0BC0-4A54-997A-EE74D1F749D6}"/>
              </a:ext>
            </a:extLst>
          </p:cNvPr>
          <p:cNvSpPr txBox="1"/>
          <p:nvPr/>
        </p:nvSpPr>
        <p:spPr>
          <a:xfrm>
            <a:off x="4783015" y="169202"/>
            <a:ext cx="262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noProof="1">
                <a:latin typeface="Bahnschrift SemiBold" panose="020B0502040204020203" pitchFamily="34" charset="0"/>
              </a:rPr>
              <a:t>JSONPath KULLANIMI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82F2D-DE71-4E8A-A6F0-67BD4FFD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19" y="735409"/>
            <a:ext cx="3248380" cy="37761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219B93-4136-4DD3-B128-623BBF5309E0}"/>
              </a:ext>
            </a:extLst>
          </p:cNvPr>
          <p:cNvSpPr/>
          <p:nvPr/>
        </p:nvSpPr>
        <p:spPr>
          <a:xfrm>
            <a:off x="327551" y="4647197"/>
            <a:ext cx="4455464" cy="157648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C3CD6-CD14-4BA4-B2DF-E1A60682FF9B}"/>
              </a:ext>
            </a:extLst>
          </p:cNvPr>
          <p:cNvSpPr txBox="1"/>
          <p:nvPr/>
        </p:nvSpPr>
        <p:spPr>
          <a:xfrm>
            <a:off x="5862346" y="4584690"/>
            <a:ext cx="41745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kisiBilgisi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"firstName"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"Ahmet"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kisiBilgisi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"lastName"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"Bulut"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kisiBilgisi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"age"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1750EB"/>
                </a:solidFill>
                <a:latin typeface="Bahnschrift SemiBold" panose="020B0502040204020203" pitchFamily="34" charset="0"/>
              </a:rPr>
              <a:t>49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kisiBilgisi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"address"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adresBilgisi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kisiBilgisi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"phoneNumbers"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telBilgileri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  <a:endParaRPr lang="en-US" altLang="en-US" sz="2800" noProof="1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714A-24EA-4C1A-B6CC-557BA92DF147}"/>
              </a:ext>
            </a:extLst>
          </p:cNvPr>
          <p:cNvSpPr txBox="1"/>
          <p:nvPr/>
        </p:nvSpPr>
        <p:spPr>
          <a:xfrm>
            <a:off x="5817143" y="959701"/>
            <a:ext cx="5796925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cepTelefonu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"type"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"Cep Telefonu"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cepTelefonu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"number"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 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"555-123-4567"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evTel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"type"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"Ev telefonu"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evTel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"number"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"312-123-4567"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telBilgileri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cepTelefonu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telBilgileri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evTel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  <a:b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</a:br>
            <a:br>
              <a:rPr lang="en-US" altLang="en-US" sz="1600" i="1" noProof="1">
                <a:solidFill>
                  <a:srgbClr val="8C8C8C"/>
                </a:solidFill>
                <a:latin typeface="Bahnschrift SemiBold" panose="020B0502040204020203" pitchFamily="34" charset="0"/>
              </a:rPr>
            </a:b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adresBilgisi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"streetAddress"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 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"Yenimahalle kurtulus cad"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adresBilgisi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"city"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"Ankara"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sz="1600" noProof="1">
                <a:solidFill>
                  <a:srgbClr val="000000"/>
                </a:solidFill>
                <a:latin typeface="Bahnschrift SemiBold" panose="020B0502040204020203" pitchFamily="34" charset="0"/>
              </a:rPr>
              <a:t>adresBilgisi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.put(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"postalCode"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,</a:t>
            </a:r>
            <a:r>
              <a:rPr lang="en-US" altLang="en-US" sz="1600" noProof="1">
                <a:solidFill>
                  <a:srgbClr val="067D17"/>
                </a:solidFill>
                <a:latin typeface="Bahnschrift SemiBold" panose="020B0502040204020203" pitchFamily="34" charset="0"/>
              </a:rPr>
              <a:t>"06100"</a:t>
            </a:r>
            <a:r>
              <a:rPr lang="en-US" altLang="en-US" sz="1600" noProof="1">
                <a:solidFill>
                  <a:srgbClr val="080808"/>
                </a:solidFill>
                <a:latin typeface="Bahnschrift SemiBold" panose="020B0502040204020203" pitchFamily="34" charset="0"/>
              </a:rPr>
              <a:t>);</a:t>
            </a:r>
            <a:endParaRPr lang="en-US" altLang="en-US" sz="2800" noProof="1"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86263B-BDF0-47AE-9C3C-4FE6CAD51446}"/>
              </a:ext>
            </a:extLst>
          </p:cNvPr>
          <p:cNvSpPr txBox="1"/>
          <p:nvPr/>
        </p:nvSpPr>
        <p:spPr>
          <a:xfrm>
            <a:off x="1197050" y="307702"/>
            <a:ext cx="275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ahnschrift SemiBold" panose="020B0502040204020203" pitchFamily="34" charset="0"/>
              </a:rPr>
              <a:t>C8_JsonPathKullanimi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C6478-80A7-49A9-8D88-38E571F9F919}"/>
              </a:ext>
            </a:extLst>
          </p:cNvPr>
          <p:cNvSpPr txBox="1"/>
          <p:nvPr/>
        </p:nvSpPr>
        <p:spPr>
          <a:xfrm>
            <a:off x="395779" y="4711767"/>
            <a:ext cx="435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kisiBilgisi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adresBilgisi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cepTelefonu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JSONObject evTel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JSONObject();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JSONArray telBilgileri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JSONArray();</a:t>
            </a:r>
            <a:endParaRPr kumimoji="0" lang="en-US" altLang="en-US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3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15390</TotalTime>
  <Words>857</Words>
  <Application>Microsoft Macintosh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Light</vt:lpstr>
      <vt:lpstr>Bahnschrift SemiBold</vt:lpstr>
      <vt:lpstr>Calibri</vt:lpstr>
      <vt:lpstr>Calibri Light</vt:lpstr>
      <vt:lpstr>Graphik Medium</vt:lpstr>
      <vt:lpstr>JetBrains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11497</cp:lastModifiedBy>
  <cp:revision>372</cp:revision>
  <dcterms:created xsi:type="dcterms:W3CDTF">2021-05-10T20:43:49Z</dcterms:created>
  <dcterms:modified xsi:type="dcterms:W3CDTF">2022-07-03T18:10:22Z</dcterms:modified>
</cp:coreProperties>
</file>