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9" r:id="rId6"/>
    <p:sldId id="260" r:id="rId7"/>
    <p:sldId id="261" r:id="rId8"/>
    <p:sldId id="270" r:id="rId9"/>
    <p:sldId id="262" r:id="rId10"/>
    <p:sldId id="271" r:id="rId11"/>
    <p:sldId id="272" r:id="rId12"/>
    <p:sldId id="273" r:id="rId13"/>
    <p:sldId id="275" r:id="rId14"/>
    <p:sldId id="276" r:id="rId15"/>
    <p:sldId id="265" r:id="rId16"/>
    <p:sldId id="278" r:id="rId17"/>
    <p:sldId id="277" r:id="rId18"/>
    <p:sldId id="279" r:id="rId19"/>
    <p:sldId id="280" r:id="rId20"/>
    <p:sldId id="285" r:id="rId21"/>
    <p:sldId id="284" r:id="rId22"/>
    <p:sldId id="282" r:id="rId23"/>
    <p:sldId id="286" r:id="rId24"/>
    <p:sldId id="283" r:id="rId25"/>
    <p:sldId id="287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858"/>
    <p:restoredTop sz="93631"/>
  </p:normalViewPr>
  <p:slideViewPr>
    <p:cSldViewPr snapToGrid="0" snapToObjects="1">
      <p:cViewPr varScale="1">
        <p:scale>
          <a:sx n="120" d="100"/>
          <a:sy n="120" d="100"/>
        </p:scale>
        <p:origin x="8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48809-2BC0-2744-BD25-51E79CCBF7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529811-02A8-624E-B232-B5F0587AD4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56D7A6-CE9C-C54E-864A-783A50AF6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F50A2-76E8-314D-8635-03430001C5CD}" type="datetimeFigureOut">
              <a:rPr lang="en-US" smtClean="0"/>
              <a:t>5/2/19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9BC696-BBEF-BA4E-BA2B-0C5D60FC8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47CB19-21E2-DD44-A2FC-263AE45B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E5FEB-8B6F-B44F-9B59-63D0CF64A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569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D8A65-F8DF-4C43-AA8A-8135740E9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088D9C-CB6E-8549-99F1-C01F94E6A2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AA2375-C73A-D147-9631-05C9DA45B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F50A2-76E8-314D-8635-03430001C5CD}" type="datetimeFigureOut">
              <a:rPr lang="en-US" smtClean="0"/>
              <a:t>5/2/19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77A128-CC8E-464F-99B5-13509F774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DD991-2A78-B84E-9B16-51FBC99D6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E5FEB-8B6F-B44F-9B59-63D0CF64A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839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C88130-E7A0-7D4A-84A4-83EE4C72D4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70C4ED-5091-0246-9E99-2EB806035A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40701A-3D4A-5E40-8371-54DF7AF6A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F50A2-76E8-314D-8635-03430001C5CD}" type="datetimeFigureOut">
              <a:rPr lang="en-US" smtClean="0"/>
              <a:t>5/2/19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DE5CD3-46DB-5248-BAE2-D0B969D4E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3ECA77-ACEA-C742-B3BF-6D31BF2A2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E5FEB-8B6F-B44F-9B59-63D0CF64A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739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4B985-0C70-0443-A8A5-831DF7ACB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550C1-F232-F548-B0D4-248D1E227E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7ECC70-19EE-EC46-8D7B-54C0FFD6C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F50A2-76E8-314D-8635-03430001C5CD}" type="datetimeFigureOut">
              <a:rPr lang="en-US" smtClean="0"/>
              <a:t>5/2/19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61CEA0-DB94-EC49-84AC-54F0993E8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A00D88-3A12-0C40-B207-BD5079BFF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E5FEB-8B6F-B44F-9B59-63D0CF64A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070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15F40-6E5B-304B-B5AE-D26E69FC3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249D5B-82E3-6641-9283-7DF8BB575B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DD5091-DC9B-6E4E-8919-36FBC3C56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F50A2-76E8-314D-8635-03430001C5CD}" type="datetimeFigureOut">
              <a:rPr lang="en-US" smtClean="0"/>
              <a:t>5/2/19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E294F1-86AC-2341-81B8-47283DDDA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8CF53-8044-424A-BC57-4EC1E9198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E5FEB-8B6F-B44F-9B59-63D0CF64A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313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CD5C9-F868-984F-A083-A72DBA502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93BB89-91A4-4246-8AFC-0D54729030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4CAFFF-93BF-5342-BD67-BE7282D5EC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63D81A-01ED-0949-A19B-61A4AAD81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F50A2-76E8-314D-8635-03430001C5CD}" type="datetimeFigureOut">
              <a:rPr lang="en-US" smtClean="0"/>
              <a:t>5/2/19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E9B63-9BFA-FC4D-88DB-25E1FD2B8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77721F-53BF-9241-A0CF-561A52BE3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E5FEB-8B6F-B44F-9B59-63D0CF64A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407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0E6AB-BAC4-4D42-8F2D-28E3D449E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136F08-E2F6-C149-8345-2404B4A4C1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1475C5-6671-4747-AC6A-0479CA4139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26CA5D-C8E5-4243-9038-6E0E185D4F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3DE638-630A-1944-8EF6-D57CCCAAE1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4904C0-172D-9F45-A894-07D5EFFC3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F50A2-76E8-314D-8635-03430001C5CD}" type="datetimeFigureOut">
              <a:rPr lang="en-US" smtClean="0"/>
              <a:t>5/2/19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650C1F-0BF8-0648-9DF4-4458E04A8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A2A3CA-BFDD-4847-8A7A-4D7257EC5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E5FEB-8B6F-B44F-9B59-63D0CF64A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66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72DFF-70EE-AB40-B2FA-F56C9B175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3AB2D8-8312-4043-854E-393B7FC86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F50A2-76E8-314D-8635-03430001C5CD}" type="datetimeFigureOut">
              <a:rPr lang="en-US" smtClean="0"/>
              <a:t>5/2/19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933259-4B94-D34F-9763-1E64BE0D7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0A4B56-3ED0-4140-8E25-568215F88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E5FEB-8B6F-B44F-9B59-63D0CF64A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777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31D251-D5E9-FA4F-86C2-AD3082115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F50A2-76E8-314D-8635-03430001C5CD}" type="datetimeFigureOut">
              <a:rPr lang="en-US" smtClean="0"/>
              <a:t>5/2/19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D78C9F-A00A-C44F-908F-90170C187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B8B96A-1DE7-804E-B564-665EE7201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E5FEB-8B6F-B44F-9B59-63D0CF64A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676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AE5B6-51E5-A44E-BACA-1DB60B5AA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546CC0-C119-CF4A-9362-887CF71196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719A02-DB4C-FB46-87DD-170366200F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4D8E1E-4E84-0B4E-9755-E0E715398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F50A2-76E8-314D-8635-03430001C5CD}" type="datetimeFigureOut">
              <a:rPr lang="en-US" smtClean="0"/>
              <a:t>5/2/19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13551E-AF79-8944-BD3B-C0C0FB824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135813-A595-AE45-81D8-46DF3900F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E5FEB-8B6F-B44F-9B59-63D0CF64A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490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6A328-A427-D945-8848-A9211A09E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6178E5-81D4-D64D-A49C-7325F62312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4EEDF5-0BD2-0349-8E7A-A46C1DD93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A480CD-612D-8C41-BD5F-37EF8C2E5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F50A2-76E8-314D-8635-03430001C5CD}" type="datetimeFigureOut">
              <a:rPr lang="en-US" smtClean="0"/>
              <a:t>5/2/19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DC03F0-C93D-3F49-9A84-AA8016995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565C35-4040-CD4C-9657-C71E577A9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E5FEB-8B6F-B44F-9B59-63D0CF64A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697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98D23E-79B9-0C44-A604-22F3F4A49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635304-2E4D-674E-B72A-6012139266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15980B-2C77-0342-9879-3C00103522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EF50A2-76E8-314D-8635-03430001C5CD}" type="datetimeFigureOut">
              <a:rPr lang="en-US" smtClean="0"/>
              <a:t>5/2/19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B18BFB-375C-0849-8B9E-99D9D934A2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DD40C7-A9E7-A54B-9208-B51154BB80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0E5FEB-8B6F-B44F-9B59-63D0CF64A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847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79688-2BFC-2245-9F45-987BBDACAA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Chapter 8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F579D3-8939-374F-8662-DFA5751372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400" b="1" dirty="0"/>
              <a:t>Perfectly competitive markets</a:t>
            </a:r>
          </a:p>
        </p:txBody>
      </p:sp>
    </p:spTree>
    <p:extLst>
      <p:ext uri="{BB962C8B-B14F-4D97-AF65-F5344CB8AC3E}">
        <p14:creationId xmlns:p14="http://schemas.microsoft.com/office/powerpoint/2010/main" val="10175962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" y="0"/>
            <a:ext cx="12077700" cy="2044700"/>
          </a:xfrm>
        </p:spPr>
        <p:txBody>
          <a:bodyPr>
            <a:normAutofit/>
          </a:bodyPr>
          <a:lstStyle/>
          <a:p>
            <a:r>
              <a:rPr lang="en-US" sz="4000" b="1" dirty="0"/>
              <a:t>Profit maximization</a:t>
            </a:r>
            <a:br>
              <a:rPr lang="en-US" sz="3100" dirty="0"/>
            </a:br>
            <a:r>
              <a:rPr lang="en-US" sz="3200" b="1" dirty="0"/>
              <a:t>The firm maximizes profit at the level of output (100), where marginal revenue equals marginal cost </a:t>
            </a:r>
            <a:r>
              <a:rPr lang="en-US" sz="3100" b="1" dirty="0"/>
              <a:t>(MR=MC).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4091" y="2044700"/>
            <a:ext cx="11029709" cy="4691766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b="1" dirty="0"/>
              <a:t>MC</a:t>
            </a:r>
          </a:p>
          <a:p>
            <a:pPr marL="0" indent="0">
              <a:buNone/>
            </a:pPr>
            <a:r>
              <a:rPr lang="en-US" dirty="0"/>
              <a:t>                                                                                            AC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10                                                                                 </a:t>
            </a:r>
            <a:r>
              <a:rPr lang="en-US" b="1" dirty="0"/>
              <a:t>MR = AR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</a:t>
            </a:r>
          </a:p>
          <a:p>
            <a:pPr marL="0" indent="0">
              <a:buNone/>
            </a:pPr>
            <a:r>
              <a:rPr lang="en-US" dirty="0"/>
              <a:t>                            output                           100   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1296537" y="2322259"/>
            <a:ext cx="27296" cy="379193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Arc 4"/>
          <p:cNvSpPr/>
          <p:nvPr/>
        </p:nvSpPr>
        <p:spPr>
          <a:xfrm flipV="1">
            <a:off x="1137312" y="184546"/>
            <a:ext cx="4958688" cy="4831306"/>
          </a:xfrm>
          <a:prstGeom prst="arc">
            <a:avLst>
              <a:gd name="adj1" fmla="val 13696560"/>
              <a:gd name="adj2" fmla="val 21518710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1323833" y="6030410"/>
            <a:ext cx="7310881" cy="5649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354237" y="3966570"/>
            <a:ext cx="7118431" cy="4984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5625296" y="4016415"/>
            <a:ext cx="11576" cy="201399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Arc 8">
            <a:extLst>
              <a:ext uri="{FF2B5EF4-FFF2-40B4-BE49-F238E27FC236}">
                <a16:creationId xmlns:a16="http://schemas.microsoft.com/office/drawing/2014/main" id="{F2CF11DC-DD73-F441-A4E8-03EADCA6C143}"/>
              </a:ext>
            </a:extLst>
          </p:cNvPr>
          <p:cNvSpPr/>
          <p:nvPr/>
        </p:nvSpPr>
        <p:spPr>
          <a:xfrm flipV="1">
            <a:off x="1323833" y="0"/>
            <a:ext cx="6039244" cy="4831306"/>
          </a:xfrm>
          <a:prstGeom prst="arc">
            <a:avLst>
              <a:gd name="adj1" fmla="val 12048518"/>
              <a:gd name="adj2" fmla="val 20929014"/>
            </a:avLst>
          </a:prstGeom>
          <a:ln w="38100">
            <a:solidFill>
              <a:schemeClr val="accent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5746B52-E607-234C-ABF0-1B09160A7134}"/>
              </a:ext>
            </a:extLst>
          </p:cNvPr>
          <p:cNvSpPr/>
          <p:nvPr/>
        </p:nvSpPr>
        <p:spPr>
          <a:xfrm>
            <a:off x="7672227" y="4306909"/>
            <a:ext cx="449479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b="1" dirty="0"/>
              <a:t>The intersection between marginal revenue and marginal cost determines the equilibrium point for the firm.</a:t>
            </a:r>
          </a:p>
        </p:txBody>
      </p:sp>
    </p:spTree>
    <p:extLst>
      <p:ext uri="{BB962C8B-B14F-4D97-AF65-F5344CB8AC3E}">
        <p14:creationId xmlns:p14="http://schemas.microsoft.com/office/powerpoint/2010/main" val="2118581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" y="0"/>
            <a:ext cx="12077700" cy="1672694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/>
              <a:t>Profit per unit = average revenue – average cost</a:t>
            </a:r>
            <a:endParaRPr lang="en-US" sz="31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4091" y="2044700"/>
            <a:ext cx="11029709" cy="4691766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b="1" dirty="0"/>
              <a:t>MC</a:t>
            </a:r>
          </a:p>
          <a:p>
            <a:pPr marL="0" indent="0">
              <a:buNone/>
            </a:pPr>
            <a:r>
              <a:rPr lang="en-US" dirty="0"/>
              <a:t>                                                                                            ATC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10                                                                                 </a:t>
            </a:r>
            <a:r>
              <a:rPr lang="en-US" b="1" dirty="0"/>
              <a:t>MR = AR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7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</a:t>
            </a:r>
          </a:p>
          <a:p>
            <a:pPr marL="0" indent="0">
              <a:buNone/>
            </a:pPr>
            <a:r>
              <a:rPr lang="en-US" dirty="0"/>
              <a:t>                            output                           100   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1296537" y="2322259"/>
            <a:ext cx="27296" cy="379193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Arc 4"/>
          <p:cNvSpPr/>
          <p:nvPr/>
        </p:nvSpPr>
        <p:spPr>
          <a:xfrm flipV="1">
            <a:off x="1137312" y="184546"/>
            <a:ext cx="4958688" cy="4831306"/>
          </a:xfrm>
          <a:prstGeom prst="arc">
            <a:avLst>
              <a:gd name="adj1" fmla="val 13696560"/>
              <a:gd name="adj2" fmla="val 21518710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1323833" y="6030410"/>
            <a:ext cx="7310881" cy="5649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354237" y="3966570"/>
            <a:ext cx="7118431" cy="4984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5625296" y="4016415"/>
            <a:ext cx="11576" cy="201399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Arc 8">
            <a:extLst>
              <a:ext uri="{FF2B5EF4-FFF2-40B4-BE49-F238E27FC236}">
                <a16:creationId xmlns:a16="http://schemas.microsoft.com/office/drawing/2014/main" id="{F2CF11DC-DD73-F441-A4E8-03EADCA6C143}"/>
              </a:ext>
            </a:extLst>
          </p:cNvPr>
          <p:cNvSpPr/>
          <p:nvPr/>
        </p:nvSpPr>
        <p:spPr>
          <a:xfrm flipV="1">
            <a:off x="1323833" y="0"/>
            <a:ext cx="6039244" cy="4831306"/>
          </a:xfrm>
          <a:prstGeom prst="arc">
            <a:avLst>
              <a:gd name="adj1" fmla="val 12048518"/>
              <a:gd name="adj2" fmla="val 20929014"/>
            </a:avLst>
          </a:prstGeom>
          <a:ln w="38100">
            <a:solidFill>
              <a:schemeClr val="accent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5746B52-E607-234C-ABF0-1B09160A7134}"/>
              </a:ext>
            </a:extLst>
          </p:cNvPr>
          <p:cNvSpPr/>
          <p:nvPr/>
        </p:nvSpPr>
        <p:spPr>
          <a:xfrm>
            <a:off x="7305533" y="4306909"/>
            <a:ext cx="486148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b="1" dirty="0"/>
              <a:t>Profit per unit = AR – AC = 10 – 7 = 3</a:t>
            </a:r>
          </a:p>
          <a:p>
            <a:pPr algn="just"/>
            <a:r>
              <a:rPr lang="en-US" sz="2400" b="1" dirty="0"/>
              <a:t>total profit   = Q * 3 = 100 * 3 = 300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66C2146-5ADD-4341-A1F4-D3C354F87986}"/>
              </a:ext>
            </a:extLst>
          </p:cNvPr>
          <p:cNvCxnSpPr/>
          <p:nvPr/>
        </p:nvCxnSpPr>
        <p:spPr>
          <a:xfrm flipH="1">
            <a:off x="1323833" y="4582633"/>
            <a:ext cx="4311423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8607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124" y="125633"/>
            <a:ext cx="11817752" cy="1826941"/>
          </a:xfrm>
        </p:spPr>
        <p:txBody>
          <a:bodyPr>
            <a:normAutofit fontScale="90000"/>
          </a:bodyPr>
          <a:lstStyle/>
          <a:p>
            <a:r>
              <a:rPr lang="en-US" sz="3600" b="1" dirty="0"/>
              <a:t>could you estimate the profit?</a:t>
            </a:r>
            <a:br>
              <a:rPr lang="en-US" sz="3600" b="1" dirty="0"/>
            </a:br>
            <a:r>
              <a:rPr lang="en-US" sz="3100" b="1" dirty="0"/>
              <a:t>the quantity of equilibrium = 60 units, where</a:t>
            </a:r>
            <a:r>
              <a:rPr lang="en-US" b="1" dirty="0"/>
              <a:t> (</a:t>
            </a:r>
            <a:r>
              <a:rPr lang="en-US" sz="3100" b="1" dirty="0"/>
              <a:t>MR=MC).</a:t>
            </a:r>
            <a:br>
              <a:rPr lang="en-US" sz="3100" b="1" dirty="0"/>
            </a:br>
            <a:r>
              <a:rPr lang="en-US" sz="3100" b="1" dirty="0"/>
              <a:t>Profit per unit = AR – AC = 20 - 10 = 10.    Total profit</a:t>
            </a:r>
            <a:r>
              <a:rPr lang="en-US" sz="3100" dirty="0"/>
              <a:t> = 60 x 10 = 600 dollars.</a:t>
            </a:r>
            <a:br>
              <a:rPr lang="en-US" sz="3100" dirty="0"/>
            </a:br>
            <a:r>
              <a:rPr lang="en-US" sz="2700" b="1" i="1" dirty="0"/>
              <a:t>Firms achieve economic profit because average revenue is higher than average cost</a:t>
            </a:r>
            <a:br>
              <a:rPr lang="en-US" dirty="0"/>
            </a:b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795" y="1800224"/>
            <a:ext cx="11550409" cy="493624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                                                              MC</a:t>
            </a:r>
          </a:p>
          <a:p>
            <a:pPr marL="0" indent="0">
              <a:buNone/>
            </a:pPr>
            <a:r>
              <a:rPr lang="en-US" dirty="0"/>
              <a:t>                                                                                               AC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20                                                                 a                      MR=AR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10                                                                b</a:t>
            </a:r>
          </a:p>
          <a:p>
            <a:pPr marL="0" indent="0">
              <a:buNone/>
            </a:pPr>
            <a:r>
              <a:rPr lang="en-US" dirty="0"/>
              <a:t>  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</a:t>
            </a:r>
          </a:p>
          <a:p>
            <a:pPr marL="0" indent="0">
              <a:buNone/>
            </a:pPr>
            <a:r>
              <a:rPr lang="en-US" dirty="0"/>
              <a:t>                            output                         60   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1296537" y="2322259"/>
            <a:ext cx="27296" cy="379193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Arc 4"/>
          <p:cNvSpPr/>
          <p:nvPr/>
        </p:nvSpPr>
        <p:spPr>
          <a:xfrm flipV="1">
            <a:off x="1137312" y="184546"/>
            <a:ext cx="4958688" cy="4831306"/>
          </a:xfrm>
          <a:prstGeom prst="arc">
            <a:avLst>
              <a:gd name="adj1" fmla="val 13696560"/>
              <a:gd name="adj2" fmla="val 2151871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1323833" y="6030410"/>
            <a:ext cx="7310881" cy="5649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354237" y="3966570"/>
            <a:ext cx="7118431" cy="4984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5625296" y="4016415"/>
            <a:ext cx="11576" cy="201399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Arc 8"/>
          <p:cNvSpPr/>
          <p:nvPr/>
        </p:nvSpPr>
        <p:spPr>
          <a:xfrm flipV="1">
            <a:off x="1323833" y="0"/>
            <a:ext cx="6039244" cy="4831306"/>
          </a:xfrm>
          <a:prstGeom prst="arc">
            <a:avLst>
              <a:gd name="adj1" fmla="val 12048518"/>
              <a:gd name="adj2" fmla="val 20929014"/>
            </a:avLst>
          </a:prstGeom>
          <a:ln w="38100">
            <a:solidFill>
              <a:schemeClr val="accent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flipH="1">
            <a:off x="1323833" y="4595149"/>
            <a:ext cx="4313039" cy="1157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8304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25634"/>
            <a:ext cx="12192000" cy="1777594"/>
          </a:xfrm>
        </p:spPr>
        <p:txBody>
          <a:bodyPr>
            <a:normAutofit fontScale="90000"/>
          </a:bodyPr>
          <a:lstStyle/>
          <a:p>
            <a:r>
              <a:rPr lang="en-US" dirty="0"/>
              <a:t> firm maximizes profit at 40 units, MR = MC.</a:t>
            </a:r>
            <a:br>
              <a:rPr lang="en-US" dirty="0"/>
            </a:br>
            <a:r>
              <a:rPr lang="en-US" b="1" dirty="0"/>
              <a:t>Profit per unit = AR – AC = Zero</a:t>
            </a:r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firm is at break- even point</a:t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700" y="1758902"/>
            <a:ext cx="11087100" cy="4977564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endParaRPr lang="en-US" b="1" dirty="0"/>
          </a:p>
          <a:p>
            <a:pPr marL="0" indent="0">
              <a:buNone/>
            </a:pPr>
            <a:r>
              <a:rPr lang="en-US" dirty="0"/>
              <a:t>                                                                         MC</a:t>
            </a:r>
          </a:p>
          <a:p>
            <a:pPr marL="0" indent="0">
              <a:buNone/>
            </a:pPr>
            <a:r>
              <a:rPr lang="en-US" dirty="0"/>
              <a:t>                                                                                               AC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8                                                                      MR=AR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</a:t>
            </a:r>
          </a:p>
          <a:p>
            <a:pPr marL="0" indent="0">
              <a:buNone/>
            </a:pPr>
            <a:r>
              <a:rPr lang="en-US" dirty="0"/>
              <a:t>                                                    40                                   output          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1296537" y="2322259"/>
            <a:ext cx="27296" cy="379193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Arc 4"/>
          <p:cNvSpPr/>
          <p:nvPr/>
        </p:nvSpPr>
        <p:spPr>
          <a:xfrm flipV="1">
            <a:off x="1137312" y="184546"/>
            <a:ext cx="4958688" cy="4831306"/>
          </a:xfrm>
          <a:prstGeom prst="arc">
            <a:avLst>
              <a:gd name="adj1" fmla="val 13696560"/>
              <a:gd name="adj2" fmla="val 2151871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1323833" y="6030410"/>
            <a:ext cx="7310881" cy="5649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Arc 8"/>
          <p:cNvSpPr/>
          <p:nvPr/>
        </p:nvSpPr>
        <p:spPr>
          <a:xfrm flipV="1">
            <a:off x="1323833" y="0"/>
            <a:ext cx="6039244" cy="4831306"/>
          </a:xfrm>
          <a:prstGeom prst="arc">
            <a:avLst>
              <a:gd name="adj1" fmla="val 12048518"/>
              <a:gd name="adj2" fmla="val 20929014"/>
            </a:avLst>
          </a:prstGeom>
          <a:ln w="38100">
            <a:solidFill>
              <a:schemeClr val="accent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flipH="1" flipV="1">
            <a:off x="1354237" y="4794570"/>
            <a:ext cx="7118430" cy="8600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4457700" y="4831306"/>
            <a:ext cx="25400" cy="125559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92E2CC61-6FE8-B64D-A6E4-8717BA73ABB0}"/>
              </a:ext>
            </a:extLst>
          </p:cNvPr>
          <p:cNvSpPr/>
          <p:nvPr/>
        </p:nvSpPr>
        <p:spPr>
          <a:xfrm>
            <a:off x="7755964" y="1825624"/>
            <a:ext cx="310193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break- even point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614812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25634"/>
            <a:ext cx="12192000" cy="1574356"/>
          </a:xfrm>
        </p:spPr>
        <p:txBody>
          <a:bodyPr>
            <a:normAutofit fontScale="90000"/>
          </a:bodyPr>
          <a:lstStyle/>
          <a:p>
            <a:r>
              <a:rPr lang="en-US" dirty="0"/>
              <a:t>The quantity of equilibrium is 30 units, where MR = MC.</a:t>
            </a:r>
            <a:br>
              <a:rPr lang="en-US" dirty="0"/>
            </a:br>
            <a:r>
              <a:rPr lang="en-US" dirty="0"/>
              <a:t>Profit per unit = AR – AC = 5 – 8 = -3</a:t>
            </a:r>
            <a:br>
              <a:rPr lang="en-US" sz="2800" dirty="0"/>
            </a:br>
            <a:r>
              <a:rPr lang="en-US" dirty="0"/>
              <a:t>firm makes loss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700" y="1758902"/>
            <a:ext cx="11087100" cy="4977564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endParaRPr lang="en-US" b="1" dirty="0"/>
          </a:p>
          <a:p>
            <a:pPr marL="0" indent="0">
              <a:buNone/>
            </a:pPr>
            <a:r>
              <a:rPr lang="en-US" dirty="0"/>
              <a:t>                                                              MC</a:t>
            </a:r>
          </a:p>
          <a:p>
            <a:pPr marL="0" indent="0">
              <a:buNone/>
            </a:pPr>
            <a:r>
              <a:rPr lang="en-US" dirty="0"/>
              <a:t>                                                                                               AC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b="1" dirty="0"/>
              <a:t>   </a:t>
            </a:r>
            <a:r>
              <a:rPr lang="en-US" dirty="0"/>
              <a:t>               </a:t>
            </a:r>
            <a:r>
              <a:rPr lang="en-US" b="1" dirty="0"/>
              <a:t>loss   </a:t>
            </a:r>
            <a:r>
              <a:rPr lang="en-US" dirty="0"/>
              <a:t>                                                         MR=AR = price</a:t>
            </a:r>
          </a:p>
          <a:p>
            <a:pPr marL="0" indent="0">
              <a:buNone/>
            </a:pPr>
            <a:r>
              <a:rPr lang="en-US" dirty="0"/>
              <a:t>       5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</a:t>
            </a:r>
          </a:p>
          <a:p>
            <a:pPr marL="0" indent="0">
              <a:buNone/>
            </a:pPr>
            <a:r>
              <a:rPr lang="en-US" dirty="0"/>
              <a:t>                                                  30                                   output          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1296537" y="2322259"/>
            <a:ext cx="27296" cy="379193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Arc 4"/>
          <p:cNvSpPr/>
          <p:nvPr/>
        </p:nvSpPr>
        <p:spPr>
          <a:xfrm flipV="1">
            <a:off x="393700" y="627797"/>
            <a:ext cx="4958688" cy="4831306"/>
          </a:xfrm>
          <a:prstGeom prst="arc">
            <a:avLst>
              <a:gd name="adj1" fmla="val 14766262"/>
              <a:gd name="adj2" fmla="val 194345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1323833" y="6030410"/>
            <a:ext cx="7310881" cy="5649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Arc 8"/>
          <p:cNvSpPr/>
          <p:nvPr/>
        </p:nvSpPr>
        <p:spPr>
          <a:xfrm flipV="1">
            <a:off x="1323833" y="0"/>
            <a:ext cx="6039244" cy="4831306"/>
          </a:xfrm>
          <a:prstGeom prst="arc">
            <a:avLst>
              <a:gd name="adj1" fmla="val 12048518"/>
              <a:gd name="adj2" fmla="val 20929014"/>
            </a:avLst>
          </a:prstGeom>
          <a:ln w="38100">
            <a:solidFill>
              <a:schemeClr val="accent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flipH="1" flipV="1">
            <a:off x="1296537" y="5209576"/>
            <a:ext cx="7118430" cy="8600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cxnSpLocks/>
          </p:cNvCxnSpPr>
          <p:nvPr/>
        </p:nvCxnSpPr>
        <p:spPr>
          <a:xfrm>
            <a:off x="3862277" y="4831306"/>
            <a:ext cx="0" cy="126647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3154F8B-8252-9145-A813-810ECC397FB6}"/>
              </a:ext>
            </a:extLst>
          </p:cNvPr>
          <p:cNvCxnSpPr>
            <a:cxnSpLocks/>
          </p:cNvCxnSpPr>
          <p:nvPr/>
        </p:nvCxnSpPr>
        <p:spPr>
          <a:xfrm flipH="1" flipV="1">
            <a:off x="1323833" y="4792155"/>
            <a:ext cx="2538444" cy="39152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CE0A09B3-D17E-B148-8913-55BA98C4C891}"/>
              </a:ext>
            </a:extLst>
          </p:cNvPr>
          <p:cNvSpPr/>
          <p:nvPr/>
        </p:nvSpPr>
        <p:spPr>
          <a:xfrm>
            <a:off x="871305" y="4627065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063367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FA206-9914-4F4D-A8E5-5AA995D8B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346A39-C043-C14A-8F1E-4F2775A24C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889512" cy="4490115"/>
          </a:xfrm>
        </p:spPr>
        <p:txBody>
          <a:bodyPr/>
          <a:lstStyle/>
          <a:p>
            <a:pPr marL="0" indent="0">
              <a:buNone/>
            </a:pPr>
            <a:r>
              <a:rPr lang="en-US" b="1" u="sng" dirty="0"/>
              <a:t>There are three possibilities:</a:t>
            </a:r>
          </a:p>
          <a:p>
            <a:endParaRPr lang="en-US" b="1" dirty="0"/>
          </a:p>
          <a:p>
            <a:pPr marL="514350" indent="-514350" algn="just">
              <a:buFont typeface="+mj-lt"/>
              <a:buAutoNum type="arabicPeriod"/>
            </a:pPr>
            <a:r>
              <a:rPr lang="en-US" b="1" dirty="0"/>
              <a:t>Firm makes profit if average revenue is higher than the average cost.</a:t>
            </a:r>
          </a:p>
          <a:p>
            <a:pPr marL="514350" indent="-514350" algn="just">
              <a:buFont typeface="+mj-lt"/>
              <a:buAutoNum type="arabicPeriod"/>
            </a:pPr>
            <a:endParaRPr lang="en-US" b="1" dirty="0"/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Firm is at break even point if average revenue equals average cost.</a:t>
            </a:r>
          </a:p>
          <a:p>
            <a:pPr marL="514350" indent="-514350">
              <a:buFont typeface="+mj-lt"/>
              <a:buAutoNum type="arabicPeriod"/>
            </a:pPr>
            <a:endParaRPr lang="en-US" b="1" dirty="0"/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Firm makes loss if average revenue is less than the average cost.</a:t>
            </a:r>
          </a:p>
        </p:txBody>
      </p:sp>
    </p:spTree>
    <p:extLst>
      <p:ext uri="{BB962C8B-B14F-4D97-AF65-F5344CB8AC3E}">
        <p14:creationId xmlns:p14="http://schemas.microsoft.com/office/powerpoint/2010/main" val="41356420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23A66-B6CC-0445-9DDD-65669B6BD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567" y="269433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The supply curve of a firm in the short run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37B602-BCE1-5240-9C67-2ED3844A09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140" y="1339702"/>
            <a:ext cx="11536325" cy="5305647"/>
          </a:xfrm>
        </p:spPr>
        <p:txBody>
          <a:bodyPr/>
          <a:lstStyle/>
          <a:p>
            <a:r>
              <a:rPr lang="en-US" dirty="0"/>
              <a:t>The firm will produce the level of output, where MR = MC</a:t>
            </a:r>
          </a:p>
          <a:p>
            <a:r>
              <a:rPr lang="en-US" dirty="0"/>
              <a:t>In perfect competition market, P = MR</a:t>
            </a:r>
          </a:p>
          <a:p>
            <a:r>
              <a:rPr lang="en-US" dirty="0"/>
              <a:t>The firm will produce , where P = MC</a:t>
            </a:r>
          </a:p>
          <a:p>
            <a:pPr algn="just"/>
            <a:r>
              <a:rPr lang="en-US" dirty="0"/>
              <a:t>For any given price, we can determine from marginal cost the output produced by the firm (the firm supply curve).</a:t>
            </a:r>
          </a:p>
          <a:p>
            <a:r>
              <a:rPr lang="en-US" b="1" dirty="0">
                <a:solidFill>
                  <a:srgbClr val="C00000"/>
                </a:solidFill>
              </a:rPr>
              <a:t>Therefore, the marginal cost curve is the supply curve. </a:t>
            </a:r>
          </a:p>
          <a:p>
            <a:endParaRPr lang="en-US" dirty="0"/>
          </a:p>
          <a:p>
            <a:pPr algn="just"/>
            <a:r>
              <a:rPr lang="en-US" b="1" dirty="0">
                <a:solidFill>
                  <a:srgbClr val="C00000"/>
                </a:solidFill>
              </a:rPr>
              <a:t>From the next figure, the marginal cost is the supply curve for price equals or above average variable cost (AVC) </a:t>
            </a:r>
          </a:p>
        </p:txBody>
      </p:sp>
    </p:spTree>
    <p:extLst>
      <p:ext uri="{BB962C8B-B14F-4D97-AF65-F5344CB8AC3E}">
        <p14:creationId xmlns:p14="http://schemas.microsoft.com/office/powerpoint/2010/main" val="14782979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25634"/>
            <a:ext cx="12192000" cy="1876382"/>
          </a:xfrm>
        </p:spPr>
        <p:txBody>
          <a:bodyPr>
            <a:normAutofit fontScale="90000"/>
          </a:bodyPr>
          <a:lstStyle/>
          <a:p>
            <a:r>
              <a:rPr lang="en-US" sz="3600" b="1" u="sng" dirty="0"/>
              <a:t>Shut down in the short run</a:t>
            </a:r>
            <a:br>
              <a:rPr lang="en-US" sz="3600" b="1" dirty="0"/>
            </a:br>
            <a:r>
              <a:rPr lang="en-US" sz="3600" b="1" u="sng" dirty="0"/>
              <a:t>The shutdown point </a:t>
            </a:r>
            <a:r>
              <a:rPr lang="en-US" sz="3600" b="1" dirty="0"/>
              <a:t>: is the minimum point on the average variable cost. </a:t>
            </a:r>
            <a:br>
              <a:rPr lang="en-US" sz="3600" b="1" dirty="0"/>
            </a:br>
            <a:r>
              <a:rPr lang="en-US" sz="3600" b="1" dirty="0"/>
              <a:t>If the price falls below this point, the firm will shut down production.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700" y="1818166"/>
            <a:ext cx="11087100" cy="4918299"/>
          </a:xfrm>
        </p:spPr>
        <p:txBody>
          <a:bodyPr>
            <a:normAutofit fontScale="77500" lnSpcReduction="20000"/>
          </a:bodyPr>
          <a:lstStyle/>
          <a:p>
            <a:pPr marL="0" indent="0" algn="ctr">
              <a:buNone/>
            </a:pPr>
            <a:endParaRPr lang="en-US" b="1" dirty="0"/>
          </a:p>
          <a:p>
            <a:pPr marL="0" indent="0">
              <a:buNone/>
            </a:pPr>
            <a:r>
              <a:rPr lang="en-US" dirty="0"/>
              <a:t>                                                                               MC</a:t>
            </a:r>
          </a:p>
          <a:p>
            <a:pPr marL="0" indent="0">
              <a:buNone/>
            </a:pPr>
            <a:r>
              <a:rPr lang="en-US" dirty="0"/>
              <a:t>                                                                                                                  ATC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</a:t>
            </a:r>
          </a:p>
          <a:p>
            <a:pPr marL="0" indent="0">
              <a:buNone/>
            </a:pPr>
            <a:r>
              <a:rPr lang="en-US" dirty="0"/>
              <a:t>                                                                                                            </a:t>
            </a:r>
          </a:p>
          <a:p>
            <a:pPr marL="0" indent="0">
              <a:buNone/>
            </a:pPr>
            <a:r>
              <a:rPr lang="en-US" dirty="0"/>
              <a:t>                                                                                        </a:t>
            </a:r>
          </a:p>
          <a:p>
            <a:pPr marL="0" indent="0">
              <a:buNone/>
            </a:pPr>
            <a:r>
              <a:rPr lang="en-US" dirty="0"/>
              <a:t>                                                                                     AVC</a:t>
            </a:r>
          </a:p>
          <a:p>
            <a:pPr marL="0" indent="0">
              <a:buNone/>
            </a:pPr>
            <a:r>
              <a:rPr lang="en-US" dirty="0"/>
              <a:t>      5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</a:t>
            </a:r>
          </a:p>
          <a:p>
            <a:pPr marL="0" indent="0">
              <a:buNone/>
            </a:pPr>
            <a:r>
              <a:rPr lang="en-US" dirty="0"/>
              <a:t>                                                                              output          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1296537" y="2322259"/>
            <a:ext cx="27296" cy="379193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Arc 4"/>
          <p:cNvSpPr/>
          <p:nvPr/>
        </p:nvSpPr>
        <p:spPr>
          <a:xfrm flipV="1">
            <a:off x="407568" y="866293"/>
            <a:ext cx="4958688" cy="4831306"/>
          </a:xfrm>
          <a:prstGeom prst="arc">
            <a:avLst>
              <a:gd name="adj1" fmla="val 14766262"/>
              <a:gd name="adj2" fmla="val 194345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1323833" y="6030410"/>
            <a:ext cx="7310881" cy="5649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3154F8B-8252-9145-A813-810ECC397FB6}"/>
              </a:ext>
            </a:extLst>
          </p:cNvPr>
          <p:cNvCxnSpPr>
            <a:cxnSpLocks/>
          </p:cNvCxnSpPr>
          <p:nvPr/>
        </p:nvCxnSpPr>
        <p:spPr>
          <a:xfrm flipH="1" flipV="1">
            <a:off x="1323833" y="5408141"/>
            <a:ext cx="2737804" cy="6717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Arc 11">
            <a:extLst>
              <a:ext uri="{FF2B5EF4-FFF2-40B4-BE49-F238E27FC236}">
                <a16:creationId xmlns:a16="http://schemas.microsoft.com/office/drawing/2014/main" id="{5A038C55-0D44-CA46-A5D6-FA4C92B4D93D}"/>
              </a:ext>
            </a:extLst>
          </p:cNvPr>
          <p:cNvSpPr/>
          <p:nvPr/>
        </p:nvSpPr>
        <p:spPr>
          <a:xfrm flipV="1">
            <a:off x="915523" y="589480"/>
            <a:ext cx="6039244" cy="4831306"/>
          </a:xfrm>
          <a:prstGeom prst="arc">
            <a:avLst>
              <a:gd name="adj1" fmla="val 12599696"/>
              <a:gd name="adj2" fmla="val 18921120"/>
            </a:avLst>
          </a:prstGeom>
          <a:ln w="38100">
            <a:solidFill>
              <a:schemeClr val="accent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D672AFC8-1FD7-784A-A90B-A1C479F92CA0}"/>
              </a:ext>
            </a:extLst>
          </p:cNvPr>
          <p:cNvSpPr/>
          <p:nvPr/>
        </p:nvSpPr>
        <p:spPr>
          <a:xfrm flipV="1">
            <a:off x="1717533" y="-269431"/>
            <a:ext cx="6039244" cy="4831306"/>
          </a:xfrm>
          <a:prstGeom prst="arc">
            <a:avLst>
              <a:gd name="adj1" fmla="val 12048518"/>
              <a:gd name="adj2" fmla="val 20929014"/>
            </a:avLst>
          </a:prstGeom>
          <a:ln w="38100">
            <a:solidFill>
              <a:schemeClr val="accent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647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 animBg="1"/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615C6-B90A-4242-9882-00C6A0106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32317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B7EEB-06AE-4C4A-ADA1-43FD670549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753" y="1116420"/>
            <a:ext cx="11695814" cy="5188688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The marginal cost intersects the average variable cost, where the average variable cost at the minimum point.</a:t>
            </a:r>
          </a:p>
          <a:p>
            <a:pPr algn="just"/>
            <a:endParaRPr lang="en-US" dirty="0"/>
          </a:p>
          <a:p>
            <a:pPr algn="just"/>
            <a:r>
              <a:rPr lang="en-US" b="1" i="1" dirty="0">
                <a:solidFill>
                  <a:srgbClr val="FF0000"/>
                </a:solidFill>
              </a:rPr>
              <a:t>Therefore, the firm’s supply curve is the marginal cost curve above the  minimum point of the average variable cost.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The minimum point on the average variable cost is called the </a:t>
            </a:r>
            <a:r>
              <a:rPr lang="en-US" b="1" i="1" dirty="0">
                <a:solidFill>
                  <a:srgbClr val="FF0000"/>
                </a:solidFill>
              </a:rPr>
              <a:t>shutdown point</a:t>
            </a:r>
            <a:r>
              <a:rPr lang="en-US" dirty="0"/>
              <a:t>.</a:t>
            </a:r>
          </a:p>
          <a:p>
            <a:pPr algn="just"/>
            <a:endParaRPr lang="en-US" dirty="0"/>
          </a:p>
          <a:p>
            <a:pPr algn="just"/>
            <a:r>
              <a:rPr lang="en-US" b="1" dirty="0"/>
              <a:t>If the price falls below this point, the firm will shut down production.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1065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EFD07-795E-F447-AFBD-35E3FA1EF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0028"/>
          </a:xfrm>
        </p:spPr>
        <p:txBody>
          <a:bodyPr/>
          <a:lstStyle/>
          <a:p>
            <a:pPr algn="ctr"/>
            <a:r>
              <a:rPr lang="en-US" dirty="0"/>
              <a:t>Supply curve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182671-A234-0C40-A364-ABE7C2375053}"/>
              </a:ext>
            </a:extLst>
          </p:cNvPr>
          <p:cNvCxnSpPr>
            <a:cxnSpLocks/>
          </p:cNvCxnSpPr>
          <p:nvPr/>
        </p:nvCxnSpPr>
        <p:spPr>
          <a:xfrm>
            <a:off x="1244009" y="2381693"/>
            <a:ext cx="0" cy="333862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27AD285-5B31-C04B-8C59-5B5550BD5C82}"/>
              </a:ext>
            </a:extLst>
          </p:cNvPr>
          <p:cNvCxnSpPr>
            <a:cxnSpLocks/>
          </p:cNvCxnSpPr>
          <p:nvPr/>
        </p:nvCxnSpPr>
        <p:spPr>
          <a:xfrm>
            <a:off x="7005083" y="2381693"/>
            <a:ext cx="0" cy="333862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253E65-A6F4-4348-8C1D-DF45C9C17EBF}"/>
              </a:ext>
            </a:extLst>
          </p:cNvPr>
          <p:cNvCxnSpPr>
            <a:cxnSpLocks/>
          </p:cNvCxnSpPr>
          <p:nvPr/>
        </p:nvCxnSpPr>
        <p:spPr>
          <a:xfrm>
            <a:off x="1244009" y="5720316"/>
            <a:ext cx="434871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DE7FB16-382D-EB4A-815A-22EDD5B7F644}"/>
              </a:ext>
            </a:extLst>
          </p:cNvPr>
          <p:cNvCxnSpPr>
            <a:cxnSpLocks/>
          </p:cNvCxnSpPr>
          <p:nvPr/>
        </p:nvCxnSpPr>
        <p:spPr>
          <a:xfrm>
            <a:off x="7005083" y="5720316"/>
            <a:ext cx="434871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C939FF6-7589-E442-ACA7-8EDE7698011C}"/>
              </a:ext>
            </a:extLst>
          </p:cNvPr>
          <p:cNvCxnSpPr>
            <a:cxnSpLocks/>
          </p:cNvCxnSpPr>
          <p:nvPr/>
        </p:nvCxnSpPr>
        <p:spPr>
          <a:xfrm flipV="1">
            <a:off x="8193024" y="2751614"/>
            <a:ext cx="2351922" cy="227769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Arc 15">
            <a:extLst>
              <a:ext uri="{FF2B5EF4-FFF2-40B4-BE49-F238E27FC236}">
                <a16:creationId xmlns:a16="http://schemas.microsoft.com/office/drawing/2014/main" id="{60819A2A-BDF3-DD47-A9D6-9554DD3F61C9}"/>
              </a:ext>
            </a:extLst>
          </p:cNvPr>
          <p:cNvSpPr/>
          <p:nvPr/>
        </p:nvSpPr>
        <p:spPr>
          <a:xfrm rot="5219724">
            <a:off x="503363" y="390688"/>
            <a:ext cx="4531346" cy="4721471"/>
          </a:xfrm>
          <a:prstGeom prst="arc">
            <a:avLst>
              <a:gd name="adj1" fmla="val 16200000"/>
              <a:gd name="adj2" fmla="val 21292255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89C8F60-B322-AA41-AFC0-A7D335D1130A}"/>
              </a:ext>
            </a:extLst>
          </p:cNvPr>
          <p:cNvSpPr txBox="1"/>
          <p:nvPr/>
        </p:nvSpPr>
        <p:spPr>
          <a:xfrm>
            <a:off x="2906122" y="1313108"/>
            <a:ext cx="23391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MC of the firm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6F0FB6E-A84C-6A47-A561-6BC37AEFC5C7}"/>
              </a:ext>
            </a:extLst>
          </p:cNvPr>
          <p:cNvCxnSpPr>
            <a:cxnSpLocks/>
          </p:cNvCxnSpPr>
          <p:nvPr/>
        </p:nvCxnSpPr>
        <p:spPr>
          <a:xfrm>
            <a:off x="1244009" y="4082902"/>
            <a:ext cx="10109791" cy="95693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131F90A-D903-D84A-A717-9ADB4F2146C0}"/>
              </a:ext>
            </a:extLst>
          </p:cNvPr>
          <p:cNvSpPr txBox="1"/>
          <p:nvPr/>
        </p:nvSpPr>
        <p:spPr>
          <a:xfrm>
            <a:off x="6868633" y="1315432"/>
            <a:ext cx="42742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Market supply curve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B3F8CDD-F14A-4342-9D66-5F6CF5BF1C19}"/>
              </a:ext>
            </a:extLst>
          </p:cNvPr>
          <p:cNvSpPr txBox="1"/>
          <p:nvPr/>
        </p:nvSpPr>
        <p:spPr>
          <a:xfrm>
            <a:off x="198365" y="1783373"/>
            <a:ext cx="10844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price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B97213F-4FBF-A347-BD2A-9433074BFEB1}"/>
              </a:ext>
            </a:extLst>
          </p:cNvPr>
          <p:cNvSpPr txBox="1"/>
          <p:nvPr/>
        </p:nvSpPr>
        <p:spPr>
          <a:xfrm>
            <a:off x="6462878" y="1858472"/>
            <a:ext cx="10844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price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B193145-D3C4-5C4F-BFE8-49E06F5E2489}"/>
              </a:ext>
            </a:extLst>
          </p:cNvPr>
          <p:cNvSpPr txBox="1"/>
          <p:nvPr/>
        </p:nvSpPr>
        <p:spPr>
          <a:xfrm>
            <a:off x="1857761" y="5945791"/>
            <a:ext cx="25259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Quantity (kilos)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D68DDD6-0444-5541-A48B-B94C737E0FCC}"/>
              </a:ext>
            </a:extLst>
          </p:cNvPr>
          <p:cNvSpPr txBox="1"/>
          <p:nvPr/>
        </p:nvSpPr>
        <p:spPr>
          <a:xfrm>
            <a:off x="399470" y="3642931"/>
            <a:ext cx="682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$ 4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D01E9C3-0198-C644-80C6-2B84A4DE2510}"/>
              </a:ext>
            </a:extLst>
          </p:cNvPr>
          <p:cNvSpPr txBox="1"/>
          <p:nvPr/>
        </p:nvSpPr>
        <p:spPr>
          <a:xfrm>
            <a:off x="6316542" y="3628852"/>
            <a:ext cx="682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$ 4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02D54A0-2460-FB49-98E7-C0421CA74A38}"/>
              </a:ext>
            </a:extLst>
          </p:cNvPr>
          <p:cNvSpPr txBox="1"/>
          <p:nvPr/>
        </p:nvSpPr>
        <p:spPr>
          <a:xfrm>
            <a:off x="7704104" y="6007591"/>
            <a:ext cx="25259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Quantity (kilos)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D8BF746-ED94-D842-A643-C9678890F6C1}"/>
              </a:ext>
            </a:extLst>
          </p:cNvPr>
          <p:cNvCxnSpPr/>
          <p:nvPr/>
        </p:nvCxnSpPr>
        <p:spPr>
          <a:xfrm>
            <a:off x="4625163" y="4152072"/>
            <a:ext cx="0" cy="156824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773212D-66DC-1342-B03D-FB9A052B0BA1}"/>
              </a:ext>
            </a:extLst>
          </p:cNvPr>
          <p:cNvCxnSpPr/>
          <p:nvPr/>
        </p:nvCxnSpPr>
        <p:spPr>
          <a:xfrm>
            <a:off x="9083750" y="4166151"/>
            <a:ext cx="0" cy="1568244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8D208AD6-1DBB-E149-BC4D-DE3721E16DD4}"/>
              </a:ext>
            </a:extLst>
          </p:cNvPr>
          <p:cNvSpPr txBox="1"/>
          <p:nvPr/>
        </p:nvSpPr>
        <p:spPr>
          <a:xfrm>
            <a:off x="4393933" y="5644952"/>
            <a:ext cx="14232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8,000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77959DD-5FB4-5048-8E3B-B36A1E74AD67}"/>
              </a:ext>
            </a:extLst>
          </p:cNvPr>
          <p:cNvSpPr txBox="1"/>
          <p:nvPr/>
        </p:nvSpPr>
        <p:spPr>
          <a:xfrm>
            <a:off x="8657380" y="5612118"/>
            <a:ext cx="25918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1,800,000,0000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18D371E-271D-6B45-A661-1201D52A1671}"/>
              </a:ext>
            </a:extLst>
          </p:cNvPr>
          <p:cNvSpPr txBox="1"/>
          <p:nvPr/>
        </p:nvSpPr>
        <p:spPr>
          <a:xfrm>
            <a:off x="4810582" y="2193838"/>
            <a:ext cx="7328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MC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652FA4B-1CC0-C048-9837-48C852A46070}"/>
              </a:ext>
            </a:extLst>
          </p:cNvPr>
          <p:cNvSpPr txBox="1"/>
          <p:nvPr/>
        </p:nvSpPr>
        <p:spPr>
          <a:xfrm>
            <a:off x="9474034" y="2261838"/>
            <a:ext cx="21418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supply curve</a:t>
            </a:r>
          </a:p>
        </p:txBody>
      </p:sp>
    </p:spTree>
    <p:extLst>
      <p:ext uri="{BB962C8B-B14F-4D97-AF65-F5344CB8AC3E}">
        <p14:creationId xmlns:p14="http://schemas.microsoft.com/office/powerpoint/2010/main" val="1127792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F51CE-2E6F-6844-B7C1-1C288F327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549" y="365125"/>
            <a:ext cx="11770242" cy="942680"/>
          </a:xfrm>
        </p:spPr>
        <p:txBody>
          <a:bodyPr>
            <a:normAutofit fontScale="90000"/>
          </a:bodyPr>
          <a:lstStyle/>
          <a:p>
            <a:r>
              <a:rPr lang="en-US" sz="3600" b="1" dirty="0"/>
              <a:t>Markets can be divided to four markets based on number of firms, type of products and ease to entry.</a:t>
            </a:r>
            <a:r>
              <a:rPr lang="en-US" b="1" dirty="0"/>
              <a:t> 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6479CBD-8847-CD41-BB60-0C5ABC45C9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84038044"/>
              </p:ext>
            </p:extLst>
          </p:nvPr>
        </p:nvGraphicFramePr>
        <p:xfrm>
          <a:off x="138223" y="1414130"/>
          <a:ext cx="11876568" cy="49836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28185">
                  <a:extLst>
                    <a:ext uri="{9D8B030D-6E8A-4147-A177-3AD203B41FA5}">
                      <a16:colId xmlns:a16="http://schemas.microsoft.com/office/drawing/2014/main" val="478758237"/>
                    </a:ext>
                  </a:extLst>
                </a:gridCol>
                <a:gridCol w="2293654">
                  <a:extLst>
                    <a:ext uri="{9D8B030D-6E8A-4147-A177-3AD203B41FA5}">
                      <a16:colId xmlns:a16="http://schemas.microsoft.com/office/drawing/2014/main" val="4148556486"/>
                    </a:ext>
                  </a:extLst>
                </a:gridCol>
                <a:gridCol w="2245621">
                  <a:extLst>
                    <a:ext uri="{9D8B030D-6E8A-4147-A177-3AD203B41FA5}">
                      <a16:colId xmlns:a16="http://schemas.microsoft.com/office/drawing/2014/main" val="1393868942"/>
                    </a:ext>
                  </a:extLst>
                </a:gridCol>
                <a:gridCol w="2352717">
                  <a:extLst>
                    <a:ext uri="{9D8B030D-6E8A-4147-A177-3AD203B41FA5}">
                      <a16:colId xmlns:a16="http://schemas.microsoft.com/office/drawing/2014/main" val="3137679457"/>
                    </a:ext>
                  </a:extLst>
                </a:gridCol>
                <a:gridCol w="1956391">
                  <a:extLst>
                    <a:ext uri="{9D8B030D-6E8A-4147-A177-3AD203B41FA5}">
                      <a16:colId xmlns:a16="http://schemas.microsoft.com/office/drawing/2014/main" val="805425365"/>
                    </a:ext>
                  </a:extLst>
                </a:gridCol>
              </a:tblGrid>
              <a:tr h="975175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Market structure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Number of firms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Type of products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Ease to entry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Examples </a:t>
                      </a:r>
                    </a:p>
                    <a:p>
                      <a:pPr algn="ctr"/>
                      <a:endParaRPr lang="en-US" sz="2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1445094"/>
                  </a:ext>
                </a:extLst>
              </a:tr>
              <a:tr h="975175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Perfect competition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many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Identical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Wheat </a:t>
                      </a:r>
                    </a:p>
                    <a:p>
                      <a:pPr algn="ctr"/>
                      <a:r>
                        <a:rPr lang="en-US" sz="2800" b="1" dirty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5476705"/>
                  </a:ext>
                </a:extLst>
              </a:tr>
              <a:tr h="975175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Monopolistic competition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Many</a:t>
                      </a:r>
                    </a:p>
                    <a:p>
                      <a:pPr algn="ctr"/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differentiated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restaurants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520242"/>
                  </a:ext>
                </a:extLst>
              </a:tr>
              <a:tr h="108295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Oligopoly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few</a:t>
                      </a:r>
                    </a:p>
                    <a:p>
                      <a:pPr algn="ctr"/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Identical or differentiated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Computers</a:t>
                      </a:r>
                    </a:p>
                    <a:p>
                      <a:pPr algn="ctr"/>
                      <a:r>
                        <a:rPr lang="en-US" sz="2800" b="1" dirty="0"/>
                        <a:t>cars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179105"/>
                  </a:ext>
                </a:extLst>
              </a:tr>
              <a:tr h="975175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monopoly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one</a:t>
                      </a:r>
                    </a:p>
                    <a:p>
                      <a:pPr algn="ctr"/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unique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Entry blocked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water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87047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73987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47D0F-6420-2B4A-8FCE-411900ABB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934" y="226791"/>
            <a:ext cx="10515600" cy="1325563"/>
          </a:xfrm>
        </p:spPr>
        <p:txBody>
          <a:bodyPr/>
          <a:lstStyle/>
          <a:p>
            <a:r>
              <a:rPr lang="en-US" b="1" dirty="0"/>
              <a:t>The equilibrium in the short run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2F3345-CF64-7441-ACBA-0256F03AE9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18977" y="1552354"/>
            <a:ext cx="5943601" cy="3870252"/>
          </a:xfrm>
        </p:spPr>
        <p:txBody>
          <a:bodyPr>
            <a:normAutofit/>
          </a:bodyPr>
          <a:lstStyle/>
          <a:p>
            <a:r>
              <a:rPr lang="en-US" b="1" u="sng" dirty="0">
                <a:solidFill>
                  <a:srgbClr val="C00000"/>
                </a:solidFill>
              </a:rPr>
              <a:t>Market equilibrium</a:t>
            </a:r>
          </a:p>
          <a:p>
            <a:r>
              <a:rPr lang="en-US" dirty="0"/>
              <a:t>It exists at the intersection between demand and supply ( at point A).</a:t>
            </a:r>
          </a:p>
          <a:p>
            <a:r>
              <a:rPr lang="en-US" dirty="0"/>
              <a:t>Demand = supply</a:t>
            </a:r>
          </a:p>
          <a:p>
            <a:endParaRPr lang="en-US" dirty="0"/>
          </a:p>
          <a:p>
            <a:pPr algn="just"/>
            <a:r>
              <a:rPr lang="en-US" dirty="0">
                <a:solidFill>
                  <a:srgbClr val="C00000"/>
                </a:solidFill>
              </a:rPr>
              <a:t>The price of equilibrium is 15</a:t>
            </a:r>
          </a:p>
          <a:p>
            <a:pPr algn="just"/>
            <a:r>
              <a:rPr lang="en-US" dirty="0">
                <a:solidFill>
                  <a:srgbClr val="C00000"/>
                </a:solidFill>
              </a:rPr>
              <a:t>The quantity of equilibrium is 30,000 kilos.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7AA228-620C-C543-A0CF-B008ACDCAF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552354"/>
            <a:ext cx="5853223" cy="3955311"/>
          </a:xfrm>
        </p:spPr>
        <p:txBody>
          <a:bodyPr>
            <a:normAutofit/>
          </a:bodyPr>
          <a:lstStyle/>
          <a:p>
            <a:r>
              <a:rPr lang="en-US" b="1" u="sng" dirty="0">
                <a:solidFill>
                  <a:srgbClr val="C00000"/>
                </a:solidFill>
              </a:rPr>
              <a:t>Firm equilibrium</a:t>
            </a:r>
          </a:p>
          <a:p>
            <a:pPr algn="just"/>
            <a:r>
              <a:rPr lang="en-US" dirty="0"/>
              <a:t>The firm produces at the level of product , where MR = MC    </a:t>
            </a:r>
            <a:r>
              <a:rPr lang="en-US" sz="2400" dirty="0"/>
              <a:t>(point B)</a:t>
            </a:r>
            <a:endParaRPr lang="en-US" dirty="0"/>
          </a:p>
          <a:p>
            <a:r>
              <a:rPr lang="en-US" dirty="0"/>
              <a:t>the quantity of equilibrium = 100</a:t>
            </a:r>
          </a:p>
          <a:p>
            <a:r>
              <a:rPr lang="en-US" dirty="0"/>
              <a:t>The price is the market price = 15 </a:t>
            </a:r>
          </a:p>
          <a:p>
            <a:r>
              <a:rPr lang="en-US" dirty="0"/>
              <a:t>Profit per unit is = AR – AC = 15 – 12           = 3 pounds</a:t>
            </a:r>
          </a:p>
          <a:p>
            <a:r>
              <a:rPr lang="en-US" dirty="0"/>
              <a:t>total profit = Q * 5 = 100*3= 300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47DE355-EE8A-9F4E-86BE-68B54946ADAA}"/>
              </a:ext>
            </a:extLst>
          </p:cNvPr>
          <p:cNvSpPr txBox="1">
            <a:spLocks/>
          </p:cNvSpPr>
          <p:nvPr/>
        </p:nvSpPr>
        <p:spPr>
          <a:xfrm>
            <a:off x="607827" y="5422606"/>
            <a:ext cx="10515600" cy="10136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i="1" dirty="0">
                <a:solidFill>
                  <a:srgbClr val="C00000"/>
                </a:solidFill>
              </a:rPr>
              <a:t>There is economic profit in the short run</a:t>
            </a:r>
            <a:endParaRPr lang="en-US" sz="3200" i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02175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" y="0"/>
            <a:ext cx="12077700" cy="1030142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/>
              <a:t>Equilibrium in the short run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9631" y="903767"/>
            <a:ext cx="11972370" cy="583269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</a:t>
            </a:r>
          </a:p>
          <a:p>
            <a:pPr marL="0" indent="0">
              <a:buNone/>
            </a:pPr>
            <a:r>
              <a:rPr lang="en-US" dirty="0"/>
              <a:t>                              </a:t>
            </a:r>
          </a:p>
        </p:txBody>
      </p:sp>
      <p:cxnSp>
        <p:nvCxnSpPr>
          <p:cNvPr id="4" name="Straight Connector 3"/>
          <p:cNvCxnSpPr>
            <a:cxnSpLocks/>
          </p:cNvCxnSpPr>
          <p:nvPr/>
        </p:nvCxnSpPr>
        <p:spPr>
          <a:xfrm>
            <a:off x="903133" y="2107642"/>
            <a:ext cx="0" cy="386315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cxnSpLocks/>
          </p:cNvCxnSpPr>
          <p:nvPr/>
        </p:nvCxnSpPr>
        <p:spPr>
          <a:xfrm flipV="1">
            <a:off x="6419860" y="5964153"/>
            <a:ext cx="5236455" cy="66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cxnSpLocks/>
          </p:cNvCxnSpPr>
          <p:nvPr/>
        </p:nvCxnSpPr>
        <p:spPr>
          <a:xfrm>
            <a:off x="6392564" y="3713177"/>
            <a:ext cx="5065623" cy="8236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cxnSpLocks/>
          </p:cNvCxnSpPr>
          <p:nvPr/>
        </p:nvCxnSpPr>
        <p:spPr>
          <a:xfrm>
            <a:off x="3551556" y="3711003"/>
            <a:ext cx="0" cy="225979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Arc 8">
            <a:extLst>
              <a:ext uri="{FF2B5EF4-FFF2-40B4-BE49-F238E27FC236}">
                <a16:creationId xmlns:a16="http://schemas.microsoft.com/office/drawing/2014/main" id="{F2CF11DC-DD73-F441-A4E8-03EADCA6C143}"/>
              </a:ext>
            </a:extLst>
          </p:cNvPr>
          <p:cNvSpPr/>
          <p:nvPr/>
        </p:nvSpPr>
        <p:spPr>
          <a:xfrm flipV="1">
            <a:off x="5605232" y="261352"/>
            <a:ext cx="6039244" cy="4240092"/>
          </a:xfrm>
          <a:prstGeom prst="arc">
            <a:avLst>
              <a:gd name="adj1" fmla="val 13070969"/>
              <a:gd name="adj2" fmla="val 168577"/>
            </a:avLst>
          </a:prstGeom>
          <a:ln w="38100">
            <a:solidFill>
              <a:schemeClr val="accent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A83769F-C879-E749-B491-3E184B50874B}"/>
              </a:ext>
            </a:extLst>
          </p:cNvPr>
          <p:cNvCxnSpPr/>
          <p:nvPr/>
        </p:nvCxnSpPr>
        <p:spPr>
          <a:xfrm>
            <a:off x="6392564" y="2178862"/>
            <a:ext cx="27296" cy="379193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Arc 16">
            <a:extLst>
              <a:ext uri="{FF2B5EF4-FFF2-40B4-BE49-F238E27FC236}">
                <a16:creationId xmlns:a16="http://schemas.microsoft.com/office/drawing/2014/main" id="{F8A6BE1D-BABA-B049-B461-33E6225549C7}"/>
              </a:ext>
            </a:extLst>
          </p:cNvPr>
          <p:cNvSpPr/>
          <p:nvPr/>
        </p:nvSpPr>
        <p:spPr>
          <a:xfrm flipV="1">
            <a:off x="5366854" y="-93394"/>
            <a:ext cx="4958688" cy="4831306"/>
          </a:xfrm>
          <a:prstGeom prst="arc">
            <a:avLst>
              <a:gd name="adj1" fmla="val 14433618"/>
              <a:gd name="adj2" fmla="val 443288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A612345-6D4C-6641-B17F-FFC9E470352F}"/>
              </a:ext>
            </a:extLst>
          </p:cNvPr>
          <p:cNvCxnSpPr>
            <a:cxnSpLocks/>
          </p:cNvCxnSpPr>
          <p:nvPr/>
        </p:nvCxnSpPr>
        <p:spPr>
          <a:xfrm>
            <a:off x="9806946" y="3750812"/>
            <a:ext cx="0" cy="224138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1CDDA24-AE4C-4241-B90C-C27909787116}"/>
              </a:ext>
            </a:extLst>
          </p:cNvPr>
          <p:cNvCxnSpPr>
            <a:cxnSpLocks/>
          </p:cNvCxnSpPr>
          <p:nvPr/>
        </p:nvCxnSpPr>
        <p:spPr>
          <a:xfrm flipV="1">
            <a:off x="892729" y="5967476"/>
            <a:ext cx="5236455" cy="66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F85AD56-3CC2-8543-8EB4-BCB52F90F4B9}"/>
              </a:ext>
            </a:extLst>
          </p:cNvPr>
          <p:cNvSpPr txBox="1"/>
          <p:nvPr/>
        </p:nvSpPr>
        <p:spPr>
          <a:xfrm>
            <a:off x="219630" y="1581098"/>
            <a:ext cx="10844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price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89FFD9D-4821-124E-87D6-4805A575677E}"/>
              </a:ext>
            </a:extLst>
          </p:cNvPr>
          <p:cNvSpPr txBox="1"/>
          <p:nvPr/>
        </p:nvSpPr>
        <p:spPr>
          <a:xfrm>
            <a:off x="6014389" y="1619595"/>
            <a:ext cx="10844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price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37B48C1-2814-3A4D-876D-992A5FE1E29B}"/>
              </a:ext>
            </a:extLst>
          </p:cNvPr>
          <p:cNvSpPr txBox="1"/>
          <p:nvPr/>
        </p:nvSpPr>
        <p:spPr>
          <a:xfrm>
            <a:off x="9783337" y="1561274"/>
            <a:ext cx="7805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MC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EAB526A-2658-464B-B9A4-7466D652A9D5}"/>
              </a:ext>
            </a:extLst>
          </p:cNvPr>
          <p:cNvSpPr txBox="1"/>
          <p:nvPr/>
        </p:nvSpPr>
        <p:spPr>
          <a:xfrm>
            <a:off x="1358162" y="6052960"/>
            <a:ext cx="15764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quantity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707F1E6-50DF-7549-9C4A-C6A1ADB65DE3}"/>
              </a:ext>
            </a:extLst>
          </p:cNvPr>
          <p:cNvSpPr txBox="1"/>
          <p:nvPr/>
        </p:nvSpPr>
        <p:spPr>
          <a:xfrm>
            <a:off x="6708226" y="5964153"/>
            <a:ext cx="15764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quantity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FC96DD8-F6F6-4C4C-A53B-F9239E33BA78}"/>
              </a:ext>
            </a:extLst>
          </p:cNvPr>
          <p:cNvSpPr txBox="1"/>
          <p:nvPr/>
        </p:nvSpPr>
        <p:spPr>
          <a:xfrm>
            <a:off x="11165309" y="1774495"/>
            <a:ext cx="7805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ATC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6E33EA7-68F7-A24E-A651-3F84DAFA46E1}"/>
              </a:ext>
            </a:extLst>
          </p:cNvPr>
          <p:cNvSpPr txBox="1"/>
          <p:nvPr/>
        </p:nvSpPr>
        <p:spPr>
          <a:xfrm>
            <a:off x="5845040" y="3343914"/>
            <a:ext cx="6559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15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79A03B6-0EE2-4B4A-AF36-94F157DD5D62}"/>
              </a:ext>
            </a:extLst>
          </p:cNvPr>
          <p:cNvCxnSpPr>
            <a:cxnSpLocks/>
          </p:cNvCxnSpPr>
          <p:nvPr/>
        </p:nvCxnSpPr>
        <p:spPr>
          <a:xfrm>
            <a:off x="892729" y="3669823"/>
            <a:ext cx="5065623" cy="8236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9224C84D-3A0D-F04B-9C80-A5B2533F611C}"/>
              </a:ext>
            </a:extLst>
          </p:cNvPr>
          <p:cNvSpPr txBox="1"/>
          <p:nvPr/>
        </p:nvSpPr>
        <p:spPr>
          <a:xfrm>
            <a:off x="274653" y="3343914"/>
            <a:ext cx="6559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15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E21680F-A790-2D43-B3C1-4C846A94674B}"/>
              </a:ext>
            </a:extLst>
          </p:cNvPr>
          <p:cNvCxnSpPr>
            <a:cxnSpLocks/>
          </p:cNvCxnSpPr>
          <p:nvPr/>
        </p:nvCxnSpPr>
        <p:spPr>
          <a:xfrm flipV="1">
            <a:off x="2146373" y="2259706"/>
            <a:ext cx="2857470" cy="288645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C91AF17-3283-DA4A-8FAF-11D5F6F9ED46}"/>
              </a:ext>
            </a:extLst>
          </p:cNvPr>
          <p:cNvCxnSpPr>
            <a:cxnSpLocks/>
          </p:cNvCxnSpPr>
          <p:nvPr/>
        </p:nvCxnSpPr>
        <p:spPr>
          <a:xfrm>
            <a:off x="1851564" y="2178862"/>
            <a:ext cx="3515290" cy="31439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DC575006-8289-B241-A3A0-676FAF7C3F38}"/>
              </a:ext>
            </a:extLst>
          </p:cNvPr>
          <p:cNvSpPr txBox="1"/>
          <p:nvPr/>
        </p:nvSpPr>
        <p:spPr>
          <a:xfrm>
            <a:off x="2934585" y="5992194"/>
            <a:ext cx="13885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30,000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031D4CD-CCCA-634D-A411-63FC35DCBB25}"/>
              </a:ext>
            </a:extLst>
          </p:cNvPr>
          <p:cNvSpPr txBox="1"/>
          <p:nvPr/>
        </p:nvSpPr>
        <p:spPr>
          <a:xfrm>
            <a:off x="9318721" y="5970799"/>
            <a:ext cx="8460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100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8085001-5E96-E043-B2FC-4BFBF90937B4}"/>
              </a:ext>
            </a:extLst>
          </p:cNvPr>
          <p:cNvSpPr txBox="1"/>
          <p:nvPr/>
        </p:nvSpPr>
        <p:spPr>
          <a:xfrm>
            <a:off x="1358162" y="1707462"/>
            <a:ext cx="14294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demand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DD77A20-AF6F-0342-8240-94AD731D347F}"/>
              </a:ext>
            </a:extLst>
          </p:cNvPr>
          <p:cNvSpPr txBox="1"/>
          <p:nvPr/>
        </p:nvSpPr>
        <p:spPr>
          <a:xfrm>
            <a:off x="4271438" y="1759282"/>
            <a:ext cx="14415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supply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1635E9A-FB25-4C4C-B290-25112D0EA773}"/>
              </a:ext>
            </a:extLst>
          </p:cNvPr>
          <p:cNvSpPr txBox="1"/>
          <p:nvPr/>
        </p:nvSpPr>
        <p:spPr>
          <a:xfrm>
            <a:off x="892729" y="902992"/>
            <a:ext cx="3140369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Market equilibrium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CB96A02-3377-1B47-B76A-DA28A856DFAE}"/>
              </a:ext>
            </a:extLst>
          </p:cNvPr>
          <p:cNvSpPr txBox="1"/>
          <p:nvPr/>
        </p:nvSpPr>
        <p:spPr>
          <a:xfrm>
            <a:off x="6311277" y="954625"/>
            <a:ext cx="27556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Firm equilibrium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20AD5AF-1FCF-914E-9A3C-F87072255D66}"/>
              </a:ext>
            </a:extLst>
          </p:cNvPr>
          <p:cNvCxnSpPr>
            <a:cxnSpLocks/>
          </p:cNvCxnSpPr>
          <p:nvPr/>
        </p:nvCxnSpPr>
        <p:spPr>
          <a:xfrm>
            <a:off x="6392209" y="4262689"/>
            <a:ext cx="5065623" cy="8236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F6CCCCEE-D3CD-2C4A-BB0C-558A7F2B1DAC}"/>
              </a:ext>
            </a:extLst>
          </p:cNvPr>
          <p:cNvSpPr txBox="1"/>
          <p:nvPr/>
        </p:nvSpPr>
        <p:spPr>
          <a:xfrm>
            <a:off x="5836259" y="3986695"/>
            <a:ext cx="6370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12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E95B052-561E-A84D-94F5-1DE3BDB4462D}"/>
              </a:ext>
            </a:extLst>
          </p:cNvPr>
          <p:cNvSpPr txBox="1"/>
          <p:nvPr/>
        </p:nvSpPr>
        <p:spPr>
          <a:xfrm>
            <a:off x="7583051" y="3168563"/>
            <a:ext cx="17798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P=AR=MR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2FC9920-73B3-3A47-9F82-B97233B2E35C}"/>
              </a:ext>
            </a:extLst>
          </p:cNvPr>
          <p:cNvSpPr txBox="1"/>
          <p:nvPr/>
        </p:nvSpPr>
        <p:spPr>
          <a:xfrm>
            <a:off x="3356709" y="3108946"/>
            <a:ext cx="4628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133636F-7236-734B-93C6-D196D8B59218}"/>
              </a:ext>
            </a:extLst>
          </p:cNvPr>
          <p:cNvSpPr txBox="1"/>
          <p:nvPr/>
        </p:nvSpPr>
        <p:spPr>
          <a:xfrm>
            <a:off x="9903200" y="3347183"/>
            <a:ext cx="4628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037799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493C2-8C37-3248-B03D-87FB89320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223" y="365125"/>
            <a:ext cx="11950996" cy="1325563"/>
          </a:xfrm>
        </p:spPr>
        <p:txBody>
          <a:bodyPr/>
          <a:lstStyle/>
          <a:p>
            <a:r>
              <a:rPr lang="en-US" b="1" dirty="0"/>
              <a:t>Long run equilibrium in perfect competition market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A0D342-3C3A-004E-87E6-762B518A4E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84" y="1584252"/>
            <a:ext cx="11865935" cy="4986670"/>
          </a:xfrm>
        </p:spPr>
        <p:txBody>
          <a:bodyPr/>
          <a:lstStyle/>
          <a:p>
            <a:pPr algn="just"/>
            <a:r>
              <a:rPr lang="en-US" b="1" dirty="0"/>
              <a:t>The economic profit attracts new firms to enter the market.</a:t>
            </a:r>
          </a:p>
          <a:p>
            <a:pPr algn="just"/>
            <a:endParaRPr lang="en-US" dirty="0"/>
          </a:p>
          <a:p>
            <a:pPr algn="just"/>
            <a:r>
              <a:rPr lang="en-US" b="1" dirty="0"/>
              <a:t>The entry of new firms shifts the supply curve to right.</a:t>
            </a:r>
          </a:p>
          <a:p>
            <a:pPr algn="just"/>
            <a:endParaRPr lang="en-US" dirty="0"/>
          </a:p>
          <a:p>
            <a:pPr algn="just"/>
            <a:r>
              <a:rPr lang="en-US" b="1" dirty="0"/>
              <a:t>The market price will decrease until the firm is breaking even (profit =0).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This process (the entry or exit of firms) results in long run equilibrium.</a:t>
            </a:r>
          </a:p>
          <a:p>
            <a:pPr algn="just"/>
            <a:endParaRPr lang="en-US" dirty="0"/>
          </a:p>
          <a:p>
            <a:pPr algn="just"/>
            <a:r>
              <a:rPr lang="en-US" b="1" i="1" dirty="0">
                <a:solidFill>
                  <a:srgbClr val="C00000"/>
                </a:solidFill>
              </a:rPr>
              <a:t>In Long run, price equals the minimum point on the average total cost (10 pounds).</a:t>
            </a:r>
          </a:p>
        </p:txBody>
      </p:sp>
    </p:spTree>
    <p:extLst>
      <p:ext uri="{BB962C8B-B14F-4D97-AF65-F5344CB8AC3E}">
        <p14:creationId xmlns:p14="http://schemas.microsoft.com/office/powerpoint/2010/main" val="10121064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" y="0"/>
            <a:ext cx="12077700" cy="1030142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/>
              <a:t>Equilibrium in the LONG RUN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9631" y="903767"/>
            <a:ext cx="11972370" cy="583269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</a:t>
            </a:r>
          </a:p>
          <a:p>
            <a:pPr marL="0" indent="0">
              <a:buNone/>
            </a:pPr>
            <a:r>
              <a:rPr lang="en-US" dirty="0"/>
              <a:t>                              </a:t>
            </a:r>
          </a:p>
        </p:txBody>
      </p:sp>
      <p:cxnSp>
        <p:nvCxnSpPr>
          <p:cNvPr id="4" name="Straight Connector 3"/>
          <p:cNvCxnSpPr>
            <a:cxnSpLocks/>
          </p:cNvCxnSpPr>
          <p:nvPr/>
        </p:nvCxnSpPr>
        <p:spPr>
          <a:xfrm>
            <a:off x="903133" y="2107642"/>
            <a:ext cx="0" cy="386315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cxnSpLocks/>
          </p:cNvCxnSpPr>
          <p:nvPr/>
        </p:nvCxnSpPr>
        <p:spPr>
          <a:xfrm flipV="1">
            <a:off x="6419860" y="5964153"/>
            <a:ext cx="5236455" cy="66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cxnSpLocks/>
          </p:cNvCxnSpPr>
          <p:nvPr/>
        </p:nvCxnSpPr>
        <p:spPr>
          <a:xfrm>
            <a:off x="6392564" y="3713177"/>
            <a:ext cx="5065623" cy="8236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cxnSpLocks/>
          </p:cNvCxnSpPr>
          <p:nvPr/>
        </p:nvCxnSpPr>
        <p:spPr>
          <a:xfrm>
            <a:off x="3551556" y="3711003"/>
            <a:ext cx="0" cy="225979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Arc 8">
            <a:extLst>
              <a:ext uri="{FF2B5EF4-FFF2-40B4-BE49-F238E27FC236}">
                <a16:creationId xmlns:a16="http://schemas.microsoft.com/office/drawing/2014/main" id="{F2CF11DC-DD73-F441-A4E8-03EADCA6C143}"/>
              </a:ext>
            </a:extLst>
          </p:cNvPr>
          <p:cNvSpPr/>
          <p:nvPr/>
        </p:nvSpPr>
        <p:spPr>
          <a:xfrm flipV="1">
            <a:off x="5605232" y="261352"/>
            <a:ext cx="6039244" cy="4240092"/>
          </a:xfrm>
          <a:prstGeom prst="arc">
            <a:avLst>
              <a:gd name="adj1" fmla="val 13070969"/>
              <a:gd name="adj2" fmla="val 168577"/>
            </a:avLst>
          </a:prstGeom>
          <a:ln w="38100">
            <a:solidFill>
              <a:schemeClr val="accent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A83769F-C879-E749-B491-3E184B50874B}"/>
              </a:ext>
            </a:extLst>
          </p:cNvPr>
          <p:cNvCxnSpPr/>
          <p:nvPr/>
        </p:nvCxnSpPr>
        <p:spPr>
          <a:xfrm>
            <a:off x="6392564" y="2178862"/>
            <a:ext cx="27296" cy="379193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Arc 16">
            <a:extLst>
              <a:ext uri="{FF2B5EF4-FFF2-40B4-BE49-F238E27FC236}">
                <a16:creationId xmlns:a16="http://schemas.microsoft.com/office/drawing/2014/main" id="{F8A6BE1D-BABA-B049-B461-33E6225549C7}"/>
              </a:ext>
            </a:extLst>
          </p:cNvPr>
          <p:cNvSpPr/>
          <p:nvPr/>
        </p:nvSpPr>
        <p:spPr>
          <a:xfrm flipV="1">
            <a:off x="5366854" y="-93394"/>
            <a:ext cx="4958688" cy="4831306"/>
          </a:xfrm>
          <a:prstGeom prst="arc">
            <a:avLst>
              <a:gd name="adj1" fmla="val 14433618"/>
              <a:gd name="adj2" fmla="val 443288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A612345-6D4C-6641-B17F-FFC9E470352F}"/>
              </a:ext>
            </a:extLst>
          </p:cNvPr>
          <p:cNvCxnSpPr>
            <a:cxnSpLocks/>
          </p:cNvCxnSpPr>
          <p:nvPr/>
        </p:nvCxnSpPr>
        <p:spPr>
          <a:xfrm>
            <a:off x="9806946" y="3750812"/>
            <a:ext cx="0" cy="224138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1CDDA24-AE4C-4241-B90C-C27909787116}"/>
              </a:ext>
            </a:extLst>
          </p:cNvPr>
          <p:cNvCxnSpPr>
            <a:cxnSpLocks/>
          </p:cNvCxnSpPr>
          <p:nvPr/>
        </p:nvCxnSpPr>
        <p:spPr>
          <a:xfrm flipV="1">
            <a:off x="892729" y="5967476"/>
            <a:ext cx="5236455" cy="66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F85AD56-3CC2-8543-8EB4-BCB52F90F4B9}"/>
              </a:ext>
            </a:extLst>
          </p:cNvPr>
          <p:cNvSpPr txBox="1"/>
          <p:nvPr/>
        </p:nvSpPr>
        <p:spPr>
          <a:xfrm>
            <a:off x="219630" y="1581098"/>
            <a:ext cx="10844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price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89FFD9D-4821-124E-87D6-4805A575677E}"/>
              </a:ext>
            </a:extLst>
          </p:cNvPr>
          <p:cNvSpPr txBox="1"/>
          <p:nvPr/>
        </p:nvSpPr>
        <p:spPr>
          <a:xfrm>
            <a:off x="6014389" y="1619595"/>
            <a:ext cx="10844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price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37B48C1-2814-3A4D-876D-992A5FE1E29B}"/>
              </a:ext>
            </a:extLst>
          </p:cNvPr>
          <p:cNvSpPr txBox="1"/>
          <p:nvPr/>
        </p:nvSpPr>
        <p:spPr>
          <a:xfrm>
            <a:off x="9783337" y="1561274"/>
            <a:ext cx="7805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MC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EAB526A-2658-464B-B9A4-7466D652A9D5}"/>
              </a:ext>
            </a:extLst>
          </p:cNvPr>
          <p:cNvSpPr txBox="1"/>
          <p:nvPr/>
        </p:nvSpPr>
        <p:spPr>
          <a:xfrm>
            <a:off x="1358162" y="6052960"/>
            <a:ext cx="15764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quantity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707F1E6-50DF-7549-9C4A-C6A1ADB65DE3}"/>
              </a:ext>
            </a:extLst>
          </p:cNvPr>
          <p:cNvSpPr txBox="1"/>
          <p:nvPr/>
        </p:nvSpPr>
        <p:spPr>
          <a:xfrm>
            <a:off x="6708226" y="5964153"/>
            <a:ext cx="15764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quantity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FC96DD8-F6F6-4C4C-A53B-F9239E33BA78}"/>
              </a:ext>
            </a:extLst>
          </p:cNvPr>
          <p:cNvSpPr txBox="1"/>
          <p:nvPr/>
        </p:nvSpPr>
        <p:spPr>
          <a:xfrm>
            <a:off x="11165309" y="1774495"/>
            <a:ext cx="7805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ATC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6E33EA7-68F7-A24E-A651-3F84DAFA46E1}"/>
              </a:ext>
            </a:extLst>
          </p:cNvPr>
          <p:cNvSpPr txBox="1"/>
          <p:nvPr/>
        </p:nvSpPr>
        <p:spPr>
          <a:xfrm>
            <a:off x="5845040" y="3343914"/>
            <a:ext cx="6559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15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79A03B6-0EE2-4B4A-AF36-94F157DD5D62}"/>
              </a:ext>
            </a:extLst>
          </p:cNvPr>
          <p:cNvCxnSpPr>
            <a:cxnSpLocks/>
          </p:cNvCxnSpPr>
          <p:nvPr/>
        </p:nvCxnSpPr>
        <p:spPr>
          <a:xfrm>
            <a:off x="892729" y="3669823"/>
            <a:ext cx="5065623" cy="8236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9224C84D-3A0D-F04B-9C80-A5B2533F611C}"/>
              </a:ext>
            </a:extLst>
          </p:cNvPr>
          <p:cNvSpPr txBox="1"/>
          <p:nvPr/>
        </p:nvSpPr>
        <p:spPr>
          <a:xfrm>
            <a:off x="274653" y="3343914"/>
            <a:ext cx="6559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15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E21680F-A790-2D43-B3C1-4C846A94674B}"/>
              </a:ext>
            </a:extLst>
          </p:cNvPr>
          <p:cNvCxnSpPr>
            <a:cxnSpLocks/>
          </p:cNvCxnSpPr>
          <p:nvPr/>
        </p:nvCxnSpPr>
        <p:spPr>
          <a:xfrm flipV="1">
            <a:off x="2146373" y="2259706"/>
            <a:ext cx="2857470" cy="288645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C91AF17-3283-DA4A-8FAF-11D5F6F9ED46}"/>
              </a:ext>
            </a:extLst>
          </p:cNvPr>
          <p:cNvCxnSpPr>
            <a:cxnSpLocks/>
          </p:cNvCxnSpPr>
          <p:nvPr/>
        </p:nvCxnSpPr>
        <p:spPr>
          <a:xfrm>
            <a:off x="1851564" y="2178862"/>
            <a:ext cx="3515290" cy="31439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DC575006-8289-B241-A3A0-676FAF7C3F38}"/>
              </a:ext>
            </a:extLst>
          </p:cNvPr>
          <p:cNvSpPr txBox="1"/>
          <p:nvPr/>
        </p:nvSpPr>
        <p:spPr>
          <a:xfrm>
            <a:off x="2745978" y="5983281"/>
            <a:ext cx="13885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30,000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031D4CD-CCCA-634D-A411-63FC35DCBB25}"/>
              </a:ext>
            </a:extLst>
          </p:cNvPr>
          <p:cNvSpPr txBox="1"/>
          <p:nvPr/>
        </p:nvSpPr>
        <p:spPr>
          <a:xfrm>
            <a:off x="9318721" y="5970799"/>
            <a:ext cx="8460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100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8085001-5E96-E043-B2FC-4BFBF90937B4}"/>
              </a:ext>
            </a:extLst>
          </p:cNvPr>
          <p:cNvSpPr txBox="1"/>
          <p:nvPr/>
        </p:nvSpPr>
        <p:spPr>
          <a:xfrm>
            <a:off x="1358162" y="1707462"/>
            <a:ext cx="14294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demand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DD77A20-AF6F-0342-8240-94AD731D347F}"/>
              </a:ext>
            </a:extLst>
          </p:cNvPr>
          <p:cNvSpPr txBox="1"/>
          <p:nvPr/>
        </p:nvSpPr>
        <p:spPr>
          <a:xfrm>
            <a:off x="4715036" y="1813286"/>
            <a:ext cx="7324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S1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1635E9A-FB25-4C4C-B290-25112D0EA773}"/>
              </a:ext>
            </a:extLst>
          </p:cNvPr>
          <p:cNvSpPr txBox="1"/>
          <p:nvPr/>
        </p:nvSpPr>
        <p:spPr>
          <a:xfrm>
            <a:off x="892729" y="955377"/>
            <a:ext cx="3140369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Market equilibrium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CB96A02-3377-1B47-B76A-DA28A856DFAE}"/>
              </a:ext>
            </a:extLst>
          </p:cNvPr>
          <p:cNvSpPr txBox="1"/>
          <p:nvPr/>
        </p:nvSpPr>
        <p:spPr>
          <a:xfrm>
            <a:off x="6311277" y="954625"/>
            <a:ext cx="27556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Firm equilibrium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6CCCCEE-D3CD-2C4A-BB0C-558A7F2B1DAC}"/>
              </a:ext>
            </a:extLst>
          </p:cNvPr>
          <p:cNvSpPr txBox="1"/>
          <p:nvPr/>
        </p:nvSpPr>
        <p:spPr>
          <a:xfrm>
            <a:off x="5855079" y="4198894"/>
            <a:ext cx="6370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10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E95B052-561E-A84D-94F5-1DE3BDB4462D}"/>
              </a:ext>
            </a:extLst>
          </p:cNvPr>
          <p:cNvSpPr txBox="1"/>
          <p:nvPr/>
        </p:nvSpPr>
        <p:spPr>
          <a:xfrm>
            <a:off x="7583051" y="3168563"/>
            <a:ext cx="17798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P=AR=MR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2FC9920-73B3-3A47-9F82-B97233B2E35C}"/>
              </a:ext>
            </a:extLst>
          </p:cNvPr>
          <p:cNvSpPr txBox="1"/>
          <p:nvPr/>
        </p:nvSpPr>
        <p:spPr>
          <a:xfrm>
            <a:off x="3356709" y="3108946"/>
            <a:ext cx="4628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133636F-7236-734B-93C6-D196D8B59218}"/>
              </a:ext>
            </a:extLst>
          </p:cNvPr>
          <p:cNvSpPr txBox="1"/>
          <p:nvPr/>
        </p:nvSpPr>
        <p:spPr>
          <a:xfrm>
            <a:off x="9903200" y="3347183"/>
            <a:ext cx="4628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B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1BB89CA-1424-EC4D-ADDD-150D5540CDF9}"/>
              </a:ext>
            </a:extLst>
          </p:cNvPr>
          <p:cNvCxnSpPr>
            <a:cxnSpLocks/>
          </p:cNvCxnSpPr>
          <p:nvPr/>
        </p:nvCxnSpPr>
        <p:spPr>
          <a:xfrm flipV="1">
            <a:off x="2970937" y="2993096"/>
            <a:ext cx="2857470" cy="288645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52B6043-2AB8-E743-8B97-C5A3860DE207}"/>
              </a:ext>
            </a:extLst>
          </p:cNvPr>
          <p:cNvCxnSpPr>
            <a:cxnSpLocks/>
          </p:cNvCxnSpPr>
          <p:nvPr/>
        </p:nvCxnSpPr>
        <p:spPr>
          <a:xfrm>
            <a:off x="6392563" y="4479495"/>
            <a:ext cx="5065623" cy="8236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7CE665BA-63A9-7D44-B8C2-DD13A4AF17F5}"/>
              </a:ext>
            </a:extLst>
          </p:cNvPr>
          <p:cNvCxnSpPr>
            <a:cxnSpLocks/>
          </p:cNvCxnSpPr>
          <p:nvPr/>
        </p:nvCxnSpPr>
        <p:spPr>
          <a:xfrm>
            <a:off x="918908" y="4396772"/>
            <a:ext cx="5065623" cy="8236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FD1420D3-FA34-AA47-AA2C-09DE74069FBF}"/>
              </a:ext>
            </a:extLst>
          </p:cNvPr>
          <p:cNvSpPr txBox="1"/>
          <p:nvPr/>
        </p:nvSpPr>
        <p:spPr>
          <a:xfrm>
            <a:off x="264136" y="4086319"/>
            <a:ext cx="6370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10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476821F-675A-C643-ADFD-1359700E3586}"/>
              </a:ext>
            </a:extLst>
          </p:cNvPr>
          <p:cNvSpPr txBox="1"/>
          <p:nvPr/>
        </p:nvSpPr>
        <p:spPr>
          <a:xfrm>
            <a:off x="5484520" y="2319961"/>
            <a:ext cx="6370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S2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5456FC8B-D567-4540-A4AF-E5F928BE5372}"/>
              </a:ext>
            </a:extLst>
          </p:cNvPr>
          <p:cNvCxnSpPr>
            <a:cxnSpLocks/>
          </p:cNvCxnSpPr>
          <p:nvPr/>
        </p:nvCxnSpPr>
        <p:spPr>
          <a:xfrm>
            <a:off x="8925374" y="4460504"/>
            <a:ext cx="0" cy="153547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4C2ECA3-2F0D-FE4A-9767-CDA3FC584FA4}"/>
              </a:ext>
            </a:extLst>
          </p:cNvPr>
          <p:cNvCxnSpPr/>
          <p:nvPr/>
        </p:nvCxnSpPr>
        <p:spPr>
          <a:xfrm>
            <a:off x="4715036" y="2581571"/>
            <a:ext cx="890196" cy="5869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069F8CE-0031-E647-AAB5-27AF5AAF80C7}"/>
              </a:ext>
            </a:extLst>
          </p:cNvPr>
          <p:cNvCxnSpPr>
            <a:cxnSpLocks/>
          </p:cNvCxnSpPr>
          <p:nvPr/>
        </p:nvCxnSpPr>
        <p:spPr>
          <a:xfrm flipH="1">
            <a:off x="1347633" y="3711003"/>
            <a:ext cx="10529" cy="6151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9AF83861-425E-FC47-9C9B-9EEDD01CA243}"/>
              </a:ext>
            </a:extLst>
          </p:cNvPr>
          <p:cNvCxnSpPr>
            <a:cxnSpLocks/>
          </p:cNvCxnSpPr>
          <p:nvPr/>
        </p:nvCxnSpPr>
        <p:spPr>
          <a:xfrm flipH="1">
            <a:off x="6571163" y="3746234"/>
            <a:ext cx="10529" cy="6151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7DBF185-B79E-544D-B5D8-37AD308A160E}"/>
              </a:ext>
            </a:extLst>
          </p:cNvPr>
          <p:cNvCxnSpPr/>
          <p:nvPr/>
        </p:nvCxnSpPr>
        <p:spPr>
          <a:xfrm flipH="1">
            <a:off x="8925374" y="5699051"/>
            <a:ext cx="8163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BABF13E7-F923-B84C-B0B9-09224496F75F}"/>
              </a:ext>
            </a:extLst>
          </p:cNvPr>
          <p:cNvCxnSpPr>
            <a:cxnSpLocks/>
          </p:cNvCxnSpPr>
          <p:nvPr/>
        </p:nvCxnSpPr>
        <p:spPr>
          <a:xfrm>
            <a:off x="4392865" y="4479132"/>
            <a:ext cx="6807" cy="152035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4E13323-C962-BF43-905F-AFF2D3A9FFB1}"/>
              </a:ext>
            </a:extLst>
          </p:cNvPr>
          <p:cNvCxnSpPr/>
          <p:nvPr/>
        </p:nvCxnSpPr>
        <p:spPr>
          <a:xfrm>
            <a:off x="3588152" y="5699051"/>
            <a:ext cx="8047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26EED4F6-49FF-D94D-9A80-2B563477375E}"/>
              </a:ext>
            </a:extLst>
          </p:cNvPr>
          <p:cNvSpPr txBox="1"/>
          <p:nvPr/>
        </p:nvSpPr>
        <p:spPr>
          <a:xfrm>
            <a:off x="4174199" y="5967432"/>
            <a:ext cx="13885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40,000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76F7DD4-5F95-9147-B7C2-EBFB5437329C}"/>
              </a:ext>
            </a:extLst>
          </p:cNvPr>
          <p:cNvSpPr txBox="1"/>
          <p:nvPr/>
        </p:nvSpPr>
        <p:spPr>
          <a:xfrm>
            <a:off x="4407026" y="4567015"/>
            <a:ext cx="4628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C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88BEBDF-33DC-6A41-9AF4-491E36B33F7D}"/>
              </a:ext>
            </a:extLst>
          </p:cNvPr>
          <p:cNvSpPr txBox="1"/>
          <p:nvPr/>
        </p:nvSpPr>
        <p:spPr>
          <a:xfrm>
            <a:off x="8536181" y="4659258"/>
            <a:ext cx="4628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2939147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01BBC-C5A2-504B-829E-760CAF252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the long run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85F4EB-736B-3046-BED5-8CFA0B3998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0873" y="1690688"/>
            <a:ext cx="11355573" cy="4742010"/>
          </a:xfrm>
        </p:spPr>
        <p:txBody>
          <a:bodyPr/>
          <a:lstStyle/>
          <a:p>
            <a:r>
              <a:rPr lang="en-US" dirty="0"/>
              <a:t>The intersection between the demand and supply determines the price and the quantity of equilibrium.</a:t>
            </a:r>
          </a:p>
          <a:p>
            <a:endParaRPr lang="en-US" dirty="0"/>
          </a:p>
          <a:p>
            <a:r>
              <a:rPr lang="en-US" u="sng" dirty="0">
                <a:solidFill>
                  <a:srgbClr val="C00000"/>
                </a:solidFill>
              </a:rPr>
              <a:t>In Long run, market price equals the minimum point on average cost  </a:t>
            </a:r>
          </a:p>
          <a:p>
            <a:r>
              <a:rPr lang="en-US" dirty="0">
                <a:solidFill>
                  <a:srgbClr val="C00000"/>
                </a:solidFill>
              </a:rPr>
              <a:t>In the long run, Firm equilibrium point is  at point D because MR = MC</a:t>
            </a:r>
          </a:p>
          <a:p>
            <a:r>
              <a:rPr lang="en-US" dirty="0">
                <a:solidFill>
                  <a:srgbClr val="C00000"/>
                </a:solidFill>
              </a:rPr>
              <a:t>In the long run, Market equilibrium is at point C, where S2 = demand</a:t>
            </a:r>
          </a:p>
          <a:p>
            <a:r>
              <a:rPr lang="en-US" dirty="0">
                <a:solidFill>
                  <a:srgbClr val="C00000"/>
                </a:solidFill>
              </a:rPr>
              <a:t>Profit = AR – AC = 10 – 10 = 0</a:t>
            </a:r>
          </a:p>
          <a:p>
            <a:r>
              <a:rPr lang="en-US" b="1" i="1" dirty="0">
                <a:solidFill>
                  <a:srgbClr val="C00000"/>
                </a:solidFill>
              </a:rPr>
              <a:t>the profit is zero in the long run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34079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" y="0"/>
            <a:ext cx="12077700" cy="1030142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/>
              <a:t>Equilibrium in the long run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9631" y="903767"/>
            <a:ext cx="11972370" cy="583269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</a:t>
            </a:r>
          </a:p>
          <a:p>
            <a:pPr marL="0" indent="0">
              <a:buNone/>
            </a:pPr>
            <a:r>
              <a:rPr lang="en-US" dirty="0"/>
              <a:t>                              </a:t>
            </a:r>
          </a:p>
        </p:txBody>
      </p:sp>
      <p:cxnSp>
        <p:nvCxnSpPr>
          <p:cNvPr id="4" name="Straight Connector 3"/>
          <p:cNvCxnSpPr>
            <a:cxnSpLocks/>
          </p:cNvCxnSpPr>
          <p:nvPr/>
        </p:nvCxnSpPr>
        <p:spPr>
          <a:xfrm>
            <a:off x="903133" y="2107642"/>
            <a:ext cx="0" cy="386315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cxnSpLocks/>
          </p:cNvCxnSpPr>
          <p:nvPr/>
        </p:nvCxnSpPr>
        <p:spPr>
          <a:xfrm flipV="1">
            <a:off x="6419860" y="5964153"/>
            <a:ext cx="5236455" cy="66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cxnSpLocks/>
          </p:cNvCxnSpPr>
          <p:nvPr/>
        </p:nvCxnSpPr>
        <p:spPr>
          <a:xfrm>
            <a:off x="6392564" y="3713177"/>
            <a:ext cx="5065623" cy="8236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cxnSpLocks/>
          </p:cNvCxnSpPr>
          <p:nvPr/>
        </p:nvCxnSpPr>
        <p:spPr>
          <a:xfrm>
            <a:off x="3551556" y="3711003"/>
            <a:ext cx="0" cy="225979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Arc 8">
            <a:extLst>
              <a:ext uri="{FF2B5EF4-FFF2-40B4-BE49-F238E27FC236}">
                <a16:creationId xmlns:a16="http://schemas.microsoft.com/office/drawing/2014/main" id="{F2CF11DC-DD73-F441-A4E8-03EADCA6C143}"/>
              </a:ext>
            </a:extLst>
          </p:cNvPr>
          <p:cNvSpPr/>
          <p:nvPr/>
        </p:nvSpPr>
        <p:spPr>
          <a:xfrm flipV="1">
            <a:off x="5860256" y="-502490"/>
            <a:ext cx="6039244" cy="4240092"/>
          </a:xfrm>
          <a:prstGeom prst="arc">
            <a:avLst>
              <a:gd name="adj1" fmla="val 13070969"/>
              <a:gd name="adj2" fmla="val 168577"/>
            </a:avLst>
          </a:prstGeom>
          <a:ln w="38100">
            <a:solidFill>
              <a:schemeClr val="accent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A83769F-C879-E749-B491-3E184B50874B}"/>
              </a:ext>
            </a:extLst>
          </p:cNvPr>
          <p:cNvCxnSpPr/>
          <p:nvPr/>
        </p:nvCxnSpPr>
        <p:spPr>
          <a:xfrm>
            <a:off x="6392564" y="2178862"/>
            <a:ext cx="27296" cy="379193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Arc 16">
            <a:extLst>
              <a:ext uri="{FF2B5EF4-FFF2-40B4-BE49-F238E27FC236}">
                <a16:creationId xmlns:a16="http://schemas.microsoft.com/office/drawing/2014/main" id="{F8A6BE1D-BABA-B049-B461-33E6225549C7}"/>
              </a:ext>
            </a:extLst>
          </p:cNvPr>
          <p:cNvSpPr/>
          <p:nvPr/>
        </p:nvSpPr>
        <p:spPr>
          <a:xfrm flipV="1">
            <a:off x="4891847" y="-362021"/>
            <a:ext cx="4958688" cy="4831306"/>
          </a:xfrm>
          <a:prstGeom prst="arc">
            <a:avLst>
              <a:gd name="adj1" fmla="val 15324153"/>
              <a:gd name="adj2" fmla="val 443288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A612345-6D4C-6641-B17F-FFC9E470352F}"/>
              </a:ext>
            </a:extLst>
          </p:cNvPr>
          <p:cNvCxnSpPr>
            <a:cxnSpLocks/>
          </p:cNvCxnSpPr>
          <p:nvPr/>
        </p:nvCxnSpPr>
        <p:spPr>
          <a:xfrm>
            <a:off x="9168992" y="3737602"/>
            <a:ext cx="0" cy="224138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1CDDA24-AE4C-4241-B90C-C27909787116}"/>
              </a:ext>
            </a:extLst>
          </p:cNvPr>
          <p:cNvCxnSpPr>
            <a:cxnSpLocks/>
          </p:cNvCxnSpPr>
          <p:nvPr/>
        </p:nvCxnSpPr>
        <p:spPr>
          <a:xfrm flipV="1">
            <a:off x="892729" y="5967476"/>
            <a:ext cx="5236455" cy="66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F85AD56-3CC2-8543-8EB4-BCB52F90F4B9}"/>
              </a:ext>
            </a:extLst>
          </p:cNvPr>
          <p:cNvSpPr txBox="1"/>
          <p:nvPr/>
        </p:nvSpPr>
        <p:spPr>
          <a:xfrm>
            <a:off x="219630" y="1581098"/>
            <a:ext cx="10844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price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89FFD9D-4821-124E-87D6-4805A575677E}"/>
              </a:ext>
            </a:extLst>
          </p:cNvPr>
          <p:cNvSpPr txBox="1"/>
          <p:nvPr/>
        </p:nvSpPr>
        <p:spPr>
          <a:xfrm>
            <a:off x="6014389" y="1619595"/>
            <a:ext cx="10844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price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37B48C1-2814-3A4D-876D-992A5FE1E29B}"/>
              </a:ext>
            </a:extLst>
          </p:cNvPr>
          <p:cNvSpPr txBox="1"/>
          <p:nvPr/>
        </p:nvSpPr>
        <p:spPr>
          <a:xfrm>
            <a:off x="9783337" y="1561274"/>
            <a:ext cx="7805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MC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EAB526A-2658-464B-B9A4-7466D652A9D5}"/>
              </a:ext>
            </a:extLst>
          </p:cNvPr>
          <p:cNvSpPr txBox="1"/>
          <p:nvPr/>
        </p:nvSpPr>
        <p:spPr>
          <a:xfrm>
            <a:off x="1358162" y="6052960"/>
            <a:ext cx="15764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quantity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707F1E6-50DF-7549-9C4A-C6A1ADB65DE3}"/>
              </a:ext>
            </a:extLst>
          </p:cNvPr>
          <p:cNvSpPr txBox="1"/>
          <p:nvPr/>
        </p:nvSpPr>
        <p:spPr>
          <a:xfrm>
            <a:off x="6708226" y="5964153"/>
            <a:ext cx="15764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quantity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FC96DD8-F6F6-4C4C-A53B-F9239E33BA78}"/>
              </a:ext>
            </a:extLst>
          </p:cNvPr>
          <p:cNvSpPr txBox="1"/>
          <p:nvPr/>
        </p:nvSpPr>
        <p:spPr>
          <a:xfrm>
            <a:off x="11165309" y="1774495"/>
            <a:ext cx="7805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ATC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6E33EA7-68F7-A24E-A651-3F84DAFA46E1}"/>
              </a:ext>
            </a:extLst>
          </p:cNvPr>
          <p:cNvSpPr txBox="1"/>
          <p:nvPr/>
        </p:nvSpPr>
        <p:spPr>
          <a:xfrm>
            <a:off x="5845040" y="3343914"/>
            <a:ext cx="6559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10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79A03B6-0EE2-4B4A-AF36-94F157DD5D62}"/>
              </a:ext>
            </a:extLst>
          </p:cNvPr>
          <p:cNvCxnSpPr>
            <a:cxnSpLocks/>
          </p:cNvCxnSpPr>
          <p:nvPr/>
        </p:nvCxnSpPr>
        <p:spPr>
          <a:xfrm>
            <a:off x="892729" y="3669823"/>
            <a:ext cx="5065623" cy="8236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9224C84D-3A0D-F04B-9C80-A5B2533F611C}"/>
              </a:ext>
            </a:extLst>
          </p:cNvPr>
          <p:cNvSpPr txBox="1"/>
          <p:nvPr/>
        </p:nvSpPr>
        <p:spPr>
          <a:xfrm>
            <a:off x="274653" y="3343914"/>
            <a:ext cx="6559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10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E21680F-A790-2D43-B3C1-4C846A94674B}"/>
              </a:ext>
            </a:extLst>
          </p:cNvPr>
          <p:cNvCxnSpPr>
            <a:cxnSpLocks/>
          </p:cNvCxnSpPr>
          <p:nvPr/>
        </p:nvCxnSpPr>
        <p:spPr>
          <a:xfrm flipV="1">
            <a:off x="2146373" y="2259706"/>
            <a:ext cx="2857470" cy="288645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C91AF17-3283-DA4A-8FAF-11D5F6F9ED46}"/>
              </a:ext>
            </a:extLst>
          </p:cNvPr>
          <p:cNvCxnSpPr>
            <a:cxnSpLocks/>
          </p:cNvCxnSpPr>
          <p:nvPr/>
        </p:nvCxnSpPr>
        <p:spPr>
          <a:xfrm>
            <a:off x="1851564" y="2178862"/>
            <a:ext cx="3515290" cy="31439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DC575006-8289-B241-A3A0-676FAF7C3F38}"/>
              </a:ext>
            </a:extLst>
          </p:cNvPr>
          <p:cNvSpPr txBox="1"/>
          <p:nvPr/>
        </p:nvSpPr>
        <p:spPr>
          <a:xfrm>
            <a:off x="2934585" y="5992194"/>
            <a:ext cx="13885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30,000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031D4CD-CCCA-634D-A411-63FC35DCBB25}"/>
              </a:ext>
            </a:extLst>
          </p:cNvPr>
          <p:cNvSpPr txBox="1"/>
          <p:nvPr/>
        </p:nvSpPr>
        <p:spPr>
          <a:xfrm>
            <a:off x="8939941" y="5992194"/>
            <a:ext cx="8460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80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8085001-5E96-E043-B2FC-4BFBF90937B4}"/>
              </a:ext>
            </a:extLst>
          </p:cNvPr>
          <p:cNvSpPr txBox="1"/>
          <p:nvPr/>
        </p:nvSpPr>
        <p:spPr>
          <a:xfrm>
            <a:off x="1358162" y="1707462"/>
            <a:ext cx="14294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demand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DD77A20-AF6F-0342-8240-94AD731D347F}"/>
              </a:ext>
            </a:extLst>
          </p:cNvPr>
          <p:cNvSpPr txBox="1"/>
          <p:nvPr/>
        </p:nvSpPr>
        <p:spPr>
          <a:xfrm>
            <a:off x="4271438" y="1759282"/>
            <a:ext cx="14415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supply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1635E9A-FB25-4C4C-B290-25112D0EA773}"/>
              </a:ext>
            </a:extLst>
          </p:cNvPr>
          <p:cNvSpPr txBox="1"/>
          <p:nvPr/>
        </p:nvSpPr>
        <p:spPr>
          <a:xfrm>
            <a:off x="892729" y="902992"/>
            <a:ext cx="3140369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Market equilibrium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CB96A02-3377-1B47-B76A-DA28A856DFAE}"/>
              </a:ext>
            </a:extLst>
          </p:cNvPr>
          <p:cNvSpPr txBox="1"/>
          <p:nvPr/>
        </p:nvSpPr>
        <p:spPr>
          <a:xfrm>
            <a:off x="6311277" y="954625"/>
            <a:ext cx="27556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Firm equilibrium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E95B052-561E-A84D-94F5-1DE3BDB4462D}"/>
              </a:ext>
            </a:extLst>
          </p:cNvPr>
          <p:cNvSpPr txBox="1"/>
          <p:nvPr/>
        </p:nvSpPr>
        <p:spPr>
          <a:xfrm>
            <a:off x="7583051" y="3168563"/>
            <a:ext cx="17798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P=AR=MR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2FC9920-73B3-3A47-9F82-B97233B2E35C}"/>
              </a:ext>
            </a:extLst>
          </p:cNvPr>
          <p:cNvSpPr txBox="1"/>
          <p:nvPr/>
        </p:nvSpPr>
        <p:spPr>
          <a:xfrm>
            <a:off x="3356709" y="3108946"/>
            <a:ext cx="4628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133636F-7236-734B-93C6-D196D8B59218}"/>
              </a:ext>
            </a:extLst>
          </p:cNvPr>
          <p:cNvSpPr txBox="1"/>
          <p:nvPr/>
        </p:nvSpPr>
        <p:spPr>
          <a:xfrm>
            <a:off x="9260867" y="3728937"/>
            <a:ext cx="4628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172893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1205B-392A-DC4C-B05A-F7C47000A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Perfect competition markets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B6E69A-DD17-D943-8F5A-1822CC665D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b="1" dirty="0"/>
              <a:t>A perfectly competitive market meets the conditions of</a:t>
            </a:r>
          </a:p>
          <a:p>
            <a:pPr marL="0" indent="0" algn="just">
              <a:buNone/>
            </a:pPr>
            <a:r>
              <a:rPr lang="en-US" b="1" dirty="0"/>
              <a:t>1. There are many number of buyers and sellers </a:t>
            </a:r>
          </a:p>
          <a:p>
            <a:pPr marL="0" indent="0" algn="just">
              <a:buNone/>
            </a:pPr>
            <a:r>
              <a:rPr lang="en-US" b="1" dirty="0"/>
              <a:t>2. all firms sell identical products </a:t>
            </a:r>
          </a:p>
          <a:p>
            <a:pPr marL="0" indent="0" algn="just">
              <a:buNone/>
            </a:pPr>
            <a:r>
              <a:rPr lang="en-US" b="1" dirty="0"/>
              <a:t>4. no barriers to new firms entering the market (entry into the market is free). </a:t>
            </a:r>
          </a:p>
          <a:p>
            <a:pPr marL="0" indent="0" algn="just">
              <a:buNone/>
            </a:pPr>
            <a:r>
              <a:rPr lang="en-US" b="1" dirty="0"/>
              <a:t>4. in perfectly competitive markets, Firms can not affect the prices of the goods and services.</a:t>
            </a:r>
          </a:p>
          <a:p>
            <a:pPr marL="0" indent="0" algn="just">
              <a:buNone/>
            </a:pPr>
            <a:r>
              <a:rPr lang="en-US" b="1" dirty="0"/>
              <a:t>5. Firms cannot earn economic profits in the long run. </a:t>
            </a:r>
          </a:p>
          <a:p>
            <a:pPr marL="0" indent="0" algn="just">
              <a:buNone/>
            </a:pPr>
            <a:r>
              <a:rPr lang="en-US" b="1" dirty="0"/>
              <a:t>For example, agricultural products.</a:t>
            </a:r>
          </a:p>
        </p:txBody>
      </p:sp>
    </p:spTree>
    <p:extLst>
      <p:ext uri="{BB962C8B-B14F-4D97-AF65-F5344CB8AC3E}">
        <p14:creationId xmlns:p14="http://schemas.microsoft.com/office/powerpoint/2010/main" val="483725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534C8-7D8D-1C4D-B831-D90BB9803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465" y="365125"/>
            <a:ext cx="10875335" cy="1123433"/>
          </a:xfrm>
        </p:spPr>
        <p:txBody>
          <a:bodyPr/>
          <a:lstStyle/>
          <a:p>
            <a:r>
              <a:rPr lang="en-US" b="1" dirty="0"/>
              <a:t>Firms cannot affect the market price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08312B-2B10-264D-AC12-6908DFACB3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465" y="1488558"/>
            <a:ext cx="11323675" cy="4901609"/>
          </a:xfrm>
        </p:spPr>
        <p:txBody>
          <a:bodyPr/>
          <a:lstStyle/>
          <a:p>
            <a:pPr algn="just"/>
            <a:r>
              <a:rPr lang="en-US" b="1" dirty="0"/>
              <a:t>in perfect competition markets, Price is determined by the interaction between demand and supply. </a:t>
            </a:r>
          </a:p>
          <a:p>
            <a:pPr algn="just"/>
            <a:r>
              <a:rPr lang="en-US" dirty="0"/>
              <a:t>Buyers and sellers can not affect the market price. </a:t>
            </a:r>
          </a:p>
          <a:p>
            <a:pPr algn="just"/>
            <a:r>
              <a:rPr lang="en-US" dirty="0"/>
              <a:t>Consumers and firms have to accept the market price. </a:t>
            </a:r>
            <a:r>
              <a:rPr lang="en-US" b="1" dirty="0"/>
              <a:t>Thus, Consumers and firms are price takers.</a:t>
            </a:r>
          </a:p>
          <a:p>
            <a:pPr algn="just"/>
            <a:endParaRPr lang="en-US" dirty="0"/>
          </a:p>
          <a:p>
            <a:pPr algn="just"/>
            <a:r>
              <a:rPr lang="en-US" b="1" dirty="0"/>
              <a:t>Price taker: Consumers and firms are unable to affect the market price.</a:t>
            </a:r>
          </a:p>
        </p:txBody>
      </p:sp>
    </p:spTree>
    <p:extLst>
      <p:ext uri="{BB962C8B-B14F-4D97-AF65-F5344CB8AC3E}">
        <p14:creationId xmlns:p14="http://schemas.microsoft.com/office/powerpoint/2010/main" val="1764898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3F504D-3BB3-ED46-B708-D31F78E2E7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428" y="1339812"/>
            <a:ext cx="11919098" cy="5411861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Market equilibrium</a:t>
            </a:r>
            <a:r>
              <a:rPr lang="en-US" dirty="0"/>
              <a:t> exists, when quantity demanded equals quantity supplied.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price             D                                      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4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                             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                                 20,000              quantity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67254F5-13AB-3A49-ADC6-2357D0DBE22E}"/>
              </a:ext>
            </a:extLst>
          </p:cNvPr>
          <p:cNvCxnSpPr>
            <a:cxnSpLocks/>
          </p:cNvCxnSpPr>
          <p:nvPr/>
        </p:nvCxnSpPr>
        <p:spPr>
          <a:xfrm>
            <a:off x="978195" y="2743200"/>
            <a:ext cx="0" cy="327482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48AB939-F440-9146-8006-0768E4233020}"/>
              </a:ext>
            </a:extLst>
          </p:cNvPr>
          <p:cNvCxnSpPr>
            <a:cxnSpLocks/>
          </p:cNvCxnSpPr>
          <p:nvPr/>
        </p:nvCxnSpPr>
        <p:spPr>
          <a:xfrm>
            <a:off x="978195" y="6039293"/>
            <a:ext cx="4922875" cy="0"/>
          </a:xfrm>
          <a:prstGeom prst="line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23E1178-D652-184A-9869-ECDC0B14A9BC}"/>
              </a:ext>
            </a:extLst>
          </p:cNvPr>
          <p:cNvCxnSpPr/>
          <p:nvPr/>
        </p:nvCxnSpPr>
        <p:spPr>
          <a:xfrm flipV="1">
            <a:off x="1839433" y="3136605"/>
            <a:ext cx="3381154" cy="248801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AC9474D-4106-1E47-851E-95F7B41D42DE}"/>
              </a:ext>
            </a:extLst>
          </p:cNvPr>
          <p:cNvCxnSpPr/>
          <p:nvPr/>
        </p:nvCxnSpPr>
        <p:spPr>
          <a:xfrm>
            <a:off x="1839433" y="2892056"/>
            <a:ext cx="3657600" cy="27750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838CF07-1B00-BE4F-86A8-7F34A52C5FB8}"/>
              </a:ext>
            </a:extLst>
          </p:cNvPr>
          <p:cNvCxnSpPr/>
          <p:nvPr/>
        </p:nvCxnSpPr>
        <p:spPr>
          <a:xfrm flipH="1">
            <a:off x="978195" y="4284921"/>
            <a:ext cx="2690038" cy="1063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A24D398-1513-974A-9C5F-B17E9A21713D}"/>
              </a:ext>
            </a:extLst>
          </p:cNvPr>
          <p:cNvCxnSpPr/>
          <p:nvPr/>
        </p:nvCxnSpPr>
        <p:spPr>
          <a:xfrm>
            <a:off x="3668233" y="4279605"/>
            <a:ext cx="0" cy="175437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itle 1">
            <a:extLst>
              <a:ext uri="{FF2B5EF4-FFF2-40B4-BE49-F238E27FC236}">
                <a16:creationId xmlns:a16="http://schemas.microsoft.com/office/drawing/2014/main" id="{54644535-357C-9445-B426-BE4DC4B346C7}"/>
              </a:ext>
            </a:extLst>
          </p:cNvPr>
          <p:cNvSpPr txBox="1">
            <a:spLocks/>
          </p:cNvSpPr>
          <p:nvPr/>
        </p:nvSpPr>
        <p:spPr>
          <a:xfrm>
            <a:off x="6411433" y="2743200"/>
            <a:ext cx="5582093" cy="28388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endParaRPr lang="en-US" sz="320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7EB25B5-9A71-4549-8BFD-2A5B00267BAB}"/>
              </a:ext>
            </a:extLst>
          </p:cNvPr>
          <p:cNvSpPr txBox="1">
            <a:spLocks/>
          </p:cNvSpPr>
          <p:nvPr/>
        </p:nvSpPr>
        <p:spPr>
          <a:xfrm>
            <a:off x="6563833" y="2895600"/>
            <a:ext cx="5582093" cy="15807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sz="3200" b="1" dirty="0"/>
              <a:t>Market of oranges</a:t>
            </a:r>
          </a:p>
          <a:p>
            <a:pPr algn="just"/>
            <a:r>
              <a:rPr lang="en-US" sz="3200" dirty="0"/>
              <a:t>The price of orange is 4 pounds and the quantity of equilibrium is 20,000. 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FE62E15-372F-A34B-877C-E41733177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018" y="365125"/>
            <a:ext cx="11943907" cy="1006473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In perfect competition market, the price is determined by the market </a:t>
            </a:r>
          </a:p>
        </p:txBody>
      </p:sp>
    </p:spTree>
    <p:extLst>
      <p:ext uri="{BB962C8B-B14F-4D97-AF65-F5344CB8AC3E}">
        <p14:creationId xmlns:p14="http://schemas.microsoft.com/office/powerpoint/2010/main" val="2468486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2FDFF-D031-1E48-84E8-3299F2849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019" y="365125"/>
            <a:ext cx="11738344" cy="1325563"/>
          </a:xfrm>
        </p:spPr>
        <p:txBody>
          <a:bodyPr/>
          <a:lstStyle/>
          <a:p>
            <a:r>
              <a:rPr lang="en-US" b="1" dirty="0"/>
              <a:t>Revenue of the firm in perfect competition market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4708F7A-FF82-DC4E-B4F0-BD7C34891A2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02019" y="1616150"/>
                <a:ext cx="11578855" cy="4922874"/>
              </a:xfrm>
            </p:spPr>
            <p:txBody>
              <a:bodyPr>
                <a:normAutofit/>
              </a:bodyPr>
              <a:lstStyle/>
              <a:p>
                <a:r>
                  <a:rPr lang="en-US" b="1" dirty="0"/>
                  <a:t>Profit is the difference between total revenue and total cost.</a:t>
                </a:r>
              </a:p>
              <a:p>
                <a:r>
                  <a:rPr lang="en-US" b="1" dirty="0"/>
                  <a:t>Profit = total revenue (TR) – total cost (TC)</a:t>
                </a:r>
              </a:p>
              <a:p>
                <a:endParaRPr lang="en-US" dirty="0"/>
              </a:p>
              <a:p>
                <a:r>
                  <a:rPr lang="en-US" b="1" dirty="0"/>
                  <a:t>Total revenue = price * quantity</a:t>
                </a:r>
              </a:p>
              <a:p>
                <a:endParaRPr lang="en-US" dirty="0"/>
              </a:p>
              <a:p>
                <a:r>
                  <a:rPr lang="en-US" b="1" dirty="0"/>
                  <a:t>Marginal revenue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𝒄𝒉𝒂𝒏𝒈𝒆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𝒊𝒏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𝒕𝒐𝒕𝒂𝒍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𝒓𝒆𝒗𝒆𝒏𝒖𝒆</m:t>
                        </m:r>
                      </m:num>
                      <m:den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𝒄𝒉𝒂𝒏𝒈𝒆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𝒊𝒏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𝒒𝒖𝒂𝒏𝒕𝒊𝒕𝒚</m:t>
                        </m:r>
                      </m:den>
                    </m:f>
                  </m:oMath>
                </a14:m>
                <a:r>
                  <a:rPr lang="en-US" b="1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m:rPr>
                            <m:nor/>
                          </m:rPr>
                          <a:rPr lang="en-US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TR</m:t>
                        </m:r>
                        <m:r>
                          <m:rPr>
                            <m:nor/>
                          </m:rPr>
                          <a:rPr lang="en-US" b="1" dirty="0"/>
                          <m:t> </m:t>
                        </m:r>
                      </m:num>
                      <m:den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𝑸</m:t>
                        </m:r>
                      </m:den>
                    </m:f>
                  </m:oMath>
                </a14:m>
                <a:endParaRPr lang="en-US" b="1" dirty="0"/>
              </a:p>
              <a:p>
                <a:endParaRPr lang="en-US" b="1" dirty="0"/>
              </a:p>
              <a:p>
                <a:r>
                  <a:rPr lang="en-US" b="1" dirty="0"/>
                  <a:t>Average revenue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𝒕𝒐𝒕𝒂𝒍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𝒓𝒆𝒗𝒆𝒏𝒖𝒆</m:t>
                        </m:r>
                      </m:num>
                      <m:den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𝒒𝒖𝒂𝒏𝒕𝒊𝒕𝒚</m:t>
                        </m:r>
                      </m:den>
                    </m:f>
                  </m:oMath>
                </a14:m>
                <a:r>
                  <a:rPr lang="en-US" b="1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TR</m:t>
                        </m:r>
                        <m:r>
                          <m:rPr>
                            <m:nor/>
                          </m:rPr>
                          <a:rPr lang="en-US" b="1" dirty="0"/>
                          <m:t> </m:t>
                        </m:r>
                      </m:num>
                      <m:den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𝑸</m:t>
                        </m:r>
                      </m:den>
                    </m:f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4708F7A-FF82-DC4E-B4F0-BD7C34891A2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02019" y="1616150"/>
                <a:ext cx="11578855" cy="4922874"/>
              </a:xfrm>
              <a:blipFill>
                <a:blip r:embed="rId2"/>
                <a:stretch>
                  <a:fillRect l="-876" t="-17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35340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F15A8-A931-9D49-BA55-FB7F7FFCE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609" y="248168"/>
            <a:ext cx="11353800" cy="613070"/>
          </a:xfrm>
        </p:spPr>
        <p:txBody>
          <a:bodyPr>
            <a:normAutofit fontScale="90000"/>
          </a:bodyPr>
          <a:lstStyle/>
          <a:p>
            <a:r>
              <a:rPr lang="en-US" dirty="0"/>
              <a:t>Total revenue, average revenue and marginal revenue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7697955-CB5F-EA42-9548-813576EA54B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9794221"/>
              </p:ext>
            </p:extLst>
          </p:nvPr>
        </p:nvGraphicFramePr>
        <p:xfrm>
          <a:off x="329609" y="1073888"/>
          <a:ext cx="11578855" cy="551830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15771">
                  <a:extLst>
                    <a:ext uri="{9D8B030D-6E8A-4147-A177-3AD203B41FA5}">
                      <a16:colId xmlns:a16="http://schemas.microsoft.com/office/drawing/2014/main" val="1351846610"/>
                    </a:ext>
                  </a:extLst>
                </a:gridCol>
                <a:gridCol w="2315771">
                  <a:extLst>
                    <a:ext uri="{9D8B030D-6E8A-4147-A177-3AD203B41FA5}">
                      <a16:colId xmlns:a16="http://schemas.microsoft.com/office/drawing/2014/main" val="719611864"/>
                    </a:ext>
                  </a:extLst>
                </a:gridCol>
                <a:gridCol w="2315771">
                  <a:extLst>
                    <a:ext uri="{9D8B030D-6E8A-4147-A177-3AD203B41FA5}">
                      <a16:colId xmlns:a16="http://schemas.microsoft.com/office/drawing/2014/main" val="1258846280"/>
                    </a:ext>
                  </a:extLst>
                </a:gridCol>
                <a:gridCol w="2315771">
                  <a:extLst>
                    <a:ext uri="{9D8B030D-6E8A-4147-A177-3AD203B41FA5}">
                      <a16:colId xmlns:a16="http://schemas.microsoft.com/office/drawing/2014/main" val="2090236161"/>
                    </a:ext>
                  </a:extLst>
                </a:gridCol>
                <a:gridCol w="2315771">
                  <a:extLst>
                    <a:ext uri="{9D8B030D-6E8A-4147-A177-3AD203B41FA5}">
                      <a16:colId xmlns:a16="http://schemas.microsoft.com/office/drawing/2014/main" val="1721410749"/>
                    </a:ext>
                  </a:extLst>
                </a:gridCol>
              </a:tblGrid>
              <a:tr h="1091531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NUMBER OF Kilos (Q)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Market 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Total Revenue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Marginal Revenue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Average Revenue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1051210"/>
                  </a:ext>
                </a:extLst>
              </a:tr>
              <a:tr h="632396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6368968"/>
                  </a:ext>
                </a:extLst>
              </a:tr>
              <a:tr h="632396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8281791"/>
                  </a:ext>
                </a:extLst>
              </a:tr>
              <a:tr h="632396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1968783"/>
                  </a:ext>
                </a:extLst>
              </a:tr>
              <a:tr h="632396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1205253"/>
                  </a:ext>
                </a:extLst>
              </a:tr>
              <a:tr h="632396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3600147"/>
                  </a:ext>
                </a:extLst>
              </a:tr>
              <a:tr h="632396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3410172"/>
                  </a:ext>
                </a:extLst>
              </a:tr>
              <a:tr h="632396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72413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1978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019" y="365125"/>
            <a:ext cx="11876568" cy="1058562"/>
          </a:xfrm>
        </p:spPr>
        <p:txBody>
          <a:bodyPr>
            <a:noAutofit/>
          </a:bodyPr>
          <a:lstStyle/>
          <a:p>
            <a:r>
              <a:rPr lang="en-US" sz="3600" b="1" dirty="0"/>
              <a:t>Relation between price, marginal revenue and average revenue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23687"/>
            <a:ext cx="11017102" cy="523175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revenue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             </a:t>
            </a:r>
            <a:r>
              <a:rPr lang="en-US" b="1" dirty="0"/>
              <a:t>MR = AR = Price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                           </a:t>
            </a:r>
            <a:r>
              <a:rPr lang="en-US" b="1" dirty="0"/>
              <a:t> quantity                                              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354237" y="1960603"/>
            <a:ext cx="1" cy="404665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354238" y="5984111"/>
            <a:ext cx="5532699" cy="347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354237" y="3966570"/>
            <a:ext cx="5532699" cy="347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6B36F2EF-7E11-894E-82EA-66157EE0E9B7}"/>
              </a:ext>
            </a:extLst>
          </p:cNvPr>
          <p:cNvSpPr txBox="1">
            <a:spLocks/>
          </p:cNvSpPr>
          <p:nvPr/>
        </p:nvSpPr>
        <p:spPr>
          <a:xfrm>
            <a:off x="6076708" y="1624742"/>
            <a:ext cx="5582093" cy="15807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sz="3200" b="1" dirty="0"/>
              <a:t>Price is equal to both average revenue and marginal revenue. </a:t>
            </a:r>
          </a:p>
        </p:txBody>
      </p:sp>
    </p:spTree>
    <p:extLst>
      <p:ext uri="{BB962C8B-B14F-4D97-AF65-F5344CB8AC3E}">
        <p14:creationId xmlns:p14="http://schemas.microsoft.com/office/powerpoint/2010/main" val="3704285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9D4DD-B8D9-1240-BC94-5B9E41E93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Profit-maximizing level of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53C90D-970C-CF4E-932C-5FE51BB8FE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/>
              <a:t>firms maximize profit at the level of output, where marginal revenue equals marginal cost.</a:t>
            </a:r>
          </a:p>
          <a:p>
            <a:pPr algn="just"/>
            <a:endParaRPr lang="en-US" b="1" dirty="0"/>
          </a:p>
          <a:p>
            <a:pPr algn="just"/>
            <a:r>
              <a:rPr lang="en-US" b="1" dirty="0"/>
              <a:t>The profit maximizing level of output is, where marginal revenue equals marginal cost (MR = MC).</a:t>
            </a:r>
          </a:p>
        </p:txBody>
      </p:sp>
    </p:spTree>
    <p:extLst>
      <p:ext uri="{BB962C8B-B14F-4D97-AF65-F5344CB8AC3E}">
        <p14:creationId xmlns:p14="http://schemas.microsoft.com/office/powerpoint/2010/main" val="39529601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</TotalTime>
  <Words>1229</Words>
  <Application>Microsoft Macintosh PowerPoint</Application>
  <PresentationFormat>Widescreen</PresentationFormat>
  <Paragraphs>355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Cambria Math</vt:lpstr>
      <vt:lpstr>Office Theme</vt:lpstr>
      <vt:lpstr>Chapter 8</vt:lpstr>
      <vt:lpstr>Markets can be divided to four markets based on number of firms, type of products and ease to entry. </vt:lpstr>
      <vt:lpstr>Perfect competition markets</vt:lpstr>
      <vt:lpstr>Firms cannot affect the market price </vt:lpstr>
      <vt:lpstr>In perfect competition market, the price is determined by the market </vt:lpstr>
      <vt:lpstr>Revenue of the firm in perfect competition market</vt:lpstr>
      <vt:lpstr>Total revenue, average revenue and marginal revenue</vt:lpstr>
      <vt:lpstr>Relation between price, marginal revenue and average revenue </vt:lpstr>
      <vt:lpstr>Profit-maximizing level of output</vt:lpstr>
      <vt:lpstr>Profit maximization The firm maximizes profit at the level of output (100), where marginal revenue equals marginal cost (MR=MC). </vt:lpstr>
      <vt:lpstr>Profit per unit = average revenue – average cost</vt:lpstr>
      <vt:lpstr>could you estimate the profit? the quantity of equilibrium = 60 units, where (MR=MC). Profit per unit = AR – AC = 20 - 10 = 10.    Total profit = 60 x 10 = 600 dollars. Firms achieve economic profit because average revenue is higher than average cost </vt:lpstr>
      <vt:lpstr> firm maximizes profit at 40 units, MR = MC. Profit per unit = AR – AC = Zero firm is at break- even point </vt:lpstr>
      <vt:lpstr>The quantity of equilibrium is 30 units, where MR = MC. Profit per unit = AR – AC = 5 – 8 = -3 firm makes loss</vt:lpstr>
      <vt:lpstr>PowerPoint Presentation</vt:lpstr>
      <vt:lpstr>The supply curve of a firm in the short run</vt:lpstr>
      <vt:lpstr>Shut down in the short run The shutdown point : is the minimum point on the average variable cost.  If the price falls below this point, the firm will shut down production. </vt:lpstr>
      <vt:lpstr>PowerPoint Presentation</vt:lpstr>
      <vt:lpstr>Supply curve</vt:lpstr>
      <vt:lpstr>The equilibrium in the short run</vt:lpstr>
      <vt:lpstr>Equilibrium in the short run</vt:lpstr>
      <vt:lpstr>Long run equilibrium in perfect competition market</vt:lpstr>
      <vt:lpstr>Equilibrium in the LONG RUN</vt:lpstr>
      <vt:lpstr>In the long run </vt:lpstr>
      <vt:lpstr>Equilibrium in the long run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8</dc:title>
  <dc:creator>mohamed shokr</dc:creator>
  <cp:lastModifiedBy>mohamed shokr</cp:lastModifiedBy>
  <cp:revision>38</cp:revision>
  <dcterms:created xsi:type="dcterms:W3CDTF">2019-04-19T15:23:05Z</dcterms:created>
  <dcterms:modified xsi:type="dcterms:W3CDTF">2019-05-02T07:18:50Z</dcterms:modified>
</cp:coreProperties>
</file>