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303" r:id="rId4"/>
    <p:sldId id="300" r:id="rId5"/>
    <p:sldId id="284" r:id="rId6"/>
    <p:sldId id="302" r:id="rId7"/>
    <p:sldId id="260" r:id="rId8"/>
    <p:sldId id="278" r:id="rId9"/>
    <p:sldId id="283" r:id="rId10"/>
    <p:sldId id="279" r:id="rId11"/>
    <p:sldId id="280" r:id="rId12"/>
    <p:sldId id="281" r:id="rId13"/>
    <p:sldId id="285" r:id="rId14"/>
    <p:sldId id="286" r:id="rId15"/>
    <p:sldId id="291" r:id="rId16"/>
    <p:sldId id="287" r:id="rId17"/>
    <p:sldId id="289" r:id="rId18"/>
    <p:sldId id="290" r:id="rId19"/>
    <p:sldId id="292" r:id="rId20"/>
    <p:sldId id="294" r:id="rId21"/>
    <p:sldId id="293" r:id="rId22"/>
    <p:sldId id="295" r:id="rId23"/>
    <p:sldId id="296" r:id="rId24"/>
    <p:sldId id="297" r:id="rId25"/>
    <p:sldId id="298" r:id="rId26"/>
    <p:sldId id="299" r:id="rId27"/>
    <p:sldId id="261" r:id="rId28"/>
    <p:sldId id="263" r:id="rId29"/>
    <p:sldId id="262" r:id="rId30"/>
    <p:sldId id="264" r:id="rId31"/>
    <p:sldId id="267" r:id="rId32"/>
    <p:sldId id="269" r:id="rId33"/>
    <p:sldId id="265" r:id="rId34"/>
    <p:sldId id="271" r:id="rId35"/>
    <p:sldId id="272" r:id="rId36"/>
    <p:sldId id="273" r:id="rId37"/>
    <p:sldId id="274" r:id="rId38"/>
    <p:sldId id="275" r:id="rId39"/>
    <p:sldId id="277" r:id="rId40"/>
    <p:sldId id="27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FC83-8CDA-ED19-94BC-EE808864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C1859-464C-55AF-B9D1-9D2FB48BF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DF3C-7EA5-088D-9A6E-7EFD0354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D816-FA7C-1E5B-CF9A-C064F91A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C4D1-480E-11AE-9B0D-F35CECAD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3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69EC-85E0-A880-D31B-B033ED73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B5AA-B6B0-1FF5-1512-7AF9A2950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C0D3-FAC7-5B1F-3DE7-404A5D13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4F81B-2F9D-B417-18C6-AB51F6D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008F-20F1-E573-ABDE-FD90E5E2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5D2CD-72FB-84F5-0299-BAC0BC881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EACAA-9D33-70CA-ACFB-4B146BDE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2509-1B7D-1470-4C50-51756B09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788A-096B-EF65-2E4D-93C3337B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EE67C-5515-D5EB-5ADE-B8EC4CDA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15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9F0E-B542-CEAB-2552-C1B0A788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E472-2154-5B0D-C584-046172EB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33C9-BE33-BABB-07C9-9CAC4499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2004-2CEE-7C19-D406-8AD9A72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D12C-93F0-B10E-FD0D-DBDF4B97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07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791E-C99C-23D4-32B4-765F34B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F8E96-EC55-53AB-30A5-6842C863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5C03-A924-275D-6D36-6AD25B26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85E6-CF8A-68A2-87B3-37E6B2A9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322E-4244-FC9F-C0A7-9968310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3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36E6-FEC9-FDFD-22F2-4A05DBE5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CC64-EB12-D369-81AC-B6EA3911E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C4FD-89A3-3471-2E33-4A73FB23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C8FC2-E50D-A597-134D-8EAA24F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779D1-97BF-B359-70EC-85CA81C8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6A689-15F2-F671-48BB-CDD98D66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F79A-CDA9-E5E2-59EA-E6EB9E3C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0B7D-214D-341C-EDCB-34E01DF5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625C-FA36-B14C-D81B-D81AE4C4B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6228B-8DF3-58AD-F227-66704B3BB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8260A-D824-C857-F56A-68E352877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7324B-537C-17EC-4C6B-62D1D918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1B6E2-2C89-2E9A-F135-EB37FB27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205F0-40E7-71E8-685D-AE9AB79C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4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FA2E-958D-7E07-74D8-A484048D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235E7-3BA8-ABD6-BB50-C7EF56C2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5B74A-89F4-18F4-A4AD-A62EF87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6B604-FB8A-451E-AAC5-85173ECE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F2E8B-0300-C80B-0A36-6D18448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B186D-6E22-67C9-B7D7-366D7742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545CA-D4BD-4EF6-96BB-DCBB3FAC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3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54D9-2044-8F12-547E-7F6DDA3E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0E34-F26B-9F1C-0C91-9F61E5DD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8B8B-B270-1AF3-5361-ECA614DFD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82D8-BE5C-20A3-7EBA-DB86C36B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F80-83D6-DA7E-5320-CA901655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67793-BFAF-0B8D-35D2-8D2D5B1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74A0-F89C-D7CB-856D-6C2B35B4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4D51-5470-C807-27CB-C095FA1BC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A048-9456-5B76-4296-3467F9C1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8237-5943-479D-6967-56E28427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83EED-1295-FFF2-3674-CBF4A480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0B158-C681-CC0D-AA08-06968870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7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50000"/>
              </a:schemeClr>
            </a:gs>
            <a:gs pos="75000">
              <a:schemeClr val="bg1">
                <a:lumMod val="85000"/>
                <a:alpha val="50000"/>
              </a:schemeClr>
            </a:gs>
            <a:gs pos="85000">
              <a:schemeClr val="bg1">
                <a:lumMod val="75000"/>
                <a:alpha val="50000"/>
              </a:schemeClr>
            </a:gs>
            <a:gs pos="100000">
              <a:schemeClr val="bg1">
                <a:lumMod val="65000"/>
                <a:alpha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4DAA5-05A9-F448-D432-AC20F464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473A-3263-D11E-9C81-73349BB5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021B-C8C6-3AE2-7772-46EB96D6A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034F-C68D-40E1-BEC1-981F02C04351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E543-BC84-7F22-9DE9-22669F8DC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CD7C-717D-8C4A-78AE-2D5BA86E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CCFE-9702-4FE6-8BCB-47EBCABAD4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3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AF0B520D-3E22-ACF7-DEE0-A54D6D18A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022" r="-1" b="868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F324A-A5B6-8067-427F-588064C48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tx1"/>
                </a:solidFill>
              </a:rPr>
              <a:t>AMIT Embedded Systems Diploma Graduation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9FC59-A81B-32FF-7D21-E97CAA057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Electric Water Heater</a:t>
            </a:r>
          </a:p>
        </p:txBody>
      </p:sp>
    </p:spTree>
    <p:extLst>
      <p:ext uri="{BB962C8B-B14F-4D97-AF65-F5344CB8AC3E}">
        <p14:creationId xmlns:p14="http://schemas.microsoft.com/office/powerpoint/2010/main" val="383133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477-61F2-D6D3-3832-5A8DAFB1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0363"/>
            <a:r>
              <a:rPr lang="en-GB" dirty="0"/>
              <a:t>MCAL Drivers </a:t>
            </a:r>
            <a:r>
              <a:rPr lang="en-GB" i="1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EC36-697C-3BE8-0136-EDEFF8EE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The ADC Driver is used to convert </a:t>
            </a:r>
            <a:r>
              <a:rPr lang="en-GB" dirty="0" err="1"/>
              <a:t>analog</a:t>
            </a:r>
            <a:r>
              <a:rPr lang="en-GB" dirty="0"/>
              <a:t> signals from temperature sensor to digital signal to be dealt with using microcontroller.</a:t>
            </a:r>
          </a:p>
          <a:p>
            <a:r>
              <a:rPr lang="en-GB" dirty="0"/>
              <a:t>The DIO Driver is used to control the direction (INPUT or OUTPUT) and value (HIGH or LOW) of microcontroller pins.</a:t>
            </a:r>
          </a:p>
          <a:p>
            <a:r>
              <a:rPr lang="en-US" dirty="0"/>
              <a:t>The </a:t>
            </a:r>
            <a:r>
              <a:rPr lang="en-US" dirty="0" err="1"/>
              <a:t>Internal_EEPROM</a:t>
            </a:r>
            <a:r>
              <a:rPr lang="en-US" dirty="0"/>
              <a:t> driver is used to store and retrieve the set temperature value used in our system.</a:t>
            </a:r>
          </a:p>
          <a:p>
            <a:r>
              <a:rPr lang="en-GB" dirty="0"/>
              <a:t>The GIE is used to enable the Global Interrupt.</a:t>
            </a:r>
          </a:p>
          <a:p>
            <a:r>
              <a:rPr lang="en-GB" dirty="0"/>
              <a:t>The EXIT Driver is used to control external interrupts connected to the switches.</a:t>
            </a:r>
          </a:p>
        </p:txBody>
      </p:sp>
    </p:spTree>
    <p:extLst>
      <p:ext uri="{BB962C8B-B14F-4D97-AF65-F5344CB8AC3E}">
        <p14:creationId xmlns:p14="http://schemas.microsoft.com/office/powerpoint/2010/main" val="180442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477-61F2-D6D3-3832-5A8DAFB1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0363"/>
            <a:r>
              <a:rPr lang="en-GB" dirty="0"/>
              <a:t>MCAL Drivers </a:t>
            </a:r>
            <a:r>
              <a:rPr lang="en-GB" i="1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EC36-697C-3BE8-0136-EDEFF8EE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dirty="0"/>
              <a:t>TIMER0 Driver is used to get the reading from the temperature sensor every 100ms</a:t>
            </a:r>
            <a:r>
              <a:rPr lang="en-GB" dirty="0"/>
              <a:t>.</a:t>
            </a:r>
          </a:p>
          <a:p>
            <a:pPr algn="just"/>
            <a:r>
              <a:rPr lang="en-US" dirty="0"/>
              <a:t>TIMER1 driver is responsible for counting a 5-second interval to determine the system's setting mode, controlling the status of the heating element LED with a one-second blink when the heating element is active, and blinks the seven-segment display during temperature setting every one second.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78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HAL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application we used the following HAL Drivers: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>
                <a:hlinkClick r:id="rId2" action="ppaction://hlinksldjump"/>
              </a:rPr>
              <a:t>SSD (7-Segment Display).</a:t>
            </a:r>
            <a:endParaRPr lang="en-GB" dirty="0"/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>
                <a:hlinkClick r:id="rId3" action="ppaction://hlinksldjump"/>
              </a:rPr>
              <a:t>Heater_Cooler.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60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SSD (7-Segment Display)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driver there are 2 files:</a:t>
            </a:r>
          </a:p>
          <a:p>
            <a:pPr marL="874713" indent="-514350">
              <a:buFont typeface="+mj-lt"/>
              <a:buAutoNum type="arabicPeriod"/>
            </a:pPr>
            <a:r>
              <a:rPr lang="en-GB" dirty="0">
                <a:hlinkClick r:id="rId2" action="ppaction://hlinksldjump"/>
              </a:rPr>
              <a:t>SEVEN_SEGMENT_interface.h</a:t>
            </a:r>
            <a:endParaRPr lang="en-GB" dirty="0"/>
          </a:p>
          <a:p>
            <a:pPr marL="874713" indent="-514350">
              <a:buFont typeface="+mj-lt"/>
              <a:buAutoNum type="arabicPeriod"/>
            </a:pPr>
            <a:r>
              <a:rPr lang="en-GB" dirty="0">
                <a:hlinkClick r:id="rId3" action="ppaction://hlinksldjump"/>
              </a:rPr>
              <a:t>SEVEN_SEGMENT_interface.c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7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0363"/>
            <a:r>
              <a:rPr lang="en-GB" dirty="0" err="1"/>
              <a:t>SEVEN_SEGMENT_interface.h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 </a:t>
            </a:r>
            <a:r>
              <a:rPr lang="en-GB" sz="2400" dirty="0" err="1"/>
              <a:t>SEVEN_SEGMENT_interface.h</a:t>
            </a:r>
            <a:r>
              <a:rPr lang="en-GB" sz="2400" dirty="0"/>
              <a:t> file </a:t>
            </a:r>
            <a:r>
              <a:rPr lang="en-US" sz="2400" dirty="0"/>
              <a:t>includes function prototypes for initializing, enabling, disabling, toggling, and writing to the 7-Segment Display.</a:t>
            </a: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SEVEN_SEGMENT_INTERFACE_H_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SEVEN_SEGMENT_INTERFACE_H_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SSD_Vid_Init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SEVEN_SEGMENT_Write_Val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SSD_DIS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SSD_EN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SSD_TOGGLE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SEVEN_SEGMENT_INTERFACE_H_ */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0363"/>
            <a:r>
              <a:rPr lang="en-GB" dirty="0" err="1"/>
              <a:t>SEVEN_SEGMENT_interface.c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 </a:t>
            </a:r>
            <a:r>
              <a:rPr lang="en-GB" sz="2400" dirty="0" err="1"/>
              <a:t>SEVEN_SEGMENT_interface.c</a:t>
            </a:r>
            <a:r>
              <a:rPr lang="en-GB" sz="2400" dirty="0"/>
              <a:t> file </a:t>
            </a:r>
            <a:r>
              <a:rPr lang="en-US" sz="2400" dirty="0"/>
              <a:t>includes library dependencies and contains the implementations of functions for the 7-Segment Display.</a:t>
            </a: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../../LIB/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BITMATH.h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../../LIB/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STD_Type.h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../../MCAL/DIO/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DIO_private.h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../../MCAL/DIO/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DIO_interface.h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6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SSD_Vid_Init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This </a:t>
            </a:r>
            <a:r>
              <a:rPr lang="en-GB" sz="2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SSD_Vid_Init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400" dirty="0"/>
              <a:t>function is used to  Set the direction of 7-Segment Display Pins as OUTPUT.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SSD_Vid_Init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DIO_Vid_Set_Port_Dir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PORT_OUTPUT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PIN3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PORTB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PORTB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PIN5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PORTB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PIN6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PORTB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PIN7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PIN7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94938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SSD_EN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SSD_DIS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SSD_TOGGLE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1506" cy="4351338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These </a:t>
            </a:r>
            <a:r>
              <a:rPr lang="en-GB" sz="2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SSD_EN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GB" sz="2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SSD_DIS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GB" sz="2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SSD_TOGGLE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400" dirty="0"/>
              <a:t>functions take no </a:t>
            </a:r>
            <a:r>
              <a:rPr lang="en-GB" sz="2400" i="1" u="sng" dirty="0"/>
              <a:t>arguments</a:t>
            </a:r>
            <a:r>
              <a:rPr lang="en-GB" sz="2400" dirty="0"/>
              <a:t> and have no </a:t>
            </a:r>
            <a:r>
              <a:rPr lang="en-GB" sz="2400" i="1" u="sng" dirty="0"/>
              <a:t>return</a:t>
            </a:r>
            <a:r>
              <a:rPr lang="en-GB" sz="2400" dirty="0"/>
              <a:t>.</a:t>
            </a:r>
          </a:p>
          <a:p>
            <a:r>
              <a:rPr lang="en-GB" sz="2400" dirty="0"/>
              <a:t>The </a:t>
            </a:r>
            <a:r>
              <a:rPr lang="en-GB" sz="2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SSD_EN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400" dirty="0"/>
              <a:t>function is used to  set the value of the enable pin of 7-Segment Display to HIGH.</a:t>
            </a:r>
          </a:p>
          <a:p>
            <a:r>
              <a:rPr lang="en-GB" sz="2400" dirty="0"/>
              <a:t>The </a:t>
            </a:r>
            <a:r>
              <a:rPr lang="en-GB" sz="2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SSD_DIS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400" dirty="0"/>
              <a:t>function is used to  set the value of the enable pin of 7-Segment Display to LOW.</a:t>
            </a:r>
          </a:p>
          <a:p>
            <a:r>
              <a:rPr lang="en-GB" sz="2400" dirty="0"/>
              <a:t>The </a:t>
            </a:r>
            <a:r>
              <a:rPr lang="en-GB" sz="2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SSD_Toggle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400" dirty="0"/>
              <a:t>function is used to  toggle the state of the enable pin of 7-Segment Display between HIGH &amp; LOW.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SSD_EN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PIN7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SSD_DIS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PIN7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SSD_TOGGLE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DIO_Vid_Toggle_Pin_Val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PIN7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FE9AB3-2CD8-41D6-1E19-F04AD6463CE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00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SEVEN_SEGMENT_Write_Val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This </a:t>
            </a:r>
            <a:r>
              <a:rPr lang="en-GB" sz="2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SEVEN_SEGMENT_Write_Val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2400" dirty="0"/>
              <a:t>function takes a number as an </a:t>
            </a:r>
            <a:r>
              <a:rPr lang="en-GB" sz="2400" i="1" u="sng" dirty="0"/>
              <a:t>argument</a:t>
            </a:r>
            <a:r>
              <a:rPr lang="en-GB" sz="2400" dirty="0"/>
              <a:t> and have no </a:t>
            </a:r>
            <a:r>
              <a:rPr lang="en-GB" sz="2400" i="1" u="sng" dirty="0"/>
              <a:t>return</a:t>
            </a:r>
            <a:r>
              <a:rPr lang="en-GB" sz="2400" dirty="0"/>
              <a:t>.</a:t>
            </a:r>
          </a:p>
          <a:p>
            <a:r>
              <a:rPr lang="en-GB" sz="2400" dirty="0"/>
              <a:t>The </a:t>
            </a:r>
            <a:r>
              <a:rPr lang="en-GB" sz="2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SEVEN_SEGMENT_Write_Val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2400" dirty="0"/>
              <a:t>function is used to  convert a two-digit number to its units and tens components and display them on dual 7-Segment Display.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SEVEN_SEGMENT_Write_Val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0x3F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0x6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0x5B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0x4F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0x66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0x6D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0x7D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0x7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0x67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PIN3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PIN4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PIN6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PIN3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PORTB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PORTB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PORTB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PIN6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PORTB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PIN7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GET_BIT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SSD2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701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Heater_Cooler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driver there are 3 files:</a:t>
            </a:r>
          </a:p>
          <a:p>
            <a:pPr marL="874713" indent="-514350">
              <a:buFont typeface="+mj-lt"/>
              <a:buAutoNum type="arabicPeriod"/>
            </a:pPr>
            <a:r>
              <a:rPr lang="en-GB" dirty="0">
                <a:hlinkClick r:id="rId2" action="ppaction://hlinksldjump"/>
              </a:rPr>
              <a:t>Heater_Cooler_Config.h</a:t>
            </a:r>
            <a:endParaRPr lang="en-GB" dirty="0"/>
          </a:p>
          <a:p>
            <a:pPr marL="874713" indent="-514350">
              <a:buFont typeface="+mj-lt"/>
              <a:buAutoNum type="arabicPeriod"/>
            </a:pPr>
            <a:r>
              <a:rPr lang="en-GB" dirty="0">
                <a:hlinkClick r:id="rId3" action="ppaction://hlinksldjump"/>
              </a:rPr>
              <a:t>Heater_Cooler.h</a:t>
            </a:r>
            <a:endParaRPr lang="en-GB" dirty="0"/>
          </a:p>
          <a:p>
            <a:pPr marL="874713" indent="-514350">
              <a:buFont typeface="+mj-lt"/>
              <a:buAutoNum type="arabicPeriod"/>
            </a:pPr>
            <a:r>
              <a:rPr lang="en-GB" dirty="0">
                <a:hlinkClick r:id="rId4" action="ppaction://hlinksldjump"/>
              </a:rPr>
              <a:t>Heater_Cooler.c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12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7B58-B960-DDEF-EFCC-BFD1DF3E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Members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F7F2212B-DDF6-8A26-FCD0-768889C7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/>
              <a:t>Hatim Mahmoud Mohammed </a:t>
            </a:r>
            <a:r>
              <a:rPr lang="en-GB" dirty="0" err="1"/>
              <a:t>AbdElHady</a:t>
            </a:r>
            <a:r>
              <a:rPr lang="en-GB" dirty="0"/>
              <a:t> </a:t>
            </a:r>
            <a:r>
              <a:rPr lang="en-GB" dirty="0" err="1"/>
              <a:t>Ghonaim</a:t>
            </a:r>
            <a:r>
              <a:rPr lang="en-GB" dirty="0"/>
              <a:t>.</a:t>
            </a:r>
          </a:p>
          <a:p>
            <a:pPr algn="ctr"/>
            <a:r>
              <a:rPr lang="en-GB" dirty="0" err="1"/>
              <a:t>Tareq</a:t>
            </a:r>
            <a:r>
              <a:rPr lang="en-GB" dirty="0"/>
              <a:t> Usama Saad Mohammed </a:t>
            </a:r>
            <a:r>
              <a:rPr lang="en-GB" dirty="0" err="1"/>
              <a:t>AbdElRahman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Ahmed Saleh Mohammed Mahmoud.</a:t>
            </a:r>
          </a:p>
          <a:p>
            <a:pPr algn="ctr"/>
            <a:r>
              <a:rPr lang="en-US" dirty="0" err="1"/>
              <a:t>Deema</a:t>
            </a:r>
            <a:r>
              <a:rPr lang="en-US" dirty="0"/>
              <a:t> </a:t>
            </a:r>
            <a:r>
              <a:rPr lang="en-US" dirty="0" err="1"/>
              <a:t>Mohanned</a:t>
            </a:r>
            <a:r>
              <a:rPr lang="en-US" dirty="0"/>
              <a:t> Abd El Wahab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37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50000"/>
              </a:schemeClr>
            </a:gs>
            <a:gs pos="75000">
              <a:schemeClr val="bg1">
                <a:lumMod val="85000"/>
                <a:alpha val="50000"/>
              </a:schemeClr>
            </a:gs>
            <a:gs pos="85000">
              <a:schemeClr val="bg1">
                <a:lumMod val="75000"/>
                <a:alpha val="50000"/>
              </a:schemeClr>
            </a:gs>
            <a:gs pos="100000">
              <a:schemeClr val="bg1">
                <a:lumMod val="65000"/>
                <a:alpha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0363"/>
            <a:r>
              <a:rPr lang="en-GB" dirty="0" err="1"/>
              <a:t>Heater_Cooler_Config.h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This </a:t>
            </a:r>
            <a:r>
              <a:rPr lang="en-GB" sz="2400" dirty="0" err="1"/>
              <a:t>Heater_Cooler_Config.h</a:t>
            </a:r>
            <a:r>
              <a:rPr lang="en-GB" sz="2400" dirty="0"/>
              <a:t> file contains definitions of Heating/Cooling Elements ports and pins.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HEATER_COOLER_CONFIG_H_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HEATER_COOLER_CONFIG_H_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PORTD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PIN0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PORTD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PIN1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COOLINGELEMENT_PORT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PORTD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COOLINGELEMENT_PIN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GB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PIN4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HEATER_COOLER_CONFIG_H_ */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43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0363"/>
            <a:r>
              <a:rPr lang="en-GB" dirty="0" err="1"/>
              <a:t>Heater_Cooler.h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This </a:t>
            </a:r>
            <a:r>
              <a:rPr lang="en-GB" sz="2400" dirty="0" err="1"/>
              <a:t>Heater_Cooler.h</a:t>
            </a:r>
            <a:r>
              <a:rPr lang="en-GB" sz="2400" dirty="0"/>
              <a:t> file contains prototypes of functions to:</a:t>
            </a:r>
          </a:p>
          <a:p>
            <a:r>
              <a:rPr lang="en-GB" sz="2400" dirty="0"/>
              <a:t>Initialize Heating/Cooling Unit.</a:t>
            </a:r>
          </a:p>
          <a:p>
            <a:r>
              <a:rPr lang="en-GB" sz="2400" dirty="0"/>
              <a:t>Turn On/Off Heating element.</a:t>
            </a:r>
          </a:p>
          <a:p>
            <a:r>
              <a:rPr lang="en-GB" sz="2400" dirty="0"/>
              <a:t>Turn On/Off and toggle Heating element LED.</a:t>
            </a:r>
          </a:p>
          <a:p>
            <a:r>
              <a:rPr lang="en-GB" sz="2400" dirty="0"/>
              <a:t>Turn On/Off Cooling element.</a:t>
            </a:r>
          </a:p>
          <a:p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HEATER_COOLER_H_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HEATER_COOLER_H_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Heater_Cooler_Init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Heating_ElementLed_ON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Heating_ElementLed_OFF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HeatingElement_Led_TOGGLE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HeatingElement_ON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HeatingElement_OFF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CoolingElement_ON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CoolingElement_OFF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HEATER_COOLER_H_ */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50000"/>
              </a:schemeClr>
            </a:gs>
            <a:gs pos="75000">
              <a:schemeClr val="bg1">
                <a:lumMod val="85000"/>
                <a:alpha val="50000"/>
              </a:schemeClr>
            </a:gs>
            <a:gs pos="85000">
              <a:schemeClr val="bg1">
                <a:lumMod val="75000"/>
                <a:alpha val="50000"/>
              </a:schemeClr>
            </a:gs>
            <a:gs pos="100000">
              <a:schemeClr val="bg1">
                <a:lumMod val="65000"/>
                <a:alpha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0363"/>
            <a:r>
              <a:rPr lang="en-GB" dirty="0" err="1"/>
              <a:t>Heater_Cooler.c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D55-1AE2-80F7-D699-A9CCDA2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This </a:t>
            </a:r>
            <a:r>
              <a:rPr lang="en-GB" sz="2400" dirty="0" err="1"/>
              <a:t>Heater_Cooler.c</a:t>
            </a:r>
            <a:r>
              <a:rPr lang="en-GB" sz="2400" dirty="0"/>
              <a:t> file contains libraries includes and functions implementations.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../../LIB/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BITMATH.h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../../LIB/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STD_Type.h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../../MCAL/DIO/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DIO_private.h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../../MCAL/DIO/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DIO_interface.h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Heater_Cooler_Config.h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Heater_Cooler.h</a:t>
            </a:r>
            <a:r>
              <a:rPr lang="en-GB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29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50000"/>
              </a:schemeClr>
            </a:gs>
            <a:gs pos="75000">
              <a:schemeClr val="bg1">
                <a:lumMod val="85000"/>
                <a:alpha val="50000"/>
              </a:schemeClr>
            </a:gs>
            <a:gs pos="85000">
              <a:schemeClr val="bg1">
                <a:lumMod val="75000"/>
                <a:alpha val="50000"/>
              </a:schemeClr>
            </a:gs>
            <a:gs pos="100000">
              <a:schemeClr val="bg1">
                <a:lumMod val="65000"/>
                <a:alpha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EAC-2DDD-569E-1DBC-1558EDFF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397"/>
            <a:ext cx="10515600" cy="1325563"/>
          </a:xfrm>
        </p:spPr>
        <p:txBody>
          <a:bodyPr/>
          <a:lstStyle/>
          <a:p>
            <a:pPr marL="360363"/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4531F"/>
                </a:solidFill>
                <a:latin typeface="Consolas" panose="020B0609020204030204" pitchFamily="49" charset="0"/>
              </a:rPr>
              <a:t>Heater_Cooler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_Init</a:t>
            </a:r>
            <a:r>
              <a:rPr lang="en-GB" sz="4400" b="0" dirty="0">
                <a:solidFill>
                  <a:srgbClr val="000000"/>
                </a:solidFill>
                <a:effectLst/>
              </a:rPr>
              <a:t>()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Heater_Cooler_Init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COOLINGELEMENT_PORT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COOLINGELEMENT_PIN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112B1-5492-13E7-C7A5-FDCBC9C11D74}"/>
              </a:ext>
            </a:extLst>
          </p:cNvPr>
          <p:cNvSpPr txBox="1"/>
          <p:nvPr/>
        </p:nvSpPr>
        <p:spPr>
          <a:xfrm>
            <a:off x="507174" y="1825625"/>
            <a:ext cx="558882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This </a:t>
            </a:r>
            <a:r>
              <a:rPr lang="en-GB" dirty="0" err="1">
                <a:solidFill>
                  <a:srgbClr val="74531F"/>
                </a:solidFill>
                <a:latin typeface="Consolas" panose="020B0609020204030204" pitchFamily="49" charset="0"/>
              </a:rPr>
              <a:t>Heater_Cooler</a:t>
            </a:r>
            <a:r>
              <a:rPr lang="en-GB" sz="4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_Init</a:t>
            </a:r>
            <a:r>
              <a:rPr lang="en-GB" sz="4000" b="0" dirty="0">
                <a:solidFill>
                  <a:srgbClr val="000000"/>
                </a:solidFill>
                <a:effectLst/>
              </a:rPr>
              <a:t>() </a:t>
            </a:r>
            <a:r>
              <a:rPr lang="en-GB" dirty="0"/>
              <a:t>function takes no </a:t>
            </a:r>
            <a:r>
              <a:rPr lang="en-GB" i="1" u="sng" dirty="0"/>
              <a:t>arguments</a:t>
            </a:r>
            <a:r>
              <a:rPr lang="en-GB" dirty="0"/>
              <a:t> and has no </a:t>
            </a:r>
            <a:r>
              <a:rPr lang="en-GB" i="1" u="sng" dirty="0"/>
              <a:t>return</a:t>
            </a:r>
          </a:p>
          <a:p>
            <a:r>
              <a:rPr lang="en-GB" dirty="0"/>
              <a:t>This </a:t>
            </a:r>
            <a:r>
              <a:rPr lang="en-GB" dirty="0" err="1">
                <a:solidFill>
                  <a:srgbClr val="74531F"/>
                </a:solidFill>
                <a:latin typeface="Consolas" panose="020B0609020204030204" pitchFamily="49" charset="0"/>
              </a:rPr>
              <a:t>Heater_Cooler</a:t>
            </a:r>
            <a:r>
              <a:rPr lang="en-GB" sz="2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_Init</a:t>
            </a:r>
            <a:r>
              <a:rPr lang="en-GB" sz="2800" b="0" dirty="0">
                <a:solidFill>
                  <a:srgbClr val="000000"/>
                </a:solidFill>
                <a:effectLst/>
              </a:rPr>
              <a:t>() </a:t>
            </a:r>
            <a:r>
              <a:rPr lang="en-GB" dirty="0"/>
              <a:t>function is used to Set the direction of Cooling element, Heating element and Heating element LED as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78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50000"/>
              </a:schemeClr>
            </a:gs>
            <a:gs pos="75000">
              <a:schemeClr val="bg1">
                <a:lumMod val="85000"/>
                <a:alpha val="50000"/>
              </a:schemeClr>
            </a:gs>
            <a:gs pos="85000">
              <a:schemeClr val="bg1">
                <a:lumMod val="75000"/>
                <a:alpha val="50000"/>
              </a:schemeClr>
            </a:gs>
            <a:gs pos="100000">
              <a:schemeClr val="bg1">
                <a:lumMod val="65000"/>
                <a:alpha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9D3CD-076E-DBFD-4A0B-E365592C10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Heating_ElementLed_ON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Heating_ElementLed_OFF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HeatingElement_Led_TOGGLE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DIO_Vid_Toggle_Pin_Val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HEATINGELEMENTLED_PIN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C227F02-2CA7-8D12-DA81-180DA5296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74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74531F"/>
                </a:solidFill>
                <a:latin typeface="Consolas" panose="020B0609020204030204" pitchFamily="49" charset="0"/>
              </a:rPr>
              <a:t>Heating_ElementLed_ON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Heating_ElementLed_OFF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HeatingElement_Led_TOGGLE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727F8-62CB-C73B-F756-B1BB1B3C263A}"/>
              </a:ext>
            </a:extLst>
          </p:cNvPr>
          <p:cNvSpPr txBox="1"/>
          <p:nvPr/>
        </p:nvSpPr>
        <p:spPr>
          <a:xfrm>
            <a:off x="672320" y="1825625"/>
            <a:ext cx="542367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2000" dirty="0"/>
              <a:t>These </a:t>
            </a:r>
            <a:r>
              <a:rPr lang="en-GB" sz="2000" dirty="0" err="1">
                <a:solidFill>
                  <a:srgbClr val="74531F"/>
                </a:solidFill>
                <a:latin typeface="Consolas" panose="020B0609020204030204" pitchFamily="49" charset="0"/>
              </a:rPr>
              <a:t>Heating_ElementLed_ON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2000" dirty="0" err="1">
                <a:solidFill>
                  <a:srgbClr val="74531F"/>
                </a:solidFill>
                <a:latin typeface="Consolas" panose="020B0609020204030204" pitchFamily="49" charset="0"/>
              </a:rPr>
              <a:t>Heating_ElementLed_OFF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20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HeatingElement_Led_TOGGLE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2000" dirty="0"/>
              <a:t>functions take no </a:t>
            </a:r>
            <a:r>
              <a:rPr lang="en-GB" sz="2000" i="1" u="sng" dirty="0"/>
              <a:t>arguments</a:t>
            </a:r>
            <a:r>
              <a:rPr lang="en-GB" sz="2000" dirty="0"/>
              <a:t> and have no </a:t>
            </a:r>
            <a:r>
              <a:rPr lang="en-GB" sz="2000" i="1" u="sng" dirty="0"/>
              <a:t>return</a:t>
            </a:r>
            <a:r>
              <a:rPr lang="en-GB" sz="2000" dirty="0"/>
              <a:t>.
The </a:t>
            </a:r>
            <a:r>
              <a:rPr lang="en-GB" sz="2000" dirty="0" err="1">
                <a:solidFill>
                  <a:srgbClr val="74531F"/>
                </a:solidFill>
                <a:latin typeface="Consolas" panose="020B0609020204030204" pitchFamily="49" charset="0"/>
              </a:rPr>
              <a:t>Heating_ElementLed_ON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/>
              <a:t>function is used to turn on the LED by setting the HEATINGELEMENTLED_PIN to HIGH.
The </a:t>
            </a:r>
            <a:r>
              <a:rPr lang="en-GB" sz="20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Heating_ElementLed_OFF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/>
              <a:t>function is used to turn off the LED by setting the HEATINGELEMENTLED_PIN to low.
The </a:t>
            </a:r>
            <a:r>
              <a:rPr lang="en-GB" sz="20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HeatingElement_Led_TOGGLE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2000" dirty="0"/>
              <a:t>function is used to toggle the value of the HEATINGELEMENTLED_PIN.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540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2BD4-C885-9ECB-A4C1-3334D94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4531F"/>
                </a:solidFill>
                <a:latin typeface="Consolas" panose="020B0609020204030204" pitchFamily="49" charset="0"/>
              </a:rPr>
              <a:t>HeatingElement_ON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HeatingElement_OFF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0850-0814-953B-6CA8-D151602D5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r>
              <a:rPr lang="en-GB" dirty="0"/>
              <a:t>The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HeatingElement_ON</a:t>
            </a:r>
            <a:r>
              <a:rPr lang="en-GB" dirty="0"/>
              <a:t>() and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HeatingElement_OFF</a:t>
            </a:r>
            <a:r>
              <a:rPr lang="en-GB" dirty="0"/>
              <a:t>() functions take no </a:t>
            </a:r>
            <a:r>
              <a:rPr lang="en-GB" i="1" u="sng" dirty="0"/>
              <a:t>arguments</a:t>
            </a:r>
            <a:r>
              <a:rPr lang="en-GB" dirty="0"/>
              <a:t> and have no </a:t>
            </a:r>
            <a:r>
              <a:rPr lang="en-GB" i="1" u="sng" dirty="0"/>
              <a:t>return</a:t>
            </a:r>
            <a:r>
              <a:rPr lang="en-GB" dirty="0"/>
              <a:t>.
The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HeatingElement_ON</a:t>
            </a:r>
            <a:r>
              <a:rPr lang="en-GB" dirty="0"/>
              <a:t>() function is used to turn on the heating element. 
The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HeatingElement_OFF</a:t>
            </a:r>
            <a:r>
              <a:rPr lang="en-GB" dirty="0"/>
              <a:t>() function is used to turn off the heating element.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379251-085C-0D84-3768-26305C062B1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HeatingElement_ON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HeatingElement_OFF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61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4B8C-4848-95C3-7494-0C7989B1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19" y="494805"/>
            <a:ext cx="10623962" cy="119588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CoolingElement_ON</a:t>
            </a:r>
            <a:r>
              <a:rPr lang="en-GB" dirty="0">
                <a:latin typeface="Consolas" panose="020B0609020204030204" pitchFamily="49" charset="0"/>
              </a:rPr>
              <a:t>(),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CoolingElement_OFF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5785-B03D-466A-6168-6CED15E0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r>
              <a:rPr lang="en-GB" dirty="0"/>
              <a:t>The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CoolingElement_ON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and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CoolingElement_OFF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functions take no </a:t>
            </a:r>
            <a:r>
              <a:rPr lang="en-GB" i="1" u="sng" dirty="0"/>
              <a:t>arguments</a:t>
            </a:r>
            <a:r>
              <a:rPr lang="en-GB" dirty="0"/>
              <a:t> and have no </a:t>
            </a:r>
            <a:r>
              <a:rPr lang="en-GB" i="1" u="sng" dirty="0"/>
              <a:t>return</a:t>
            </a:r>
            <a:r>
              <a:rPr lang="en-GB" dirty="0"/>
              <a:t>.</a:t>
            </a:r>
            <a:r>
              <a:rPr lang="en-GB" dirty="0">
                <a:latin typeface="Consolas" panose="020B0609020204030204" pitchFamily="49" charset="0"/>
              </a:rPr>
              <a:t>
</a:t>
            </a:r>
            <a:r>
              <a:rPr lang="en-GB" dirty="0"/>
              <a:t>The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CoolingElement_ON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function is used to turn on the cooling element. </a:t>
            </a:r>
            <a:r>
              <a:rPr lang="en-GB" dirty="0">
                <a:latin typeface="Consolas" panose="020B0609020204030204" pitchFamily="49" charset="0"/>
              </a:rPr>
              <a:t>
</a:t>
            </a:r>
            <a:r>
              <a:rPr lang="en-GB" dirty="0"/>
              <a:t>The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CoolingElement_OFF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function is used to turn off the cooling element.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6D4769-C275-6940-539C-CE514BB885E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CoolingElement_ON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COOLINGELEMENT_PORT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COOLINGELEMENT_PIN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CoolingElement_OFF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COOLINGELEMENT_PORT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COOLINGELEMENT_PIN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33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33B9-3DF6-B596-D872-6BA245C4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134D9-DAAB-FB7F-01D5-661C79B3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application consists of 3 files:</a:t>
            </a:r>
          </a:p>
          <a:p>
            <a:pPr marL="895350" indent="-447675">
              <a:buFont typeface="+mj-lt"/>
              <a:buAutoNum type="arabicPeriod"/>
            </a:pPr>
            <a:r>
              <a:rPr lang="en-GB" dirty="0" err="1">
                <a:hlinkClick r:id="rId2" action="ppaction://hlinksldjump"/>
              </a:rPr>
              <a:t>System</a:t>
            </a:r>
            <a:r>
              <a:rPr lang="en-GB" dirty="0" err="1"/>
              <a:t>_</a:t>
            </a:r>
            <a:r>
              <a:rPr lang="en-GB" dirty="0" err="1">
                <a:hlinkClick r:id="rId2" action="ppaction://hlinksldjump"/>
              </a:rPr>
              <a:t>config.h</a:t>
            </a:r>
            <a:endParaRPr lang="en-GB" dirty="0"/>
          </a:p>
          <a:p>
            <a:pPr marL="895350" indent="-447675">
              <a:buFont typeface="+mj-lt"/>
              <a:buAutoNum type="arabicPeriod"/>
            </a:pPr>
            <a:r>
              <a:rPr lang="en-GB" dirty="0">
                <a:hlinkClick r:id="rId3" action="ppaction://hlinksldjump"/>
              </a:rPr>
              <a:t>System.h</a:t>
            </a:r>
            <a:endParaRPr lang="en-GB" dirty="0"/>
          </a:p>
          <a:p>
            <a:pPr marL="895350" indent="-447675">
              <a:buFont typeface="+mj-lt"/>
              <a:buAutoNum type="arabicPeriod"/>
            </a:pPr>
            <a:r>
              <a:rPr lang="en-GB" dirty="0">
                <a:hlinkClick r:id="rId4" action="ppaction://hlinksldjump"/>
              </a:rPr>
              <a:t>System.c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789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33B9-3DF6-B596-D872-6BA245C4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System_config.h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134D9-DAAB-FB7F-01D5-661C79B3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pPr marL="273050" indent="-273050"/>
            <a:r>
              <a:rPr lang="en-GB" dirty="0"/>
              <a:t>In </a:t>
            </a:r>
            <a:r>
              <a:rPr lang="en-GB" dirty="0" err="1"/>
              <a:t>System_config.h</a:t>
            </a:r>
            <a:r>
              <a:rPr lang="en-GB" dirty="0"/>
              <a:t> file we define ports and pins and define magic numbers used in our code.</a:t>
            </a:r>
          </a:p>
          <a:p>
            <a:pPr marL="273050" indent="-273050"/>
            <a:r>
              <a:rPr lang="en-US" dirty="0"/>
              <a:t>Additionally, we establish the initial values of variables that may be modified later.</a:t>
            </a:r>
          </a:p>
          <a:p>
            <a:pPr marL="273050" indent="-273050"/>
            <a:r>
              <a:rPr lang="en-US" dirty="0"/>
              <a:t> The variable </a:t>
            </a:r>
            <a:r>
              <a:rPr lang="en-US" dirty="0" err="1"/>
              <a:t>OF_Count</a:t>
            </a:r>
            <a:r>
              <a:rPr lang="en-US" dirty="0"/>
              <a:t> is declared as an external variable, and it is utilized from the Timer driver to monitor its value.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2A95D8-E0C2-7E5F-E393-D86F9D8EB1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SYSTEM_CONFIG_H_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SYSTEM_CONFIG_H_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ON_OFF_PORT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PORTD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ON_OFF_PIN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PIN2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UP_BUTTON_PORT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PORTD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UP_BUTTON_PIN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PIN3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DOWN_BUTTON_PORT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PORTB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DOWN_BUTTON_PIN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PIN2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TEMP_SENSOR_PIN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PIN0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LED_ON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LED_BLINK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SYSTEM_OFF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TEMP_INIT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TEMP_MARGIN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OF_Count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System_Mode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SYSTEM_OFF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 TEMP_INIT;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u16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Temp_Curr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 TEMP_INIT;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Temp_AVG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 TEMP_INIT;</a:t>
            </a: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SYSTEM_CONFIG_H_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71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55B7-C2FD-67F3-8530-4AB4DA85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System.h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8271-917B-28E3-05DF-CA763B34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In </a:t>
            </a:r>
            <a:r>
              <a:rPr lang="en-GB" dirty="0" err="1"/>
              <a:t>System.h</a:t>
            </a:r>
            <a:r>
              <a:rPr lang="en-GB" dirty="0"/>
              <a:t> file we put the prototypes of our functions.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BD343-36F0-24CD-227B-9108CAA45F6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#ifndef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A1BFF"/>
                </a:solidFill>
                <a:latin typeface="Consolas" panose="020B0609020204030204" pitchFamily="49" charset="0"/>
              </a:rPr>
              <a:t>SYSTEM_H_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A1BFF"/>
                </a:solidFill>
                <a:latin typeface="Consolas" panose="020B0609020204030204" pitchFamily="49" charset="0"/>
              </a:rPr>
              <a:t>SYSTEM_H_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System_Init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Temperature_Setting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ON_OFF_Behaviour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Temperature_Sensing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Heater_Cooler_Control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Seven_Segments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Temperature_Setting_Up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Temperature_Setting_Down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TemperatureMonitoringTask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EEPROM_Init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ADC_Reading_Timer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/* SYSTEM_H_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2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D197-57CE-235E-0658-EDCF5BD5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67C1-507B-E913-C8BA-6B41AF24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 action="ppaction://hlinksldjump"/>
              </a:rPr>
              <a:t>Hardware</a:t>
            </a:r>
            <a:endParaRPr lang="en-GB" dirty="0"/>
          </a:p>
          <a:p>
            <a:r>
              <a:rPr lang="en-GB" dirty="0">
                <a:hlinkClick r:id="rId3" action="ppaction://hlinksldjump"/>
              </a:rPr>
              <a:t>Software</a:t>
            </a:r>
            <a:endParaRPr lang="en-GB" dirty="0"/>
          </a:p>
          <a:p>
            <a:r>
              <a:rPr lang="en-GB" dirty="0">
                <a:hlinkClick r:id="rId4" action="ppaction://hlinksldjump"/>
              </a:rPr>
              <a:t>Software Layered Architecture</a:t>
            </a:r>
            <a:endParaRPr lang="en-GB" dirty="0"/>
          </a:p>
          <a:p>
            <a:r>
              <a:rPr lang="en-GB" dirty="0">
                <a:hlinkClick r:id="rId5" action="ppaction://hlinksldjump"/>
              </a:rPr>
              <a:t>LIB</a:t>
            </a:r>
            <a:endParaRPr lang="en-GB" dirty="0"/>
          </a:p>
          <a:p>
            <a:r>
              <a:rPr lang="en-GB" dirty="0">
                <a:hlinkClick r:id="rId6" action="ppaction://hlinksldjump"/>
              </a:rPr>
              <a:t>MCAL Drivers</a:t>
            </a:r>
            <a:endParaRPr lang="en-GB" dirty="0"/>
          </a:p>
          <a:p>
            <a:r>
              <a:rPr lang="en-GB" dirty="0">
                <a:hlinkClick r:id="rId7" action="ppaction://hlinksldjump"/>
              </a:rPr>
              <a:t>HAL Drivers</a:t>
            </a:r>
            <a:endParaRPr lang="en-GB" dirty="0"/>
          </a:p>
          <a:p>
            <a:r>
              <a:rPr lang="en-GB" dirty="0">
                <a:hlinkClick r:id="rId8" action="ppaction://hlinksldjump"/>
              </a:rPr>
              <a:t>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22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55B7-C2FD-67F3-8530-4AB4DA85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System.c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8271-917B-28E3-05DF-CA763B34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9017" cy="4351338"/>
          </a:xfrm>
        </p:spPr>
        <p:txBody>
          <a:bodyPr>
            <a:normAutofit/>
          </a:bodyPr>
          <a:lstStyle/>
          <a:p>
            <a:r>
              <a:rPr lang="en-GB" dirty="0"/>
              <a:t>In </a:t>
            </a:r>
            <a:r>
              <a:rPr lang="en-GB" dirty="0" err="1"/>
              <a:t>System.c</a:t>
            </a:r>
            <a:r>
              <a:rPr lang="en-GB" dirty="0"/>
              <a:t> file we</a:t>
            </a:r>
            <a:r>
              <a:rPr lang="ar-SA" dirty="0"/>
              <a:t>:</a:t>
            </a:r>
            <a:endParaRPr lang="en-GB" dirty="0"/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Include libraries, drivers, and other header files.</a:t>
            </a:r>
            <a:endParaRPr lang="ar-SA" dirty="0"/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Declare and initialize global variables.</a:t>
            </a:r>
            <a:endParaRPr lang="ar-SA" dirty="0"/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Put the definitions of functions.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BD343-36F0-24CD-227B-9108CAA45F61}"/>
              </a:ext>
            </a:extLst>
          </p:cNvPr>
          <p:cNvSpPr txBox="1">
            <a:spLocks/>
          </p:cNvSpPr>
          <p:nvPr/>
        </p:nvSpPr>
        <p:spPr>
          <a:xfrm>
            <a:off x="5457217" y="1825625"/>
            <a:ext cx="6048983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../LIB/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BITMATH.h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../LIB/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STD_Type.h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../MCAL/DIO/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DIO_interface.h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../MCAL/ADC/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ADC_interface.h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../MCAL/Interrupts/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GIE_interface.h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../MCAL/Interrupts/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EXIT_interface.h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../MCAL/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Internal_EEPROM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EEPROM.h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../MCAL/TIMER0/TIMER0_interface.h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../MCAL/TIMER1/TIMER1_interface.h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../HAL/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SevenSegment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SEVEN_SEGMENT_interface.h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../HAL/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Heating_Cooling_Elements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Heater_Cooler_Config.h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../HAL/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Heating_Cooling_Elements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Heater_Cooler.h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System_Config.h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System.h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F_CPU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16000000UL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util/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delay.h</a:t>
            </a:r>
            <a:r>
              <a:rPr lang="en-GB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E21F1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Global Variables to be used in our system */</a:t>
            </a:r>
            <a:endParaRPr lang="en-GB" sz="1200" dirty="0">
              <a:solidFill>
                <a:srgbClr val="E21F1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SettingMode_Flag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counter_5sec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counter_up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counter_down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940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55B7-C2FD-67F3-8530-4AB4DA85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System_Init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8271-917B-28E3-05DF-CA763B34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2450"/>
            <a:ext cx="479749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The </a:t>
            </a:r>
            <a:r>
              <a:rPr lang="en-GB" sz="2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System_Init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 function takes no </a:t>
            </a:r>
            <a:r>
              <a:rPr lang="en-GB" i="1" u="sng" dirty="0"/>
              <a:t>arguments</a:t>
            </a:r>
            <a:r>
              <a:rPr lang="en-GB" dirty="0"/>
              <a:t> and has no </a:t>
            </a:r>
            <a:r>
              <a:rPr lang="en-GB" i="1" u="sng" dirty="0"/>
              <a:t>return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sz="2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System_Init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 function we</a:t>
            </a:r>
            <a:r>
              <a:rPr lang="ar-SA" dirty="0"/>
              <a:t>:</a:t>
            </a:r>
            <a:endParaRPr lang="en-GB" dirty="0"/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GB" dirty="0"/>
              <a:t>Enable Global Interrupt.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GB" dirty="0"/>
              <a:t>Initialize External interrupts.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GB" dirty="0"/>
              <a:t>Set Directions of On/Off, Up and Down switches pins.</a:t>
            </a:r>
            <a:endParaRPr lang="ar-S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BD343-36F0-24CD-227B-9108CAA45F61}"/>
              </a:ext>
            </a:extLst>
          </p:cNvPr>
          <p:cNvSpPr txBox="1">
            <a:spLocks/>
          </p:cNvSpPr>
          <p:nvPr/>
        </p:nvSpPr>
        <p:spPr>
          <a:xfrm>
            <a:off x="5457217" y="1825625"/>
            <a:ext cx="6048983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System_Init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/*Global Interrupt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GIE_Vid_Enable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External Interrupt 0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EXT_Vid_Interrupt_Init0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EXT_Vid_Interrupt0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EXT_Vid_Set_CallBack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Temperature_Setting_Up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/*External Interrupt 1*/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EXT_Vid_Interrupt_Init1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EXT_Vid_Interrupt1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EXT_Vid_Set_CallBack_2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Temperature_Setting_Down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/*External Interrupt 2 for Switching ON/OFF System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EXT_Vid_Interrupt_Init2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EXT_Vid_Interrupt2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EXT_Vid_Set_CallBack_3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ON_OFF_Behaviour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Switch ON/OFF Direction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UP_BUTTON_PORT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UP_BUTTON_PIN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DOWN_BUTTON_PORT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DOWN_BUTTON_PIN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DIO_Vid_Set_Pin_Dir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ON_OFF_PORT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ON_OFF_PIN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 </a:t>
            </a:r>
          </a:p>
        </p:txBody>
      </p:sp>
    </p:spTree>
    <p:extLst>
      <p:ext uri="{BB962C8B-B14F-4D97-AF65-F5344CB8AC3E}">
        <p14:creationId xmlns:p14="http://schemas.microsoft.com/office/powerpoint/2010/main" val="1498752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55B7-C2FD-67F3-8530-4AB4DA85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System_Init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4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8271-917B-28E3-05DF-CA763B34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176" cy="4351338"/>
          </a:xfrm>
        </p:spPr>
        <p:txBody>
          <a:bodyPr>
            <a:normAutofit fontScale="92500" lnSpcReduction="20000"/>
          </a:bodyPr>
          <a:lstStyle/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Initialize Heater/Cooler Unit and 7-Segment Display. 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Initialize Analog to Digital Converter and its interrupt.</a:t>
            </a:r>
            <a:endParaRPr lang="ar-SA" dirty="0"/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Initialize Timer 0 in Normal Mode.</a:t>
            </a:r>
            <a:endParaRPr lang="ar-SA" dirty="0"/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Initialize Timer 1 in Normal Clear Timer on Compare Mode.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US" dirty="0"/>
              <a:t>In addition to our callback functions being triggered with every interrupt</a:t>
            </a:r>
            <a:endParaRPr lang="ar-S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BD343-36F0-24CD-227B-9108CAA45F61}"/>
              </a:ext>
            </a:extLst>
          </p:cNvPr>
          <p:cNvSpPr txBox="1">
            <a:spLocks/>
          </p:cNvSpPr>
          <p:nvPr/>
        </p:nvSpPr>
        <p:spPr>
          <a:xfrm>
            <a:off x="5457217" y="1825625"/>
            <a:ext cx="6048983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Heater_Cooler_Init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/*Seven Segment Initialization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SSD_Vid_Init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ADC Initialization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ADC_Vid_Init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ADC Interrupt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ADC_Vid_Interrupt_Enable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ADC_Set_Call_Back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Temperature_Sensing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Timer0 Normal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TIMER0_Vid_Interrupt_Enable_Every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100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ms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TIMER0_Vid_Set_CallBack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ADC_Reading_Timer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/*Timer 1 CTC*/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TIMER1_Vid_CTC_Init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TIMER1_Vid_CTC_InterruptEnable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Timer1_CTC_SetCallBack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TemperatureMonitoringTask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837-328F-B8B6-9092-6620B252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ADC_Reading_Timer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E893-6D84-F15C-AABF-D752660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ADC_Reading_Timer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function </a:t>
            </a:r>
            <a:r>
              <a:rPr lang="en-GB" dirty="0"/>
              <a:t>takes no </a:t>
            </a:r>
            <a:r>
              <a:rPr lang="en-GB" i="1" u="sng" dirty="0"/>
              <a:t>arguments</a:t>
            </a:r>
            <a:r>
              <a:rPr lang="en-GB" dirty="0"/>
              <a:t> and has no </a:t>
            </a:r>
            <a:r>
              <a:rPr lang="en-GB" i="1" u="sng" dirty="0"/>
              <a:t>return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ADC_Reading_Timer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dirty="0"/>
              <a:t>function we</a:t>
            </a:r>
            <a:r>
              <a:rPr lang="ar-SA" dirty="0"/>
              <a:t>:</a:t>
            </a:r>
            <a:endParaRPr lang="en-GB" dirty="0"/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dirty="0"/>
              <a:t>we initialize a counter variable  and increment it with each function call.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dirty="0"/>
              <a:t>Which triggers an ADC measurement every 100 </a:t>
            </a:r>
            <a:r>
              <a:rPr lang="en-US" dirty="0" err="1"/>
              <a:t>ms.</a:t>
            </a:r>
            <a:endParaRPr lang="ar-S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FBCB8-BD1A-8171-524A-F422742D134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4531F"/>
                </a:solidFill>
                <a:latin typeface="Consolas" panose="020B0609020204030204" pitchFamily="49" charset="0"/>
              </a:rPr>
              <a:t>ADC_Reading_Timer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onsolas" panose="020B0609020204030204" pitchFamily="49" charset="0"/>
              </a:rPr>
              <a:t>u16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1F377F"/>
                </a:solidFill>
                <a:latin typeface="Consolas" panose="020B0609020204030204" pitchFamily="49" charset="0"/>
              </a:rPr>
              <a:t>counter1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800" dirty="0">
                <a:solidFill>
                  <a:srgbClr val="1F377F"/>
                </a:solidFill>
                <a:latin typeface="Consolas" panose="020B0609020204030204" pitchFamily="49" charset="0"/>
              </a:rPr>
              <a:t>counter1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800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>
                <a:solidFill>
                  <a:srgbClr val="1F377F"/>
                </a:solidFill>
                <a:latin typeface="Consolas" panose="020B0609020204030204" pitchFamily="49" charset="0"/>
              </a:rPr>
              <a:t>counter1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OF_Count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100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ms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1800" dirty="0">
                <a:solidFill>
                  <a:srgbClr val="1F377F"/>
                </a:solidFill>
                <a:latin typeface="Consolas" panose="020B0609020204030204" pitchFamily="49" charset="0"/>
              </a:rPr>
              <a:t>counter1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1800" dirty="0" err="1">
                <a:solidFill>
                  <a:srgbClr val="74531F"/>
                </a:solidFill>
                <a:latin typeface="Consolas" panose="020B0609020204030204" pitchFamily="49" charset="0"/>
              </a:rPr>
              <a:t>ADC_Vid_Start_Conversion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8A1BFF"/>
                </a:solidFill>
                <a:latin typeface="Consolas" panose="020B0609020204030204" pitchFamily="49" charset="0"/>
              </a:rPr>
              <a:t>ADC0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948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837-328F-B8B6-9092-6620B252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Temperature_Setting_Up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E893-6D84-F15C-AABF-D752660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7996" cy="4667250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The </a:t>
            </a:r>
            <a:r>
              <a:rPr lang="en-GB" sz="2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Temperature_Setting_Up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/>
              <a:t>function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dirty="0"/>
              <a:t>takes no </a:t>
            </a:r>
            <a:r>
              <a:rPr lang="en-GB" sz="2400" i="1" u="sng" dirty="0"/>
              <a:t>arguments</a:t>
            </a:r>
            <a:r>
              <a:rPr lang="en-GB" sz="2400" dirty="0"/>
              <a:t> and has no </a:t>
            </a:r>
            <a:r>
              <a:rPr lang="en-GB" sz="2400" i="1" u="sng" dirty="0"/>
              <a:t>return</a:t>
            </a:r>
            <a:r>
              <a:rPr lang="en-GB" sz="2400" dirty="0"/>
              <a:t>.</a:t>
            </a:r>
          </a:p>
          <a:p>
            <a:r>
              <a:rPr lang="en-GB" sz="2400" dirty="0"/>
              <a:t>In </a:t>
            </a:r>
            <a:r>
              <a:rPr lang="en-GB" sz="2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Temperature_Setting_Up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400" dirty="0"/>
              <a:t>function </a:t>
            </a:r>
            <a:r>
              <a:rPr lang="ar-SA" sz="2600" dirty="0"/>
              <a:t>:</a:t>
            </a:r>
            <a:endParaRPr lang="en-GB" sz="2600" dirty="0"/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dirty="0"/>
              <a:t>Upon button press, the system checks its status. If the system is on, it enters the setting mode and increments the temperature by 5.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dirty="0"/>
              <a:t>The new set value is then stored in the </a:t>
            </a:r>
            <a:r>
              <a:rPr lang="en-US" dirty="0" err="1"/>
              <a:t>Internal_EEPROM</a:t>
            </a:r>
            <a:r>
              <a:rPr lang="en-US" dirty="0"/>
              <a:t>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dirty="0"/>
              <a:t>If the system is off, no action is taken.</a:t>
            </a:r>
            <a:endParaRPr lang="ar-S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FBCB8-BD1A-8171-524A-F422742D1345}"/>
              </a:ext>
            </a:extLst>
          </p:cNvPr>
          <p:cNvSpPr txBox="1">
            <a:spLocks/>
          </p:cNvSpPr>
          <p:nvPr/>
        </p:nvSpPr>
        <p:spPr>
          <a:xfrm>
            <a:off x="6532812" y="1825625"/>
            <a:ext cx="500759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Temperature_Setting_Up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counter_up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System_Mode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counter_5sec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EEPROM_Send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counter_up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counter_5sec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186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837-328F-B8B6-9092-6620B252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Temperature_Setting_Down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E893-6D84-F15C-AABF-D752660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8000" cy="4351338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The </a:t>
            </a:r>
            <a:r>
              <a:rPr lang="en-GB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Temperature_Setting_Down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/>
              <a:t>function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dirty="0"/>
              <a:t>takes no </a:t>
            </a:r>
            <a:r>
              <a:rPr lang="en-GB" sz="2200" i="1" u="sng" dirty="0"/>
              <a:t>arguments</a:t>
            </a:r>
            <a:r>
              <a:rPr lang="en-GB" sz="2200" dirty="0"/>
              <a:t> and has no </a:t>
            </a:r>
            <a:r>
              <a:rPr lang="en-GB" sz="2200" i="1" u="sng" dirty="0"/>
              <a:t>return</a:t>
            </a:r>
            <a:r>
              <a:rPr lang="en-GB" sz="2200" dirty="0"/>
              <a:t>.</a:t>
            </a:r>
          </a:p>
          <a:p>
            <a:r>
              <a:rPr lang="en-GB" sz="2200" dirty="0"/>
              <a:t>In </a:t>
            </a:r>
            <a:r>
              <a:rPr lang="en-GB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Temperature_Setting_Down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200" dirty="0"/>
              <a:t>function </a:t>
            </a:r>
            <a:r>
              <a:rPr lang="ar-SA" sz="2200" dirty="0"/>
              <a:t>:</a:t>
            </a:r>
            <a:endParaRPr lang="en-GB" sz="2200" dirty="0"/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400" dirty="0"/>
              <a:t>Upon button press, the system checks its status. If the system is on, it enters the setting mode and decrements the temperature by 5.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400" dirty="0"/>
              <a:t>The new set value is then stored in the </a:t>
            </a:r>
            <a:r>
              <a:rPr lang="en-US" sz="2400" dirty="0" err="1"/>
              <a:t>Internal_EEPROM</a:t>
            </a:r>
            <a:r>
              <a:rPr lang="en-US" sz="2400" dirty="0"/>
              <a:t>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400" dirty="0"/>
              <a:t>If the system is off, no action is taken.</a:t>
            </a:r>
            <a:endParaRPr lang="ar-SA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FBCB8-BD1A-8171-524A-F422742D1345}"/>
              </a:ext>
            </a:extLst>
          </p:cNvPr>
          <p:cNvSpPr txBox="1">
            <a:spLocks/>
          </p:cNvSpPr>
          <p:nvPr/>
        </p:nvSpPr>
        <p:spPr>
          <a:xfrm>
            <a:off x="6560804" y="1822450"/>
            <a:ext cx="500759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Temperature_Setting_Down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counter_down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System_Mode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counter_5sec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EEPROM_Send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counter_down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counter_5sec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1251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837-328F-B8B6-9092-6620B252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ON_OFF_Behaviour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E893-6D84-F15C-AABF-D752660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8000" cy="4351338"/>
          </a:xfrm>
        </p:spPr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ON_OFF_Behaviour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200" dirty="0"/>
              <a:t>function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dirty="0"/>
              <a:t>takes no </a:t>
            </a:r>
            <a:r>
              <a:rPr lang="en-GB" sz="2200" i="1" u="sng" dirty="0"/>
              <a:t>arguments</a:t>
            </a:r>
            <a:r>
              <a:rPr lang="en-GB" sz="2200" dirty="0"/>
              <a:t> and has no </a:t>
            </a:r>
            <a:r>
              <a:rPr lang="en-GB" sz="2200" i="1" u="sng" dirty="0"/>
              <a:t>return</a:t>
            </a:r>
            <a:r>
              <a:rPr lang="en-GB" sz="2200" dirty="0"/>
              <a:t>.</a:t>
            </a:r>
          </a:p>
          <a:p>
            <a:r>
              <a:rPr lang="en-GB" sz="2200" dirty="0"/>
              <a:t>The</a:t>
            </a:r>
            <a:r>
              <a:rPr lang="en-GB" sz="2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ON_OFF_Behaviour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200" dirty="0"/>
              <a:t>function </a:t>
            </a:r>
            <a:r>
              <a:rPr lang="ar-SA" sz="2200" dirty="0"/>
              <a:t>:</a:t>
            </a:r>
            <a:endParaRPr lang="en-GB" sz="2200" dirty="0"/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GB" sz="2200" dirty="0"/>
              <a:t>Toggles the system state from on to off and vice versa.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200" dirty="0"/>
              <a:t>To turn off the system, the 7-Segment display is disabled, the heating and cooling elements are switched off, the heating element LED is turned off, and the </a:t>
            </a:r>
            <a:r>
              <a:rPr lang="en-US" sz="2200" dirty="0" err="1"/>
              <a:t>System_Mode</a:t>
            </a:r>
            <a:r>
              <a:rPr lang="en-US" sz="2200" dirty="0"/>
              <a:t> variable is set to the SYSTEM_OFF state.</a:t>
            </a:r>
            <a:endParaRPr lang="en-GB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FBCB8-BD1A-8171-524A-F422742D1345}"/>
              </a:ext>
            </a:extLst>
          </p:cNvPr>
          <p:cNvSpPr txBox="1">
            <a:spLocks/>
          </p:cNvSpPr>
          <p:nvPr/>
        </p:nvSpPr>
        <p:spPr>
          <a:xfrm>
            <a:off x="6346200" y="1825625"/>
            <a:ext cx="500759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ON_OFF_Behaviour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System_Mode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EEPROM_Recieve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System_Mode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SSD_DIS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Heating_ElementLed_OFF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CoolingElement_OFF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HeatingElement_OFF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EEPROM_Send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System_Mode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SYSTEM_OFF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736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837-328F-B8B6-9092-6620B252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Temperature_Sensing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E893-6D84-F15C-AABF-D752660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1510" cy="4351338"/>
          </a:xfrm>
        </p:spPr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Temperature_Sensing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200" dirty="0"/>
              <a:t>function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dirty="0"/>
              <a:t>takes no </a:t>
            </a:r>
            <a:r>
              <a:rPr lang="en-GB" sz="2200" i="1" u="sng" dirty="0"/>
              <a:t>arguments</a:t>
            </a:r>
            <a:r>
              <a:rPr lang="en-GB" sz="2200" dirty="0"/>
              <a:t> and has no </a:t>
            </a:r>
            <a:r>
              <a:rPr lang="en-GB" sz="2200" i="1" u="sng" dirty="0"/>
              <a:t>return</a:t>
            </a:r>
            <a:r>
              <a:rPr lang="en-GB" sz="2200" dirty="0"/>
              <a:t>.</a:t>
            </a:r>
          </a:p>
          <a:p>
            <a:r>
              <a:rPr lang="en-GB" sz="2200" dirty="0"/>
              <a:t>The</a:t>
            </a:r>
            <a:r>
              <a:rPr lang="en-GB" sz="24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Temperature_Sensing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200" dirty="0"/>
              <a:t>function </a:t>
            </a:r>
            <a:r>
              <a:rPr lang="ar-SA" sz="2200" dirty="0"/>
              <a:t>:</a:t>
            </a:r>
            <a:endParaRPr lang="en-GB" sz="2200" dirty="0"/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GB" sz="2200" dirty="0"/>
              <a:t>Converts the sensor reading to decimal appropriate format using the Analog-to-Digital Converter output in an equation.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GB" sz="2200" dirty="0"/>
              <a:t>Then it calculates the current temperature by averaging over 10 values.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FBCB8-BD1A-8171-524A-F422742D1345}"/>
              </a:ext>
            </a:extLst>
          </p:cNvPr>
          <p:cNvSpPr txBox="1">
            <a:spLocks/>
          </p:cNvSpPr>
          <p:nvPr/>
        </p:nvSpPr>
        <p:spPr>
          <a:xfrm>
            <a:off x="6507804" y="1825625"/>
            <a:ext cx="4845995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Temperature_Sensing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u16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System_Mode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Temp_Curr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ADC_u16_Read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Temp_Curr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counter2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Temp_AVG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Heater_Cooler_Control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13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837-328F-B8B6-9092-6620B252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Heater_Cooler_Control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E893-6D84-F15C-AABF-D752660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12796" cy="4714825"/>
          </a:xfrm>
        </p:spPr>
        <p:txBody>
          <a:bodyPr>
            <a:normAutofit fontScale="85000" lnSpcReduction="20000"/>
          </a:bodyPr>
          <a:lstStyle/>
          <a:p>
            <a:r>
              <a:rPr lang="en-GB" sz="2200" dirty="0"/>
              <a:t>The </a:t>
            </a:r>
            <a:r>
              <a:rPr lang="en-GB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Heater_Cooler_Control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200" dirty="0"/>
              <a:t>function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dirty="0"/>
              <a:t>takes no </a:t>
            </a:r>
            <a:r>
              <a:rPr lang="en-GB" sz="2200" i="1" u="sng" dirty="0"/>
              <a:t>arguments</a:t>
            </a:r>
            <a:r>
              <a:rPr lang="en-GB" sz="2200" dirty="0"/>
              <a:t> and has no </a:t>
            </a:r>
            <a:r>
              <a:rPr lang="en-GB" sz="2200" i="1" u="sng" dirty="0"/>
              <a:t>return</a:t>
            </a:r>
            <a:r>
              <a:rPr lang="en-GB" sz="2200" dirty="0"/>
              <a:t>.</a:t>
            </a:r>
          </a:p>
          <a:p>
            <a:r>
              <a:rPr lang="en-GB" sz="2200" dirty="0"/>
              <a:t>The</a:t>
            </a:r>
            <a:r>
              <a:rPr lang="en-GB" sz="24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Heater_Cooler_Control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200" dirty="0"/>
              <a:t>function </a:t>
            </a:r>
            <a:r>
              <a:rPr lang="ar-SA" sz="2200" dirty="0"/>
              <a:t>:</a:t>
            </a:r>
            <a:endParaRPr lang="en-GB" sz="2200" dirty="0"/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200" dirty="0"/>
              <a:t>Controls the heating and cooling system based on the required temperature (</a:t>
            </a:r>
            <a:r>
              <a:rPr lang="en-US" sz="2200" dirty="0" err="1"/>
              <a:t>Temp_Set</a:t>
            </a:r>
            <a:r>
              <a:rPr lang="en-US" sz="2200" dirty="0"/>
              <a:t>) and the average room temperature (</a:t>
            </a:r>
            <a:r>
              <a:rPr lang="en-US" sz="2200" dirty="0" err="1"/>
              <a:t>Temp_AVG</a:t>
            </a:r>
            <a:r>
              <a:rPr lang="en-US" sz="2200" dirty="0"/>
              <a:t>).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200" dirty="0"/>
              <a:t>If the current water temperature (</a:t>
            </a:r>
            <a:r>
              <a:rPr lang="en-US" sz="2200" dirty="0" err="1"/>
              <a:t>Temp_AVG</a:t>
            </a:r>
            <a:r>
              <a:rPr lang="en-US" sz="2200" dirty="0"/>
              <a:t>) is lower than the set temperature by 5 degrees (TEMP_MARGIN), the heating element will be activated, and the cooling element will be deactivated.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the current water temperature 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Temp_AVG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 is higher than the set temperature by 5 degrees (TEMP_MARGIN), the heating element will be deactivated, and the cooling element will be activated.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200" dirty="0"/>
              <a:t>If the both temperatures are equal, turn off both cooling and heating elements. </a:t>
            </a:r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6E558-6064-316E-A390-13091437135D}"/>
              </a:ext>
            </a:extLst>
          </p:cNvPr>
          <p:cNvSpPr txBox="1"/>
          <p:nvPr/>
        </p:nvSpPr>
        <p:spPr>
          <a:xfrm>
            <a:off x="7000240" y="1462137"/>
            <a:ext cx="505968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Heater_Cooler_Control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Temp_Set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Temp_AVG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</a:rPr>
              <a:t>TEMP_MARGIN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			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Temp_Set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Temp_AVG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TEMP_MARGIN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HeatingElement_OFF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CoolingElement_OFF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Temp_Set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Temp_AVG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TEMP_MARGIN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HeatingElement_ON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CoolingElement_OFF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Temp_Set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Temp_AVG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TEMP_MARGIN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HeatingElement_OFF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CoolingElement_ON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2327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837-328F-B8B6-9092-6620B252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TemperatureMonitoringTask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E893-6D84-F15C-AABF-D752660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936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TemperatureMonitoringTask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000" dirty="0"/>
              <a:t>function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dirty="0"/>
              <a:t>takes no </a:t>
            </a:r>
            <a:r>
              <a:rPr lang="en-GB" sz="2000" i="1" u="sng" dirty="0"/>
              <a:t>arguments</a:t>
            </a:r>
            <a:r>
              <a:rPr lang="en-GB" sz="2000" dirty="0"/>
              <a:t> and has no </a:t>
            </a:r>
            <a:r>
              <a:rPr lang="en-GB" sz="2000" i="1" u="sng" dirty="0"/>
              <a:t>return</a:t>
            </a:r>
            <a:r>
              <a:rPr lang="en-GB" sz="2000" dirty="0"/>
              <a:t>.</a:t>
            </a:r>
          </a:p>
          <a:p>
            <a:r>
              <a:rPr lang="en-GB" sz="2000" dirty="0"/>
              <a:t>The</a:t>
            </a:r>
            <a:r>
              <a:rPr lang="en-GB" sz="20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TemperatureMonitoringTask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000" dirty="0"/>
              <a:t>function </a:t>
            </a:r>
            <a:r>
              <a:rPr lang="ar-SA" sz="2000" dirty="0"/>
              <a:t>:</a:t>
            </a:r>
            <a:endParaRPr lang="en-GB" sz="2000" dirty="0"/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000" dirty="0"/>
              <a:t>It is triggered every second, specifically designed to facilitate the blinking of the 7-segment display when in set mode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000" dirty="0"/>
              <a:t>Ensures the LED blinks every second, providing visual feedback when the heating element is active.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FBCB8-BD1A-8171-524A-F422742D1345}"/>
              </a:ext>
            </a:extLst>
          </p:cNvPr>
          <p:cNvSpPr txBox="1">
            <a:spLocks/>
          </p:cNvSpPr>
          <p:nvPr/>
        </p:nvSpPr>
        <p:spPr>
          <a:xfrm>
            <a:off x="5710136" y="1825625"/>
            <a:ext cx="56436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TemperatureMonitoringTask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System_Mode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   (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DIO_u8_Get_Pin_Val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HeatingElement_PIN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HeatingElement_Led_TOGGLE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Heating_ElementLed_OFF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SettingMode_Flag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SSD_TOGGLE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85324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46C9-3EB7-170E-E73B-510D548A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7200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732300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837-328F-B8B6-9092-6620B252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TemperatureMonitoringTask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3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E893-6D84-F15C-AABF-D752660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70800" cy="4351338"/>
          </a:xfrm>
        </p:spPr>
        <p:txBody>
          <a:bodyPr>
            <a:noAutofit/>
          </a:bodyPr>
          <a:lstStyle/>
          <a:p>
            <a:pPr marL="817563" indent="-457200">
              <a:buFont typeface="Wingdings" panose="05000000000000000000" pitchFamily="2" charset="2"/>
              <a:buChar char="v"/>
            </a:pPr>
            <a:r>
              <a:rPr lang="en-GB" sz="2000" dirty="0"/>
              <a:t>In Set mode it displays the current temperature on the 7-Segment Display.</a:t>
            </a:r>
          </a:p>
          <a:p>
            <a:pPr marL="817563" indent="-457200">
              <a:buFont typeface="Wingdings" panose="05000000000000000000" pitchFamily="2" charset="2"/>
              <a:buChar char="v"/>
            </a:pPr>
            <a:r>
              <a:rPr lang="en-US" sz="2000" dirty="0"/>
              <a:t>It actively monitors the behavior of the Setting mode, providing updates every 5 seconds whether the user exits the setting mode or not.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FBCB8-BD1A-8171-524A-F422742D1345}"/>
              </a:ext>
            </a:extLst>
          </p:cNvPr>
          <p:cNvSpPr txBox="1">
            <a:spLocks/>
          </p:cNvSpPr>
          <p:nvPr/>
        </p:nvSpPr>
        <p:spPr>
          <a:xfrm>
            <a:off x="5709000" y="1825625"/>
            <a:ext cx="5644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System_Mode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SYSTEM_ON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counter_5sec++;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delay_ms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(counter_5sec &gt;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counter_up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counter_down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SSD_EN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SEVEN_SEGMENT_Write_Val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Temp_AVG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SettingMode_Flag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SSD_EN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SEVEN_SEGMENT_Write_Val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Temp_Set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SettingMode_Flag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60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E660-AB29-557C-DC6D-0784AA49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Hardware (Simulated Using Proteus)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A08B-BDA9-E609-D9B3-F885A152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4858" cy="4351338"/>
          </a:xfrm>
        </p:spPr>
        <p:txBody>
          <a:bodyPr/>
          <a:lstStyle/>
          <a:p>
            <a:r>
              <a:rPr lang="en-GB" dirty="0"/>
              <a:t>This project employs AVR ATmega32 microcontroller.</a:t>
            </a:r>
          </a:p>
          <a:p>
            <a:r>
              <a:rPr lang="en-GB" dirty="0"/>
              <a:t>Temperature sensor.</a:t>
            </a:r>
          </a:p>
          <a:p>
            <a:r>
              <a:rPr lang="en-GB" dirty="0"/>
              <a:t>Heating &amp; Cooling Elements.</a:t>
            </a:r>
          </a:p>
          <a:p>
            <a:r>
              <a:rPr lang="en-GB" dirty="0"/>
              <a:t>LEDs</a:t>
            </a:r>
          </a:p>
          <a:p>
            <a:r>
              <a:rPr lang="en-GB" dirty="0"/>
              <a:t>Buttons</a:t>
            </a:r>
          </a:p>
          <a:p>
            <a:r>
              <a:rPr lang="en-GB" dirty="0"/>
              <a:t>7-Segment Display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A2A3E-A464-AE19-D1F1-D6A30701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94" y="1825625"/>
            <a:ext cx="7264859" cy="39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46C9-3EB7-170E-E73B-510D548A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72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98161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1D59-B1FF-05E4-8D55-96BC6BD7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Layered Architecture.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5CB3A-BE2B-642E-4BAF-0877751E8E90}"/>
              </a:ext>
            </a:extLst>
          </p:cNvPr>
          <p:cNvSpPr/>
          <p:nvPr/>
        </p:nvSpPr>
        <p:spPr>
          <a:xfrm>
            <a:off x="1532965" y="3294894"/>
            <a:ext cx="7200000" cy="140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hlinkClick r:id="rId2" action="ppaction://hlinksldjump"/>
              </a:rPr>
              <a:t>HAL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92F5D-E3DD-1039-9CFF-EF26C7BBE4A1}"/>
              </a:ext>
            </a:extLst>
          </p:cNvPr>
          <p:cNvSpPr/>
          <p:nvPr/>
        </p:nvSpPr>
        <p:spPr>
          <a:xfrm>
            <a:off x="1532967" y="1805649"/>
            <a:ext cx="7200000" cy="140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hlinkClick r:id="rId3" action="ppaction://hlinksldjump"/>
              </a:rPr>
              <a:t>APP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BB45FD-11DF-4FDD-96EC-EF8CEAF4C6F8}"/>
              </a:ext>
            </a:extLst>
          </p:cNvPr>
          <p:cNvSpPr/>
          <p:nvPr/>
        </p:nvSpPr>
        <p:spPr>
          <a:xfrm>
            <a:off x="1532965" y="4772963"/>
            <a:ext cx="7200000" cy="140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hlinkClick r:id="rId4" action="ppaction://hlinksldjump"/>
              </a:rPr>
              <a:t>MCAL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D74A5-7659-EDE6-1D20-EEE4D273E76F}"/>
              </a:ext>
            </a:extLst>
          </p:cNvPr>
          <p:cNvSpPr/>
          <p:nvPr/>
        </p:nvSpPr>
        <p:spPr>
          <a:xfrm rot="5400000">
            <a:off x="7729471" y="3247402"/>
            <a:ext cx="4351340" cy="15077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hlinkClick r:id="rId5" action="ppaction://hlinksldjump"/>
              </a:rPr>
              <a:t>LIB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85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477-61F2-D6D3-3832-5A8DAFB1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EC36-697C-3BE8-0136-EDEFF8EE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application we used the following Libraries: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 err="1"/>
              <a:t>STD_Type</a:t>
            </a:r>
            <a:r>
              <a:rPr lang="en-GB" dirty="0"/>
              <a:t> which </a:t>
            </a:r>
            <a:r>
              <a:rPr lang="en-US" dirty="0"/>
              <a:t>provides standard types for precise control over variable sizes, allowing for consistent management of variables</a:t>
            </a:r>
            <a:endParaRPr lang="en-GB" dirty="0"/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 err="1"/>
              <a:t>BITMath</a:t>
            </a:r>
            <a:r>
              <a:rPr lang="en-GB" dirty="0"/>
              <a:t> which contains the macro like functions responsible for manipulating the bits.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 err="1"/>
              <a:t>Vect_table</a:t>
            </a:r>
            <a:r>
              <a:rPr lang="en-GB" dirty="0"/>
              <a:t> which </a:t>
            </a:r>
            <a:r>
              <a:rPr lang="en-US" dirty="0"/>
              <a:t>defines interrupt service routine (ISR) macros and assigns corresponding vector numbers to specific interrupt events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84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477-61F2-D6D3-3832-5A8DAFB1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MCAL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EC36-697C-3BE8-0136-EDEFF8EE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application we use the following MCAL Drivers: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ADC (Analog to Digital Converter).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DIO (Digital Input Output).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 err="1"/>
              <a:t>Internal_EEPROM</a:t>
            </a:r>
            <a:r>
              <a:rPr lang="en-GB" dirty="0"/>
              <a:t> 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GIE (Global Interrupt Enable).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EXIT (External Interrupt).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TIMER0</a:t>
            </a:r>
          </a:p>
          <a:p>
            <a:pPr marL="808038" indent="-447675">
              <a:buFont typeface="Wingdings" panose="05000000000000000000" pitchFamily="2" charset="2"/>
              <a:buChar char="v"/>
            </a:pPr>
            <a:r>
              <a:rPr lang="en-GB" dirty="0"/>
              <a:t>TIMER1</a:t>
            </a:r>
          </a:p>
        </p:txBody>
      </p:sp>
    </p:spTree>
    <p:extLst>
      <p:ext uri="{BB962C8B-B14F-4D97-AF65-F5344CB8AC3E}">
        <p14:creationId xmlns:p14="http://schemas.microsoft.com/office/powerpoint/2010/main" val="90677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4790</Words>
  <Application>Microsoft Office PowerPoint</Application>
  <PresentationFormat>Widescreen</PresentationFormat>
  <Paragraphs>525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Wingdings</vt:lpstr>
      <vt:lpstr>Office Theme</vt:lpstr>
      <vt:lpstr>AMIT Embedded Systems Diploma Graduation Project.</vt:lpstr>
      <vt:lpstr>Team Members</vt:lpstr>
      <vt:lpstr>Table of Contents</vt:lpstr>
      <vt:lpstr>PowerPoint Presentation</vt:lpstr>
      <vt:lpstr>Hardware (Simulated Using Proteus)</vt:lpstr>
      <vt:lpstr>PowerPoint Presentation</vt:lpstr>
      <vt:lpstr>Software Layered Architecture.</vt:lpstr>
      <vt:lpstr>LIB Layer</vt:lpstr>
      <vt:lpstr>MCAL Drivers</vt:lpstr>
      <vt:lpstr>MCAL Drivers (cont.)</vt:lpstr>
      <vt:lpstr>MCAL Drivers (cont.)</vt:lpstr>
      <vt:lpstr>HAL Drivers</vt:lpstr>
      <vt:lpstr>SSD (7-Segment Display)</vt:lpstr>
      <vt:lpstr>SEVEN_SEGMENT_interface.h</vt:lpstr>
      <vt:lpstr>SEVEN_SEGMENT_interface.c</vt:lpstr>
      <vt:lpstr>void SSD_Vid_Init()</vt:lpstr>
      <vt:lpstr>void SSD_EN(), void SSD_DIS(), void SSD_TOGGLE() </vt:lpstr>
      <vt:lpstr>void SEVEN_SEGMENT_Write_Val(u8 number)</vt:lpstr>
      <vt:lpstr>Heater_Cooler</vt:lpstr>
      <vt:lpstr>Heater_Cooler_Config.h</vt:lpstr>
      <vt:lpstr>Heater_Cooler.h</vt:lpstr>
      <vt:lpstr>Heater_Cooler.c</vt:lpstr>
      <vt:lpstr>void Heater_Cooler_Init()</vt:lpstr>
      <vt:lpstr>void Heating_ElementLed_ON(), void Heating_ElementLed_OFF(),  void HeatingElement_Led_TOGGLE()</vt:lpstr>
      <vt:lpstr>void HeatingElement_ON(), void HeatingElement_OFF()</vt:lpstr>
      <vt:lpstr>void CoolingElement_ON(), void CoolingElement_OFF()</vt:lpstr>
      <vt:lpstr>Application</vt:lpstr>
      <vt:lpstr>System_config.h</vt:lpstr>
      <vt:lpstr> System.h</vt:lpstr>
      <vt:lpstr> System.c</vt:lpstr>
      <vt:lpstr>void System_Init()</vt:lpstr>
      <vt:lpstr>void System_Init() (cont.)</vt:lpstr>
      <vt:lpstr>void ADC_Reading_Timer()</vt:lpstr>
      <vt:lpstr>void Temperature_Setting_Up()</vt:lpstr>
      <vt:lpstr>void Temperature_Setting_Down()</vt:lpstr>
      <vt:lpstr>void ON_OFF_Behaviour()</vt:lpstr>
      <vt:lpstr>void Temperature_Sensing()</vt:lpstr>
      <vt:lpstr>void Heater_Cooler_Control()</vt:lpstr>
      <vt:lpstr>void TemperatureMonitoringTask()</vt:lpstr>
      <vt:lpstr>void TemperatureMonitoringTask()(cont.)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 Embedded Systems Diploma Graduation Project.</dc:title>
  <dc:creator>Hatim Ghonaim</dc:creator>
  <cp:lastModifiedBy>ahmed saleh</cp:lastModifiedBy>
  <cp:revision>18</cp:revision>
  <dcterms:created xsi:type="dcterms:W3CDTF">2023-12-21T23:09:47Z</dcterms:created>
  <dcterms:modified xsi:type="dcterms:W3CDTF">2023-12-22T21:02:04Z</dcterms:modified>
</cp:coreProperties>
</file>