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3"/>
  </p:notesMasterIdLst>
  <p:sldIdLst>
    <p:sldId id="275" r:id="rId2"/>
    <p:sldId id="256" r:id="rId3"/>
    <p:sldId id="259" r:id="rId4"/>
    <p:sldId id="262" r:id="rId5"/>
    <p:sldId id="261" r:id="rId6"/>
    <p:sldId id="263" r:id="rId7"/>
    <p:sldId id="267" r:id="rId8"/>
    <p:sldId id="264" r:id="rId9"/>
    <p:sldId id="268" r:id="rId10"/>
    <p:sldId id="265"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3"/>
    <p:restoredTop sz="94643"/>
  </p:normalViewPr>
  <p:slideViewPr>
    <p:cSldViewPr snapToGrid="0" snapToObjects="1">
      <p:cViewPr varScale="1">
        <p:scale>
          <a:sx n="85" d="100"/>
          <a:sy n="85"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94691-0039-054C-91FF-B4EC183FB8EF}" type="datetimeFigureOut">
              <a:rPr lang="en-US" smtClean="0"/>
              <a:t>5/20/2023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457B1-A36F-7A43-B694-CBCA6D701B95}" type="slidenum">
              <a:rPr lang="en-US" smtClean="0"/>
              <a:t>‹#›</a:t>
            </a:fld>
            <a:endParaRPr lang="en-US"/>
          </a:p>
        </p:txBody>
      </p:sp>
    </p:spTree>
    <p:extLst>
      <p:ext uri="{BB962C8B-B14F-4D97-AF65-F5344CB8AC3E}">
        <p14:creationId xmlns:p14="http://schemas.microsoft.com/office/powerpoint/2010/main" val="252878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CAD297-7B9B-294B-AD91-398901806C3D}"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FCD0C-9516-ED42-995A-090BAEA7A610}" type="slidenum">
              <a:rPr lang="en-US" smtClean="0"/>
              <a:t>‹#›</a:t>
            </a:fld>
            <a:endParaRPr lang="en-US"/>
          </a:p>
        </p:txBody>
      </p:sp>
    </p:spTree>
    <p:extLst>
      <p:ext uri="{BB962C8B-B14F-4D97-AF65-F5344CB8AC3E}">
        <p14:creationId xmlns:p14="http://schemas.microsoft.com/office/powerpoint/2010/main" val="2835482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AD297-7B9B-294B-AD91-398901806C3D}"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CFCD0C-9516-ED42-995A-090BAEA7A610}" type="slidenum">
              <a:rPr lang="en-US" smtClean="0"/>
              <a:t>‹#›</a:t>
            </a:fld>
            <a:endParaRPr lang="en-US"/>
          </a:p>
        </p:txBody>
      </p:sp>
    </p:spTree>
    <p:extLst>
      <p:ext uri="{BB962C8B-B14F-4D97-AF65-F5344CB8AC3E}">
        <p14:creationId xmlns:p14="http://schemas.microsoft.com/office/powerpoint/2010/main" val="116052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AD297-7B9B-294B-AD91-398901806C3D}"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CFCD0C-9516-ED42-995A-090BAEA7A610}" type="slidenum">
              <a:rPr lang="en-US" smtClean="0"/>
              <a:t>‹#›</a:t>
            </a:fld>
            <a:endParaRPr lang="en-US"/>
          </a:p>
        </p:txBody>
      </p:sp>
    </p:spTree>
    <p:extLst>
      <p:ext uri="{BB962C8B-B14F-4D97-AF65-F5344CB8AC3E}">
        <p14:creationId xmlns:p14="http://schemas.microsoft.com/office/powerpoint/2010/main" val="691652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AD297-7B9B-294B-AD91-398901806C3D}"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CFCD0C-9516-ED42-995A-090BAEA7A610}"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97999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AD297-7B9B-294B-AD91-398901806C3D}"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CFCD0C-9516-ED42-995A-090BAEA7A610}" type="slidenum">
              <a:rPr lang="en-US" smtClean="0"/>
              <a:t>‹#›</a:t>
            </a:fld>
            <a:endParaRPr lang="en-US"/>
          </a:p>
        </p:txBody>
      </p:sp>
    </p:spTree>
    <p:extLst>
      <p:ext uri="{BB962C8B-B14F-4D97-AF65-F5344CB8AC3E}">
        <p14:creationId xmlns:p14="http://schemas.microsoft.com/office/powerpoint/2010/main" val="4262088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CAD297-7B9B-294B-AD91-398901806C3D}" type="datetimeFigureOut">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CFCD0C-9516-ED42-995A-090BAEA7A610}" type="slidenum">
              <a:rPr lang="en-US" smtClean="0"/>
              <a:t>‹#›</a:t>
            </a:fld>
            <a:endParaRPr lang="en-US"/>
          </a:p>
        </p:txBody>
      </p:sp>
    </p:spTree>
    <p:extLst>
      <p:ext uri="{BB962C8B-B14F-4D97-AF65-F5344CB8AC3E}">
        <p14:creationId xmlns:p14="http://schemas.microsoft.com/office/powerpoint/2010/main" val="2476848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CAD297-7B9B-294B-AD91-398901806C3D}" type="datetimeFigureOut">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CFCD0C-9516-ED42-995A-090BAEA7A610}" type="slidenum">
              <a:rPr lang="en-US" smtClean="0"/>
              <a:t>‹#›</a:t>
            </a:fld>
            <a:endParaRPr lang="en-US"/>
          </a:p>
        </p:txBody>
      </p:sp>
    </p:spTree>
    <p:extLst>
      <p:ext uri="{BB962C8B-B14F-4D97-AF65-F5344CB8AC3E}">
        <p14:creationId xmlns:p14="http://schemas.microsoft.com/office/powerpoint/2010/main" val="2492424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AD297-7B9B-294B-AD91-398901806C3D}"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FCD0C-9516-ED42-995A-090BAEA7A610}" type="slidenum">
              <a:rPr lang="en-US" smtClean="0"/>
              <a:t>‹#›</a:t>
            </a:fld>
            <a:endParaRPr lang="en-US"/>
          </a:p>
        </p:txBody>
      </p:sp>
    </p:spTree>
    <p:extLst>
      <p:ext uri="{BB962C8B-B14F-4D97-AF65-F5344CB8AC3E}">
        <p14:creationId xmlns:p14="http://schemas.microsoft.com/office/powerpoint/2010/main" val="1725598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AD297-7B9B-294B-AD91-398901806C3D}"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FCD0C-9516-ED42-995A-090BAEA7A610}" type="slidenum">
              <a:rPr lang="en-US" smtClean="0"/>
              <a:t>‹#›</a:t>
            </a:fld>
            <a:endParaRPr lang="en-US"/>
          </a:p>
        </p:txBody>
      </p:sp>
    </p:spTree>
    <p:extLst>
      <p:ext uri="{BB962C8B-B14F-4D97-AF65-F5344CB8AC3E}">
        <p14:creationId xmlns:p14="http://schemas.microsoft.com/office/powerpoint/2010/main" val="373700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AD297-7B9B-294B-AD91-398901806C3D}"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FCD0C-9516-ED42-995A-090BAEA7A610}" type="slidenum">
              <a:rPr lang="en-US" smtClean="0"/>
              <a:t>‹#›</a:t>
            </a:fld>
            <a:endParaRPr lang="en-US"/>
          </a:p>
        </p:txBody>
      </p:sp>
    </p:spTree>
    <p:extLst>
      <p:ext uri="{BB962C8B-B14F-4D97-AF65-F5344CB8AC3E}">
        <p14:creationId xmlns:p14="http://schemas.microsoft.com/office/powerpoint/2010/main" val="358674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AD297-7B9B-294B-AD91-398901806C3D}"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FCD0C-9516-ED42-995A-090BAEA7A610}" type="slidenum">
              <a:rPr lang="en-US" smtClean="0"/>
              <a:t>‹#›</a:t>
            </a:fld>
            <a:endParaRPr lang="en-US"/>
          </a:p>
        </p:txBody>
      </p:sp>
    </p:spTree>
    <p:extLst>
      <p:ext uri="{BB962C8B-B14F-4D97-AF65-F5344CB8AC3E}">
        <p14:creationId xmlns:p14="http://schemas.microsoft.com/office/powerpoint/2010/main" val="1089173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CAD297-7B9B-294B-AD91-398901806C3D}"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CFCD0C-9516-ED42-995A-090BAEA7A610}" type="slidenum">
              <a:rPr lang="en-US" smtClean="0"/>
              <a:t>‹#›</a:t>
            </a:fld>
            <a:endParaRPr lang="en-US"/>
          </a:p>
        </p:txBody>
      </p:sp>
    </p:spTree>
    <p:extLst>
      <p:ext uri="{BB962C8B-B14F-4D97-AF65-F5344CB8AC3E}">
        <p14:creationId xmlns:p14="http://schemas.microsoft.com/office/powerpoint/2010/main" val="118751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CAD297-7B9B-294B-AD91-398901806C3D}" type="datetimeFigureOut">
              <a:rPr lang="en-US" smtClean="0"/>
              <a:t>5/20/2023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CFCD0C-9516-ED42-995A-090BAEA7A610}" type="slidenum">
              <a:rPr lang="en-US" smtClean="0"/>
              <a:t>‹#›</a:t>
            </a:fld>
            <a:endParaRPr lang="en-US"/>
          </a:p>
        </p:txBody>
      </p:sp>
    </p:spTree>
    <p:extLst>
      <p:ext uri="{BB962C8B-B14F-4D97-AF65-F5344CB8AC3E}">
        <p14:creationId xmlns:p14="http://schemas.microsoft.com/office/powerpoint/2010/main" val="205662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AD297-7B9B-294B-AD91-398901806C3D}" type="datetimeFigureOut">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CFCD0C-9516-ED42-995A-090BAEA7A610}" type="slidenum">
              <a:rPr lang="en-US" smtClean="0"/>
              <a:t>‹#›</a:t>
            </a:fld>
            <a:endParaRPr lang="en-US"/>
          </a:p>
        </p:txBody>
      </p:sp>
    </p:spTree>
    <p:extLst>
      <p:ext uri="{BB962C8B-B14F-4D97-AF65-F5344CB8AC3E}">
        <p14:creationId xmlns:p14="http://schemas.microsoft.com/office/powerpoint/2010/main" val="280067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AD297-7B9B-294B-AD91-398901806C3D}" type="datetimeFigureOut">
              <a:rPr lang="en-US" smtClean="0"/>
              <a:t>5/20/2023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CFCD0C-9516-ED42-995A-090BAEA7A610}" type="slidenum">
              <a:rPr lang="en-US" smtClean="0"/>
              <a:t>‹#›</a:t>
            </a:fld>
            <a:endParaRPr lang="en-US"/>
          </a:p>
        </p:txBody>
      </p:sp>
    </p:spTree>
    <p:extLst>
      <p:ext uri="{BB962C8B-B14F-4D97-AF65-F5344CB8AC3E}">
        <p14:creationId xmlns:p14="http://schemas.microsoft.com/office/powerpoint/2010/main" val="4198952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AD297-7B9B-294B-AD91-398901806C3D}"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CFCD0C-9516-ED42-995A-090BAEA7A610}" type="slidenum">
              <a:rPr lang="en-US" smtClean="0"/>
              <a:t>‹#›</a:t>
            </a:fld>
            <a:endParaRPr lang="en-US"/>
          </a:p>
        </p:txBody>
      </p:sp>
    </p:spTree>
    <p:extLst>
      <p:ext uri="{BB962C8B-B14F-4D97-AF65-F5344CB8AC3E}">
        <p14:creationId xmlns:p14="http://schemas.microsoft.com/office/powerpoint/2010/main" val="1632498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AD297-7B9B-294B-AD91-398901806C3D}"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CFCD0C-9516-ED42-995A-090BAEA7A610}" type="slidenum">
              <a:rPr lang="en-US" smtClean="0"/>
              <a:t>‹#›</a:t>
            </a:fld>
            <a:endParaRPr lang="en-US"/>
          </a:p>
        </p:txBody>
      </p:sp>
    </p:spTree>
    <p:extLst>
      <p:ext uri="{BB962C8B-B14F-4D97-AF65-F5344CB8AC3E}">
        <p14:creationId xmlns:p14="http://schemas.microsoft.com/office/powerpoint/2010/main" val="49717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6CAD297-7B9B-294B-AD91-398901806C3D}" type="datetimeFigureOut">
              <a:rPr lang="en-US" smtClean="0"/>
              <a:t>5/20/2023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CFCD0C-9516-ED42-995A-090BAEA7A610}" type="slidenum">
              <a:rPr lang="en-US" smtClean="0"/>
              <a:t>‹#›</a:t>
            </a:fld>
            <a:endParaRPr lang="en-US"/>
          </a:p>
        </p:txBody>
      </p:sp>
    </p:spTree>
    <p:extLst>
      <p:ext uri="{BB962C8B-B14F-4D97-AF65-F5344CB8AC3E}">
        <p14:creationId xmlns:p14="http://schemas.microsoft.com/office/powerpoint/2010/main" val="1828695762"/>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199DA01-E8C1-7F4A-B27B-32A27504D86C}"/>
              </a:ext>
            </a:extLst>
          </p:cNvPr>
          <p:cNvSpPr txBox="1"/>
          <p:nvPr/>
        </p:nvSpPr>
        <p:spPr>
          <a:xfrm>
            <a:off x="667025" y="519837"/>
            <a:ext cx="10893287" cy="5724939"/>
          </a:xfrm>
          <a:prstGeom prst="rect">
            <a:avLst/>
          </a:prstGeom>
          <a:noFill/>
          <a:ln>
            <a:solidFill>
              <a:schemeClr val="accent5">
                <a:lumMod val="75000"/>
              </a:schemeClr>
            </a:solidFill>
          </a:ln>
        </p:spPr>
        <p:txBody>
          <a:bodyPr wrap="square" rtlCol="0">
            <a:spAutoFit/>
          </a:bodyPr>
          <a:lstStyle/>
          <a:p>
            <a:endParaRPr lang="en-US" dirty="0"/>
          </a:p>
        </p:txBody>
      </p:sp>
      <p:sp>
        <p:nvSpPr>
          <p:cNvPr id="8" name="Oval 7">
            <a:extLst>
              <a:ext uri="{FF2B5EF4-FFF2-40B4-BE49-F238E27FC236}">
                <a16:creationId xmlns:a16="http://schemas.microsoft.com/office/drawing/2014/main" id="{D591198A-480A-354F-A958-12E66F0229E8}"/>
              </a:ext>
            </a:extLst>
          </p:cNvPr>
          <p:cNvSpPr/>
          <p:nvPr/>
        </p:nvSpPr>
        <p:spPr>
          <a:xfrm>
            <a:off x="3776870" y="775838"/>
            <a:ext cx="4234069" cy="4009646"/>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9" name="TextBox 8">
            <a:extLst>
              <a:ext uri="{FF2B5EF4-FFF2-40B4-BE49-F238E27FC236}">
                <a16:creationId xmlns:a16="http://schemas.microsoft.com/office/drawing/2014/main" id="{5489488C-B20F-3945-8A11-E664699764F1}"/>
              </a:ext>
            </a:extLst>
          </p:cNvPr>
          <p:cNvSpPr txBox="1"/>
          <p:nvPr/>
        </p:nvSpPr>
        <p:spPr>
          <a:xfrm>
            <a:off x="2862469" y="4849148"/>
            <a:ext cx="6917635" cy="861774"/>
          </a:xfrm>
          <a:prstGeom prst="rect">
            <a:avLst/>
          </a:prstGeom>
          <a:noFill/>
        </p:spPr>
        <p:txBody>
          <a:bodyPr wrap="square" rtlCol="0">
            <a:spAutoFit/>
          </a:bodyPr>
          <a:lstStyle/>
          <a:p>
            <a:endParaRPr lang="ar-AE" sz="2500" b="1" dirty="0"/>
          </a:p>
          <a:p>
            <a:pPr algn="ctr"/>
            <a:r>
              <a:rPr lang="en-US" sz="2500" b="1" dirty="0"/>
              <a:t>Application to help color blind patients</a:t>
            </a:r>
          </a:p>
        </p:txBody>
      </p:sp>
      <p:pic>
        <p:nvPicPr>
          <p:cNvPr id="14" name="Picture 13">
            <a:extLst>
              <a:ext uri="{FF2B5EF4-FFF2-40B4-BE49-F238E27FC236}">
                <a16:creationId xmlns:a16="http://schemas.microsoft.com/office/drawing/2014/main" id="{C189B689-5E93-488C-ABA5-6C30974FB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870" y="712174"/>
            <a:ext cx="4234069" cy="407330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1869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F384-4F8D-4B49-BA65-AF7D41985300}"/>
              </a:ext>
            </a:extLst>
          </p:cNvPr>
          <p:cNvSpPr>
            <a:spLocks noGrp="1"/>
          </p:cNvSpPr>
          <p:nvPr>
            <p:ph type="title"/>
          </p:nvPr>
        </p:nvSpPr>
        <p:spPr>
          <a:xfrm>
            <a:off x="838200" y="390078"/>
            <a:ext cx="10515600" cy="920373"/>
          </a:xfrm>
          <a:ln>
            <a:solidFill>
              <a:schemeClr val="accent5">
                <a:lumMod val="75000"/>
              </a:schemeClr>
            </a:solidFill>
          </a:ln>
        </p:spPr>
        <p:txBody>
          <a:bodyPr>
            <a:normAutofit/>
          </a:bodyPr>
          <a:lstStyle/>
          <a:p>
            <a:r>
              <a:rPr lang="en-US" sz="4800" b="1" dirty="0"/>
              <a:t>Growth Strategy </a:t>
            </a:r>
          </a:p>
        </p:txBody>
      </p:sp>
      <p:sp>
        <p:nvSpPr>
          <p:cNvPr id="6" name="TextBox 5">
            <a:extLst>
              <a:ext uri="{FF2B5EF4-FFF2-40B4-BE49-F238E27FC236}">
                <a16:creationId xmlns:a16="http://schemas.microsoft.com/office/drawing/2014/main" id="{AE31748F-CA02-7B40-93CB-B48C88AD4DD6}"/>
              </a:ext>
            </a:extLst>
          </p:cNvPr>
          <p:cNvSpPr txBox="1"/>
          <p:nvPr/>
        </p:nvSpPr>
        <p:spPr>
          <a:xfrm>
            <a:off x="2209800" y="1618228"/>
            <a:ext cx="7678262" cy="1200329"/>
          </a:xfrm>
          <a:prstGeom prst="rect">
            <a:avLst/>
          </a:prstGeom>
          <a:noFill/>
        </p:spPr>
        <p:txBody>
          <a:bodyPr wrap="square" rtlCol="0">
            <a:spAutoFit/>
          </a:bodyPr>
          <a:lstStyle/>
          <a:p>
            <a:pPr algn="ctr"/>
            <a:r>
              <a:rPr lang="en-US" dirty="0"/>
              <a:t>The Color Blind Help app is expanding globally as it meets different requirements and is constantly updated to include new features. It is easily made available to users of all cultures, improving their lives and increasing their ability to participate in society.</a:t>
            </a:r>
          </a:p>
        </p:txBody>
      </p:sp>
      <p:sp>
        <p:nvSpPr>
          <p:cNvPr id="7" name="Google Shape;4871;p74">
            <a:extLst>
              <a:ext uri="{FF2B5EF4-FFF2-40B4-BE49-F238E27FC236}">
                <a16:creationId xmlns:a16="http://schemas.microsoft.com/office/drawing/2014/main" id="{BC1AC58A-7541-3244-922F-057C7B4851F5}"/>
              </a:ext>
            </a:extLst>
          </p:cNvPr>
          <p:cNvSpPr/>
          <p:nvPr/>
        </p:nvSpPr>
        <p:spPr>
          <a:xfrm>
            <a:off x="1543897" y="3124380"/>
            <a:ext cx="874605" cy="956166"/>
          </a:xfrm>
          <a:custGeom>
            <a:avLst/>
            <a:gdLst/>
            <a:ahLst/>
            <a:cxnLst/>
            <a:rect l="l" t="t" r="r" b="b"/>
            <a:pathLst>
              <a:path w="10744" h="12761" extrusionOk="0">
                <a:moveTo>
                  <a:pt x="5419" y="820"/>
                </a:moveTo>
                <a:cubicBezTo>
                  <a:pt x="6585" y="820"/>
                  <a:pt x="7530" y="1765"/>
                  <a:pt x="7530" y="2899"/>
                </a:cubicBezTo>
                <a:cubicBezTo>
                  <a:pt x="7530" y="3655"/>
                  <a:pt x="7121" y="4317"/>
                  <a:pt x="6490" y="4663"/>
                </a:cubicBezTo>
                <a:cubicBezTo>
                  <a:pt x="6364" y="4758"/>
                  <a:pt x="6301" y="4884"/>
                  <a:pt x="6301" y="5042"/>
                </a:cubicBezTo>
                <a:lnTo>
                  <a:pt x="6301" y="7436"/>
                </a:lnTo>
                <a:lnTo>
                  <a:pt x="4632" y="7436"/>
                </a:lnTo>
                <a:lnTo>
                  <a:pt x="4632" y="5042"/>
                </a:lnTo>
                <a:cubicBezTo>
                  <a:pt x="4632" y="4884"/>
                  <a:pt x="4569" y="4758"/>
                  <a:pt x="4443" y="4663"/>
                </a:cubicBezTo>
                <a:cubicBezTo>
                  <a:pt x="3687" y="4317"/>
                  <a:pt x="3340" y="3655"/>
                  <a:pt x="3340" y="2899"/>
                </a:cubicBezTo>
                <a:cubicBezTo>
                  <a:pt x="3340" y="1765"/>
                  <a:pt x="4285" y="820"/>
                  <a:pt x="5419" y="820"/>
                </a:cubicBezTo>
                <a:close/>
                <a:moveTo>
                  <a:pt x="8696" y="8286"/>
                </a:moveTo>
                <a:cubicBezTo>
                  <a:pt x="9357" y="8286"/>
                  <a:pt x="9924" y="8854"/>
                  <a:pt x="9924" y="9547"/>
                </a:cubicBezTo>
                <a:lnTo>
                  <a:pt x="9924" y="10271"/>
                </a:lnTo>
                <a:lnTo>
                  <a:pt x="820" y="10271"/>
                </a:lnTo>
                <a:lnTo>
                  <a:pt x="820" y="9547"/>
                </a:lnTo>
                <a:cubicBezTo>
                  <a:pt x="820" y="8885"/>
                  <a:pt x="1387" y="8286"/>
                  <a:pt x="2048" y="8286"/>
                </a:cubicBezTo>
                <a:close/>
                <a:moveTo>
                  <a:pt x="9137" y="11059"/>
                </a:moveTo>
                <a:lnTo>
                  <a:pt x="9137" y="11878"/>
                </a:lnTo>
                <a:lnTo>
                  <a:pt x="1702" y="11878"/>
                </a:lnTo>
                <a:lnTo>
                  <a:pt x="1702" y="11059"/>
                </a:lnTo>
                <a:close/>
                <a:moveTo>
                  <a:pt x="5325" y="1"/>
                </a:moveTo>
                <a:cubicBezTo>
                  <a:pt x="3718" y="1"/>
                  <a:pt x="2458" y="1292"/>
                  <a:pt x="2458" y="2899"/>
                </a:cubicBezTo>
                <a:cubicBezTo>
                  <a:pt x="2458" y="3403"/>
                  <a:pt x="2615" y="3939"/>
                  <a:pt x="2836" y="4348"/>
                </a:cubicBezTo>
                <a:cubicBezTo>
                  <a:pt x="3025" y="4726"/>
                  <a:pt x="3340" y="5010"/>
                  <a:pt x="3655" y="5262"/>
                </a:cubicBezTo>
                <a:lnTo>
                  <a:pt x="3655" y="7467"/>
                </a:lnTo>
                <a:lnTo>
                  <a:pt x="2080" y="7467"/>
                </a:lnTo>
                <a:cubicBezTo>
                  <a:pt x="946" y="7467"/>
                  <a:pt x="0" y="8413"/>
                  <a:pt x="0" y="9547"/>
                </a:cubicBezTo>
                <a:lnTo>
                  <a:pt x="0" y="10649"/>
                </a:lnTo>
                <a:cubicBezTo>
                  <a:pt x="0" y="10901"/>
                  <a:pt x="189" y="11059"/>
                  <a:pt x="441" y="11059"/>
                </a:cubicBezTo>
                <a:lnTo>
                  <a:pt x="820" y="11059"/>
                </a:lnTo>
                <a:lnTo>
                  <a:pt x="820" y="12319"/>
                </a:lnTo>
                <a:cubicBezTo>
                  <a:pt x="820" y="12540"/>
                  <a:pt x="1009" y="12760"/>
                  <a:pt x="1229" y="12760"/>
                </a:cubicBezTo>
                <a:lnTo>
                  <a:pt x="9483" y="12760"/>
                </a:lnTo>
                <a:cubicBezTo>
                  <a:pt x="9735" y="12760"/>
                  <a:pt x="9924" y="12540"/>
                  <a:pt x="9924" y="12319"/>
                </a:cubicBezTo>
                <a:lnTo>
                  <a:pt x="9924" y="11059"/>
                </a:lnTo>
                <a:lnTo>
                  <a:pt x="10303" y="11059"/>
                </a:lnTo>
                <a:cubicBezTo>
                  <a:pt x="10555" y="11059"/>
                  <a:pt x="10744" y="10870"/>
                  <a:pt x="10744" y="10649"/>
                </a:cubicBezTo>
                <a:lnTo>
                  <a:pt x="10744" y="9547"/>
                </a:lnTo>
                <a:cubicBezTo>
                  <a:pt x="10744" y="8413"/>
                  <a:pt x="9798" y="7467"/>
                  <a:pt x="8664" y="7467"/>
                </a:cubicBezTo>
                <a:lnTo>
                  <a:pt x="7026" y="7467"/>
                </a:lnTo>
                <a:lnTo>
                  <a:pt x="7026" y="5262"/>
                </a:lnTo>
                <a:cubicBezTo>
                  <a:pt x="7373" y="5042"/>
                  <a:pt x="7656" y="4726"/>
                  <a:pt x="7845" y="4348"/>
                </a:cubicBezTo>
                <a:cubicBezTo>
                  <a:pt x="8129" y="3939"/>
                  <a:pt x="8223" y="3403"/>
                  <a:pt x="8223" y="2899"/>
                </a:cubicBezTo>
                <a:cubicBezTo>
                  <a:pt x="8223" y="1292"/>
                  <a:pt x="6932" y="1"/>
                  <a:pt x="53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961;p74">
            <a:extLst>
              <a:ext uri="{FF2B5EF4-FFF2-40B4-BE49-F238E27FC236}">
                <a16:creationId xmlns:a16="http://schemas.microsoft.com/office/drawing/2014/main" id="{93C94FAF-F684-C54B-AD78-03D4F71A8767}"/>
              </a:ext>
            </a:extLst>
          </p:cNvPr>
          <p:cNvSpPr/>
          <p:nvPr/>
        </p:nvSpPr>
        <p:spPr>
          <a:xfrm>
            <a:off x="8139975" y="3124560"/>
            <a:ext cx="1029423" cy="1123310"/>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02;p74">
            <a:extLst>
              <a:ext uri="{FF2B5EF4-FFF2-40B4-BE49-F238E27FC236}">
                <a16:creationId xmlns:a16="http://schemas.microsoft.com/office/drawing/2014/main" id="{B81C438B-9112-8541-9EAE-56C7DD462996}"/>
              </a:ext>
            </a:extLst>
          </p:cNvPr>
          <p:cNvSpPr/>
          <p:nvPr/>
        </p:nvSpPr>
        <p:spPr>
          <a:xfrm>
            <a:off x="4787231" y="3140338"/>
            <a:ext cx="1212615" cy="1131868"/>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460D9BB5-8A79-664B-B489-0EDB54756D58}"/>
              </a:ext>
            </a:extLst>
          </p:cNvPr>
          <p:cNvSpPr txBox="1"/>
          <p:nvPr/>
        </p:nvSpPr>
        <p:spPr>
          <a:xfrm>
            <a:off x="1356147" y="4247870"/>
            <a:ext cx="1707303" cy="461665"/>
          </a:xfrm>
          <a:prstGeom prst="rect">
            <a:avLst/>
          </a:prstGeom>
          <a:noFill/>
        </p:spPr>
        <p:txBody>
          <a:bodyPr wrap="square" rtlCol="0">
            <a:spAutoFit/>
          </a:bodyPr>
          <a:lstStyle/>
          <a:p>
            <a:r>
              <a:rPr lang="en-US" sz="2400" dirty="0"/>
              <a:t>Strategic </a:t>
            </a:r>
          </a:p>
        </p:txBody>
      </p:sp>
      <p:sp>
        <p:nvSpPr>
          <p:cNvPr id="11" name="TextBox 10">
            <a:extLst>
              <a:ext uri="{FF2B5EF4-FFF2-40B4-BE49-F238E27FC236}">
                <a16:creationId xmlns:a16="http://schemas.microsoft.com/office/drawing/2014/main" id="{58292E5D-A7B2-6345-9254-FED5C05CA76A}"/>
              </a:ext>
            </a:extLst>
          </p:cNvPr>
          <p:cNvSpPr txBox="1"/>
          <p:nvPr/>
        </p:nvSpPr>
        <p:spPr>
          <a:xfrm>
            <a:off x="4787231" y="4272206"/>
            <a:ext cx="1707303" cy="461665"/>
          </a:xfrm>
          <a:prstGeom prst="rect">
            <a:avLst/>
          </a:prstGeom>
          <a:noFill/>
        </p:spPr>
        <p:txBody>
          <a:bodyPr wrap="square" rtlCol="0">
            <a:spAutoFit/>
          </a:bodyPr>
          <a:lstStyle/>
          <a:p>
            <a:r>
              <a:rPr lang="en-US" sz="2400" dirty="0"/>
              <a:t>Tactical </a:t>
            </a:r>
          </a:p>
        </p:txBody>
      </p:sp>
      <p:sp>
        <p:nvSpPr>
          <p:cNvPr id="12" name="TextBox 11">
            <a:extLst>
              <a:ext uri="{FF2B5EF4-FFF2-40B4-BE49-F238E27FC236}">
                <a16:creationId xmlns:a16="http://schemas.microsoft.com/office/drawing/2014/main" id="{44297D4C-5496-0D44-B654-758827008E82}"/>
              </a:ext>
            </a:extLst>
          </p:cNvPr>
          <p:cNvSpPr txBox="1"/>
          <p:nvPr/>
        </p:nvSpPr>
        <p:spPr>
          <a:xfrm>
            <a:off x="7801036" y="4478702"/>
            <a:ext cx="1707303" cy="461665"/>
          </a:xfrm>
          <a:prstGeom prst="rect">
            <a:avLst/>
          </a:prstGeom>
          <a:noFill/>
        </p:spPr>
        <p:txBody>
          <a:bodyPr wrap="square" rtlCol="0">
            <a:spAutoFit/>
          </a:bodyPr>
          <a:lstStyle/>
          <a:p>
            <a:r>
              <a:rPr lang="en-US" sz="2400" dirty="0"/>
              <a:t>Technology </a:t>
            </a:r>
          </a:p>
        </p:txBody>
      </p:sp>
      <p:cxnSp>
        <p:nvCxnSpPr>
          <p:cNvPr id="13" name="Straight Connector 12">
            <a:extLst>
              <a:ext uri="{FF2B5EF4-FFF2-40B4-BE49-F238E27FC236}">
                <a16:creationId xmlns:a16="http://schemas.microsoft.com/office/drawing/2014/main" id="{E5A510D6-E2DF-414E-BF54-E4A296E80F90}"/>
              </a:ext>
            </a:extLst>
          </p:cNvPr>
          <p:cNvCxnSpPr/>
          <p:nvPr/>
        </p:nvCxnSpPr>
        <p:spPr>
          <a:xfrm>
            <a:off x="3505200" y="3140338"/>
            <a:ext cx="0" cy="2981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BF0E212-2D70-604E-925D-A6D5638ADCB7}"/>
              </a:ext>
            </a:extLst>
          </p:cNvPr>
          <p:cNvCxnSpPr/>
          <p:nvPr/>
        </p:nvCxnSpPr>
        <p:spPr>
          <a:xfrm>
            <a:off x="7035800" y="3219003"/>
            <a:ext cx="0" cy="29810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784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F384-4F8D-4B49-BA65-AF7D41985300}"/>
              </a:ext>
            </a:extLst>
          </p:cNvPr>
          <p:cNvSpPr>
            <a:spLocks noGrp="1"/>
          </p:cNvSpPr>
          <p:nvPr>
            <p:ph type="title"/>
          </p:nvPr>
        </p:nvSpPr>
        <p:spPr>
          <a:xfrm>
            <a:off x="1066800" y="1380678"/>
            <a:ext cx="10515600" cy="4105722"/>
          </a:xfrm>
          <a:ln>
            <a:solidFill>
              <a:schemeClr val="accent5">
                <a:lumMod val="75000"/>
              </a:schemeClr>
            </a:solidFill>
          </a:ln>
        </p:spPr>
        <p:txBody>
          <a:bodyPr>
            <a:normAutofit/>
          </a:bodyPr>
          <a:lstStyle/>
          <a:p>
            <a:pPr algn="ctr"/>
            <a:r>
              <a:rPr lang="en-US" sz="11500" b="1" dirty="0">
                <a:latin typeface="Apple Chancery" panose="03020702040506060504" pitchFamily="66" charset="-79"/>
                <a:cs typeface="Apple Chancery" panose="03020702040506060504" pitchFamily="66" charset="-79"/>
              </a:rPr>
              <a:t>Thanks </a:t>
            </a:r>
          </a:p>
        </p:txBody>
      </p:sp>
    </p:spTree>
    <p:extLst>
      <p:ext uri="{BB962C8B-B14F-4D97-AF65-F5344CB8AC3E}">
        <p14:creationId xmlns:p14="http://schemas.microsoft.com/office/powerpoint/2010/main" val="85725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55D1DE-8A93-8F44-8040-A88167FFE191}"/>
              </a:ext>
            </a:extLst>
          </p:cNvPr>
          <p:cNvSpPr txBox="1"/>
          <p:nvPr/>
        </p:nvSpPr>
        <p:spPr>
          <a:xfrm>
            <a:off x="490076" y="562350"/>
            <a:ext cx="10893287" cy="5724939"/>
          </a:xfrm>
          <a:prstGeom prst="rect">
            <a:avLst/>
          </a:prstGeom>
          <a:noFill/>
          <a:ln>
            <a:solidFill>
              <a:schemeClr val="accent5">
                <a:lumMod val="75000"/>
              </a:schemeClr>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F78628D1-D938-E246-B781-600D021B5ACD}"/>
              </a:ext>
            </a:extLst>
          </p:cNvPr>
          <p:cNvSpPr txBox="1"/>
          <p:nvPr/>
        </p:nvSpPr>
        <p:spPr>
          <a:xfrm>
            <a:off x="1172817" y="4731026"/>
            <a:ext cx="9462053" cy="1200329"/>
          </a:xfrm>
          <a:prstGeom prst="rect">
            <a:avLst/>
          </a:prstGeom>
          <a:noFill/>
        </p:spPr>
        <p:txBody>
          <a:bodyPr wrap="square" rtlCol="0">
            <a:spAutoFit/>
          </a:bodyPr>
          <a:lstStyle/>
          <a:p>
            <a:pPr algn="ctr"/>
            <a:r>
              <a:rPr lang="en-US" sz="2400" dirty="0"/>
              <a:t>We are working on developing a (humane application) to help (color blind patients) in (distinguishing between colors) through (technology intervention).</a:t>
            </a:r>
          </a:p>
        </p:txBody>
      </p:sp>
      <p:sp>
        <p:nvSpPr>
          <p:cNvPr id="2" name="Rectangle 1">
            <a:extLst>
              <a:ext uri="{FF2B5EF4-FFF2-40B4-BE49-F238E27FC236}">
                <a16:creationId xmlns:a16="http://schemas.microsoft.com/office/drawing/2014/main" id="{14DC1505-A755-490A-A97E-B09098FD1E1E}"/>
              </a:ext>
            </a:extLst>
          </p:cNvPr>
          <p:cNvSpPr/>
          <p:nvPr/>
        </p:nvSpPr>
        <p:spPr>
          <a:xfrm>
            <a:off x="2507389" y="1066798"/>
            <a:ext cx="2909422" cy="2734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6FE09AC-35BE-47D2-A387-FA5C96ABD7FB}"/>
              </a:ext>
            </a:extLst>
          </p:cNvPr>
          <p:cNvSpPr/>
          <p:nvPr/>
        </p:nvSpPr>
        <p:spPr>
          <a:xfrm>
            <a:off x="6496984" y="1066800"/>
            <a:ext cx="2909422" cy="2734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06F2A9E8-6641-4057-B4DB-ABB9CF242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389" y="1066797"/>
            <a:ext cx="2909422" cy="2734235"/>
          </a:xfrm>
          <a:prstGeom prst="rect">
            <a:avLst/>
          </a:prstGeom>
        </p:spPr>
      </p:pic>
      <p:pic>
        <p:nvPicPr>
          <p:cNvPr id="17" name="Picture 16">
            <a:extLst>
              <a:ext uri="{FF2B5EF4-FFF2-40B4-BE49-F238E27FC236}">
                <a16:creationId xmlns:a16="http://schemas.microsoft.com/office/drawing/2014/main" id="{65E10A91-FE36-4910-8CE4-26B522746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984" y="1066800"/>
            <a:ext cx="2909422" cy="2734235"/>
          </a:xfrm>
          <a:prstGeom prst="rect">
            <a:avLst/>
          </a:prstGeom>
        </p:spPr>
      </p:pic>
    </p:spTree>
    <p:extLst>
      <p:ext uri="{BB962C8B-B14F-4D97-AF65-F5344CB8AC3E}">
        <p14:creationId xmlns:p14="http://schemas.microsoft.com/office/powerpoint/2010/main" val="80436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F384-4F8D-4B49-BA65-AF7D41985300}"/>
              </a:ext>
            </a:extLst>
          </p:cNvPr>
          <p:cNvSpPr>
            <a:spLocks noGrp="1"/>
          </p:cNvSpPr>
          <p:nvPr>
            <p:ph type="title"/>
          </p:nvPr>
        </p:nvSpPr>
        <p:spPr>
          <a:xfrm>
            <a:off x="838200" y="338378"/>
            <a:ext cx="10515600" cy="1325563"/>
          </a:xfrm>
          <a:ln>
            <a:solidFill>
              <a:schemeClr val="accent5">
                <a:lumMod val="75000"/>
              </a:schemeClr>
            </a:solidFill>
          </a:ln>
        </p:spPr>
        <p:txBody>
          <a:bodyPr>
            <a:normAutofit/>
          </a:bodyPr>
          <a:lstStyle/>
          <a:p>
            <a:r>
              <a:rPr lang="en-US" sz="4800" b="1" dirty="0"/>
              <a:t>Problems </a:t>
            </a:r>
          </a:p>
        </p:txBody>
      </p:sp>
      <p:grpSp>
        <p:nvGrpSpPr>
          <p:cNvPr id="6" name="Google Shape;4116;p73">
            <a:extLst>
              <a:ext uri="{FF2B5EF4-FFF2-40B4-BE49-F238E27FC236}">
                <a16:creationId xmlns:a16="http://schemas.microsoft.com/office/drawing/2014/main" id="{CDB6F59F-764D-9949-A018-BCDE9C9B4FE7}"/>
              </a:ext>
            </a:extLst>
          </p:cNvPr>
          <p:cNvGrpSpPr/>
          <p:nvPr/>
        </p:nvGrpSpPr>
        <p:grpSpPr>
          <a:xfrm>
            <a:off x="1314134" y="2217527"/>
            <a:ext cx="1022667" cy="1212583"/>
            <a:chOff x="3270676" y="841800"/>
            <a:chExt cx="497699" cy="482725"/>
          </a:xfrm>
        </p:grpSpPr>
        <p:sp>
          <p:nvSpPr>
            <p:cNvPr id="7" name="Google Shape;4117;p73">
              <a:extLst>
                <a:ext uri="{FF2B5EF4-FFF2-40B4-BE49-F238E27FC236}">
                  <a16:creationId xmlns:a16="http://schemas.microsoft.com/office/drawing/2014/main" id="{2FD6B712-A10D-2F4D-BE60-A3BA86272D63}"/>
                </a:ext>
              </a:extLst>
            </p:cNvPr>
            <p:cNvSpPr/>
            <p:nvPr/>
          </p:nvSpPr>
          <p:spPr>
            <a:xfrm>
              <a:off x="3270676"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sp>
          <p:nvSpPr>
            <p:cNvPr id="8" name="Google Shape;4118;p73">
              <a:extLst>
                <a:ext uri="{FF2B5EF4-FFF2-40B4-BE49-F238E27FC236}">
                  <a16:creationId xmlns:a16="http://schemas.microsoft.com/office/drawing/2014/main" id="{6A0CD462-679C-FB43-9B77-26DB38218255}"/>
                </a:ext>
              </a:extLst>
            </p:cNvPr>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9" name="Google Shape;4119;p73">
              <a:extLst>
                <a:ext uri="{FF2B5EF4-FFF2-40B4-BE49-F238E27FC236}">
                  <a16:creationId xmlns:a16="http://schemas.microsoft.com/office/drawing/2014/main" id="{FB056C16-26B5-2D43-B9FB-D038A458C42D}"/>
                </a:ext>
              </a:extLst>
            </p:cNvPr>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11" name="TextBox 10">
            <a:extLst>
              <a:ext uri="{FF2B5EF4-FFF2-40B4-BE49-F238E27FC236}">
                <a16:creationId xmlns:a16="http://schemas.microsoft.com/office/drawing/2014/main" id="{66F04F5D-85B7-AD41-9AF3-087D7FEE820F}"/>
              </a:ext>
            </a:extLst>
          </p:cNvPr>
          <p:cNvSpPr txBox="1"/>
          <p:nvPr/>
        </p:nvSpPr>
        <p:spPr>
          <a:xfrm>
            <a:off x="2641353" y="2217527"/>
            <a:ext cx="7391400" cy="1754326"/>
          </a:xfrm>
          <a:prstGeom prst="rect">
            <a:avLst/>
          </a:prstGeom>
          <a:noFill/>
        </p:spPr>
        <p:txBody>
          <a:bodyPr wrap="square" rtlCol="0">
            <a:spAutoFit/>
          </a:bodyPr>
          <a:lstStyle/>
          <a:p>
            <a:pPr algn="justLow"/>
            <a:r>
              <a:rPr lang="en-US" dirty="0"/>
              <a:t>Difficulty distinguishing colors: People with color blindness have difficulty distinguishing some colors or differentiating between them. They may be unable to distinguish between red and green or blue and yellow, which affects the ability to interact with certain environments or understand certain color-based signs and signals.</a:t>
            </a:r>
            <a:endParaRPr lang="en-US" sz="2000" b="1" dirty="0"/>
          </a:p>
        </p:txBody>
      </p:sp>
      <p:grpSp>
        <p:nvGrpSpPr>
          <p:cNvPr id="20" name="Google Shape;5143;p74">
            <a:extLst>
              <a:ext uri="{FF2B5EF4-FFF2-40B4-BE49-F238E27FC236}">
                <a16:creationId xmlns:a16="http://schemas.microsoft.com/office/drawing/2014/main" id="{6FFF0256-EA3D-3E4C-A225-F2B0A3B059BE}"/>
              </a:ext>
            </a:extLst>
          </p:cNvPr>
          <p:cNvGrpSpPr/>
          <p:nvPr/>
        </p:nvGrpSpPr>
        <p:grpSpPr>
          <a:xfrm>
            <a:off x="1335861" y="4493990"/>
            <a:ext cx="1022669" cy="1045106"/>
            <a:chOff x="-59869425" y="4102225"/>
            <a:chExt cx="319025" cy="315175"/>
          </a:xfrm>
        </p:grpSpPr>
        <p:sp>
          <p:nvSpPr>
            <p:cNvPr id="21" name="Google Shape;5144;p74">
              <a:extLst>
                <a:ext uri="{FF2B5EF4-FFF2-40B4-BE49-F238E27FC236}">
                  <a16:creationId xmlns:a16="http://schemas.microsoft.com/office/drawing/2014/main" id="{A42FC425-B657-BE4E-A7DE-361D5D32EB94}"/>
                </a:ext>
              </a:extLst>
            </p:cNvPr>
            <p:cNvSpPr/>
            <p:nvPr/>
          </p:nvSpPr>
          <p:spPr>
            <a:xfrm>
              <a:off x="-59869425" y="4102225"/>
              <a:ext cx="149675" cy="256825"/>
            </a:xfrm>
            <a:custGeom>
              <a:avLst/>
              <a:gdLst/>
              <a:ahLst/>
              <a:cxnLst/>
              <a:rect l="l" t="t" r="r" b="b"/>
              <a:pathLst>
                <a:path w="5987" h="10273" extrusionOk="0">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5145;p74">
              <a:extLst>
                <a:ext uri="{FF2B5EF4-FFF2-40B4-BE49-F238E27FC236}">
                  <a16:creationId xmlns:a16="http://schemas.microsoft.com/office/drawing/2014/main" id="{48BC39BC-85B6-F642-9C03-EE6D58B61D3B}"/>
                </a:ext>
              </a:extLst>
            </p:cNvPr>
            <p:cNvSpPr/>
            <p:nvPr/>
          </p:nvSpPr>
          <p:spPr>
            <a:xfrm>
              <a:off x="-59811125" y="4322075"/>
              <a:ext cx="201650" cy="95325"/>
            </a:xfrm>
            <a:custGeom>
              <a:avLst/>
              <a:gdLst/>
              <a:ahLst/>
              <a:cxnLst/>
              <a:rect l="l" t="t" r="r" b="b"/>
              <a:pathLst>
                <a:path w="8066" h="3813" extrusionOk="0">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46;p74">
              <a:extLst>
                <a:ext uri="{FF2B5EF4-FFF2-40B4-BE49-F238E27FC236}">
                  <a16:creationId xmlns:a16="http://schemas.microsoft.com/office/drawing/2014/main" id="{4AB81D42-5A3C-DB4F-A7F6-01F9146DFFBC}"/>
                </a:ext>
              </a:extLst>
            </p:cNvPr>
            <p:cNvSpPr/>
            <p:nvPr/>
          </p:nvSpPr>
          <p:spPr>
            <a:xfrm>
              <a:off x="-59700075" y="4102225"/>
              <a:ext cx="149675" cy="256525"/>
            </a:xfrm>
            <a:custGeom>
              <a:avLst/>
              <a:gdLst/>
              <a:ahLst/>
              <a:cxnLst/>
              <a:rect l="l" t="t" r="r" b="b"/>
              <a:pathLst>
                <a:path w="5987" h="10261" extrusionOk="0">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47;p74">
              <a:extLst>
                <a:ext uri="{FF2B5EF4-FFF2-40B4-BE49-F238E27FC236}">
                  <a16:creationId xmlns:a16="http://schemas.microsoft.com/office/drawing/2014/main" id="{A7BFA207-6676-7849-9AF6-347E84481135}"/>
                </a:ext>
              </a:extLst>
            </p:cNvPr>
            <p:cNvSpPr/>
            <p:nvPr/>
          </p:nvSpPr>
          <p:spPr>
            <a:xfrm>
              <a:off x="-59742600" y="4187375"/>
              <a:ext cx="63025" cy="144950"/>
            </a:xfrm>
            <a:custGeom>
              <a:avLst/>
              <a:gdLst/>
              <a:ahLst/>
              <a:cxnLst/>
              <a:rect l="l" t="t" r="r" b="b"/>
              <a:pathLst>
                <a:path w="2521" h="5798" extrusionOk="0">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TextBox 24">
            <a:extLst>
              <a:ext uri="{FF2B5EF4-FFF2-40B4-BE49-F238E27FC236}">
                <a16:creationId xmlns:a16="http://schemas.microsoft.com/office/drawing/2014/main" id="{C3B63D83-884F-D741-AECF-25EF6663A826}"/>
              </a:ext>
            </a:extLst>
          </p:cNvPr>
          <p:cNvSpPr txBox="1"/>
          <p:nvPr/>
        </p:nvSpPr>
        <p:spPr>
          <a:xfrm>
            <a:off x="2553980" y="3821007"/>
            <a:ext cx="7391400" cy="2092881"/>
          </a:xfrm>
          <a:prstGeom prst="rect">
            <a:avLst/>
          </a:prstGeom>
          <a:noFill/>
        </p:spPr>
        <p:txBody>
          <a:bodyPr wrap="square" rtlCol="0">
            <a:spAutoFit/>
          </a:bodyPr>
          <a:lstStyle/>
          <a:p>
            <a:endParaRPr lang="ar-AE" sz="2000" b="1" dirty="0"/>
          </a:p>
          <a:p>
            <a:endParaRPr lang="ar-AE" sz="2000" b="1" dirty="0"/>
          </a:p>
          <a:p>
            <a:pPr algn="justLow"/>
            <a:r>
              <a:rPr lang="en-US" dirty="0"/>
              <a:t>Challenges in daily life: Patients with color blindness face challenges in daily life, such as driving cars or choosing clothes appropriately. They may need to rely on alternate color codes or other cues to deal with these difficulties and adapt to the environment around them.</a:t>
            </a:r>
            <a:endParaRPr lang="en-US" sz="2000" b="1" dirty="0"/>
          </a:p>
        </p:txBody>
      </p:sp>
    </p:spTree>
    <p:extLst>
      <p:ext uri="{BB962C8B-B14F-4D97-AF65-F5344CB8AC3E}">
        <p14:creationId xmlns:p14="http://schemas.microsoft.com/office/powerpoint/2010/main" val="291823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F384-4F8D-4B49-BA65-AF7D41985300}"/>
              </a:ext>
            </a:extLst>
          </p:cNvPr>
          <p:cNvSpPr>
            <a:spLocks noGrp="1"/>
          </p:cNvSpPr>
          <p:nvPr>
            <p:ph type="title"/>
          </p:nvPr>
        </p:nvSpPr>
        <p:spPr>
          <a:xfrm>
            <a:off x="838200" y="338378"/>
            <a:ext cx="10515600" cy="1325563"/>
          </a:xfrm>
          <a:ln>
            <a:solidFill>
              <a:schemeClr val="accent5">
                <a:lumMod val="75000"/>
              </a:schemeClr>
            </a:solidFill>
          </a:ln>
        </p:spPr>
        <p:txBody>
          <a:bodyPr>
            <a:normAutofit/>
          </a:bodyPr>
          <a:lstStyle/>
          <a:p>
            <a:r>
              <a:rPr lang="en-US" sz="4800" b="1" dirty="0"/>
              <a:t>The Solutions </a:t>
            </a:r>
          </a:p>
        </p:txBody>
      </p:sp>
      <p:sp>
        <p:nvSpPr>
          <p:cNvPr id="11" name="TextBox 10">
            <a:extLst>
              <a:ext uri="{FF2B5EF4-FFF2-40B4-BE49-F238E27FC236}">
                <a16:creationId xmlns:a16="http://schemas.microsoft.com/office/drawing/2014/main" id="{66F04F5D-85B7-AD41-9AF3-087D7FEE820F}"/>
              </a:ext>
            </a:extLst>
          </p:cNvPr>
          <p:cNvSpPr txBox="1"/>
          <p:nvPr/>
        </p:nvSpPr>
        <p:spPr>
          <a:xfrm>
            <a:off x="2515848" y="2094073"/>
            <a:ext cx="7391400" cy="1077218"/>
          </a:xfrm>
          <a:prstGeom prst="rect">
            <a:avLst/>
          </a:prstGeom>
          <a:noFill/>
        </p:spPr>
        <p:txBody>
          <a:bodyPr wrap="square" rtlCol="0">
            <a:spAutoFit/>
          </a:bodyPr>
          <a:lstStyle/>
          <a:p>
            <a:r>
              <a:rPr lang="en-US" sz="1600" b="1" dirty="0"/>
              <a:t>Color identification: The application provides tools to easily identify and distinguish colors, whether by using the camera to analyze surrounding colors or by entering color values manually. This helps users to distinguish between colors and better understand their details.</a:t>
            </a:r>
          </a:p>
        </p:txBody>
      </p:sp>
      <p:sp>
        <p:nvSpPr>
          <p:cNvPr id="25" name="TextBox 24">
            <a:extLst>
              <a:ext uri="{FF2B5EF4-FFF2-40B4-BE49-F238E27FC236}">
                <a16:creationId xmlns:a16="http://schemas.microsoft.com/office/drawing/2014/main" id="{C3B63D83-884F-D741-AECF-25EF6663A826}"/>
              </a:ext>
            </a:extLst>
          </p:cNvPr>
          <p:cNvSpPr txBox="1"/>
          <p:nvPr/>
        </p:nvSpPr>
        <p:spPr>
          <a:xfrm>
            <a:off x="2641353" y="3295594"/>
            <a:ext cx="7391400" cy="1323439"/>
          </a:xfrm>
          <a:prstGeom prst="rect">
            <a:avLst/>
          </a:prstGeom>
          <a:noFill/>
        </p:spPr>
        <p:txBody>
          <a:bodyPr wrap="square" rtlCol="0">
            <a:spAutoFit/>
          </a:bodyPr>
          <a:lstStyle/>
          <a:p>
            <a:r>
              <a:rPr lang="en-US" sz="1600" b="1" dirty="0"/>
              <a:t>Providing alternative colors: The application includes a set of alternative colors that can be used instead of colors that are difficult for color blind patients to distinguish. Users can choose the appropriate colors from this collection and apply them in designs, clothes, and decorations.</a:t>
            </a:r>
            <a:endParaRPr lang="en-US" sz="1600" dirty="0"/>
          </a:p>
        </p:txBody>
      </p:sp>
      <p:sp>
        <p:nvSpPr>
          <p:cNvPr id="14" name="TextBox 13">
            <a:extLst>
              <a:ext uri="{FF2B5EF4-FFF2-40B4-BE49-F238E27FC236}">
                <a16:creationId xmlns:a16="http://schemas.microsoft.com/office/drawing/2014/main" id="{806AB70E-3C71-9D47-8B06-F443DE210C67}"/>
              </a:ext>
            </a:extLst>
          </p:cNvPr>
          <p:cNvSpPr txBox="1"/>
          <p:nvPr/>
        </p:nvSpPr>
        <p:spPr>
          <a:xfrm>
            <a:off x="2641353" y="4802944"/>
            <a:ext cx="7391400" cy="1077218"/>
          </a:xfrm>
          <a:prstGeom prst="rect">
            <a:avLst/>
          </a:prstGeom>
          <a:noFill/>
        </p:spPr>
        <p:txBody>
          <a:bodyPr wrap="square" rtlCol="0">
            <a:spAutoFit/>
          </a:bodyPr>
          <a:lstStyle/>
          <a:p>
            <a:r>
              <a:rPr lang="en-US" sz="1600" b="1" dirty="0"/>
              <a:t>Tips and advice for design and color choices: The app provides practical advice and guidance for users to deal with the difficulties of color vision in everyday life. Users can benefit from tips on color coordination in clothes, room design, and graphics, which helps them make decisions</a:t>
            </a:r>
          </a:p>
        </p:txBody>
      </p:sp>
      <p:grpSp>
        <p:nvGrpSpPr>
          <p:cNvPr id="16" name="Google Shape;6601;p78">
            <a:extLst>
              <a:ext uri="{FF2B5EF4-FFF2-40B4-BE49-F238E27FC236}">
                <a16:creationId xmlns:a16="http://schemas.microsoft.com/office/drawing/2014/main" id="{F5F20BFF-71A6-8642-8D1F-BA3D3DD1508E}"/>
              </a:ext>
            </a:extLst>
          </p:cNvPr>
          <p:cNvGrpSpPr/>
          <p:nvPr/>
        </p:nvGrpSpPr>
        <p:grpSpPr>
          <a:xfrm>
            <a:off x="1555857" y="2418849"/>
            <a:ext cx="806398" cy="658785"/>
            <a:chOff x="-32243500" y="2299850"/>
            <a:chExt cx="300900" cy="290275"/>
          </a:xfrm>
        </p:grpSpPr>
        <p:sp>
          <p:nvSpPr>
            <p:cNvPr id="17" name="Google Shape;6602;p78">
              <a:extLst>
                <a:ext uri="{FF2B5EF4-FFF2-40B4-BE49-F238E27FC236}">
                  <a16:creationId xmlns:a16="http://schemas.microsoft.com/office/drawing/2014/main" id="{38E574F2-D0C6-D843-B50E-CDB214783E74}"/>
                </a:ext>
              </a:extLst>
            </p:cNvPr>
            <p:cNvSpPr/>
            <p:nvPr/>
          </p:nvSpPr>
          <p:spPr>
            <a:xfrm>
              <a:off x="-32243500" y="2299850"/>
              <a:ext cx="300900" cy="290275"/>
            </a:xfrm>
            <a:custGeom>
              <a:avLst/>
              <a:gdLst/>
              <a:ahLst/>
              <a:cxnLst/>
              <a:rect l="l" t="t" r="r" b="b"/>
              <a:pathLst>
                <a:path w="12036" h="11611" extrusionOk="0">
                  <a:moveTo>
                    <a:pt x="7955" y="654"/>
                  </a:moveTo>
                  <a:cubicBezTo>
                    <a:pt x="8743" y="654"/>
                    <a:pt x="9531" y="946"/>
                    <a:pt x="10114" y="1529"/>
                  </a:cubicBezTo>
                  <a:cubicBezTo>
                    <a:pt x="11311" y="2726"/>
                    <a:pt x="11311" y="4679"/>
                    <a:pt x="10114" y="5876"/>
                  </a:cubicBezTo>
                  <a:cubicBezTo>
                    <a:pt x="9540" y="6450"/>
                    <a:pt x="8752" y="6766"/>
                    <a:pt x="7951" y="6766"/>
                  </a:cubicBezTo>
                  <a:cubicBezTo>
                    <a:pt x="7565" y="6766"/>
                    <a:pt x="7175" y="6692"/>
                    <a:pt x="6806" y="6538"/>
                  </a:cubicBezTo>
                  <a:cubicBezTo>
                    <a:pt x="6759" y="6526"/>
                    <a:pt x="6709" y="6519"/>
                    <a:pt x="6661" y="6519"/>
                  </a:cubicBezTo>
                  <a:cubicBezTo>
                    <a:pt x="6577" y="6519"/>
                    <a:pt x="6499" y="6541"/>
                    <a:pt x="6459" y="6601"/>
                  </a:cubicBezTo>
                  <a:lnTo>
                    <a:pt x="5545" y="7514"/>
                  </a:lnTo>
                  <a:lnTo>
                    <a:pt x="4726" y="7514"/>
                  </a:lnTo>
                  <a:cubicBezTo>
                    <a:pt x="4537" y="7514"/>
                    <a:pt x="4380" y="7672"/>
                    <a:pt x="4380" y="7861"/>
                  </a:cubicBezTo>
                  <a:lnTo>
                    <a:pt x="4380" y="8460"/>
                  </a:lnTo>
                  <a:lnTo>
                    <a:pt x="3907" y="8428"/>
                  </a:lnTo>
                  <a:cubicBezTo>
                    <a:pt x="3813" y="8428"/>
                    <a:pt x="3687" y="8428"/>
                    <a:pt x="3655" y="8491"/>
                  </a:cubicBezTo>
                  <a:cubicBezTo>
                    <a:pt x="3592" y="8554"/>
                    <a:pt x="3529" y="8649"/>
                    <a:pt x="3529" y="8743"/>
                  </a:cubicBezTo>
                  <a:lnTo>
                    <a:pt x="3466" y="9531"/>
                  </a:lnTo>
                  <a:lnTo>
                    <a:pt x="2678" y="9594"/>
                  </a:lnTo>
                  <a:cubicBezTo>
                    <a:pt x="2584" y="9594"/>
                    <a:pt x="2521" y="9657"/>
                    <a:pt x="2426" y="9720"/>
                  </a:cubicBezTo>
                  <a:cubicBezTo>
                    <a:pt x="2395" y="9814"/>
                    <a:pt x="2363" y="9877"/>
                    <a:pt x="2363" y="9972"/>
                  </a:cubicBezTo>
                  <a:lnTo>
                    <a:pt x="2426" y="10665"/>
                  </a:lnTo>
                  <a:lnTo>
                    <a:pt x="2174" y="10949"/>
                  </a:lnTo>
                  <a:lnTo>
                    <a:pt x="694" y="10949"/>
                  </a:lnTo>
                  <a:lnTo>
                    <a:pt x="694" y="9499"/>
                  </a:lnTo>
                  <a:lnTo>
                    <a:pt x="757" y="9499"/>
                  </a:lnTo>
                  <a:lnTo>
                    <a:pt x="5041" y="5215"/>
                  </a:lnTo>
                  <a:cubicBezTo>
                    <a:pt x="5104" y="5120"/>
                    <a:pt x="5167" y="4963"/>
                    <a:pt x="5104" y="4837"/>
                  </a:cubicBezTo>
                  <a:cubicBezTo>
                    <a:pt x="4695" y="3702"/>
                    <a:pt x="4947" y="2411"/>
                    <a:pt x="5797" y="1529"/>
                  </a:cubicBezTo>
                  <a:cubicBezTo>
                    <a:pt x="6380" y="946"/>
                    <a:pt x="7168" y="654"/>
                    <a:pt x="7955" y="654"/>
                  </a:cubicBezTo>
                  <a:close/>
                  <a:moveTo>
                    <a:pt x="7936" y="1"/>
                  </a:moveTo>
                  <a:cubicBezTo>
                    <a:pt x="6971" y="1"/>
                    <a:pt x="6002" y="363"/>
                    <a:pt x="5262" y="1088"/>
                  </a:cubicBezTo>
                  <a:cubicBezTo>
                    <a:pt x="4285" y="2096"/>
                    <a:pt x="3939" y="3576"/>
                    <a:pt x="4380" y="4931"/>
                  </a:cubicBezTo>
                  <a:lnTo>
                    <a:pt x="126" y="9184"/>
                  </a:lnTo>
                  <a:cubicBezTo>
                    <a:pt x="32" y="9247"/>
                    <a:pt x="0" y="9342"/>
                    <a:pt x="0" y="9405"/>
                  </a:cubicBezTo>
                  <a:lnTo>
                    <a:pt x="0" y="11358"/>
                  </a:lnTo>
                  <a:cubicBezTo>
                    <a:pt x="32" y="11453"/>
                    <a:pt x="189" y="11610"/>
                    <a:pt x="379" y="11610"/>
                  </a:cubicBezTo>
                  <a:lnTo>
                    <a:pt x="2332" y="11610"/>
                  </a:lnTo>
                  <a:cubicBezTo>
                    <a:pt x="2395" y="11610"/>
                    <a:pt x="2521" y="11579"/>
                    <a:pt x="2552" y="11516"/>
                  </a:cubicBezTo>
                  <a:lnTo>
                    <a:pt x="3025" y="11043"/>
                  </a:lnTo>
                  <a:cubicBezTo>
                    <a:pt x="3119" y="10949"/>
                    <a:pt x="3151" y="10823"/>
                    <a:pt x="3119" y="10759"/>
                  </a:cubicBezTo>
                  <a:lnTo>
                    <a:pt x="3025" y="10255"/>
                  </a:lnTo>
                  <a:lnTo>
                    <a:pt x="3750" y="10161"/>
                  </a:lnTo>
                  <a:cubicBezTo>
                    <a:pt x="3907" y="10161"/>
                    <a:pt x="4002" y="10003"/>
                    <a:pt x="4065" y="9846"/>
                  </a:cubicBezTo>
                  <a:lnTo>
                    <a:pt x="4128" y="9153"/>
                  </a:lnTo>
                  <a:lnTo>
                    <a:pt x="4663" y="9216"/>
                  </a:lnTo>
                  <a:cubicBezTo>
                    <a:pt x="4726" y="9216"/>
                    <a:pt x="4852" y="9216"/>
                    <a:pt x="4915" y="9153"/>
                  </a:cubicBezTo>
                  <a:cubicBezTo>
                    <a:pt x="5010" y="9058"/>
                    <a:pt x="5041" y="8995"/>
                    <a:pt x="5041" y="8901"/>
                  </a:cubicBezTo>
                  <a:lnTo>
                    <a:pt x="5041" y="8271"/>
                  </a:lnTo>
                  <a:lnTo>
                    <a:pt x="5671" y="8271"/>
                  </a:lnTo>
                  <a:cubicBezTo>
                    <a:pt x="5734" y="8271"/>
                    <a:pt x="5829" y="8239"/>
                    <a:pt x="5892" y="8145"/>
                  </a:cubicBezTo>
                  <a:lnTo>
                    <a:pt x="6774" y="7325"/>
                  </a:lnTo>
                  <a:cubicBezTo>
                    <a:pt x="7153" y="7452"/>
                    <a:pt x="7548" y="7514"/>
                    <a:pt x="7941" y="7514"/>
                  </a:cubicBezTo>
                  <a:cubicBezTo>
                    <a:pt x="8920" y="7514"/>
                    <a:pt x="9889" y="7131"/>
                    <a:pt x="10586" y="6412"/>
                  </a:cubicBezTo>
                  <a:cubicBezTo>
                    <a:pt x="12035" y="4963"/>
                    <a:pt x="12035" y="2568"/>
                    <a:pt x="10586" y="1088"/>
                  </a:cubicBezTo>
                  <a:cubicBezTo>
                    <a:pt x="9862" y="363"/>
                    <a:pt x="8901" y="1"/>
                    <a:pt x="79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603;p78">
              <a:extLst>
                <a:ext uri="{FF2B5EF4-FFF2-40B4-BE49-F238E27FC236}">
                  <a16:creationId xmlns:a16="http://schemas.microsoft.com/office/drawing/2014/main" id="{6624568C-C99A-8E48-A6E1-0F630BC66A24}"/>
                </a:ext>
              </a:extLst>
            </p:cNvPr>
            <p:cNvSpPr/>
            <p:nvPr/>
          </p:nvSpPr>
          <p:spPr>
            <a:xfrm>
              <a:off x="-32048175" y="2342775"/>
              <a:ext cx="55950" cy="51025"/>
            </a:xfrm>
            <a:custGeom>
              <a:avLst/>
              <a:gdLst/>
              <a:ahLst/>
              <a:cxnLst/>
              <a:rect l="l" t="t" r="r" b="b"/>
              <a:pathLst>
                <a:path w="2238" h="2041" extrusionOk="0">
                  <a:moveTo>
                    <a:pt x="1119" y="662"/>
                  </a:moveTo>
                  <a:cubicBezTo>
                    <a:pt x="1206" y="662"/>
                    <a:pt x="1292" y="694"/>
                    <a:pt x="1355" y="757"/>
                  </a:cubicBezTo>
                  <a:cubicBezTo>
                    <a:pt x="1481" y="883"/>
                    <a:pt x="1481" y="1135"/>
                    <a:pt x="1355" y="1229"/>
                  </a:cubicBezTo>
                  <a:cubicBezTo>
                    <a:pt x="1292" y="1292"/>
                    <a:pt x="1206" y="1324"/>
                    <a:pt x="1119" y="1324"/>
                  </a:cubicBezTo>
                  <a:cubicBezTo>
                    <a:pt x="1032" y="1324"/>
                    <a:pt x="946" y="1292"/>
                    <a:pt x="883" y="1229"/>
                  </a:cubicBezTo>
                  <a:cubicBezTo>
                    <a:pt x="725" y="1135"/>
                    <a:pt x="725" y="914"/>
                    <a:pt x="883" y="757"/>
                  </a:cubicBezTo>
                  <a:cubicBezTo>
                    <a:pt x="946" y="694"/>
                    <a:pt x="1032" y="662"/>
                    <a:pt x="1119" y="662"/>
                  </a:cubicBezTo>
                  <a:close/>
                  <a:moveTo>
                    <a:pt x="1115" y="1"/>
                  </a:moveTo>
                  <a:cubicBezTo>
                    <a:pt x="851" y="1"/>
                    <a:pt x="584" y="95"/>
                    <a:pt x="379" y="284"/>
                  </a:cubicBezTo>
                  <a:cubicBezTo>
                    <a:pt x="1" y="694"/>
                    <a:pt x="1" y="1355"/>
                    <a:pt x="379" y="1733"/>
                  </a:cubicBezTo>
                  <a:cubicBezTo>
                    <a:pt x="599" y="1938"/>
                    <a:pt x="867" y="2041"/>
                    <a:pt x="1127" y="2041"/>
                  </a:cubicBezTo>
                  <a:cubicBezTo>
                    <a:pt x="1387" y="2041"/>
                    <a:pt x="1639" y="1938"/>
                    <a:pt x="1828" y="1733"/>
                  </a:cubicBezTo>
                  <a:cubicBezTo>
                    <a:pt x="2238" y="1355"/>
                    <a:pt x="2238" y="694"/>
                    <a:pt x="1828" y="284"/>
                  </a:cubicBezTo>
                  <a:cubicBezTo>
                    <a:pt x="1639" y="95"/>
                    <a:pt x="1379" y="1"/>
                    <a:pt x="11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6631;p78">
            <a:extLst>
              <a:ext uri="{FF2B5EF4-FFF2-40B4-BE49-F238E27FC236}">
                <a16:creationId xmlns:a16="http://schemas.microsoft.com/office/drawing/2014/main" id="{B6D082DB-5B5A-8944-8F66-62C036B4C350}"/>
              </a:ext>
            </a:extLst>
          </p:cNvPr>
          <p:cNvGrpSpPr/>
          <p:nvPr/>
        </p:nvGrpSpPr>
        <p:grpSpPr>
          <a:xfrm>
            <a:off x="1473502" y="4804654"/>
            <a:ext cx="888753" cy="737579"/>
            <a:chOff x="-31889075" y="2658950"/>
            <a:chExt cx="302475" cy="290775"/>
          </a:xfrm>
        </p:grpSpPr>
        <p:sp>
          <p:nvSpPr>
            <p:cNvPr id="26" name="Google Shape;6632;p78">
              <a:extLst>
                <a:ext uri="{FF2B5EF4-FFF2-40B4-BE49-F238E27FC236}">
                  <a16:creationId xmlns:a16="http://schemas.microsoft.com/office/drawing/2014/main" id="{E3A50B3C-B5DF-1441-844D-432FD43E47F6}"/>
                </a:ext>
              </a:extLst>
            </p:cNvPr>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6633;p78">
              <a:extLst>
                <a:ext uri="{FF2B5EF4-FFF2-40B4-BE49-F238E27FC236}">
                  <a16:creationId xmlns:a16="http://schemas.microsoft.com/office/drawing/2014/main" id="{F59B37FE-C67B-F24E-B17E-75DA518DCC4B}"/>
                </a:ext>
              </a:extLst>
            </p:cNvPr>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6654;p78">
            <a:extLst>
              <a:ext uri="{FF2B5EF4-FFF2-40B4-BE49-F238E27FC236}">
                <a16:creationId xmlns:a16="http://schemas.microsoft.com/office/drawing/2014/main" id="{21845D98-2819-0D4F-89DF-18C8D943CECF}"/>
              </a:ext>
            </a:extLst>
          </p:cNvPr>
          <p:cNvSpPr/>
          <p:nvPr/>
        </p:nvSpPr>
        <p:spPr>
          <a:xfrm>
            <a:off x="1452840" y="3608909"/>
            <a:ext cx="909415" cy="813273"/>
          </a:xfrm>
          <a:custGeom>
            <a:avLst/>
            <a:gdLst/>
            <a:ahLst/>
            <a:cxnLst/>
            <a:rect l="l" t="t" r="r" b="b"/>
            <a:pathLst>
              <a:path w="11752" h="11753" extrusionOk="0">
                <a:moveTo>
                  <a:pt x="9672" y="725"/>
                </a:moveTo>
                <a:lnTo>
                  <a:pt x="9672" y="4191"/>
                </a:lnTo>
                <a:cubicBezTo>
                  <a:pt x="9546" y="4160"/>
                  <a:pt x="9420" y="4160"/>
                  <a:pt x="9294" y="4160"/>
                </a:cubicBezTo>
                <a:cubicBezTo>
                  <a:pt x="9200" y="4160"/>
                  <a:pt x="9074" y="4191"/>
                  <a:pt x="8948" y="4223"/>
                </a:cubicBezTo>
                <a:lnTo>
                  <a:pt x="8948" y="3844"/>
                </a:lnTo>
                <a:cubicBezTo>
                  <a:pt x="8948" y="3277"/>
                  <a:pt x="8475" y="2805"/>
                  <a:pt x="7939" y="2805"/>
                </a:cubicBezTo>
                <a:cubicBezTo>
                  <a:pt x="7813" y="2805"/>
                  <a:pt x="7687" y="2836"/>
                  <a:pt x="7561" y="2836"/>
                </a:cubicBezTo>
                <a:lnTo>
                  <a:pt x="7561" y="2458"/>
                </a:lnTo>
                <a:cubicBezTo>
                  <a:pt x="7561" y="1891"/>
                  <a:pt x="7089" y="1419"/>
                  <a:pt x="6553" y="1419"/>
                </a:cubicBezTo>
                <a:cubicBezTo>
                  <a:pt x="6427" y="1419"/>
                  <a:pt x="6364" y="1419"/>
                  <a:pt x="6238" y="1482"/>
                </a:cubicBezTo>
                <a:cubicBezTo>
                  <a:pt x="6427" y="1041"/>
                  <a:pt x="6837" y="725"/>
                  <a:pt x="7246" y="725"/>
                </a:cubicBezTo>
                <a:close/>
                <a:moveTo>
                  <a:pt x="11090" y="1419"/>
                </a:moveTo>
                <a:lnTo>
                  <a:pt x="11090" y="4884"/>
                </a:lnTo>
                <a:cubicBezTo>
                  <a:pt x="10964" y="4853"/>
                  <a:pt x="10838" y="4853"/>
                  <a:pt x="10712" y="4853"/>
                </a:cubicBezTo>
                <a:cubicBezTo>
                  <a:pt x="10617" y="4853"/>
                  <a:pt x="10491" y="4884"/>
                  <a:pt x="10365" y="4884"/>
                </a:cubicBezTo>
                <a:lnTo>
                  <a:pt x="10365" y="1419"/>
                </a:lnTo>
                <a:close/>
                <a:moveTo>
                  <a:pt x="4537" y="725"/>
                </a:moveTo>
                <a:cubicBezTo>
                  <a:pt x="5104" y="725"/>
                  <a:pt x="5577" y="1198"/>
                  <a:pt x="5577" y="1734"/>
                </a:cubicBezTo>
                <a:lnTo>
                  <a:pt x="5577" y="5010"/>
                </a:lnTo>
                <a:lnTo>
                  <a:pt x="4474" y="6113"/>
                </a:lnTo>
                <a:cubicBezTo>
                  <a:pt x="4253" y="6302"/>
                  <a:pt x="4096" y="6585"/>
                  <a:pt x="4033" y="6869"/>
                </a:cubicBezTo>
                <a:lnTo>
                  <a:pt x="2143" y="6869"/>
                </a:lnTo>
                <a:lnTo>
                  <a:pt x="2143" y="725"/>
                </a:lnTo>
                <a:close/>
                <a:moveTo>
                  <a:pt x="1418" y="1419"/>
                </a:moveTo>
                <a:lnTo>
                  <a:pt x="1418" y="7247"/>
                </a:lnTo>
                <a:cubicBezTo>
                  <a:pt x="1418" y="7468"/>
                  <a:pt x="1575" y="7625"/>
                  <a:pt x="1796" y="7625"/>
                </a:cubicBezTo>
                <a:lnTo>
                  <a:pt x="3938" y="7625"/>
                </a:lnTo>
                <a:cubicBezTo>
                  <a:pt x="4001" y="7846"/>
                  <a:pt x="4064" y="8098"/>
                  <a:pt x="4190" y="8287"/>
                </a:cubicBezTo>
                <a:lnTo>
                  <a:pt x="725" y="8287"/>
                </a:lnTo>
                <a:lnTo>
                  <a:pt x="725" y="1419"/>
                </a:lnTo>
                <a:close/>
                <a:moveTo>
                  <a:pt x="6648" y="2112"/>
                </a:moveTo>
                <a:cubicBezTo>
                  <a:pt x="6837" y="2112"/>
                  <a:pt x="6994" y="2269"/>
                  <a:pt x="6994" y="2458"/>
                </a:cubicBezTo>
                <a:lnTo>
                  <a:pt x="6994" y="6554"/>
                </a:lnTo>
                <a:cubicBezTo>
                  <a:pt x="6994" y="6743"/>
                  <a:pt x="7152" y="6900"/>
                  <a:pt x="7341" y="6900"/>
                </a:cubicBezTo>
                <a:cubicBezTo>
                  <a:pt x="7530" y="6900"/>
                  <a:pt x="7687" y="6743"/>
                  <a:pt x="7687" y="6554"/>
                </a:cubicBezTo>
                <a:lnTo>
                  <a:pt x="7687" y="3844"/>
                </a:lnTo>
                <a:cubicBezTo>
                  <a:pt x="7687" y="3624"/>
                  <a:pt x="7845" y="3466"/>
                  <a:pt x="8065" y="3466"/>
                </a:cubicBezTo>
                <a:cubicBezTo>
                  <a:pt x="8254" y="3466"/>
                  <a:pt x="8412" y="3624"/>
                  <a:pt x="8412" y="3844"/>
                </a:cubicBezTo>
                <a:lnTo>
                  <a:pt x="8412" y="6554"/>
                </a:lnTo>
                <a:cubicBezTo>
                  <a:pt x="8412" y="6743"/>
                  <a:pt x="8570" y="6900"/>
                  <a:pt x="8759" y="6900"/>
                </a:cubicBezTo>
                <a:cubicBezTo>
                  <a:pt x="8948" y="6900"/>
                  <a:pt x="9105" y="6743"/>
                  <a:pt x="9105" y="6554"/>
                </a:cubicBezTo>
                <a:lnTo>
                  <a:pt x="9105" y="5168"/>
                </a:lnTo>
                <a:cubicBezTo>
                  <a:pt x="9105" y="4979"/>
                  <a:pt x="9263" y="4821"/>
                  <a:pt x="9483" y="4821"/>
                </a:cubicBezTo>
                <a:cubicBezTo>
                  <a:pt x="9672" y="4821"/>
                  <a:pt x="9830" y="4979"/>
                  <a:pt x="9830" y="5168"/>
                </a:cubicBezTo>
                <a:lnTo>
                  <a:pt x="9830" y="6554"/>
                </a:lnTo>
                <a:cubicBezTo>
                  <a:pt x="9830" y="6743"/>
                  <a:pt x="9987" y="6900"/>
                  <a:pt x="10176" y="6900"/>
                </a:cubicBezTo>
                <a:cubicBezTo>
                  <a:pt x="10365" y="6900"/>
                  <a:pt x="10523" y="6743"/>
                  <a:pt x="10523" y="6554"/>
                </a:cubicBezTo>
                <a:lnTo>
                  <a:pt x="10523" y="5892"/>
                </a:lnTo>
                <a:cubicBezTo>
                  <a:pt x="10523" y="5672"/>
                  <a:pt x="10680" y="5514"/>
                  <a:pt x="10901" y="5514"/>
                </a:cubicBezTo>
                <a:cubicBezTo>
                  <a:pt x="11090" y="5514"/>
                  <a:pt x="11247" y="5672"/>
                  <a:pt x="11247" y="5892"/>
                </a:cubicBezTo>
                <a:cubicBezTo>
                  <a:pt x="11090" y="5955"/>
                  <a:pt x="11090" y="8633"/>
                  <a:pt x="11090" y="8791"/>
                </a:cubicBezTo>
                <a:cubicBezTo>
                  <a:pt x="11090" y="9043"/>
                  <a:pt x="10995" y="9232"/>
                  <a:pt x="10838" y="9389"/>
                </a:cubicBezTo>
                <a:cubicBezTo>
                  <a:pt x="10586" y="9673"/>
                  <a:pt x="10397" y="10051"/>
                  <a:pt x="10397" y="10460"/>
                </a:cubicBezTo>
                <a:lnTo>
                  <a:pt x="10397" y="11028"/>
                </a:lnTo>
                <a:lnTo>
                  <a:pt x="6270" y="11028"/>
                </a:lnTo>
                <a:lnTo>
                  <a:pt x="6270" y="10397"/>
                </a:lnTo>
                <a:cubicBezTo>
                  <a:pt x="6270" y="10051"/>
                  <a:pt x="6144" y="9673"/>
                  <a:pt x="5923" y="9389"/>
                </a:cubicBezTo>
                <a:lnTo>
                  <a:pt x="4852" y="7972"/>
                </a:lnTo>
                <a:cubicBezTo>
                  <a:pt x="4537" y="7562"/>
                  <a:pt x="4600" y="6995"/>
                  <a:pt x="4946" y="6617"/>
                </a:cubicBezTo>
                <a:lnTo>
                  <a:pt x="5577" y="5987"/>
                </a:lnTo>
                <a:lnTo>
                  <a:pt x="5577" y="6554"/>
                </a:lnTo>
                <a:cubicBezTo>
                  <a:pt x="5577" y="6743"/>
                  <a:pt x="5734" y="6900"/>
                  <a:pt x="5923" y="6900"/>
                </a:cubicBezTo>
                <a:cubicBezTo>
                  <a:pt x="6112" y="6900"/>
                  <a:pt x="6270" y="6743"/>
                  <a:pt x="6270" y="6554"/>
                </a:cubicBezTo>
                <a:lnTo>
                  <a:pt x="6270" y="2458"/>
                </a:lnTo>
                <a:cubicBezTo>
                  <a:pt x="6270" y="2269"/>
                  <a:pt x="6427" y="2112"/>
                  <a:pt x="6648" y="2112"/>
                </a:cubicBezTo>
                <a:close/>
                <a:moveTo>
                  <a:pt x="1733" y="1"/>
                </a:moveTo>
                <a:cubicBezTo>
                  <a:pt x="1544" y="1"/>
                  <a:pt x="1386" y="158"/>
                  <a:pt x="1386" y="379"/>
                </a:cubicBezTo>
                <a:lnTo>
                  <a:pt x="1386" y="725"/>
                </a:lnTo>
                <a:lnTo>
                  <a:pt x="378" y="725"/>
                </a:lnTo>
                <a:cubicBezTo>
                  <a:pt x="158" y="725"/>
                  <a:pt x="0" y="883"/>
                  <a:pt x="0" y="1072"/>
                </a:cubicBezTo>
                <a:lnTo>
                  <a:pt x="0" y="8602"/>
                </a:lnTo>
                <a:cubicBezTo>
                  <a:pt x="0" y="8791"/>
                  <a:pt x="158" y="8948"/>
                  <a:pt x="378" y="8948"/>
                </a:cubicBezTo>
                <a:lnTo>
                  <a:pt x="4663" y="8948"/>
                </a:lnTo>
                <a:lnTo>
                  <a:pt x="5293" y="9830"/>
                </a:lnTo>
                <a:cubicBezTo>
                  <a:pt x="5419" y="9988"/>
                  <a:pt x="5482" y="10208"/>
                  <a:pt x="5482" y="10460"/>
                </a:cubicBezTo>
                <a:lnTo>
                  <a:pt x="5482" y="11406"/>
                </a:lnTo>
                <a:cubicBezTo>
                  <a:pt x="5482" y="11595"/>
                  <a:pt x="5640" y="11752"/>
                  <a:pt x="5829" y="11752"/>
                </a:cubicBezTo>
                <a:lnTo>
                  <a:pt x="10649" y="11752"/>
                </a:lnTo>
                <a:cubicBezTo>
                  <a:pt x="10838" y="11752"/>
                  <a:pt x="10995" y="11595"/>
                  <a:pt x="10995" y="11406"/>
                </a:cubicBezTo>
                <a:lnTo>
                  <a:pt x="10995" y="10460"/>
                </a:lnTo>
                <a:cubicBezTo>
                  <a:pt x="10995" y="10208"/>
                  <a:pt x="11090" y="10019"/>
                  <a:pt x="11247" y="9862"/>
                </a:cubicBezTo>
                <a:cubicBezTo>
                  <a:pt x="11500" y="9578"/>
                  <a:pt x="11657" y="9200"/>
                  <a:pt x="11657" y="8791"/>
                </a:cubicBezTo>
                <a:lnTo>
                  <a:pt x="11657" y="1072"/>
                </a:lnTo>
                <a:cubicBezTo>
                  <a:pt x="11752" y="883"/>
                  <a:pt x="11594" y="725"/>
                  <a:pt x="11405" y="725"/>
                </a:cubicBezTo>
                <a:lnTo>
                  <a:pt x="10365" y="725"/>
                </a:lnTo>
                <a:lnTo>
                  <a:pt x="10365" y="379"/>
                </a:lnTo>
                <a:cubicBezTo>
                  <a:pt x="10365" y="158"/>
                  <a:pt x="10208" y="1"/>
                  <a:pt x="10019" y="1"/>
                </a:cubicBezTo>
                <a:lnTo>
                  <a:pt x="7246" y="1"/>
                </a:lnTo>
                <a:cubicBezTo>
                  <a:pt x="6711" y="1"/>
                  <a:pt x="6207" y="284"/>
                  <a:pt x="5892" y="662"/>
                </a:cubicBezTo>
                <a:cubicBezTo>
                  <a:pt x="5577" y="253"/>
                  <a:pt x="5041" y="1"/>
                  <a:pt x="45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972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F384-4F8D-4B49-BA65-AF7D41985300}"/>
              </a:ext>
            </a:extLst>
          </p:cNvPr>
          <p:cNvSpPr>
            <a:spLocks noGrp="1"/>
          </p:cNvSpPr>
          <p:nvPr>
            <p:ph type="title"/>
          </p:nvPr>
        </p:nvSpPr>
        <p:spPr>
          <a:xfrm>
            <a:off x="838200" y="338378"/>
            <a:ext cx="10515600" cy="1325563"/>
          </a:xfrm>
          <a:ln>
            <a:solidFill>
              <a:schemeClr val="accent5">
                <a:lumMod val="75000"/>
              </a:schemeClr>
            </a:solidFill>
          </a:ln>
        </p:spPr>
        <p:txBody>
          <a:bodyPr>
            <a:normAutofit/>
          </a:bodyPr>
          <a:lstStyle/>
          <a:p>
            <a:r>
              <a:rPr lang="en-US" sz="4800" b="1" dirty="0"/>
              <a:t>Market Opportunity </a:t>
            </a:r>
          </a:p>
        </p:txBody>
      </p:sp>
      <p:sp>
        <p:nvSpPr>
          <p:cNvPr id="11" name="TextBox 10">
            <a:extLst>
              <a:ext uri="{FF2B5EF4-FFF2-40B4-BE49-F238E27FC236}">
                <a16:creationId xmlns:a16="http://schemas.microsoft.com/office/drawing/2014/main" id="{66F04F5D-85B7-AD41-9AF3-087D7FEE820F}"/>
              </a:ext>
            </a:extLst>
          </p:cNvPr>
          <p:cNvSpPr txBox="1"/>
          <p:nvPr/>
        </p:nvSpPr>
        <p:spPr>
          <a:xfrm>
            <a:off x="5588000" y="1983052"/>
            <a:ext cx="5156202" cy="2308324"/>
          </a:xfrm>
          <a:prstGeom prst="rect">
            <a:avLst/>
          </a:prstGeom>
          <a:noFill/>
        </p:spPr>
        <p:txBody>
          <a:bodyPr wrap="square" rtlCol="0">
            <a:spAutoFit/>
          </a:bodyPr>
          <a:lstStyle/>
          <a:p>
            <a:r>
              <a:rPr lang="en-US" dirty="0"/>
              <a:t>User growth: The rising number of patients with color blindness is an important application market opportunity. With increasing awareness of the disorder and early diagnosis, the demand for assistive tools and applications to improve patients' lives and enable them to interact better in daily and professional life increases.</a:t>
            </a:r>
          </a:p>
        </p:txBody>
      </p:sp>
      <p:sp>
        <p:nvSpPr>
          <p:cNvPr id="25" name="TextBox 24">
            <a:extLst>
              <a:ext uri="{FF2B5EF4-FFF2-40B4-BE49-F238E27FC236}">
                <a16:creationId xmlns:a16="http://schemas.microsoft.com/office/drawing/2014/main" id="{C3B63D83-884F-D741-AECF-25EF6663A826}"/>
              </a:ext>
            </a:extLst>
          </p:cNvPr>
          <p:cNvSpPr txBox="1"/>
          <p:nvPr/>
        </p:nvSpPr>
        <p:spPr>
          <a:xfrm>
            <a:off x="5588000" y="4277531"/>
            <a:ext cx="5156202" cy="2585323"/>
          </a:xfrm>
          <a:prstGeom prst="rect">
            <a:avLst/>
          </a:prstGeom>
          <a:noFill/>
        </p:spPr>
        <p:txBody>
          <a:bodyPr wrap="square" rtlCol="0">
            <a:spAutoFit/>
          </a:bodyPr>
          <a:lstStyle/>
          <a:p>
            <a:r>
              <a:rPr lang="en-US" dirty="0"/>
              <a:t>Lack of competition: There may be an opportunity for application due to the lack of competition in this particular domain. If there is a lack of available applications to help color blind patients or provide appropriate services, this opens the door to developing a unique and comprehensive application that meets the needs of users and gives them a better experience.</a:t>
            </a:r>
          </a:p>
        </p:txBody>
      </p:sp>
      <p:sp>
        <p:nvSpPr>
          <p:cNvPr id="14" name="Google Shape;8450;p82">
            <a:extLst>
              <a:ext uri="{FF2B5EF4-FFF2-40B4-BE49-F238E27FC236}">
                <a16:creationId xmlns:a16="http://schemas.microsoft.com/office/drawing/2014/main" id="{25711AEC-343A-6E4F-AB48-1E3DC20F05FD}"/>
              </a:ext>
            </a:extLst>
          </p:cNvPr>
          <p:cNvSpPr/>
          <p:nvPr/>
        </p:nvSpPr>
        <p:spPr>
          <a:xfrm>
            <a:off x="4472047" y="1872583"/>
            <a:ext cx="911107" cy="820716"/>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50;p82">
            <a:extLst>
              <a:ext uri="{FF2B5EF4-FFF2-40B4-BE49-F238E27FC236}">
                <a16:creationId xmlns:a16="http://schemas.microsoft.com/office/drawing/2014/main" id="{1CB8B748-88CD-7C4C-84EE-94D2476D24D6}"/>
              </a:ext>
            </a:extLst>
          </p:cNvPr>
          <p:cNvSpPr/>
          <p:nvPr/>
        </p:nvSpPr>
        <p:spPr>
          <a:xfrm>
            <a:off x="4372092" y="4277531"/>
            <a:ext cx="911107" cy="820716"/>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Oval 2">
            <a:extLst>
              <a:ext uri="{FF2B5EF4-FFF2-40B4-BE49-F238E27FC236}">
                <a16:creationId xmlns:a16="http://schemas.microsoft.com/office/drawing/2014/main" id="{13FB76C3-7B0D-924F-A01F-7AB42540F161}"/>
              </a:ext>
            </a:extLst>
          </p:cNvPr>
          <p:cNvSpPr/>
          <p:nvPr/>
        </p:nvSpPr>
        <p:spPr>
          <a:xfrm>
            <a:off x="838200" y="2573861"/>
            <a:ext cx="2848092" cy="31816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B026CDA9-02AA-2C45-B0CC-E92B22F462CB}"/>
              </a:ext>
            </a:extLst>
          </p:cNvPr>
          <p:cNvSpPr/>
          <p:nvPr/>
        </p:nvSpPr>
        <p:spPr>
          <a:xfrm>
            <a:off x="1092200" y="3044380"/>
            <a:ext cx="2362200" cy="27498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a:t>
            </a:r>
            <a:r>
              <a:rPr lang="en-US" u="sng" dirty="0">
                <a:solidFill>
                  <a:schemeClr val="tx1"/>
                </a:solidFill>
              </a:rPr>
              <a:t>$ 500 </a:t>
            </a:r>
            <a:r>
              <a:rPr lang="en-US" dirty="0">
                <a:solidFill>
                  <a:schemeClr val="tx1"/>
                </a:solidFill>
              </a:rPr>
              <a:t>M</a:t>
            </a:r>
          </a:p>
          <a:p>
            <a:pPr algn="ctr"/>
            <a:r>
              <a:rPr lang="en-US" dirty="0">
                <a:solidFill>
                  <a:schemeClr val="tx1"/>
                </a:solidFill>
              </a:rPr>
              <a:t>Serviceable. Addressable Market </a:t>
            </a:r>
            <a:endParaRPr lang="en-US" dirty="0"/>
          </a:p>
        </p:txBody>
      </p:sp>
      <p:sp>
        <p:nvSpPr>
          <p:cNvPr id="5" name="TextBox 4">
            <a:extLst>
              <a:ext uri="{FF2B5EF4-FFF2-40B4-BE49-F238E27FC236}">
                <a16:creationId xmlns:a16="http://schemas.microsoft.com/office/drawing/2014/main" id="{7874E73D-AC8F-7044-BB9A-00F02C738FEB}"/>
              </a:ext>
            </a:extLst>
          </p:cNvPr>
          <p:cNvSpPr txBox="1"/>
          <p:nvPr/>
        </p:nvSpPr>
        <p:spPr>
          <a:xfrm>
            <a:off x="914400" y="1795735"/>
            <a:ext cx="3025893" cy="646331"/>
          </a:xfrm>
          <a:prstGeom prst="rect">
            <a:avLst/>
          </a:prstGeom>
          <a:noFill/>
        </p:spPr>
        <p:txBody>
          <a:bodyPr wrap="square" rtlCol="0">
            <a:spAutoFit/>
          </a:bodyPr>
          <a:lstStyle/>
          <a:p>
            <a:pPr algn="ctr"/>
            <a:r>
              <a:rPr lang="en-US" u="sng" dirty="0"/>
              <a:t>$ 1.5. B </a:t>
            </a:r>
          </a:p>
          <a:p>
            <a:pPr algn="ctr"/>
            <a:r>
              <a:rPr lang="en-US" dirty="0"/>
              <a:t>Total Addressable. Market </a:t>
            </a:r>
          </a:p>
        </p:txBody>
      </p:sp>
    </p:spTree>
    <p:extLst>
      <p:ext uri="{BB962C8B-B14F-4D97-AF65-F5344CB8AC3E}">
        <p14:creationId xmlns:p14="http://schemas.microsoft.com/office/powerpoint/2010/main" val="169051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F384-4F8D-4B49-BA65-AF7D41985300}"/>
              </a:ext>
            </a:extLst>
          </p:cNvPr>
          <p:cNvSpPr>
            <a:spLocks noGrp="1"/>
          </p:cNvSpPr>
          <p:nvPr>
            <p:ph type="title"/>
          </p:nvPr>
        </p:nvSpPr>
        <p:spPr>
          <a:xfrm>
            <a:off x="558800" y="192609"/>
            <a:ext cx="10515600" cy="736498"/>
          </a:xfrm>
          <a:ln>
            <a:solidFill>
              <a:schemeClr val="accent5">
                <a:lumMod val="75000"/>
              </a:schemeClr>
            </a:solidFill>
          </a:ln>
        </p:spPr>
        <p:txBody>
          <a:bodyPr>
            <a:normAutofit fontScale="90000"/>
          </a:bodyPr>
          <a:lstStyle/>
          <a:p>
            <a:r>
              <a:rPr lang="en-US" sz="4800" b="1" dirty="0"/>
              <a:t>Your Product in details </a:t>
            </a:r>
          </a:p>
        </p:txBody>
      </p:sp>
      <p:sp>
        <p:nvSpPr>
          <p:cNvPr id="25" name="TextBox 24">
            <a:extLst>
              <a:ext uri="{FF2B5EF4-FFF2-40B4-BE49-F238E27FC236}">
                <a16:creationId xmlns:a16="http://schemas.microsoft.com/office/drawing/2014/main" id="{C3B63D83-884F-D741-AECF-25EF6663A826}"/>
              </a:ext>
            </a:extLst>
          </p:cNvPr>
          <p:cNvSpPr txBox="1"/>
          <p:nvPr/>
        </p:nvSpPr>
        <p:spPr>
          <a:xfrm>
            <a:off x="6908799" y="4026879"/>
            <a:ext cx="4165601" cy="2554545"/>
          </a:xfrm>
          <a:prstGeom prst="rect">
            <a:avLst/>
          </a:prstGeom>
          <a:noFill/>
        </p:spPr>
        <p:txBody>
          <a:bodyPr wrap="square" rtlCol="0">
            <a:spAutoFit/>
          </a:bodyPr>
          <a:lstStyle/>
          <a:p>
            <a:r>
              <a:rPr lang="en-US" sz="1600" b="1" dirty="0"/>
              <a:t>An application to help patients with color blindness aims to facilitate the lives of users and enhance their interaction with the world, by specifying colors and providing alternative colors and tips for design, which contributes to improving the quality of their lives and increasing their ability to participate with confidence in society.</a:t>
            </a:r>
            <a:endParaRPr lang="en-US" sz="1600" dirty="0"/>
          </a:p>
        </p:txBody>
      </p:sp>
      <p:sp>
        <p:nvSpPr>
          <p:cNvPr id="13" name="Google Shape;4632;p73">
            <a:extLst>
              <a:ext uri="{FF2B5EF4-FFF2-40B4-BE49-F238E27FC236}">
                <a16:creationId xmlns:a16="http://schemas.microsoft.com/office/drawing/2014/main" id="{4F4E4E46-86A9-324D-A57E-DF848ADDCF34}"/>
              </a:ext>
            </a:extLst>
          </p:cNvPr>
          <p:cNvSpPr/>
          <p:nvPr/>
        </p:nvSpPr>
        <p:spPr>
          <a:xfrm>
            <a:off x="1270000" y="2033383"/>
            <a:ext cx="4165599" cy="3805106"/>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cxnSp>
        <p:nvCxnSpPr>
          <p:cNvPr id="4" name="Elbow Connector 3">
            <a:extLst>
              <a:ext uri="{FF2B5EF4-FFF2-40B4-BE49-F238E27FC236}">
                <a16:creationId xmlns:a16="http://schemas.microsoft.com/office/drawing/2014/main" id="{1E3DFDF3-4D9E-0540-B9B6-7C415FA375F5}"/>
              </a:ext>
            </a:extLst>
          </p:cNvPr>
          <p:cNvCxnSpPr/>
          <p:nvPr/>
        </p:nvCxnSpPr>
        <p:spPr>
          <a:xfrm flipV="1">
            <a:off x="5435599" y="2413000"/>
            <a:ext cx="1397001" cy="508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a:extLst>
              <a:ext uri="{FF2B5EF4-FFF2-40B4-BE49-F238E27FC236}">
                <a16:creationId xmlns:a16="http://schemas.microsoft.com/office/drawing/2014/main" id="{F78D7D31-C44C-0749-9F63-EBFFB08FC557}"/>
              </a:ext>
            </a:extLst>
          </p:cNvPr>
          <p:cNvCxnSpPr/>
          <p:nvPr/>
        </p:nvCxnSpPr>
        <p:spPr>
          <a:xfrm>
            <a:off x="5435599" y="4941129"/>
            <a:ext cx="1397001" cy="4182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B8D8567-A5F4-414F-A0DC-54DA4D252E9A}"/>
              </a:ext>
            </a:extLst>
          </p:cNvPr>
          <p:cNvSpPr/>
          <p:nvPr/>
        </p:nvSpPr>
        <p:spPr>
          <a:xfrm>
            <a:off x="1308100" y="1349138"/>
            <a:ext cx="2260600" cy="640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Web Version  </a:t>
            </a:r>
          </a:p>
        </p:txBody>
      </p:sp>
      <p:sp>
        <p:nvSpPr>
          <p:cNvPr id="20" name="Rectangle 19">
            <a:extLst>
              <a:ext uri="{FF2B5EF4-FFF2-40B4-BE49-F238E27FC236}">
                <a16:creationId xmlns:a16="http://schemas.microsoft.com/office/drawing/2014/main" id="{2DB3CE6C-4AC8-CB49-8229-79E4CB0234A9}"/>
              </a:ext>
            </a:extLst>
          </p:cNvPr>
          <p:cNvSpPr/>
          <p:nvPr/>
        </p:nvSpPr>
        <p:spPr>
          <a:xfrm>
            <a:off x="2723874" y="5931663"/>
            <a:ext cx="1689652" cy="640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Mobile Version  </a:t>
            </a:r>
          </a:p>
        </p:txBody>
      </p:sp>
      <p:pic>
        <p:nvPicPr>
          <p:cNvPr id="5" name="Picture 4">
            <a:extLst>
              <a:ext uri="{FF2B5EF4-FFF2-40B4-BE49-F238E27FC236}">
                <a16:creationId xmlns:a16="http://schemas.microsoft.com/office/drawing/2014/main" id="{C0AFAAC7-7DFC-468B-AA19-60B0BAD39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200" y="3218329"/>
            <a:ext cx="1600200" cy="2620160"/>
          </a:xfrm>
          <a:prstGeom prst="rect">
            <a:avLst/>
          </a:prstGeom>
        </p:spPr>
      </p:pic>
      <p:pic>
        <p:nvPicPr>
          <p:cNvPr id="9" name="Picture 8">
            <a:extLst>
              <a:ext uri="{FF2B5EF4-FFF2-40B4-BE49-F238E27FC236}">
                <a16:creationId xmlns:a16="http://schemas.microsoft.com/office/drawing/2014/main" id="{A402C9D3-608D-41C6-B120-E1DD93685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8817" y="1989820"/>
            <a:ext cx="2434183" cy="3137992"/>
          </a:xfrm>
          <a:prstGeom prst="rect">
            <a:avLst/>
          </a:prstGeom>
        </p:spPr>
      </p:pic>
      <p:sp>
        <p:nvSpPr>
          <p:cNvPr id="14" name="TextBox 13">
            <a:extLst>
              <a:ext uri="{FF2B5EF4-FFF2-40B4-BE49-F238E27FC236}">
                <a16:creationId xmlns:a16="http://schemas.microsoft.com/office/drawing/2014/main" id="{23FA7EB5-406C-4AD9-93DA-6B6FAA88099F}"/>
              </a:ext>
            </a:extLst>
          </p:cNvPr>
          <p:cNvSpPr txBox="1"/>
          <p:nvPr/>
        </p:nvSpPr>
        <p:spPr>
          <a:xfrm>
            <a:off x="6899739" y="1149168"/>
            <a:ext cx="4165599" cy="2554545"/>
          </a:xfrm>
          <a:prstGeom prst="rect">
            <a:avLst/>
          </a:prstGeom>
          <a:noFill/>
        </p:spPr>
        <p:txBody>
          <a:bodyPr wrap="square" rtlCol="0">
            <a:spAutoFit/>
          </a:bodyPr>
          <a:lstStyle/>
          <a:p>
            <a:r>
              <a:rPr lang="en-US" sz="1600" b="1" dirty="0"/>
              <a:t>The website for color blind people aims to provide useful information and tips for coping with the disorder, as well as tools and apps for identifying appropriate colors in everyday life. The site serves as a comprehensive and reliable reference that contributes to community awareness and promotes understanding and empathy for color blindness patients.</a:t>
            </a:r>
            <a:endParaRPr lang="en-US" sz="1600" dirty="0"/>
          </a:p>
        </p:txBody>
      </p:sp>
    </p:spTree>
    <p:extLst>
      <p:ext uri="{BB962C8B-B14F-4D97-AF65-F5344CB8AC3E}">
        <p14:creationId xmlns:p14="http://schemas.microsoft.com/office/powerpoint/2010/main" val="2320053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F384-4F8D-4B49-BA65-AF7D41985300}"/>
              </a:ext>
            </a:extLst>
          </p:cNvPr>
          <p:cNvSpPr>
            <a:spLocks noGrp="1"/>
          </p:cNvSpPr>
          <p:nvPr>
            <p:ph type="title"/>
          </p:nvPr>
        </p:nvSpPr>
        <p:spPr>
          <a:xfrm>
            <a:off x="838200" y="390078"/>
            <a:ext cx="10515600" cy="920373"/>
          </a:xfrm>
          <a:ln>
            <a:solidFill>
              <a:schemeClr val="accent5">
                <a:lumMod val="75000"/>
              </a:schemeClr>
            </a:solidFill>
          </a:ln>
        </p:spPr>
        <p:txBody>
          <a:bodyPr>
            <a:normAutofit/>
          </a:bodyPr>
          <a:lstStyle/>
          <a:p>
            <a:r>
              <a:rPr lang="en-US" sz="4800" b="1" dirty="0"/>
              <a:t>Competitive Landscape</a:t>
            </a:r>
          </a:p>
        </p:txBody>
      </p:sp>
      <p:graphicFrame>
        <p:nvGraphicFramePr>
          <p:cNvPr id="5" name="Table 4">
            <a:extLst>
              <a:ext uri="{FF2B5EF4-FFF2-40B4-BE49-F238E27FC236}">
                <a16:creationId xmlns:a16="http://schemas.microsoft.com/office/drawing/2014/main" id="{1C2171E5-7FEC-5147-A340-80B5572B0F92}"/>
              </a:ext>
            </a:extLst>
          </p:cNvPr>
          <p:cNvGraphicFramePr>
            <a:graphicFrameLocks noGrp="1"/>
          </p:cNvGraphicFramePr>
          <p:nvPr>
            <p:extLst>
              <p:ext uri="{D42A27DB-BD31-4B8C-83A1-F6EECF244321}">
                <p14:modId xmlns:p14="http://schemas.microsoft.com/office/powerpoint/2010/main" val="2841537781"/>
              </p:ext>
            </p:extLst>
          </p:nvPr>
        </p:nvGraphicFramePr>
        <p:xfrm>
          <a:off x="1651000" y="1608666"/>
          <a:ext cx="8382000" cy="3469641"/>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3300136201"/>
                    </a:ext>
                  </a:extLst>
                </a:gridCol>
                <a:gridCol w="1676400">
                  <a:extLst>
                    <a:ext uri="{9D8B030D-6E8A-4147-A177-3AD203B41FA5}">
                      <a16:colId xmlns:a16="http://schemas.microsoft.com/office/drawing/2014/main" val="3424145154"/>
                    </a:ext>
                  </a:extLst>
                </a:gridCol>
                <a:gridCol w="1676400">
                  <a:extLst>
                    <a:ext uri="{9D8B030D-6E8A-4147-A177-3AD203B41FA5}">
                      <a16:colId xmlns:a16="http://schemas.microsoft.com/office/drawing/2014/main" val="99360867"/>
                    </a:ext>
                  </a:extLst>
                </a:gridCol>
                <a:gridCol w="1676400">
                  <a:extLst>
                    <a:ext uri="{9D8B030D-6E8A-4147-A177-3AD203B41FA5}">
                      <a16:colId xmlns:a16="http://schemas.microsoft.com/office/drawing/2014/main" val="3754148993"/>
                    </a:ext>
                  </a:extLst>
                </a:gridCol>
                <a:gridCol w="1676400">
                  <a:extLst>
                    <a:ext uri="{9D8B030D-6E8A-4147-A177-3AD203B41FA5}">
                      <a16:colId xmlns:a16="http://schemas.microsoft.com/office/drawing/2014/main" val="1795461199"/>
                    </a:ext>
                  </a:extLst>
                </a:gridCol>
              </a:tblGrid>
              <a:tr h="851747">
                <a:tc>
                  <a:txBody>
                    <a:bodyPr/>
                    <a:lstStyle/>
                    <a:p>
                      <a:endParaRPr lang="en-US" dirty="0"/>
                    </a:p>
                  </a:txBody>
                  <a:tcPr>
                    <a:solidFill>
                      <a:schemeClr val="bg1"/>
                    </a:solidFill>
                  </a:tcPr>
                </a:tc>
                <a:tc>
                  <a:txBody>
                    <a:bodyPr/>
                    <a:lstStyle/>
                    <a:p>
                      <a:endParaRPr lang="en-US" dirty="0"/>
                    </a:p>
                  </a:txBody>
                  <a:tcPr/>
                </a:tc>
                <a:tc>
                  <a:txBody>
                    <a:bodyPr/>
                    <a:lstStyle/>
                    <a:p>
                      <a:pPr algn="ctr"/>
                      <a:endParaRPr lang="en-US" dirty="0"/>
                    </a:p>
                  </a:txBody>
                  <a:tcPr/>
                </a:tc>
                <a:tc>
                  <a:txBody>
                    <a:bodyPr/>
                    <a:lstStyle/>
                    <a:p>
                      <a:endParaRPr lang="en-US" dirty="0"/>
                    </a:p>
                  </a:txBody>
                  <a:tcPr/>
                </a:tc>
                <a:tc>
                  <a:txBody>
                    <a:bodyPr/>
                    <a:lstStyle/>
                    <a:p>
                      <a:pPr algn="ctr"/>
                      <a:endParaRPr lang="en-US" dirty="0"/>
                    </a:p>
                  </a:txBody>
                  <a:tcPr/>
                </a:tc>
                <a:extLst>
                  <a:ext uri="{0D108BD9-81ED-4DB2-BD59-A6C34878D82A}">
                    <a16:rowId xmlns:a16="http://schemas.microsoft.com/office/drawing/2014/main" val="2132719655"/>
                  </a:ext>
                </a:extLst>
              </a:tr>
              <a:tr h="851747">
                <a:tc>
                  <a:txBody>
                    <a:bodyPr/>
                    <a:lstStyle/>
                    <a:p>
                      <a:r>
                        <a:rPr lang="en-US" dirty="0"/>
                        <a:t>Application Integration</a:t>
                      </a:r>
                    </a:p>
                  </a:txBody>
                  <a:tcPr/>
                </a:tc>
                <a:tc>
                  <a:txBody>
                    <a:bodyPr/>
                    <a:lstStyle/>
                    <a:p>
                      <a:pPr algn="ctr"/>
                      <a:r>
                        <a:rPr lang="ar-AE" dirty="0"/>
                        <a:t>85%</a:t>
                      </a:r>
                      <a:endParaRPr lang="en-US" dirty="0"/>
                    </a:p>
                  </a:txBody>
                  <a:tcPr/>
                </a:tc>
                <a:tc>
                  <a:txBody>
                    <a:bodyPr/>
                    <a:lstStyle/>
                    <a:p>
                      <a:pPr algn="ctr"/>
                      <a:r>
                        <a:rPr lang="ar-AE" dirty="0"/>
                        <a:t>77%</a:t>
                      </a:r>
                      <a:endParaRPr lang="en-US" dirty="0"/>
                    </a:p>
                  </a:txBody>
                  <a:tcPr/>
                </a:tc>
                <a:tc>
                  <a:txBody>
                    <a:bodyPr/>
                    <a:lstStyle/>
                    <a:p>
                      <a:pPr algn="ctr"/>
                      <a:r>
                        <a:rPr lang="ar-AE" dirty="0"/>
                        <a:t>95%</a:t>
                      </a:r>
                      <a:endParaRPr lang="en-US" dirty="0"/>
                    </a:p>
                  </a:txBody>
                  <a:tcPr/>
                </a:tc>
                <a:tc>
                  <a:txBody>
                    <a:bodyPr/>
                    <a:lstStyle/>
                    <a:p>
                      <a:pPr algn="ctr"/>
                      <a:r>
                        <a:rPr lang="ar-AE" dirty="0"/>
                        <a:t>50%</a:t>
                      </a:r>
                      <a:endParaRPr lang="en-US" dirty="0"/>
                    </a:p>
                  </a:txBody>
                  <a:tcPr/>
                </a:tc>
                <a:extLst>
                  <a:ext uri="{0D108BD9-81ED-4DB2-BD59-A6C34878D82A}">
                    <a16:rowId xmlns:a16="http://schemas.microsoft.com/office/drawing/2014/main" val="4172084858"/>
                  </a:ext>
                </a:extLst>
              </a:tr>
              <a:tr h="851747">
                <a:tc>
                  <a:txBody>
                    <a:bodyPr/>
                    <a:lstStyle/>
                    <a:p>
                      <a:r>
                        <a:rPr lang="en-US" dirty="0"/>
                        <a:t>Ease of use</a:t>
                      </a:r>
                    </a:p>
                  </a:txBody>
                  <a:tcPr/>
                </a:tc>
                <a:tc>
                  <a:txBody>
                    <a:bodyPr/>
                    <a:lstStyle/>
                    <a:p>
                      <a:pPr algn="ctr"/>
                      <a:r>
                        <a:rPr lang="en-US" dirty="0"/>
                        <a:t>very easy</a:t>
                      </a:r>
                    </a:p>
                  </a:txBody>
                  <a:tcPr/>
                </a:tc>
                <a:tc>
                  <a:txBody>
                    <a:bodyPr/>
                    <a:lstStyle/>
                    <a:p>
                      <a:pPr algn="ctr"/>
                      <a:r>
                        <a:rPr lang="en-US" dirty="0"/>
                        <a:t>natural</a:t>
                      </a:r>
                    </a:p>
                  </a:txBody>
                  <a:tcPr/>
                </a:tc>
                <a:tc>
                  <a:txBody>
                    <a:bodyPr/>
                    <a:lstStyle/>
                    <a:p>
                      <a:pPr algn="ctr"/>
                      <a:r>
                        <a:rPr lang="en-US" dirty="0"/>
                        <a:t>complex</a:t>
                      </a:r>
                    </a:p>
                  </a:txBody>
                  <a:tcPr/>
                </a:tc>
                <a:tc>
                  <a:txBody>
                    <a:bodyPr/>
                    <a:lstStyle/>
                    <a:p>
                      <a:pPr algn="ctr"/>
                      <a:r>
                        <a:rPr lang="en-US" dirty="0"/>
                        <a:t>natural</a:t>
                      </a:r>
                    </a:p>
                  </a:txBody>
                  <a:tcPr/>
                </a:tc>
                <a:extLst>
                  <a:ext uri="{0D108BD9-81ED-4DB2-BD59-A6C34878D82A}">
                    <a16:rowId xmlns:a16="http://schemas.microsoft.com/office/drawing/2014/main" val="4000747333"/>
                  </a:ext>
                </a:extLst>
              </a:tr>
              <a:tr h="851747">
                <a:tc>
                  <a:txBody>
                    <a:bodyPr/>
                    <a:lstStyle/>
                    <a:p>
                      <a:r>
                        <a:rPr lang="en-US" dirty="0"/>
                        <a:t>User reputation and ratings</a:t>
                      </a:r>
                    </a:p>
                  </a:txBody>
                  <a:tcPr/>
                </a:tc>
                <a:tc>
                  <a:txBody>
                    <a:bodyPr/>
                    <a:lstStyle/>
                    <a:p>
                      <a:pPr algn="ctr"/>
                      <a:r>
                        <a:rPr lang="en-US" dirty="0"/>
                        <a:t>A new application</a:t>
                      </a:r>
                    </a:p>
                  </a:txBody>
                  <a:tcPr/>
                </a:tc>
                <a:tc>
                  <a:txBody>
                    <a:bodyPr/>
                    <a:lstStyle/>
                    <a:p>
                      <a:pPr algn="ctr"/>
                      <a:r>
                        <a:rPr lang="en-US" dirty="0"/>
                        <a:t>A new application</a:t>
                      </a:r>
                    </a:p>
                  </a:txBody>
                  <a:tcPr/>
                </a:tc>
                <a:tc>
                  <a:txBody>
                    <a:bodyPr/>
                    <a:lstStyle/>
                    <a:p>
                      <a:pPr algn="ctr"/>
                      <a:r>
                        <a:rPr lang="en-US" dirty="0"/>
                        <a:t>Popular and popular application</a:t>
                      </a:r>
                    </a:p>
                  </a:txBody>
                  <a:tcPr/>
                </a:tc>
                <a:tc>
                  <a:txBody>
                    <a:bodyPr/>
                    <a:lstStyle/>
                    <a:p>
                      <a:pPr algn="ctr"/>
                      <a:r>
                        <a:rPr lang="en-US" dirty="0"/>
                        <a:t>Unused application</a:t>
                      </a:r>
                    </a:p>
                  </a:txBody>
                  <a:tcPr/>
                </a:tc>
                <a:extLst>
                  <a:ext uri="{0D108BD9-81ED-4DB2-BD59-A6C34878D82A}">
                    <a16:rowId xmlns:a16="http://schemas.microsoft.com/office/drawing/2014/main" val="358816421"/>
                  </a:ext>
                </a:extLst>
              </a:tr>
            </a:tbl>
          </a:graphicData>
        </a:graphic>
      </p:graphicFrame>
      <p:pic>
        <p:nvPicPr>
          <p:cNvPr id="4" name="Picture 3">
            <a:extLst>
              <a:ext uri="{FF2B5EF4-FFF2-40B4-BE49-F238E27FC236}">
                <a16:creationId xmlns:a16="http://schemas.microsoft.com/office/drawing/2014/main" id="{05819DA3-B9EF-46CD-B698-B719A6A5D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1932" y="1680383"/>
            <a:ext cx="762066" cy="7131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F4435EFE-684E-4215-B563-29FD874FFA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1312" y="1728342"/>
            <a:ext cx="1441375" cy="617273"/>
          </a:xfrm>
          <a:prstGeom prst="rect">
            <a:avLst/>
          </a:prstGeom>
        </p:spPr>
      </p:pic>
      <p:pic>
        <p:nvPicPr>
          <p:cNvPr id="9" name="Picture 8">
            <a:extLst>
              <a:ext uri="{FF2B5EF4-FFF2-40B4-BE49-F238E27FC236}">
                <a16:creationId xmlns:a16="http://schemas.microsoft.com/office/drawing/2014/main" id="{073F0D65-D9D7-47FF-A0FD-EA4DA9B3A3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361" y="1673406"/>
            <a:ext cx="1516570" cy="713193"/>
          </a:xfrm>
          <a:prstGeom prst="rect">
            <a:avLst/>
          </a:prstGeom>
        </p:spPr>
      </p:pic>
      <p:pic>
        <p:nvPicPr>
          <p:cNvPr id="11" name="Picture 10">
            <a:extLst>
              <a:ext uri="{FF2B5EF4-FFF2-40B4-BE49-F238E27FC236}">
                <a16:creationId xmlns:a16="http://schemas.microsoft.com/office/drawing/2014/main" id="{DCA32A43-0683-4D12-8F80-A0C917141E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7526" y="1673406"/>
            <a:ext cx="812310" cy="7062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969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F384-4F8D-4B49-BA65-AF7D41985300}"/>
              </a:ext>
            </a:extLst>
          </p:cNvPr>
          <p:cNvSpPr>
            <a:spLocks noGrp="1"/>
          </p:cNvSpPr>
          <p:nvPr>
            <p:ph type="title"/>
          </p:nvPr>
        </p:nvSpPr>
        <p:spPr>
          <a:xfrm>
            <a:off x="838200" y="390078"/>
            <a:ext cx="10515600" cy="920373"/>
          </a:xfrm>
          <a:ln>
            <a:solidFill>
              <a:schemeClr val="accent5">
                <a:lumMod val="75000"/>
              </a:schemeClr>
            </a:solidFill>
          </a:ln>
        </p:spPr>
        <p:txBody>
          <a:bodyPr>
            <a:normAutofit/>
          </a:bodyPr>
          <a:lstStyle/>
          <a:p>
            <a:r>
              <a:rPr lang="en-US" sz="4800" b="1" dirty="0"/>
              <a:t>Business Model </a:t>
            </a:r>
          </a:p>
        </p:txBody>
      </p:sp>
      <p:sp>
        <p:nvSpPr>
          <p:cNvPr id="3" name="TextBox 2">
            <a:extLst>
              <a:ext uri="{FF2B5EF4-FFF2-40B4-BE49-F238E27FC236}">
                <a16:creationId xmlns:a16="http://schemas.microsoft.com/office/drawing/2014/main" id="{732A17B0-E876-6041-80DD-9DD327138D62}"/>
              </a:ext>
            </a:extLst>
          </p:cNvPr>
          <p:cNvSpPr txBox="1"/>
          <p:nvPr/>
        </p:nvSpPr>
        <p:spPr>
          <a:xfrm>
            <a:off x="2209800" y="1618228"/>
            <a:ext cx="7772400" cy="4247317"/>
          </a:xfrm>
          <a:prstGeom prst="rect">
            <a:avLst/>
          </a:prstGeom>
          <a:noFill/>
        </p:spPr>
        <p:txBody>
          <a:bodyPr wrap="square" rtlCol="0">
            <a:spAutoFit/>
          </a:bodyPr>
          <a:lstStyle/>
          <a:p>
            <a:pPr algn="ctr"/>
            <a:r>
              <a:rPr lang="en-US" dirty="0"/>
              <a:t>Providing an app that helps people with color blindness can be valuable to users, and here are some potential ways to earn income from this app:</a:t>
            </a:r>
            <a:endParaRPr lang="ar-AE" dirty="0"/>
          </a:p>
          <a:p>
            <a:pPr algn="ctr"/>
            <a:endParaRPr lang="ar-AE" dirty="0"/>
          </a:p>
          <a:p>
            <a:pPr marL="342900" indent="-342900" algn="ctr">
              <a:buAutoNum type="arabicPeriod"/>
            </a:pPr>
            <a:r>
              <a:rPr lang="en-US" dirty="0"/>
              <a:t>Ads: You can earn revenue by displaying ads in the app. You may collaborate with advertising companies to display targeted advertisements about eye health or related products and services.</a:t>
            </a:r>
            <a:endParaRPr lang="ar-AE" dirty="0"/>
          </a:p>
          <a:p>
            <a:pPr marL="342900" indent="-342900" algn="ctr">
              <a:buAutoNum type="arabicPeriod"/>
            </a:pPr>
            <a:endParaRPr lang="ar-AE" dirty="0"/>
          </a:p>
          <a:p>
            <a:pPr marL="342900" indent="-342900" algn="ctr">
              <a:buAutoNum type="arabicPeriod"/>
            </a:pPr>
            <a:r>
              <a:rPr lang="ar-AE" dirty="0"/>
              <a:t>  </a:t>
            </a:r>
            <a:r>
              <a:rPr lang="en-US" dirty="0"/>
              <a:t>Subscriptions: You may offer a monthly or yearly subscription model to users who wish to access advanced features or exclusive content within the application.</a:t>
            </a:r>
            <a:endParaRPr lang="ar-AE" dirty="0"/>
          </a:p>
          <a:p>
            <a:pPr marL="342900" indent="-342900" algn="ctr">
              <a:buAutoNum type="arabicPeriod"/>
            </a:pPr>
            <a:endParaRPr lang="ar-AE" dirty="0"/>
          </a:p>
          <a:p>
            <a:pPr algn="ctr"/>
            <a:r>
              <a:rPr lang="en-US" dirty="0"/>
              <a:t>3. </a:t>
            </a:r>
            <a:r>
              <a:rPr lang="ar-AE" dirty="0"/>
              <a:t>  </a:t>
            </a:r>
            <a:r>
              <a:rPr lang="en-US" dirty="0"/>
              <a:t>Cooperation with companies: You can negotiate with other companies to cooperate and provide customized services for patients through the application, such as color design advice or a guide to products and brands suitable for color blind people.</a:t>
            </a:r>
          </a:p>
        </p:txBody>
      </p:sp>
    </p:spTree>
    <p:extLst>
      <p:ext uri="{BB962C8B-B14F-4D97-AF65-F5344CB8AC3E}">
        <p14:creationId xmlns:p14="http://schemas.microsoft.com/office/powerpoint/2010/main" val="9770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F384-4F8D-4B49-BA65-AF7D41985300}"/>
              </a:ext>
            </a:extLst>
          </p:cNvPr>
          <p:cNvSpPr>
            <a:spLocks noGrp="1"/>
          </p:cNvSpPr>
          <p:nvPr>
            <p:ph type="title"/>
          </p:nvPr>
        </p:nvSpPr>
        <p:spPr>
          <a:xfrm>
            <a:off x="838200" y="390078"/>
            <a:ext cx="10515600" cy="920373"/>
          </a:xfrm>
          <a:ln>
            <a:solidFill>
              <a:schemeClr val="accent5">
                <a:lumMod val="75000"/>
              </a:schemeClr>
            </a:solidFill>
          </a:ln>
        </p:spPr>
        <p:txBody>
          <a:bodyPr>
            <a:normAutofit/>
          </a:bodyPr>
          <a:lstStyle/>
          <a:p>
            <a:r>
              <a:rPr lang="en-US" sz="4800" b="1" dirty="0"/>
              <a:t>Financial Projection </a:t>
            </a:r>
          </a:p>
        </p:txBody>
      </p:sp>
      <p:graphicFrame>
        <p:nvGraphicFramePr>
          <p:cNvPr id="3" name="Table 2">
            <a:extLst>
              <a:ext uri="{FF2B5EF4-FFF2-40B4-BE49-F238E27FC236}">
                <a16:creationId xmlns:a16="http://schemas.microsoft.com/office/drawing/2014/main" id="{D0182C30-E312-7448-A0D9-89493CE4FBCD}"/>
              </a:ext>
            </a:extLst>
          </p:cNvPr>
          <p:cNvGraphicFramePr>
            <a:graphicFrameLocks noGrp="1"/>
          </p:cNvGraphicFramePr>
          <p:nvPr>
            <p:extLst>
              <p:ext uri="{D42A27DB-BD31-4B8C-83A1-F6EECF244321}">
                <p14:modId xmlns:p14="http://schemas.microsoft.com/office/powerpoint/2010/main" val="253849817"/>
              </p:ext>
            </p:extLst>
          </p:nvPr>
        </p:nvGraphicFramePr>
        <p:xfrm>
          <a:off x="1143000" y="1761066"/>
          <a:ext cx="9906000" cy="3471335"/>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491411506"/>
                    </a:ext>
                  </a:extLst>
                </a:gridCol>
                <a:gridCol w="1981200">
                  <a:extLst>
                    <a:ext uri="{9D8B030D-6E8A-4147-A177-3AD203B41FA5}">
                      <a16:colId xmlns:a16="http://schemas.microsoft.com/office/drawing/2014/main" val="3046344907"/>
                    </a:ext>
                  </a:extLst>
                </a:gridCol>
                <a:gridCol w="1981200">
                  <a:extLst>
                    <a:ext uri="{9D8B030D-6E8A-4147-A177-3AD203B41FA5}">
                      <a16:colId xmlns:a16="http://schemas.microsoft.com/office/drawing/2014/main" val="1638658185"/>
                    </a:ext>
                  </a:extLst>
                </a:gridCol>
                <a:gridCol w="1981200">
                  <a:extLst>
                    <a:ext uri="{9D8B030D-6E8A-4147-A177-3AD203B41FA5}">
                      <a16:colId xmlns:a16="http://schemas.microsoft.com/office/drawing/2014/main" val="575123308"/>
                    </a:ext>
                  </a:extLst>
                </a:gridCol>
                <a:gridCol w="1981200">
                  <a:extLst>
                    <a:ext uri="{9D8B030D-6E8A-4147-A177-3AD203B41FA5}">
                      <a16:colId xmlns:a16="http://schemas.microsoft.com/office/drawing/2014/main" val="290126467"/>
                    </a:ext>
                  </a:extLst>
                </a:gridCol>
              </a:tblGrid>
              <a:tr h="836959">
                <a:tc>
                  <a:txBody>
                    <a:bodyPr/>
                    <a:lstStyle/>
                    <a:p>
                      <a:pPr algn="ctr"/>
                      <a:endParaRPr lang="en-US" sz="2800" dirty="0"/>
                    </a:p>
                  </a:txBody>
                  <a:tcPr/>
                </a:tc>
                <a:tc>
                  <a:txBody>
                    <a:bodyPr/>
                    <a:lstStyle/>
                    <a:p>
                      <a:pPr algn="ctr"/>
                      <a:r>
                        <a:rPr lang="en-US" sz="2800"/>
                        <a:t>Q1</a:t>
                      </a:r>
                      <a:endParaRPr lang="en-US" sz="2800" dirty="0"/>
                    </a:p>
                  </a:txBody>
                  <a:tcPr/>
                </a:tc>
                <a:tc>
                  <a:txBody>
                    <a:bodyPr/>
                    <a:lstStyle/>
                    <a:p>
                      <a:pPr algn="ctr"/>
                      <a:r>
                        <a:rPr lang="en-US" sz="2800" dirty="0"/>
                        <a:t>Q2</a:t>
                      </a:r>
                    </a:p>
                  </a:txBody>
                  <a:tcPr/>
                </a:tc>
                <a:tc>
                  <a:txBody>
                    <a:bodyPr/>
                    <a:lstStyle/>
                    <a:p>
                      <a:pPr algn="ctr"/>
                      <a:r>
                        <a:rPr lang="en-US" sz="2800" dirty="0"/>
                        <a:t>Q3</a:t>
                      </a:r>
                    </a:p>
                  </a:txBody>
                  <a:tcPr/>
                </a:tc>
                <a:tc>
                  <a:txBody>
                    <a:bodyPr/>
                    <a:lstStyle/>
                    <a:p>
                      <a:pPr algn="ctr"/>
                      <a:r>
                        <a:rPr lang="en-US" sz="2800" dirty="0"/>
                        <a:t>Q4</a:t>
                      </a:r>
                    </a:p>
                  </a:txBody>
                  <a:tcPr/>
                </a:tc>
                <a:extLst>
                  <a:ext uri="{0D108BD9-81ED-4DB2-BD59-A6C34878D82A}">
                    <a16:rowId xmlns:a16="http://schemas.microsoft.com/office/drawing/2014/main" val="2105232883"/>
                  </a:ext>
                </a:extLst>
              </a:tr>
              <a:tr h="836959">
                <a:tc>
                  <a:txBody>
                    <a:bodyPr/>
                    <a:lstStyle/>
                    <a:p>
                      <a:pPr algn="ctr"/>
                      <a:r>
                        <a:rPr lang="en-US" sz="2800" dirty="0"/>
                        <a:t>Operation </a:t>
                      </a:r>
                    </a:p>
                  </a:txBody>
                  <a:tcPr/>
                </a:tc>
                <a:tc>
                  <a:txBody>
                    <a:bodyPr/>
                    <a:lstStyle/>
                    <a:p>
                      <a:pPr algn="ctr"/>
                      <a:r>
                        <a:rPr lang="ar-AE" sz="2800" dirty="0"/>
                        <a:t>2500$</a:t>
                      </a:r>
                      <a:endParaRPr lang="en-US" sz="2800" dirty="0"/>
                    </a:p>
                  </a:txBody>
                  <a:tcPr/>
                </a:tc>
                <a:tc>
                  <a:txBody>
                    <a:bodyPr/>
                    <a:lstStyle/>
                    <a:p>
                      <a:pPr algn="ctr"/>
                      <a:r>
                        <a:rPr lang="ar-AE" sz="2800" dirty="0"/>
                        <a:t>3000$</a:t>
                      </a:r>
                      <a:endParaRPr lang="en-US" sz="2800" dirty="0"/>
                    </a:p>
                  </a:txBody>
                  <a:tcPr/>
                </a:tc>
                <a:tc>
                  <a:txBody>
                    <a:bodyPr/>
                    <a:lstStyle/>
                    <a:p>
                      <a:pPr algn="ctr"/>
                      <a:r>
                        <a:rPr lang="ar-AE" sz="2800" dirty="0"/>
                        <a:t>3400$</a:t>
                      </a:r>
                      <a:endParaRPr lang="en-US" sz="2800" dirty="0"/>
                    </a:p>
                  </a:txBody>
                  <a:tcPr/>
                </a:tc>
                <a:tc>
                  <a:txBody>
                    <a:bodyPr/>
                    <a:lstStyle/>
                    <a:p>
                      <a:pPr algn="ctr"/>
                      <a:r>
                        <a:rPr lang="ar-AE" sz="2800" dirty="0"/>
                        <a:t>4000$</a:t>
                      </a:r>
                      <a:endParaRPr lang="en-US" sz="2800" dirty="0"/>
                    </a:p>
                  </a:txBody>
                  <a:tcPr/>
                </a:tc>
                <a:extLst>
                  <a:ext uri="{0D108BD9-81ED-4DB2-BD59-A6C34878D82A}">
                    <a16:rowId xmlns:a16="http://schemas.microsoft.com/office/drawing/2014/main" val="158476206"/>
                  </a:ext>
                </a:extLst>
              </a:tr>
              <a:tr h="836959">
                <a:tc>
                  <a:txBody>
                    <a:bodyPr/>
                    <a:lstStyle/>
                    <a:p>
                      <a:pPr algn="ctr"/>
                      <a:r>
                        <a:rPr lang="en-US" sz="2800" dirty="0"/>
                        <a:t>Revenue </a:t>
                      </a:r>
                    </a:p>
                  </a:txBody>
                  <a:tcPr/>
                </a:tc>
                <a:tc>
                  <a:txBody>
                    <a:bodyPr/>
                    <a:lstStyle/>
                    <a:p>
                      <a:pPr algn="ctr"/>
                      <a:r>
                        <a:rPr lang="ar-AE" sz="2800" dirty="0"/>
                        <a:t>1700$</a:t>
                      </a:r>
                      <a:endParaRPr lang="en-US" sz="2800" dirty="0"/>
                    </a:p>
                  </a:txBody>
                  <a:tcPr/>
                </a:tc>
                <a:tc>
                  <a:txBody>
                    <a:bodyPr/>
                    <a:lstStyle/>
                    <a:p>
                      <a:pPr algn="ctr"/>
                      <a:r>
                        <a:rPr lang="ar-AE" sz="2800" dirty="0"/>
                        <a:t>3700$</a:t>
                      </a:r>
                      <a:endParaRPr lang="en-US" sz="2800" dirty="0"/>
                    </a:p>
                  </a:txBody>
                  <a:tcPr/>
                </a:tc>
                <a:tc>
                  <a:txBody>
                    <a:bodyPr/>
                    <a:lstStyle/>
                    <a:p>
                      <a:pPr algn="ctr"/>
                      <a:r>
                        <a:rPr lang="ar-AE" sz="2800" dirty="0"/>
                        <a:t>4800$</a:t>
                      </a:r>
                      <a:endParaRPr lang="en-US" sz="2800" dirty="0"/>
                    </a:p>
                  </a:txBody>
                  <a:tcPr/>
                </a:tc>
                <a:tc>
                  <a:txBody>
                    <a:bodyPr/>
                    <a:lstStyle/>
                    <a:p>
                      <a:pPr algn="ctr"/>
                      <a:r>
                        <a:rPr lang="ar-AE" sz="2800" dirty="0"/>
                        <a:t>7000$</a:t>
                      </a:r>
                      <a:endParaRPr lang="en-US" sz="2800" dirty="0"/>
                    </a:p>
                  </a:txBody>
                  <a:tcPr/>
                </a:tc>
                <a:extLst>
                  <a:ext uri="{0D108BD9-81ED-4DB2-BD59-A6C34878D82A}">
                    <a16:rowId xmlns:a16="http://schemas.microsoft.com/office/drawing/2014/main" val="654965920"/>
                  </a:ext>
                </a:extLst>
              </a:tr>
              <a:tr h="960458">
                <a:tc>
                  <a:txBody>
                    <a:bodyPr/>
                    <a:lstStyle/>
                    <a:p>
                      <a:pPr algn="ctr"/>
                      <a:r>
                        <a:rPr lang="en-US" sz="2800" dirty="0"/>
                        <a:t>Gross Profit </a:t>
                      </a:r>
                    </a:p>
                  </a:txBody>
                  <a:tcPr/>
                </a:tc>
                <a:tc>
                  <a:txBody>
                    <a:bodyPr/>
                    <a:lstStyle/>
                    <a:p>
                      <a:pPr algn="ctr"/>
                      <a:r>
                        <a:rPr lang="ar-AE" sz="2800" dirty="0">
                          <a:solidFill>
                            <a:srgbClr val="C00000"/>
                          </a:solidFill>
                        </a:rPr>
                        <a:t>-800$</a:t>
                      </a:r>
                      <a:endParaRPr lang="en-US" sz="2800" dirty="0">
                        <a:solidFill>
                          <a:srgbClr val="C00000"/>
                        </a:solidFill>
                      </a:endParaRPr>
                    </a:p>
                  </a:txBody>
                  <a:tcPr/>
                </a:tc>
                <a:tc>
                  <a:txBody>
                    <a:bodyPr/>
                    <a:lstStyle/>
                    <a:p>
                      <a:pPr algn="ctr"/>
                      <a:r>
                        <a:rPr lang="ar-AE" sz="2800" dirty="0">
                          <a:solidFill>
                            <a:schemeClr val="accent4">
                              <a:lumMod val="75000"/>
                            </a:schemeClr>
                          </a:solidFill>
                        </a:rPr>
                        <a:t>700$</a:t>
                      </a:r>
                      <a:endParaRPr lang="en-US" sz="2800" dirty="0">
                        <a:solidFill>
                          <a:schemeClr val="accent4">
                            <a:lumMod val="75000"/>
                          </a:schemeClr>
                        </a:solidFill>
                      </a:endParaRPr>
                    </a:p>
                  </a:txBody>
                  <a:tcPr/>
                </a:tc>
                <a:tc>
                  <a:txBody>
                    <a:bodyPr/>
                    <a:lstStyle/>
                    <a:p>
                      <a:pPr algn="ctr"/>
                      <a:r>
                        <a:rPr lang="ar-AE" sz="2800" dirty="0">
                          <a:solidFill>
                            <a:schemeClr val="accent4">
                              <a:lumMod val="75000"/>
                            </a:schemeClr>
                          </a:solidFill>
                        </a:rPr>
                        <a:t>1400$</a:t>
                      </a:r>
                      <a:endParaRPr lang="en-US" sz="2800" dirty="0">
                        <a:solidFill>
                          <a:schemeClr val="accent4">
                            <a:lumMod val="75000"/>
                          </a:schemeClr>
                        </a:solidFill>
                      </a:endParaRPr>
                    </a:p>
                  </a:txBody>
                  <a:tcPr/>
                </a:tc>
                <a:tc>
                  <a:txBody>
                    <a:bodyPr/>
                    <a:lstStyle/>
                    <a:p>
                      <a:pPr algn="ctr"/>
                      <a:r>
                        <a:rPr lang="ar-AE" sz="2800" dirty="0">
                          <a:solidFill>
                            <a:schemeClr val="accent4">
                              <a:lumMod val="75000"/>
                            </a:schemeClr>
                          </a:solidFill>
                        </a:rPr>
                        <a:t>3000$</a:t>
                      </a:r>
                      <a:endParaRPr lang="en-US" sz="2800" dirty="0">
                        <a:solidFill>
                          <a:schemeClr val="accent4">
                            <a:lumMod val="75000"/>
                          </a:schemeClr>
                        </a:solidFill>
                      </a:endParaRPr>
                    </a:p>
                  </a:txBody>
                  <a:tcPr/>
                </a:tc>
                <a:extLst>
                  <a:ext uri="{0D108BD9-81ED-4DB2-BD59-A6C34878D82A}">
                    <a16:rowId xmlns:a16="http://schemas.microsoft.com/office/drawing/2014/main" val="236692084"/>
                  </a:ext>
                </a:extLst>
              </a:tr>
            </a:tbl>
          </a:graphicData>
        </a:graphic>
      </p:graphicFrame>
    </p:spTree>
    <p:extLst>
      <p:ext uri="{BB962C8B-B14F-4D97-AF65-F5344CB8AC3E}">
        <p14:creationId xmlns:p14="http://schemas.microsoft.com/office/powerpoint/2010/main" val="210811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398</TotalTime>
  <Words>788</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 Chancery</vt:lpstr>
      <vt:lpstr>Arial</vt:lpstr>
      <vt:lpstr>Bookman Old Style</vt:lpstr>
      <vt:lpstr>Calibri</vt:lpstr>
      <vt:lpstr>Rockwell</vt:lpstr>
      <vt:lpstr>Damask</vt:lpstr>
      <vt:lpstr>PowerPoint Presentation</vt:lpstr>
      <vt:lpstr>PowerPoint Presentation</vt:lpstr>
      <vt:lpstr>Problems </vt:lpstr>
      <vt:lpstr>The Solutions </vt:lpstr>
      <vt:lpstr>Market Opportunity </vt:lpstr>
      <vt:lpstr>Your Product in details </vt:lpstr>
      <vt:lpstr>Competitive Landscape</vt:lpstr>
      <vt:lpstr>Business Model </vt:lpstr>
      <vt:lpstr>Financial Projection </vt:lpstr>
      <vt:lpstr>Growth Strategy </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Ahmed Abu AL_tarabish</cp:lastModifiedBy>
  <cp:revision>39</cp:revision>
  <dcterms:created xsi:type="dcterms:W3CDTF">2020-03-01T10:22:59Z</dcterms:created>
  <dcterms:modified xsi:type="dcterms:W3CDTF">2023-05-20T16:32:18Z</dcterms:modified>
</cp:coreProperties>
</file>