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47" y="72"/>
      </p:cViewPr>
      <p:guideLst>
        <p:guide pos="2160"/>
        <p:guide orient="horz" pos="3120"/>
        <p:guide pos="3589"/>
        <p:guide orient="horz" pos="2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24-May-19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24-May-19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40335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324963"/>
            <a:ext cx="5915025" cy="1126336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1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995" userDrawn="1">
          <p15:clr>
            <a:srgbClr val="FBAE40"/>
          </p15:clr>
        </p15:guide>
        <p15:guide id="13" orient="horz" pos="884" userDrawn="1">
          <p15:clr>
            <a:srgbClr val="FBAE40"/>
          </p15:clr>
        </p15:guide>
        <p15:guide id="14" orient="horz" pos="4152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9181398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AR/VR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2" y="680966"/>
            <a:ext cx="5915025" cy="1039695"/>
          </a:xfrm>
        </p:spPr>
        <p:txBody>
          <a:bodyPr/>
          <a:lstStyle/>
          <a:p>
            <a:r>
              <a:rPr lang="en-US" sz="3200" b="1" spc="-150" dirty="0"/>
              <a:t>HARBOR VR SIMULATION</a:t>
            </a:r>
            <a:endParaRPr lang="en-US" sz="32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90860" y="5497232"/>
            <a:ext cx="2138016" cy="234313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In a collaboration between </a:t>
            </a:r>
            <a:r>
              <a:rPr lang="en-US" sz="1050" dirty="0" err="1"/>
              <a:t>CoLab</a:t>
            </a:r>
            <a:r>
              <a:rPr lang="en-US" sz="1050" dirty="0"/>
              <a:t> and  the Transport and Logistics unit, we developed a virtual reality simulation of a harbor. The project consists of two sides. </a:t>
            </a:r>
          </a:p>
          <a:p>
            <a:pPr marL="228598" indent="-228598">
              <a:buAutoNum type="arabicPeriod"/>
            </a:pPr>
            <a:r>
              <a:rPr lang="en-US" sz="1050" dirty="0"/>
              <a:t>A server side simulation engine that sends the movement and the position of every object, </a:t>
            </a:r>
          </a:p>
          <a:p>
            <a:pPr marL="228598" indent="-228598">
              <a:buAutoNum type="arabicPeriod"/>
            </a:pPr>
            <a:r>
              <a:rPr lang="en-US" sz="1050" dirty="0"/>
              <a:t>A front-end application that provides the user with a bird-view of the whole operation in the harbor. </a:t>
            </a:r>
          </a:p>
          <a:p>
            <a:r>
              <a:rPr lang="en-US" sz="1050" dirty="0"/>
              <a:t>The project is to be presented in TOC Europe in Rotterdam Ahoy. ICT Group is part of this event with the Transport &amp; Logistics unit.</a:t>
            </a:r>
          </a:p>
          <a:p>
            <a:endParaRPr lang="en-US" sz="1050" dirty="0"/>
          </a:p>
        </p:txBody>
      </p:sp>
      <p:pic>
        <p:nvPicPr>
          <p:cNvPr id="72" name="Picture 71" descr="A group of people in a room&#10;&#10;Description automatically generated">
            <a:extLst>
              <a:ext uri="{FF2B5EF4-FFF2-40B4-BE49-F238E27FC236}">
                <a16:creationId xmlns:a16="http://schemas.microsoft.com/office/drawing/2014/main" id="{7F21983B-353C-42F1-B194-93C26361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4" y="1892301"/>
            <a:ext cx="6555892" cy="3277946"/>
          </a:xfrm>
          <a:prstGeom prst="rect">
            <a:avLst/>
          </a:prstGeom>
        </p:spPr>
      </p:pic>
      <p:pic>
        <p:nvPicPr>
          <p:cNvPr id="79" name="Picture 78" descr="A picture containing building, display&#10;&#10;Description automatically generated">
            <a:extLst>
              <a:ext uri="{FF2B5EF4-FFF2-40B4-BE49-F238E27FC236}">
                <a16:creationId xmlns:a16="http://schemas.microsoft.com/office/drawing/2014/main" id="{BA6B1832-B453-47A0-9AD8-06A500B9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21" y="7988056"/>
            <a:ext cx="508654" cy="5086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EDEE640-36BD-4276-B7CA-1F7B59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02" y="8024566"/>
            <a:ext cx="1217012" cy="435635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F3BF9F17-554A-4B95-B083-079323199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641" y="7869414"/>
            <a:ext cx="716182" cy="716182"/>
          </a:xfrm>
          <a:prstGeom prst="rect">
            <a:avLst/>
          </a:prstGeom>
        </p:spPr>
      </p:pic>
      <p:sp>
        <p:nvSpPr>
          <p:cNvPr id="84" name="Text Placeholder 19">
            <a:extLst>
              <a:ext uri="{FF2B5EF4-FFF2-40B4-BE49-F238E27FC236}">
                <a16:creationId xmlns:a16="http://schemas.microsoft.com/office/drawing/2014/main" id="{773C0F16-35F2-4CE5-B66F-F93E29A01366}"/>
              </a:ext>
            </a:extLst>
          </p:cNvPr>
          <p:cNvSpPr txBox="1">
            <a:spLocks/>
          </p:cNvSpPr>
          <p:nvPr/>
        </p:nvSpPr>
        <p:spPr>
          <a:xfrm>
            <a:off x="2978214" y="5501784"/>
            <a:ext cx="3508312" cy="234313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The front-end application has three version for the following platforms:</a:t>
            </a:r>
          </a:p>
          <a:p>
            <a:pPr marL="228598" indent="-228598">
              <a:buAutoNum type="arabicPeriod"/>
            </a:pPr>
            <a:r>
              <a:rPr lang="en-US" sz="1050" dirty="0"/>
              <a:t>A PC version where the user can walk around the harbor terminal, view the operation of each 3D model from different camera angles and see details for each container.</a:t>
            </a:r>
          </a:p>
          <a:p>
            <a:pPr marL="228598" indent="-228598">
              <a:buAutoNum type="arabicPeriod"/>
            </a:pPr>
            <a:r>
              <a:rPr lang="en-US" sz="1050" dirty="0"/>
              <a:t>VR Android app. The user scans a marker image where the harbor terminal is desired to be placed. Viewing the harbor by moving around as the image above.</a:t>
            </a:r>
          </a:p>
          <a:p>
            <a:pPr marL="228598" indent="-228598">
              <a:buAutoNum type="arabicPeriod"/>
            </a:pPr>
            <a:r>
              <a:rPr lang="en-US" sz="1050" dirty="0"/>
              <a:t>VR Magic Leap application. A headset version that offers surrounding view of the harbor with controls using the magic leap controller.</a:t>
            </a:r>
          </a:p>
          <a:p>
            <a:endParaRPr lang="en-US" sz="1050" dirty="0"/>
          </a:p>
        </p:txBody>
      </p:sp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E2DD85C4-CC4A-4B53-9153-9770D0CB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54" y="8850132"/>
            <a:ext cx="1094234" cy="374905"/>
          </a:xfrm>
          <a:prstGeom prst="rect">
            <a:avLst/>
          </a:prstGeom>
        </p:spPr>
      </p:pic>
      <p:pic>
        <p:nvPicPr>
          <p:cNvPr id="91" name="Picture 90" descr="A close up of a sign&#10;&#10;Description automatically generated">
            <a:extLst>
              <a:ext uri="{FF2B5EF4-FFF2-40B4-BE49-F238E27FC236}">
                <a16:creationId xmlns:a16="http://schemas.microsoft.com/office/drawing/2014/main" id="{2217106E-1DE3-4C79-BD2D-036B900CC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489" y="8427982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</Template>
  <TotalTime>0</TotalTime>
  <Words>192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HARBOR VR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2019-05-24T08:21:28Z</dcterms:created>
  <dcterms:modified xsi:type="dcterms:W3CDTF">2019-05-24T11:48:12Z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