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85" r:id="rId2"/>
    <p:sldId id="283" r:id="rId3"/>
    <p:sldId id="279" r:id="rId4"/>
    <p:sldId id="258" r:id="rId5"/>
    <p:sldId id="259" r:id="rId6"/>
    <p:sldId id="260" r:id="rId7"/>
    <p:sldId id="261" r:id="rId8"/>
    <p:sldId id="262" r:id="rId9"/>
    <p:sldId id="280" r:id="rId10"/>
    <p:sldId id="263" r:id="rId11"/>
    <p:sldId id="264" r:id="rId12"/>
    <p:sldId id="284" r:id="rId13"/>
    <p:sldId id="265" r:id="rId14"/>
    <p:sldId id="267" r:id="rId15"/>
    <p:sldId id="268" r:id="rId16"/>
    <p:sldId id="270" r:id="rId17"/>
    <p:sldId id="271" r:id="rId18"/>
    <p:sldId id="272" r:id="rId19"/>
    <p:sldId id="273" r:id="rId20"/>
    <p:sldId id="274" r:id="rId21"/>
    <p:sldId id="275" r:id="rId22"/>
    <p:sldId id="276" r:id="rId23"/>
    <p:sldId id="281" r:id="rId24"/>
    <p:sldId id="282" r:id="rId25"/>
  </p:sldIdLst>
  <p:sldSz cx="9144000" cy="5143500" type="screen16x9"/>
  <p:notesSz cx="6858000" cy="9144000"/>
  <p:embeddedFontLst>
    <p:embeddedFont>
      <p:font typeface="DM San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snapToGrid="0">
      <p:cViewPr varScale="1">
        <p:scale>
          <a:sx n="90" d="100"/>
          <a:sy n="90"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206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4d64c7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4d64c7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4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66468e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66468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bc20c60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bc20c6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66468e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66468e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bc20c6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bc20c6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b4d64c7d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4d64c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bc20c60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2bc20c60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2bc20c6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2bc20c6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2bc20c6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5833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2bc20c60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bc20c60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0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07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903b244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903b24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24172381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417238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03b244e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03b244e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30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marL="914400" lvl="1"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marL="1371600" lvl="2"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marL="1828800" lvl="3"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marL="2286000" lvl="4"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marL="2743200" lvl="5"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marL="3200400" lvl="6"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marL="3657600" lvl="7"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marL="4114800" lvl="8"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Analysis of campaigns.</a:t>
            </a:r>
            <a:endParaRPr dirty="0"/>
          </a:p>
        </p:txBody>
      </p:sp>
    </p:spTree>
    <p:extLst>
      <p:ext uri="{BB962C8B-B14F-4D97-AF65-F5344CB8AC3E}">
        <p14:creationId xmlns:p14="http://schemas.microsoft.com/office/powerpoint/2010/main" val="245685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16" name="Google Shape;116;p21"/>
          <p:cNvSpPr txBox="1">
            <a:spLocks noGrp="1"/>
          </p:cNvSpPr>
          <p:nvPr>
            <p:ph type="body" idx="1"/>
          </p:nvPr>
        </p:nvSpPr>
        <p:spPr>
          <a:xfrm>
            <a:off x="311700" y="1152475"/>
            <a:ext cx="8520600" cy="62167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It’s important to understand the sample’s distribution.</a:t>
            </a:r>
            <a:endParaRPr sz="1600" dirty="0"/>
          </a:p>
        </p:txBody>
      </p:sp>
      <p:pic>
        <p:nvPicPr>
          <p:cNvPr id="117" name="Google Shape;117;p21"/>
          <p:cNvPicPr preferRelativeResize="0"/>
          <p:nvPr/>
        </p:nvPicPr>
        <p:blipFill>
          <a:blip r:embed="rId3">
            <a:alphaModFix/>
          </a:blip>
          <a:stretch>
            <a:fillRect/>
          </a:stretch>
        </p:blipFill>
        <p:spPr>
          <a:xfrm>
            <a:off x="4976125" y="2500800"/>
            <a:ext cx="3190474" cy="2392850"/>
          </a:xfrm>
          <a:prstGeom prst="rect">
            <a:avLst/>
          </a:prstGeom>
          <a:noFill/>
          <a:ln>
            <a:noFill/>
          </a:ln>
        </p:spPr>
      </p:pic>
      <p:sp>
        <p:nvSpPr>
          <p:cNvPr id="118" name="Google Shape;118;p21"/>
          <p:cNvSpPr txBox="1"/>
          <p:nvPr/>
        </p:nvSpPr>
        <p:spPr>
          <a:xfrm>
            <a:off x="4740912" y="2001525"/>
            <a:ext cx="385618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Histogram of Ad conversions data:</a:t>
            </a:r>
            <a:endParaRPr sz="1800" dirty="0">
              <a:solidFill>
                <a:srgbClr val="434343"/>
              </a:solidFill>
              <a:latin typeface="DM Sans"/>
              <a:ea typeface="DM Sans"/>
              <a:cs typeface="DM Sans"/>
              <a:sym typeface="DM Sans"/>
            </a:endParaRPr>
          </a:p>
        </p:txBody>
      </p:sp>
      <p:pic>
        <p:nvPicPr>
          <p:cNvPr id="119" name="Google Shape;119;p21"/>
          <p:cNvPicPr preferRelativeResize="0"/>
          <p:nvPr/>
        </p:nvPicPr>
        <p:blipFill>
          <a:blip r:embed="rId3">
            <a:alphaModFix/>
          </a:blip>
          <a:stretch>
            <a:fillRect/>
          </a:stretch>
        </p:blipFill>
        <p:spPr>
          <a:xfrm>
            <a:off x="546900" y="2500800"/>
            <a:ext cx="3190474" cy="2392850"/>
          </a:xfrm>
          <a:prstGeom prst="rect">
            <a:avLst/>
          </a:prstGeom>
          <a:noFill/>
          <a:ln>
            <a:noFill/>
          </a:ln>
        </p:spPr>
      </p:pic>
      <p:sp>
        <p:nvSpPr>
          <p:cNvPr id="120" name="Google Shape;120;p21"/>
          <p:cNvSpPr txBox="1"/>
          <p:nvPr/>
        </p:nvSpPr>
        <p:spPr>
          <a:xfrm>
            <a:off x="311688"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Histogram of Ad clicks data:</a:t>
            </a:r>
            <a:endParaRPr sz="1800" dirty="0">
              <a:solidFill>
                <a:srgbClr val="434343"/>
              </a:solidFill>
              <a:latin typeface="DM Sans"/>
              <a:ea typeface="DM Sans"/>
              <a:cs typeface="DM Sans"/>
              <a:sym typeface="DM Sans"/>
            </a:endParaRPr>
          </a:p>
        </p:txBody>
      </p:sp>
      <p:pic>
        <p:nvPicPr>
          <p:cNvPr id="3" name="Picture 2">
            <a:extLst>
              <a:ext uri="{FF2B5EF4-FFF2-40B4-BE49-F238E27FC236}">
                <a16:creationId xmlns:a16="http://schemas.microsoft.com/office/drawing/2014/main" id="{D0073C65-56BC-B0F7-D1A6-896BAF2FA5A6}"/>
              </a:ext>
            </a:extLst>
          </p:cNvPr>
          <p:cNvPicPr>
            <a:picLocks noChangeAspect="1"/>
          </p:cNvPicPr>
          <p:nvPr/>
        </p:nvPicPr>
        <p:blipFill>
          <a:blip r:embed="rId4"/>
          <a:stretch>
            <a:fillRect/>
          </a:stretch>
        </p:blipFill>
        <p:spPr>
          <a:xfrm>
            <a:off x="311688" y="2503040"/>
            <a:ext cx="4154925" cy="2497152"/>
          </a:xfrm>
          <a:prstGeom prst="rect">
            <a:avLst/>
          </a:prstGeom>
        </p:spPr>
      </p:pic>
      <p:pic>
        <p:nvPicPr>
          <p:cNvPr id="5" name="Picture 4">
            <a:extLst>
              <a:ext uri="{FF2B5EF4-FFF2-40B4-BE49-F238E27FC236}">
                <a16:creationId xmlns:a16="http://schemas.microsoft.com/office/drawing/2014/main" id="{AA9360D3-E647-D84B-B6BA-37F3F3B0010E}"/>
              </a:ext>
            </a:extLst>
          </p:cNvPr>
          <p:cNvPicPr>
            <a:picLocks noChangeAspect="1"/>
          </p:cNvPicPr>
          <p:nvPr/>
        </p:nvPicPr>
        <p:blipFill>
          <a:blip r:embed="rId5"/>
          <a:stretch>
            <a:fillRect/>
          </a:stretch>
        </p:blipFill>
        <p:spPr>
          <a:xfrm>
            <a:off x="4572000" y="2503040"/>
            <a:ext cx="4204606" cy="2497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pic>
        <p:nvPicPr>
          <p:cNvPr id="117" name="Google Shape;117;p21"/>
          <p:cNvPicPr preferRelativeResize="0"/>
          <p:nvPr/>
        </p:nvPicPr>
        <p:blipFill>
          <a:blip r:embed="rId3">
            <a:alphaModFix/>
          </a:blip>
          <a:stretch>
            <a:fillRect/>
          </a:stretch>
        </p:blipFill>
        <p:spPr>
          <a:xfrm>
            <a:off x="4976125" y="2500800"/>
            <a:ext cx="3190474" cy="2392850"/>
          </a:xfrm>
          <a:prstGeom prst="rect">
            <a:avLst/>
          </a:prstGeom>
          <a:noFill/>
          <a:ln>
            <a:noFill/>
          </a:ln>
        </p:spPr>
      </p:pic>
      <p:sp>
        <p:nvSpPr>
          <p:cNvPr id="118" name="Google Shape;118;p21"/>
          <p:cNvSpPr txBox="1"/>
          <p:nvPr/>
        </p:nvSpPr>
        <p:spPr>
          <a:xfrm>
            <a:off x="4740912" y="2001525"/>
            <a:ext cx="385618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Histogram of Ad conversions data:</a:t>
            </a:r>
            <a:endParaRPr sz="1800" dirty="0">
              <a:solidFill>
                <a:srgbClr val="434343"/>
              </a:solidFill>
              <a:latin typeface="DM Sans"/>
              <a:ea typeface="DM Sans"/>
              <a:cs typeface="DM Sans"/>
              <a:sym typeface="DM Sans"/>
            </a:endParaRPr>
          </a:p>
        </p:txBody>
      </p:sp>
      <p:pic>
        <p:nvPicPr>
          <p:cNvPr id="119" name="Google Shape;119;p21"/>
          <p:cNvPicPr preferRelativeResize="0"/>
          <p:nvPr/>
        </p:nvPicPr>
        <p:blipFill>
          <a:blip r:embed="rId3">
            <a:alphaModFix/>
          </a:blip>
          <a:stretch>
            <a:fillRect/>
          </a:stretch>
        </p:blipFill>
        <p:spPr>
          <a:xfrm>
            <a:off x="546900" y="2500800"/>
            <a:ext cx="3190474" cy="2392850"/>
          </a:xfrm>
          <a:prstGeom prst="rect">
            <a:avLst/>
          </a:prstGeom>
          <a:noFill/>
          <a:ln>
            <a:noFill/>
          </a:ln>
        </p:spPr>
      </p:pic>
      <p:sp>
        <p:nvSpPr>
          <p:cNvPr id="120" name="Google Shape;120;p21"/>
          <p:cNvSpPr txBox="1"/>
          <p:nvPr/>
        </p:nvSpPr>
        <p:spPr>
          <a:xfrm>
            <a:off x="311688"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Histogram of Ad clicks data:</a:t>
            </a:r>
            <a:endParaRPr sz="1800" dirty="0">
              <a:solidFill>
                <a:srgbClr val="434343"/>
              </a:solidFill>
              <a:latin typeface="DM Sans"/>
              <a:ea typeface="DM Sans"/>
              <a:cs typeface="DM Sans"/>
              <a:sym typeface="DM Sans"/>
            </a:endParaRPr>
          </a:p>
        </p:txBody>
      </p:sp>
      <p:pic>
        <p:nvPicPr>
          <p:cNvPr id="7" name="Picture 6">
            <a:extLst>
              <a:ext uri="{FF2B5EF4-FFF2-40B4-BE49-F238E27FC236}">
                <a16:creationId xmlns:a16="http://schemas.microsoft.com/office/drawing/2014/main" id="{D9159055-D474-F918-A0EA-C20FD69DE055}"/>
              </a:ext>
            </a:extLst>
          </p:cNvPr>
          <p:cNvPicPr>
            <a:picLocks noChangeAspect="1"/>
          </p:cNvPicPr>
          <p:nvPr/>
        </p:nvPicPr>
        <p:blipFill>
          <a:blip r:embed="rId4"/>
          <a:stretch>
            <a:fillRect/>
          </a:stretch>
        </p:blipFill>
        <p:spPr>
          <a:xfrm>
            <a:off x="367394" y="2500800"/>
            <a:ext cx="4459787" cy="2499392"/>
          </a:xfrm>
          <a:prstGeom prst="rect">
            <a:avLst/>
          </a:prstGeom>
        </p:spPr>
      </p:pic>
      <p:pic>
        <p:nvPicPr>
          <p:cNvPr id="11" name="Picture 10">
            <a:extLst>
              <a:ext uri="{FF2B5EF4-FFF2-40B4-BE49-F238E27FC236}">
                <a16:creationId xmlns:a16="http://schemas.microsoft.com/office/drawing/2014/main" id="{A46531F5-9645-B93E-AF71-7E8794F0384F}"/>
              </a:ext>
            </a:extLst>
          </p:cNvPr>
          <p:cNvPicPr>
            <a:picLocks noChangeAspect="1"/>
          </p:cNvPicPr>
          <p:nvPr/>
        </p:nvPicPr>
        <p:blipFill>
          <a:blip r:embed="rId5"/>
          <a:stretch>
            <a:fillRect/>
          </a:stretch>
        </p:blipFill>
        <p:spPr>
          <a:xfrm>
            <a:off x="4827181" y="2360428"/>
            <a:ext cx="4109090" cy="2639764"/>
          </a:xfrm>
          <a:prstGeom prst="rect">
            <a:avLst/>
          </a:prstGeom>
        </p:spPr>
      </p:pic>
    </p:spTree>
    <p:extLst>
      <p:ext uri="{BB962C8B-B14F-4D97-AF65-F5344CB8AC3E}">
        <p14:creationId xmlns:p14="http://schemas.microsoft.com/office/powerpoint/2010/main" val="278973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From the charts:</a:t>
            </a:r>
            <a:endParaRPr sz="2800" dirty="0"/>
          </a:p>
        </p:txBody>
      </p:sp>
      <p:sp>
        <p:nvSpPr>
          <p:cNvPr id="127" name="Google Shape;127;p22"/>
          <p:cNvSpPr txBox="1"/>
          <p:nvPr/>
        </p:nvSpPr>
        <p:spPr>
          <a:xfrm>
            <a:off x="311700" y="279790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The Ad conversions data have a normal distribution.</a:t>
            </a:r>
            <a:endParaRPr sz="1800" dirty="0">
              <a:solidFill>
                <a:srgbClr val="434343"/>
              </a:solidFill>
              <a:latin typeface="DM Sans"/>
              <a:ea typeface="DM Sans"/>
              <a:cs typeface="DM Sans"/>
              <a:sym typeface="DM Sans"/>
            </a:endParaRPr>
          </a:p>
        </p:txBody>
      </p:sp>
      <p:sp>
        <p:nvSpPr>
          <p:cNvPr id="128" name="Google Shape;128;p22"/>
          <p:cNvSpPr txBox="1"/>
          <p:nvPr/>
        </p:nvSpPr>
        <p:spPr>
          <a:xfrm>
            <a:off x="311700" y="183397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The Ad clicks data have a normal distribution.</a:t>
            </a:r>
            <a:endParaRPr sz="1800" dirty="0">
              <a:solidFill>
                <a:srgbClr val="434343"/>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2" name="Google Shape;152;p25"/>
          <p:cNvSpPr txBox="1"/>
          <p:nvPr/>
        </p:nvSpPr>
        <p:spPr>
          <a:xfrm>
            <a:off x="311700" y="1866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lvl="0"/>
            <a:r>
              <a:rPr lang="en-US" sz="1800" dirty="0">
                <a:solidFill>
                  <a:srgbClr val="0A004A"/>
                </a:solidFill>
                <a:latin typeface="DM Sans"/>
              </a:rPr>
              <a:t>Our number of conversions will be greater if we advertise on platform Facebook rather than platform AdWords.</a:t>
            </a:r>
          </a:p>
          <a:p>
            <a:pPr lvl="0"/>
            <a:r>
              <a:rPr lang="en-US" sz="1800" dirty="0">
                <a:solidFill>
                  <a:srgbClr val="0A004A"/>
                </a:solidFill>
                <a:latin typeface="DM Sans"/>
                <a:sym typeface="DM Sans"/>
              </a:rPr>
              <a:t>H0 there is no significant difference between </a:t>
            </a:r>
            <a:r>
              <a:rPr lang="en-US" sz="1800" dirty="0">
                <a:solidFill>
                  <a:srgbClr val="0A004A"/>
                </a:solidFill>
                <a:latin typeface="DM Sans"/>
              </a:rPr>
              <a:t>number of conversions from platform Facebook and platform AdWords.</a:t>
            </a:r>
          </a:p>
          <a:p>
            <a:r>
              <a:rPr lang="en-US" sz="1800" dirty="0">
                <a:solidFill>
                  <a:srgbClr val="0A004A"/>
                </a:solidFill>
                <a:latin typeface="DM Sans"/>
                <a:sym typeface="DM Sans"/>
              </a:rPr>
              <a:t>H1 there is a significant difference between </a:t>
            </a:r>
            <a:r>
              <a:rPr lang="en-US" sz="1800" dirty="0">
                <a:solidFill>
                  <a:srgbClr val="0A004A"/>
                </a:solidFill>
                <a:latin typeface="DM Sans"/>
              </a:rPr>
              <a:t>number of conversions from platform Facebook and platform AdWords.</a:t>
            </a:r>
            <a:endParaRPr lang="en-US" sz="1800" dirty="0">
              <a:solidFill>
                <a:srgbClr val="0A004A"/>
              </a:solidFill>
              <a:latin typeface="DM Sans"/>
              <a:sym typeface="DM Sans"/>
            </a:endParaRPr>
          </a:p>
          <a:p>
            <a:pPr lvl="0"/>
            <a:endParaRPr sz="1800" dirty="0">
              <a:solidFill>
                <a:srgbClr val="0A004A"/>
              </a:solidFill>
              <a:latin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Running a Test</a:t>
            </a:r>
            <a:endParaRPr sz="2800"/>
          </a:p>
        </p:txBody>
      </p:sp>
      <p:sp>
        <p:nvSpPr>
          <p:cNvPr id="167" name="Google Shape;167;p27"/>
          <p:cNvSpPr txBox="1"/>
          <p:nvPr/>
        </p:nvSpPr>
        <p:spPr>
          <a:xfrm>
            <a:off x="341978"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Mean number of Facebook conversions: 11.7</a:t>
            </a:r>
            <a:endParaRPr sz="2400" dirty="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p-Value: .00</a:t>
            </a:r>
            <a:endParaRPr sz="2400" dirty="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Mean number of Adware conversions: 5.9</a:t>
            </a:r>
            <a:endParaRPr sz="2400" dirty="0">
              <a:solidFill>
                <a:srgbClr val="0A004A"/>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Hypothesis </a:t>
            </a:r>
            <a:endParaRPr sz="2800"/>
          </a:p>
        </p:txBody>
      </p:sp>
      <p:sp>
        <p:nvSpPr>
          <p:cNvPr id="177" name="Google Shape;177;p28"/>
          <p:cNvSpPr txBox="1"/>
          <p:nvPr/>
        </p:nvSpPr>
        <p:spPr>
          <a:xfrm>
            <a:off x="311700" y="1724624"/>
            <a:ext cx="8484000" cy="24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The p-value&lt;Alpha; </a:t>
            </a:r>
          </a:p>
          <a:p>
            <a:pPr marL="0" lvl="0" indent="0" algn="l" rtl="0">
              <a:spcBef>
                <a:spcPts val="0"/>
              </a:spcBef>
              <a:spcAft>
                <a:spcPts val="0"/>
              </a:spcAft>
              <a:buNone/>
            </a:pPr>
            <a:r>
              <a:rPr lang="en-US" sz="1800" dirty="0">
                <a:solidFill>
                  <a:srgbClr val="0A004A"/>
                </a:solidFill>
                <a:latin typeface="DM Sans"/>
                <a:ea typeface="DM Sans"/>
                <a:cs typeface="DM Sans"/>
                <a:sym typeface="DM Sans"/>
              </a:rPr>
              <a:t>S</a:t>
            </a:r>
            <a:r>
              <a:rPr lang="en" sz="1800" dirty="0">
                <a:solidFill>
                  <a:srgbClr val="0A004A"/>
                </a:solidFill>
                <a:latin typeface="DM Sans"/>
                <a:ea typeface="DM Sans"/>
                <a:cs typeface="DM Sans"/>
                <a:sym typeface="DM Sans"/>
              </a:rPr>
              <a:t>o we reject the </a:t>
            </a:r>
            <a:r>
              <a:rPr lang="en" sz="1800" dirty="0">
                <a:solidFill>
                  <a:srgbClr val="0A004A"/>
                </a:solidFill>
                <a:latin typeface="DM Sans"/>
                <a:sym typeface="DM Sans"/>
              </a:rPr>
              <a:t>null </a:t>
            </a:r>
            <a:r>
              <a:rPr lang="en-US" sz="1800" dirty="0">
                <a:solidFill>
                  <a:srgbClr val="0A004A"/>
                </a:solidFill>
                <a:latin typeface="DM Sans"/>
              </a:rPr>
              <a:t>hypothesis H0 and accept the alternative hypothesis H1 as there is a significant difference between conversions from Facebook and from platform AdWords.</a:t>
            </a:r>
            <a:endParaRPr sz="1800" dirty="0">
              <a:solidFill>
                <a:srgbClr val="0A004A"/>
              </a:solidFill>
              <a:latin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103775"/>
            <a:ext cx="8520600" cy="572700"/>
          </a:xfrm>
          <a:prstGeom prst="rect">
            <a:avLst/>
          </a:prstGeom>
        </p:spPr>
        <p:txBody>
          <a:bodyPr spcFirstLastPara="1" wrap="square" lIns="91425" tIns="91425" rIns="91425" bIns="91425" anchor="t" anchorCtr="0">
            <a:noAutofit/>
          </a:bodyPr>
          <a:lstStyle/>
          <a:p>
            <a:pPr lvl="0"/>
            <a:r>
              <a:rPr lang="en" sz="2800" dirty="0"/>
              <a:t>Determining a Model to predict the </a:t>
            </a:r>
            <a:r>
              <a:rPr lang="en" sz="2800" dirty="0">
                <a:solidFill>
                  <a:srgbClr val="0A004A"/>
                </a:solidFill>
              </a:rPr>
              <a:t>Facebook Ad conversions</a:t>
            </a:r>
            <a:r>
              <a:rPr lang="en" sz="2800" dirty="0"/>
              <a:t> </a:t>
            </a:r>
            <a:r>
              <a:rPr lang="en" sz="2800" dirty="0">
                <a:solidFill>
                  <a:srgbClr val="0A004A"/>
                </a:solidFill>
              </a:rPr>
              <a:t>from Facebook Ad clicks.</a:t>
            </a:r>
            <a:endParaRPr sz="2800" dirty="0"/>
          </a:p>
        </p:txBody>
      </p:sp>
      <p:sp>
        <p:nvSpPr>
          <p:cNvPr id="189" name="Google Shape;189;p30"/>
          <p:cNvSpPr txBox="1"/>
          <p:nvPr/>
        </p:nvSpPr>
        <p:spPr>
          <a:xfrm>
            <a:off x="311700" y="1095152"/>
            <a:ext cx="8110800" cy="381708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Simple linear regression is the best model as the independent variable(Facebook Ad clicks) is quantitive, the dependent variable (Facebook Ad conversions) also quantitive, finally the purpose of this model is predicting the dependent variable using the independint variable.</a:t>
            </a:r>
          </a:p>
          <a:p>
            <a:pPr marL="0" lvl="0" indent="0" algn="l" rtl="0">
              <a:spcBef>
                <a:spcPts val="0"/>
              </a:spcBef>
              <a:spcAft>
                <a:spcPts val="0"/>
              </a:spcAft>
              <a:buNone/>
            </a:pPr>
            <a:r>
              <a:rPr lang="en" sz="1800" b="1" dirty="0">
                <a:solidFill>
                  <a:srgbClr val="0A004A"/>
                </a:solidFill>
                <a:latin typeface="DM Sans"/>
                <a:ea typeface="DM Sans"/>
                <a:cs typeface="DM Sans"/>
                <a:sym typeface="DM Sans"/>
              </a:rPr>
              <a:t>Also we choose linear regreshon For its assumptions:</a:t>
            </a:r>
          </a:p>
          <a:p>
            <a:pPr marL="285750" indent="-285750">
              <a:buFont typeface="Arial" panose="020B0604020202020204" pitchFamily="34" charset="0"/>
              <a:buChar char="•"/>
            </a:pPr>
            <a:r>
              <a:rPr lang="en-US" sz="1800" dirty="0">
                <a:solidFill>
                  <a:srgbClr val="0A004A"/>
                </a:solidFill>
                <a:latin typeface="DM Sans"/>
                <a:ea typeface="DM Sans"/>
                <a:cs typeface="DM Sans"/>
                <a:sym typeface="DM Sans"/>
              </a:rPr>
              <a:t>Linearity: There is a linear relationship between the independent variable(Facebook Ad clicks), and the dependent variable (Facebook Ad conversions) as shown in the 19th slide.</a:t>
            </a:r>
          </a:p>
          <a:p>
            <a:pPr marL="285750" indent="-285750">
              <a:buFont typeface="Arial" panose="020B0604020202020204" pitchFamily="34" charset="0"/>
              <a:buChar char="•"/>
            </a:pPr>
            <a:r>
              <a:rPr lang="en-US" sz="1800" dirty="0">
                <a:solidFill>
                  <a:srgbClr val="0A004A"/>
                </a:solidFill>
                <a:latin typeface="DM Sans"/>
                <a:ea typeface="DM Sans"/>
                <a:cs typeface="DM Sans"/>
                <a:sym typeface="DM Sans"/>
              </a:rPr>
              <a:t>The minimum sample size is 20 in the model: and there is 365 observation in the data</a:t>
            </a:r>
          </a:p>
          <a:p>
            <a:pPr marL="285750" indent="-285750">
              <a:buFont typeface="Arial" panose="020B0604020202020204" pitchFamily="34" charset="0"/>
              <a:buChar char="•"/>
            </a:pPr>
            <a:r>
              <a:rPr lang="en-US" sz="1800" dirty="0">
                <a:solidFill>
                  <a:srgbClr val="0A004A"/>
                </a:solidFill>
                <a:latin typeface="DM Sans"/>
                <a:ea typeface="DM Sans"/>
                <a:cs typeface="DM Sans"/>
                <a:sym typeface="DM Sans"/>
              </a:rPr>
              <a:t>Normality: the data is normal enough as it appears in the previous section.</a:t>
            </a:r>
          </a:p>
          <a:p>
            <a:pPr marL="285750" indent="-285750">
              <a:buFont typeface="Arial" panose="020B0604020202020204" pitchFamily="34" charset="0"/>
              <a:buChar char="•"/>
            </a:pPr>
            <a:r>
              <a:rPr lang="en-US" sz="1800" dirty="0">
                <a:solidFill>
                  <a:srgbClr val="0A004A"/>
                </a:solidFill>
                <a:latin typeface="DM Sans"/>
                <a:ea typeface="DM Sans"/>
                <a:cs typeface="DM Sans"/>
                <a:sym typeface="DM Sans"/>
              </a:rPr>
              <a:t>Homogeneity of the variance: The Facebook Ad clicks variance= 147 and the Facebook Ad conversions variance = 8 which may decrease the prediction accuracy.</a:t>
            </a:r>
          </a:p>
          <a:p>
            <a:pPr marL="285750" indent="-285750">
              <a:buFont typeface="Arial" panose="020B0604020202020204" pitchFamily="34" charset="0"/>
              <a:buChar char="•"/>
            </a:pPr>
            <a:r>
              <a:rPr lang="en-US" sz="1800" dirty="0">
                <a:solidFill>
                  <a:srgbClr val="0A004A"/>
                </a:solidFill>
                <a:latin typeface="DM Sans"/>
                <a:ea typeface="DM Sans"/>
                <a:cs typeface="DM Sans"/>
                <a:sym typeface="DM Sans"/>
              </a:rPr>
              <a:t>Independence: Every observation is independent of every other.</a:t>
            </a:r>
            <a:endParaRPr sz="1800" dirty="0">
              <a:solidFill>
                <a:srgbClr val="0A004A"/>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CF23-E3C0-4AE0-8AA7-C697C5454656}"/>
              </a:ext>
            </a:extLst>
          </p:cNvPr>
          <p:cNvSpPr>
            <a:spLocks noGrp="1"/>
          </p:cNvSpPr>
          <p:nvPr>
            <p:ph type="title"/>
          </p:nvPr>
        </p:nvSpPr>
        <p:spPr/>
        <p:txBody>
          <a:bodyPr>
            <a:normAutofit fontScale="90000"/>
          </a:bodyPr>
          <a:lstStyle/>
          <a:p>
            <a:r>
              <a:rPr lang="en-US" sz="3100" dirty="0">
                <a:latin typeface="DM Sans" pitchFamily="2" charset="0"/>
              </a:rPr>
              <a:t>Table of Contents</a:t>
            </a:r>
            <a:br>
              <a:rPr lang="en-US" b="1" i="0" dirty="0">
                <a:solidFill>
                  <a:srgbClr val="000000"/>
                </a:solidFill>
                <a:effectLst/>
                <a:latin typeface="DM Sans" pitchFamily="2" charset="0"/>
              </a:rPr>
            </a:br>
            <a:endParaRPr lang="en-US" dirty="0">
              <a:latin typeface="DM Sans" pitchFamily="2" charset="0"/>
            </a:endParaRPr>
          </a:p>
        </p:txBody>
      </p:sp>
      <p:sp>
        <p:nvSpPr>
          <p:cNvPr id="3" name="Text Placeholder 2">
            <a:extLst>
              <a:ext uri="{FF2B5EF4-FFF2-40B4-BE49-F238E27FC236}">
                <a16:creationId xmlns:a16="http://schemas.microsoft.com/office/drawing/2014/main" id="{0E05A6DA-2AE9-DFC1-6FAD-EA24A375365A}"/>
              </a:ext>
            </a:extLst>
          </p:cNvPr>
          <p:cNvSpPr>
            <a:spLocks noGrp="1"/>
          </p:cNvSpPr>
          <p:nvPr>
            <p:ph type="body" idx="1"/>
          </p:nvPr>
        </p:nvSpPr>
        <p:spPr/>
        <p:txBody>
          <a:bodyPr>
            <a:normAutofit fontScale="92500" lnSpcReduction="10000"/>
          </a:bodyPr>
          <a:lstStyle/>
          <a:p>
            <a:r>
              <a:rPr lang="en-US" sz="2400" dirty="0">
                <a:solidFill>
                  <a:srgbClr val="0A0049"/>
                </a:solidFill>
                <a:latin typeface="DM Sans" pitchFamily="2" charset="0"/>
              </a:rPr>
              <a:t>Section 1: Comparing the difference between The Facebook and </a:t>
            </a:r>
            <a:r>
              <a:rPr lang="en-US" sz="2400" dirty="0" err="1">
                <a:solidFill>
                  <a:srgbClr val="0A0049"/>
                </a:solidFill>
                <a:latin typeface="DM Sans" pitchFamily="2" charset="0"/>
              </a:rPr>
              <a:t>Adwards</a:t>
            </a:r>
            <a:r>
              <a:rPr lang="en-US" sz="2400" dirty="0">
                <a:solidFill>
                  <a:srgbClr val="0A0049"/>
                </a:solidFill>
                <a:latin typeface="DM Sans" pitchFamily="2" charset="0"/>
              </a:rPr>
              <a:t> platform’s data.</a:t>
            </a:r>
          </a:p>
          <a:p>
            <a:r>
              <a:rPr lang="en-US" sz="2400" dirty="0">
                <a:solidFill>
                  <a:srgbClr val="0A0049"/>
                </a:solidFill>
                <a:latin typeface="DM Sans" pitchFamily="2" charset="0"/>
              </a:rPr>
              <a:t>Section 2: Ensure that the data is normally distributed.</a:t>
            </a:r>
            <a:endParaRPr lang="ar-EG" sz="2400" dirty="0">
              <a:solidFill>
                <a:srgbClr val="0A0049"/>
              </a:solidFill>
              <a:latin typeface="DM Sans" pitchFamily="2" charset="0"/>
            </a:endParaRPr>
          </a:p>
          <a:p>
            <a:r>
              <a:rPr lang="en-US" sz="2400" dirty="0">
                <a:solidFill>
                  <a:srgbClr val="0A0049"/>
                </a:solidFill>
                <a:latin typeface="DM Sans" pitchFamily="2" charset="0"/>
              </a:rPr>
              <a:t>Section 3: </a:t>
            </a:r>
            <a:r>
              <a:rPr lang="en-US" sz="2400" dirty="0"/>
              <a:t>Testing if Ad </a:t>
            </a:r>
            <a:r>
              <a:rPr lang="en-US" sz="2400" dirty="0">
                <a:solidFill>
                  <a:srgbClr val="0A004A"/>
                </a:solidFill>
                <a:latin typeface="DM Sans"/>
              </a:rPr>
              <a:t>conversions will be greater if we advertise on platform Facebook rather than platform AdWords.</a:t>
            </a:r>
            <a:endParaRPr lang="en-US" sz="2400" dirty="0">
              <a:solidFill>
                <a:srgbClr val="0A0049"/>
              </a:solidFill>
              <a:latin typeface="DM Sans" pitchFamily="2" charset="0"/>
            </a:endParaRPr>
          </a:p>
          <a:p>
            <a:r>
              <a:rPr lang="en-US" sz="2400" dirty="0">
                <a:solidFill>
                  <a:srgbClr val="0A0049"/>
                </a:solidFill>
                <a:latin typeface="DM Sans" pitchFamily="2" charset="0"/>
              </a:rPr>
              <a:t>Section 4: </a:t>
            </a:r>
            <a:r>
              <a:rPr lang="en" sz="2400" dirty="0">
                <a:solidFill>
                  <a:srgbClr val="0A0049"/>
                </a:solidFill>
                <a:latin typeface="DM Sans" pitchFamily="2" charset="0"/>
              </a:rPr>
              <a:t>Predict the Facebook Ad conversions from Facebook Ad clicks</a:t>
            </a:r>
            <a:r>
              <a:rPr lang="en-US" sz="2400" dirty="0">
                <a:solidFill>
                  <a:srgbClr val="0A0049"/>
                </a:solidFill>
                <a:latin typeface="DM Sans" pitchFamily="2" charset="0"/>
              </a:rPr>
              <a:t>.</a:t>
            </a:r>
          </a:p>
          <a:p>
            <a:r>
              <a:rPr lang="en-US" sz="2400" dirty="0">
                <a:solidFill>
                  <a:srgbClr val="0A0049"/>
                </a:solidFill>
                <a:latin typeface="DM Sans" pitchFamily="2" charset="0"/>
              </a:rPr>
              <a:t>Final insights.</a:t>
            </a:r>
          </a:p>
        </p:txBody>
      </p:sp>
    </p:spTree>
    <p:extLst>
      <p:ext uri="{BB962C8B-B14F-4D97-AF65-F5344CB8AC3E}">
        <p14:creationId xmlns:p14="http://schemas.microsoft.com/office/powerpoint/2010/main" val="311767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293285" y="77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Modeling</a:t>
            </a:r>
            <a:endParaRPr sz="2800" dirty="0"/>
          </a:p>
        </p:txBody>
      </p:sp>
      <p:sp>
        <p:nvSpPr>
          <p:cNvPr id="195" name="Google Shape;195;p31"/>
          <p:cNvSpPr txBox="1">
            <a:spLocks noGrp="1"/>
          </p:cNvSpPr>
          <p:nvPr>
            <p:ph type="body" idx="1"/>
          </p:nvPr>
        </p:nvSpPr>
        <p:spPr>
          <a:xfrm>
            <a:off x="293285" y="565453"/>
            <a:ext cx="8520600" cy="62167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A visualization of the model. </a:t>
            </a:r>
            <a:endParaRPr sz="1600" dirty="0"/>
          </a:p>
        </p:txBody>
      </p:sp>
      <p:pic>
        <p:nvPicPr>
          <p:cNvPr id="2" name="Picture 1">
            <a:extLst>
              <a:ext uri="{FF2B5EF4-FFF2-40B4-BE49-F238E27FC236}">
                <a16:creationId xmlns:a16="http://schemas.microsoft.com/office/drawing/2014/main" id="{0F114A8C-39F7-B4C0-164A-D43240DA07E0}"/>
              </a:ext>
            </a:extLst>
          </p:cNvPr>
          <p:cNvPicPr>
            <a:picLocks noChangeAspect="1"/>
          </p:cNvPicPr>
          <p:nvPr/>
        </p:nvPicPr>
        <p:blipFill>
          <a:blip r:embed="rId3"/>
          <a:stretch>
            <a:fillRect/>
          </a:stretch>
        </p:blipFill>
        <p:spPr>
          <a:xfrm>
            <a:off x="36829" y="996553"/>
            <a:ext cx="9107171" cy="3416401"/>
          </a:xfrm>
          <a:prstGeom prst="rect">
            <a:avLst/>
          </a:prstGeom>
        </p:spPr>
      </p:pic>
      <p:sp>
        <p:nvSpPr>
          <p:cNvPr id="3" name="Title 1">
            <a:extLst>
              <a:ext uri="{FF2B5EF4-FFF2-40B4-BE49-F238E27FC236}">
                <a16:creationId xmlns:a16="http://schemas.microsoft.com/office/drawing/2014/main" id="{13553FE5-66D4-A29F-1DE3-B6ADC38DA87C}"/>
              </a:ext>
            </a:extLst>
          </p:cNvPr>
          <p:cNvSpPr txBox="1">
            <a:spLocks/>
          </p:cNvSpPr>
          <p:nvPr/>
        </p:nvSpPr>
        <p:spPr>
          <a:xfrm>
            <a:off x="311699" y="4534525"/>
            <a:ext cx="8520600" cy="572700"/>
          </a:xfrm>
          <a:prstGeom prst="rect">
            <a:avLst/>
          </a:prstGeom>
          <a:noFill/>
          <a:ln>
            <a:noFill/>
          </a:ln>
        </p:spPr>
        <p:txBody>
          <a:bodyPr spcFirstLastPara="1" wrap="square" lIns="91425" tIns="91425" rIns="91425" bIns="91425" anchor="t" anchorCtr="0">
            <a:normAutofit fontScale="4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1pPr>
            <a:lvl2pPr marR="0" lvl="1"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2pPr>
            <a:lvl3pPr marR="0" lvl="2"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3pPr>
            <a:lvl4pPr marR="0" lvl="3"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4pPr>
            <a:lvl5pPr marR="0" lvl="4"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5pPr>
            <a:lvl6pPr marR="0" lvl="5"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6pPr>
            <a:lvl7pPr marR="0" lvl="6"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7pPr>
            <a:lvl8pPr marR="0" lvl="7"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8pPr>
            <a:lvl9pPr marR="0" lvl="8" algn="l" rtl="0">
              <a:lnSpc>
                <a:spcPct val="100000"/>
              </a:lnSpc>
              <a:spcBef>
                <a:spcPts val="0"/>
              </a:spcBef>
              <a:spcAft>
                <a:spcPts val="0"/>
              </a:spcAft>
              <a:buClr>
                <a:srgbClr val="0A0049"/>
              </a:buClr>
              <a:buSzPts val="3200"/>
              <a:buFont typeface="DM Sans"/>
              <a:buNone/>
              <a:defRPr sz="3200" b="0" i="0" u="none" strike="noStrike" cap="none">
                <a:solidFill>
                  <a:srgbClr val="0A0049"/>
                </a:solidFill>
                <a:latin typeface="DM Sans"/>
                <a:ea typeface="DM Sans"/>
                <a:cs typeface="DM Sans"/>
                <a:sym typeface="DM Sans"/>
              </a:defRPr>
            </a:lvl9pPr>
          </a:lstStyle>
          <a:p>
            <a:r>
              <a:rPr lang="en-US" dirty="0"/>
              <a:t>From the chart when there is 50 Facebook Ad clicks we expect 13 Facebook Ad conversions.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Final Insights</a:t>
            </a:r>
            <a:endParaRPr sz="2800" dirty="0"/>
          </a:p>
        </p:txBody>
      </p:sp>
      <p:sp>
        <p:nvSpPr>
          <p:cNvPr id="208" name="Google Shape;208;p33"/>
          <p:cNvSpPr txBox="1"/>
          <p:nvPr/>
        </p:nvSpPr>
        <p:spPr>
          <a:xfrm>
            <a:off x="311700" y="1127051"/>
            <a:ext cx="8520600" cy="393037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lvl="0" algn="l" rtl="0">
              <a:lnSpc>
                <a:spcPct val="150000"/>
              </a:lnSpc>
              <a:spcBef>
                <a:spcPts val="0"/>
              </a:spcBef>
              <a:spcAft>
                <a:spcPts val="0"/>
              </a:spcAft>
            </a:pPr>
            <a:r>
              <a:rPr lang="en-US" sz="1800" dirty="0">
                <a:solidFill>
                  <a:srgbClr val="0A004A"/>
                </a:solidFill>
                <a:latin typeface="DM Sans"/>
                <a:ea typeface="DM Sans"/>
                <a:cs typeface="DM Sans"/>
                <a:sym typeface="DM Sans"/>
              </a:rPr>
              <a:t>There is a huge difference between the Ad clicks on </a:t>
            </a:r>
            <a:r>
              <a:rPr lang="en-US" sz="1800" dirty="0" err="1">
                <a:solidFill>
                  <a:srgbClr val="0A004A"/>
                </a:solidFill>
                <a:latin typeface="DM Sans"/>
                <a:ea typeface="DM Sans"/>
                <a:cs typeface="DM Sans"/>
                <a:sym typeface="DM Sans"/>
              </a:rPr>
              <a:t>Adward</a:t>
            </a:r>
            <a:r>
              <a:rPr lang="en-US" sz="1800" dirty="0">
                <a:solidFill>
                  <a:srgbClr val="0A004A"/>
                </a:solidFill>
                <a:latin typeface="DM Sans"/>
                <a:ea typeface="DM Sans"/>
                <a:cs typeface="DM Sans"/>
                <a:sym typeface="DM Sans"/>
              </a:rPr>
              <a:t> platform and Ad conversions on </a:t>
            </a:r>
            <a:r>
              <a:rPr lang="en-US" sz="1800" dirty="0" err="1">
                <a:solidFill>
                  <a:srgbClr val="0A004A"/>
                </a:solidFill>
                <a:latin typeface="DM Sans"/>
                <a:ea typeface="DM Sans"/>
                <a:cs typeface="DM Sans"/>
                <a:sym typeface="DM Sans"/>
              </a:rPr>
              <a:t>Adward</a:t>
            </a:r>
            <a:r>
              <a:rPr lang="en-US" sz="1800" dirty="0">
                <a:solidFill>
                  <a:srgbClr val="0A004A"/>
                </a:solidFill>
                <a:latin typeface="DM Sans"/>
                <a:ea typeface="DM Sans"/>
                <a:cs typeface="DM Sans"/>
                <a:sym typeface="DM Sans"/>
              </a:rPr>
              <a:t> platform:</a:t>
            </a:r>
          </a:p>
          <a:p>
            <a:pPr marL="171450" lvl="0" indent="-171450" algn="l" rtl="0">
              <a:lnSpc>
                <a:spcPct val="150000"/>
              </a:lnSpc>
              <a:spcBef>
                <a:spcPts val="0"/>
              </a:spcBef>
              <a:spcAft>
                <a:spcPts val="0"/>
              </a:spcAft>
              <a:buFont typeface="Arial" panose="020B0604020202020204" pitchFamily="34" charset="0"/>
              <a:buChar char="•"/>
            </a:pPr>
            <a:r>
              <a:rPr lang="en-US" sz="1800" dirty="0">
                <a:solidFill>
                  <a:srgbClr val="0A004A"/>
                </a:solidFill>
                <a:latin typeface="DM Sans"/>
                <a:ea typeface="DM Sans"/>
                <a:cs typeface="DM Sans"/>
                <a:sym typeface="DM Sans"/>
              </a:rPr>
              <a:t>Mean: 60.38 for Ad clicks and becomes 5.9 for Ad conversions.</a:t>
            </a:r>
          </a:p>
          <a:p>
            <a:pPr marL="171450" lvl="0" indent="-171450" algn="l" rtl="0">
              <a:lnSpc>
                <a:spcPct val="150000"/>
              </a:lnSpc>
              <a:spcBef>
                <a:spcPts val="0"/>
              </a:spcBef>
              <a:spcAft>
                <a:spcPts val="0"/>
              </a:spcAft>
              <a:buFont typeface="Arial" panose="020B0604020202020204" pitchFamily="34" charset="0"/>
              <a:buChar char="•"/>
            </a:pPr>
            <a:r>
              <a:rPr lang="en-US" sz="1800" dirty="0">
                <a:solidFill>
                  <a:srgbClr val="0A004A"/>
                </a:solidFill>
                <a:latin typeface="DM Sans"/>
                <a:ea typeface="DM Sans"/>
                <a:cs typeface="DM Sans"/>
                <a:sym typeface="DM Sans"/>
              </a:rPr>
              <a:t>Median: 60 Ad clicks and becomes 6 for Ad conversions.</a:t>
            </a:r>
          </a:p>
          <a:p>
            <a:pPr marL="171450" lvl="0" indent="-171450" algn="l" rtl="0">
              <a:lnSpc>
                <a:spcPct val="150000"/>
              </a:lnSpc>
              <a:spcBef>
                <a:spcPts val="0"/>
              </a:spcBef>
              <a:spcAft>
                <a:spcPts val="0"/>
              </a:spcAft>
              <a:buFont typeface="Arial" panose="020B0604020202020204" pitchFamily="34" charset="0"/>
              <a:buChar char="•"/>
            </a:pPr>
            <a:r>
              <a:rPr lang="en-US" sz="1800" dirty="0">
                <a:solidFill>
                  <a:srgbClr val="0A004A"/>
                </a:solidFill>
                <a:latin typeface="DM Sans"/>
                <a:ea typeface="DM Sans"/>
                <a:cs typeface="DM Sans"/>
                <a:sym typeface="DM Sans"/>
              </a:rPr>
              <a:t>Mode: 78 Ad clicks and becomes 5 for Ad conversions.</a:t>
            </a:r>
          </a:p>
          <a:p>
            <a:pPr lvl="0" algn="l" rtl="0">
              <a:lnSpc>
                <a:spcPct val="150000"/>
              </a:lnSpc>
              <a:spcBef>
                <a:spcPts val="0"/>
              </a:spcBef>
              <a:spcAft>
                <a:spcPts val="0"/>
              </a:spcAft>
            </a:pPr>
            <a:r>
              <a:rPr lang="en-US" sz="1800" dirty="0">
                <a:solidFill>
                  <a:srgbClr val="0A004A"/>
                </a:solidFill>
                <a:latin typeface="DM Sans"/>
                <a:ea typeface="DM Sans"/>
                <a:cs typeface="DM Sans"/>
                <a:sym typeface="DM Sans"/>
              </a:rPr>
              <a:t>That means there are many people who don’t complete this step and it’s a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Final Insights</a:t>
            </a:r>
            <a:endParaRPr sz="2800" dirty="0"/>
          </a:p>
        </p:txBody>
      </p:sp>
      <p:sp>
        <p:nvSpPr>
          <p:cNvPr id="208" name="Google Shape;208;p33"/>
          <p:cNvSpPr txBox="1"/>
          <p:nvPr/>
        </p:nvSpPr>
        <p:spPr>
          <a:xfrm>
            <a:off x="311700" y="1127051"/>
            <a:ext cx="8520600" cy="393037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a:lnSpc>
                <a:spcPct val="150000"/>
              </a:lnSpc>
            </a:pPr>
            <a:r>
              <a:rPr lang="en-US" sz="1800" dirty="0">
                <a:solidFill>
                  <a:srgbClr val="0A004A"/>
                </a:solidFill>
                <a:latin typeface="DM Sans"/>
                <a:ea typeface="DM Sans"/>
                <a:cs typeface="DM Sans"/>
                <a:sym typeface="DM Sans"/>
              </a:rPr>
              <a:t>On the other hand for the Facebook platform, the Ad clicks are fewer than </a:t>
            </a:r>
            <a:r>
              <a:rPr lang="en-US" sz="1800" dirty="0" err="1">
                <a:solidFill>
                  <a:srgbClr val="0A004A"/>
                </a:solidFill>
                <a:latin typeface="DM Sans"/>
                <a:ea typeface="DM Sans"/>
                <a:cs typeface="DM Sans"/>
                <a:sym typeface="DM Sans"/>
              </a:rPr>
              <a:t>Adward</a:t>
            </a:r>
            <a:r>
              <a:rPr lang="en-US" sz="1800" dirty="0">
                <a:solidFill>
                  <a:srgbClr val="0A004A"/>
                </a:solidFill>
                <a:latin typeface="DM Sans"/>
                <a:ea typeface="DM Sans"/>
                <a:cs typeface="DM Sans"/>
                <a:sym typeface="DM Sans"/>
              </a:rPr>
              <a:t> platform but Ad </a:t>
            </a:r>
            <a:r>
              <a:rPr lang="en-US" sz="1800" dirty="0">
                <a:solidFill>
                  <a:srgbClr val="0A004A"/>
                </a:solidFill>
                <a:latin typeface="DM Sans"/>
                <a:sym typeface="DM Sans"/>
              </a:rPr>
              <a:t>conversions Facebook platform are much higher than </a:t>
            </a:r>
            <a:r>
              <a:rPr lang="en-US" sz="1800" dirty="0" err="1">
                <a:solidFill>
                  <a:srgbClr val="0A004A"/>
                </a:solidFill>
                <a:latin typeface="DM Sans"/>
                <a:sym typeface="DM Sans"/>
              </a:rPr>
              <a:t>Adward</a:t>
            </a:r>
            <a:r>
              <a:rPr lang="en-US" sz="1800" dirty="0">
                <a:solidFill>
                  <a:srgbClr val="0A004A"/>
                </a:solidFill>
                <a:latin typeface="DM Sans"/>
                <a:sym typeface="DM Sans"/>
              </a:rPr>
              <a:t> platform:</a:t>
            </a:r>
          </a:p>
          <a:p>
            <a:pPr marL="171450" indent="-171450">
              <a:lnSpc>
                <a:spcPct val="150000"/>
              </a:lnSpc>
              <a:buFont typeface="Arial" panose="020B0604020202020204" pitchFamily="34" charset="0"/>
              <a:buChar char="•"/>
            </a:pPr>
            <a:r>
              <a:rPr lang="en-US" sz="1800" dirty="0">
                <a:solidFill>
                  <a:srgbClr val="0A004A"/>
                </a:solidFill>
                <a:latin typeface="DM Sans"/>
                <a:sym typeface="DM Sans"/>
              </a:rPr>
              <a:t> Mean: 44 for Ad clicks and become 11.7 for Ad conversions.</a:t>
            </a:r>
          </a:p>
          <a:p>
            <a:pPr marL="171450" indent="-171450">
              <a:lnSpc>
                <a:spcPct val="150000"/>
              </a:lnSpc>
              <a:buFont typeface="Arial" panose="020B0604020202020204" pitchFamily="34" charset="0"/>
              <a:buChar char="•"/>
            </a:pPr>
            <a:r>
              <a:rPr lang="en-US" sz="1800" dirty="0">
                <a:solidFill>
                  <a:srgbClr val="0A004A"/>
                </a:solidFill>
                <a:latin typeface="DM Sans"/>
                <a:sym typeface="DM Sans"/>
              </a:rPr>
              <a:t>Median: 43 Ad clicks and becomes 12 for Ad conversions.</a:t>
            </a:r>
          </a:p>
          <a:p>
            <a:pPr marL="171450" indent="-171450">
              <a:lnSpc>
                <a:spcPct val="150000"/>
              </a:lnSpc>
              <a:buFont typeface="Arial" panose="020B0604020202020204" pitchFamily="34" charset="0"/>
              <a:buChar char="•"/>
            </a:pPr>
            <a:r>
              <a:rPr lang="en-US" sz="1800" dirty="0">
                <a:solidFill>
                  <a:srgbClr val="0A004A"/>
                </a:solidFill>
                <a:latin typeface="DM Sans"/>
                <a:sym typeface="DM Sans"/>
              </a:rPr>
              <a:t>Mode: 36 Ad clicks and becomes 13 for Ad conversions.</a:t>
            </a:r>
          </a:p>
          <a:p>
            <a:pPr>
              <a:lnSpc>
                <a:spcPct val="150000"/>
              </a:lnSpc>
            </a:pPr>
            <a:r>
              <a:rPr lang="en-US" sz="1800" dirty="0">
                <a:solidFill>
                  <a:srgbClr val="0A004A"/>
                </a:solidFill>
                <a:latin typeface="DM Sans"/>
                <a:sym typeface="DM Sans"/>
              </a:rPr>
              <a:t>So it’s recommended to advertise on the Facebook platform.</a:t>
            </a:r>
          </a:p>
        </p:txBody>
      </p:sp>
    </p:spTree>
    <p:extLst>
      <p:ext uri="{BB962C8B-B14F-4D97-AF65-F5344CB8AC3E}">
        <p14:creationId xmlns:p14="http://schemas.microsoft.com/office/powerpoint/2010/main" val="3480895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Final Insights</a:t>
            </a:r>
            <a:endParaRPr sz="2800" dirty="0"/>
          </a:p>
        </p:txBody>
      </p:sp>
      <p:sp>
        <p:nvSpPr>
          <p:cNvPr id="208" name="Google Shape;208;p33"/>
          <p:cNvSpPr txBox="1"/>
          <p:nvPr/>
        </p:nvSpPr>
        <p:spPr>
          <a:xfrm>
            <a:off x="223285" y="1127051"/>
            <a:ext cx="8718696" cy="393037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a:lnSpc>
                <a:spcPct val="150000"/>
              </a:lnSpc>
            </a:pPr>
            <a:r>
              <a:rPr lang="en-US" sz="1800" dirty="0">
                <a:solidFill>
                  <a:srgbClr val="0A004A"/>
                </a:solidFill>
                <a:latin typeface="DM Sans"/>
                <a:sym typeface="DM Sans"/>
              </a:rPr>
              <a:t>Also, the variance and standard deviation of Ad click on the </a:t>
            </a:r>
            <a:r>
              <a:rPr lang="en-US" sz="1800" dirty="0" err="1">
                <a:solidFill>
                  <a:srgbClr val="0A004A"/>
                </a:solidFill>
                <a:latin typeface="DM Sans"/>
                <a:sym typeface="DM Sans"/>
              </a:rPr>
              <a:t>Adward</a:t>
            </a:r>
            <a:r>
              <a:rPr lang="en-US" sz="1800" dirty="0">
                <a:solidFill>
                  <a:srgbClr val="0A004A"/>
                </a:solidFill>
                <a:latin typeface="DM Sans"/>
                <a:sym typeface="DM Sans"/>
              </a:rPr>
              <a:t> platform are much higher Ad conversions on </a:t>
            </a:r>
            <a:r>
              <a:rPr lang="en-US" sz="1800" dirty="0" err="1">
                <a:solidFill>
                  <a:srgbClr val="0A004A"/>
                </a:solidFill>
                <a:latin typeface="DM Sans"/>
                <a:sym typeface="DM Sans"/>
              </a:rPr>
              <a:t>Adward</a:t>
            </a:r>
            <a:r>
              <a:rPr lang="en-US" sz="1800" dirty="0">
                <a:solidFill>
                  <a:srgbClr val="0A004A"/>
                </a:solidFill>
                <a:latin typeface="DM Sans"/>
                <a:sym typeface="DM Sans"/>
              </a:rPr>
              <a:t> platform which mean Ad conversions are more balanced.</a:t>
            </a:r>
          </a:p>
          <a:p>
            <a:pPr>
              <a:lnSpc>
                <a:spcPct val="150000"/>
              </a:lnSpc>
            </a:pPr>
            <a:r>
              <a:rPr lang="en-US" sz="1800" dirty="0">
                <a:solidFill>
                  <a:srgbClr val="0A004A"/>
                </a:solidFill>
                <a:latin typeface="DM Sans"/>
                <a:sym typeface="DM Sans"/>
              </a:rPr>
              <a:t> </a:t>
            </a:r>
            <a:r>
              <a:rPr lang="en" sz="1800" dirty="0">
                <a:solidFill>
                  <a:srgbClr val="0A004A"/>
                </a:solidFill>
                <a:latin typeface="DM Sans"/>
              </a:rPr>
              <a:t>The relationship between Ad clicks and Conversions is weak in Adwards platform and strong in Facebook platform.</a:t>
            </a:r>
          </a:p>
          <a:p>
            <a:pPr>
              <a:lnSpc>
                <a:spcPct val="150000"/>
              </a:lnSpc>
            </a:pPr>
            <a:r>
              <a:rPr lang="en-US" sz="1800" dirty="0">
                <a:solidFill>
                  <a:srgbClr val="0A004A"/>
                </a:solidFill>
                <a:latin typeface="DM Sans"/>
                <a:sym typeface="DM Sans"/>
              </a:rPr>
              <a:t>There is a significant difference between conversions from Facebook and from the platform AdWords.</a:t>
            </a:r>
          </a:p>
          <a:p>
            <a:pPr>
              <a:lnSpc>
                <a:spcPct val="150000"/>
              </a:lnSpc>
            </a:pPr>
            <a:r>
              <a:rPr lang="en-US" sz="1800" dirty="0">
                <a:solidFill>
                  <a:srgbClr val="0A004A"/>
                </a:solidFill>
                <a:latin typeface="DM Sans"/>
                <a:sym typeface="DM Sans"/>
              </a:rPr>
              <a:t>Simple linear regression is a good model to predict the Facebook Ad clicks using Facebook Ad conversions as the dependent variable.</a:t>
            </a:r>
          </a:p>
        </p:txBody>
      </p:sp>
    </p:spTree>
    <p:extLst>
      <p:ext uri="{BB962C8B-B14F-4D97-AF65-F5344CB8AC3E}">
        <p14:creationId xmlns:p14="http://schemas.microsoft.com/office/powerpoint/2010/main" val="18700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Section 1</a:t>
            </a:r>
            <a:endParaRPr dirty="0"/>
          </a:p>
        </p:txBody>
      </p:sp>
    </p:spTree>
    <p:extLst>
      <p:ext uri="{BB962C8B-B14F-4D97-AF65-F5344CB8AC3E}">
        <p14:creationId xmlns:p14="http://schemas.microsoft.com/office/powerpoint/2010/main" val="169729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Comparing the data using measures of center</a:t>
            </a:r>
            <a:endParaRPr sz="2800" dirty="0"/>
          </a:p>
        </p:txBody>
      </p:sp>
      <p:sp>
        <p:nvSpPr>
          <p:cNvPr id="69" name="Google Shape;69;p15"/>
          <p:cNvSpPr txBox="1">
            <a:spLocks noGrp="1"/>
          </p:cNvSpPr>
          <p:nvPr>
            <p:ph type="body" idx="1"/>
          </p:nvPr>
        </p:nvSpPr>
        <p:spPr>
          <a:xfrm>
            <a:off x="311700" y="1152475"/>
            <a:ext cx="8520600" cy="62167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First: The number of clicks data.</a:t>
            </a:r>
            <a:endParaRPr sz="1600" dirty="0"/>
          </a:p>
        </p:txBody>
      </p:sp>
      <p:sp>
        <p:nvSpPr>
          <p:cNvPr id="70" name="Google Shape;70;p15"/>
          <p:cNvSpPr txBox="1"/>
          <p:nvPr/>
        </p:nvSpPr>
        <p:spPr>
          <a:xfrm>
            <a:off x="3597349" y="1990143"/>
            <a:ext cx="3133249"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sym typeface="DM Sans"/>
              </a:rPr>
              <a:t>Adwards platform:</a:t>
            </a:r>
          </a:p>
          <a:p>
            <a:pPr marL="0" lvl="0" indent="0" algn="l" rtl="0">
              <a:spcBef>
                <a:spcPts val="0"/>
              </a:spcBef>
              <a:spcAft>
                <a:spcPts val="0"/>
              </a:spcAft>
              <a:buNone/>
            </a:pPr>
            <a:r>
              <a:rPr lang="en" sz="2400" dirty="0">
                <a:solidFill>
                  <a:srgbClr val="434343"/>
                </a:solidFill>
                <a:latin typeface="DM Sans"/>
                <a:sym typeface="DM Sans"/>
              </a:rPr>
              <a:t>Mean: </a:t>
            </a:r>
            <a:r>
              <a:rPr lang="en-US" sz="2400" dirty="0">
                <a:solidFill>
                  <a:srgbClr val="434343"/>
                </a:solidFill>
                <a:latin typeface="DM Sans"/>
              </a:rPr>
              <a:t>60.38</a:t>
            </a:r>
          </a:p>
          <a:p>
            <a:r>
              <a:rPr lang="en-US" sz="2400" dirty="0">
                <a:solidFill>
                  <a:srgbClr val="434343"/>
                </a:solidFill>
                <a:latin typeface="DM Sans"/>
                <a:sym typeface="DM Sans"/>
              </a:rPr>
              <a:t>Median: </a:t>
            </a:r>
            <a:r>
              <a:rPr lang="en-US" sz="2400" dirty="0">
                <a:solidFill>
                  <a:srgbClr val="434343"/>
                </a:solidFill>
                <a:latin typeface="DM Sans"/>
              </a:rPr>
              <a:t>60 </a:t>
            </a:r>
          </a:p>
          <a:p>
            <a:r>
              <a:rPr lang="en" sz="2400" dirty="0">
                <a:solidFill>
                  <a:srgbClr val="434343"/>
                </a:solidFill>
                <a:latin typeface="DM Sans"/>
                <a:sym typeface="DM Sans"/>
              </a:rPr>
              <a:t>Mode: 78</a:t>
            </a:r>
            <a:endParaRPr lang="en-US" sz="2400" dirty="0">
              <a:solidFill>
                <a:srgbClr val="434343"/>
              </a:solidFill>
              <a:latin typeface="DM Sans"/>
              <a:sym typeface="DM Sans"/>
            </a:endParaRPr>
          </a:p>
          <a:p>
            <a:pPr marL="0" lvl="0" indent="0" algn="l" rtl="0">
              <a:spcBef>
                <a:spcPts val="0"/>
              </a:spcBef>
              <a:spcAft>
                <a:spcPts val="0"/>
              </a:spcAft>
              <a:buNone/>
            </a:pPr>
            <a:endParaRPr sz="2400" dirty="0">
              <a:solidFill>
                <a:srgbClr val="434343"/>
              </a:solidFill>
              <a:latin typeface="DM Sans"/>
              <a:sym typeface="DM Sans"/>
            </a:endParaRPr>
          </a:p>
        </p:txBody>
      </p:sp>
      <p:sp>
        <p:nvSpPr>
          <p:cNvPr id="2" name="Google Shape;70;p15">
            <a:extLst>
              <a:ext uri="{FF2B5EF4-FFF2-40B4-BE49-F238E27FC236}">
                <a16:creationId xmlns:a16="http://schemas.microsoft.com/office/drawing/2014/main" id="{77894CC0-B7E8-FB58-6BB1-041F0C8AD050}"/>
              </a:ext>
            </a:extLst>
          </p:cNvPr>
          <p:cNvSpPr txBox="1"/>
          <p:nvPr/>
        </p:nvSpPr>
        <p:spPr>
          <a:xfrm>
            <a:off x="464100" y="1926553"/>
            <a:ext cx="3133249"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sym typeface="DM Sans"/>
              </a:rPr>
              <a:t>Facebook platform:</a:t>
            </a:r>
          </a:p>
          <a:p>
            <a:pPr marL="0" lvl="0" indent="0" algn="l" rtl="0">
              <a:spcBef>
                <a:spcPts val="0"/>
              </a:spcBef>
              <a:spcAft>
                <a:spcPts val="0"/>
              </a:spcAft>
              <a:buNone/>
            </a:pPr>
            <a:r>
              <a:rPr lang="en" sz="2400" dirty="0">
                <a:solidFill>
                  <a:srgbClr val="434343"/>
                </a:solidFill>
                <a:latin typeface="DM Sans"/>
                <a:sym typeface="DM Sans"/>
              </a:rPr>
              <a:t>Mean: </a:t>
            </a:r>
            <a:r>
              <a:rPr lang="en-US" sz="2400" dirty="0">
                <a:solidFill>
                  <a:srgbClr val="434343"/>
                </a:solidFill>
                <a:latin typeface="DM Sans"/>
              </a:rPr>
              <a:t>44.04</a:t>
            </a:r>
          </a:p>
          <a:p>
            <a:r>
              <a:rPr lang="en-US" sz="2400" dirty="0">
                <a:solidFill>
                  <a:srgbClr val="434343"/>
                </a:solidFill>
                <a:latin typeface="DM Sans"/>
                <a:sym typeface="DM Sans"/>
              </a:rPr>
              <a:t>Median: </a:t>
            </a:r>
            <a:r>
              <a:rPr lang="en-US" sz="2400" dirty="0">
                <a:solidFill>
                  <a:srgbClr val="434343"/>
                </a:solidFill>
                <a:latin typeface="DM Sans"/>
              </a:rPr>
              <a:t>43 </a:t>
            </a:r>
          </a:p>
          <a:p>
            <a:r>
              <a:rPr lang="en" sz="2400" dirty="0">
                <a:solidFill>
                  <a:srgbClr val="434343"/>
                </a:solidFill>
                <a:latin typeface="DM Sans"/>
                <a:sym typeface="DM Sans"/>
              </a:rPr>
              <a:t>Mode: 36</a:t>
            </a:r>
            <a:endParaRPr lang="en-US" sz="2400" dirty="0">
              <a:solidFill>
                <a:srgbClr val="434343"/>
              </a:solidFill>
              <a:latin typeface="DM Sans"/>
              <a:sym typeface="DM Sans"/>
            </a:endParaRPr>
          </a:p>
          <a:p>
            <a:pPr marL="0" lvl="0" indent="0" algn="l" rtl="0">
              <a:spcBef>
                <a:spcPts val="0"/>
              </a:spcBef>
              <a:spcAft>
                <a:spcPts val="0"/>
              </a:spcAft>
              <a:buNone/>
            </a:pPr>
            <a:endParaRPr sz="2400" dirty="0">
              <a:solidFill>
                <a:srgbClr val="434343"/>
              </a:solidFill>
              <a:latin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Comparing the data using measures of center</a:t>
            </a:r>
            <a:endParaRPr sz="2800" dirty="0"/>
          </a:p>
        </p:txBody>
      </p:sp>
      <p:sp>
        <p:nvSpPr>
          <p:cNvPr id="78" name="Google Shape;78;p16"/>
          <p:cNvSpPr txBox="1">
            <a:spLocks noGrp="1"/>
          </p:cNvSpPr>
          <p:nvPr>
            <p:ph type="body" idx="1"/>
          </p:nvPr>
        </p:nvSpPr>
        <p:spPr>
          <a:xfrm>
            <a:off x="311700" y="1152475"/>
            <a:ext cx="8520600" cy="62167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Secound: The number of conversions.</a:t>
            </a:r>
            <a:endParaRPr sz="1600" dirty="0"/>
          </a:p>
        </p:txBody>
      </p:sp>
      <p:sp>
        <p:nvSpPr>
          <p:cNvPr id="79" name="Google Shape;79;p16"/>
          <p:cNvSpPr txBox="1"/>
          <p:nvPr/>
        </p:nvSpPr>
        <p:spPr>
          <a:xfrm>
            <a:off x="311700" y="1943408"/>
            <a:ext cx="4260300" cy="2400627"/>
          </a:xfrm>
          <a:prstGeom prst="rect">
            <a:avLst/>
          </a:prstGeom>
          <a:noFill/>
          <a:ln>
            <a:noFill/>
          </a:ln>
        </p:spPr>
        <p:txBody>
          <a:bodyPr spcFirstLastPara="1" wrap="square" lIns="91425" tIns="91425" rIns="91425" bIns="91425" anchor="t" anchorCtr="0">
            <a:spAutoFit/>
          </a:bodyPr>
          <a:lstStyle/>
          <a:p>
            <a:r>
              <a:rPr lang="en" sz="2400" dirty="0">
                <a:solidFill>
                  <a:srgbClr val="434343"/>
                </a:solidFill>
                <a:latin typeface="DM Sans"/>
                <a:sym typeface="DM Sans"/>
              </a:rPr>
              <a:t>Facebook platform:</a:t>
            </a:r>
            <a:endParaRPr lang="en" sz="2400" dirty="0">
              <a:solidFill>
                <a:srgbClr val="434343"/>
              </a:solidFill>
              <a:latin typeface="DM Sans"/>
              <a:ea typeface="DM Sans"/>
              <a:cs typeface="DM Sans"/>
              <a:sym typeface="DM Sans"/>
            </a:endParaRPr>
          </a:p>
          <a:p>
            <a:pPr marL="0" lvl="0" indent="0" algn="l" rtl="0">
              <a:spcBef>
                <a:spcPts val="0"/>
              </a:spcBef>
              <a:spcAft>
                <a:spcPts val="0"/>
              </a:spcAft>
              <a:buNone/>
            </a:pPr>
            <a:r>
              <a:rPr lang="en" sz="2400" dirty="0">
                <a:solidFill>
                  <a:srgbClr val="434343"/>
                </a:solidFill>
                <a:latin typeface="DM Sans"/>
                <a:ea typeface="DM Sans"/>
                <a:cs typeface="DM Sans"/>
                <a:sym typeface="DM Sans"/>
              </a:rPr>
              <a:t>Mean: 11.7</a:t>
            </a:r>
          </a:p>
          <a:p>
            <a:r>
              <a:rPr lang="en-US" sz="2400" dirty="0">
                <a:solidFill>
                  <a:srgbClr val="434343"/>
                </a:solidFill>
                <a:latin typeface="DM Sans"/>
                <a:ea typeface="DM Sans"/>
                <a:cs typeface="DM Sans"/>
                <a:sym typeface="DM Sans"/>
              </a:rPr>
              <a:t>Median: 12</a:t>
            </a:r>
          </a:p>
          <a:p>
            <a:r>
              <a:rPr lang="en" sz="2400" dirty="0">
                <a:solidFill>
                  <a:srgbClr val="434343"/>
                </a:solidFill>
                <a:latin typeface="DM Sans"/>
                <a:ea typeface="DM Sans"/>
                <a:cs typeface="DM Sans"/>
                <a:sym typeface="DM Sans"/>
              </a:rPr>
              <a:t>M</a:t>
            </a:r>
            <a:r>
              <a:rPr lang="en-US" sz="2400" dirty="0">
                <a:solidFill>
                  <a:srgbClr val="434343"/>
                </a:solidFill>
                <a:latin typeface="DM Sans"/>
                <a:ea typeface="DM Sans"/>
                <a:cs typeface="DM Sans"/>
                <a:sym typeface="DM Sans"/>
              </a:rPr>
              <a:t>ode: 13</a:t>
            </a:r>
          </a:p>
          <a:p>
            <a:endParaRPr lang="en-US" sz="2400" dirty="0">
              <a:solidFill>
                <a:srgbClr val="434343"/>
              </a:solidFill>
              <a:latin typeface="DM Sans"/>
              <a:ea typeface="DM Sans"/>
              <a:cs typeface="DM Sans"/>
              <a:sym typeface="DM Sans"/>
            </a:endParaRPr>
          </a:p>
          <a:p>
            <a:pPr marL="0" lvl="0" indent="0" algn="l" rtl="0">
              <a:spcBef>
                <a:spcPts val="0"/>
              </a:spcBef>
              <a:spcAft>
                <a:spcPts val="0"/>
              </a:spcAft>
              <a:buNone/>
            </a:pPr>
            <a:endParaRPr sz="2400" dirty="0">
              <a:solidFill>
                <a:srgbClr val="434343"/>
              </a:solidFill>
              <a:latin typeface="DM Sans"/>
              <a:ea typeface="DM Sans"/>
              <a:cs typeface="DM Sans"/>
              <a:sym typeface="DM Sans"/>
            </a:endParaRPr>
          </a:p>
        </p:txBody>
      </p:sp>
      <p:sp>
        <p:nvSpPr>
          <p:cNvPr id="2" name="Google Shape;79;p16">
            <a:extLst>
              <a:ext uri="{FF2B5EF4-FFF2-40B4-BE49-F238E27FC236}">
                <a16:creationId xmlns:a16="http://schemas.microsoft.com/office/drawing/2014/main" id="{BCF7C4CC-EF96-4330-65A9-21D4E4E416FC}"/>
              </a:ext>
            </a:extLst>
          </p:cNvPr>
          <p:cNvSpPr txBox="1"/>
          <p:nvPr/>
        </p:nvSpPr>
        <p:spPr>
          <a:xfrm>
            <a:off x="4572000" y="1899549"/>
            <a:ext cx="4260300" cy="2400627"/>
          </a:xfrm>
          <a:prstGeom prst="rect">
            <a:avLst/>
          </a:prstGeom>
          <a:noFill/>
          <a:ln>
            <a:noFill/>
          </a:ln>
        </p:spPr>
        <p:txBody>
          <a:bodyPr spcFirstLastPara="1" wrap="square" lIns="91425" tIns="91425" rIns="91425" bIns="91425" anchor="t" anchorCtr="0">
            <a:spAutoFit/>
          </a:bodyPr>
          <a:lstStyle/>
          <a:p>
            <a:r>
              <a:rPr lang="en" sz="2400" dirty="0">
                <a:solidFill>
                  <a:srgbClr val="434343"/>
                </a:solidFill>
                <a:latin typeface="DM Sans"/>
                <a:sym typeface="DM Sans"/>
              </a:rPr>
              <a:t>Adwards platform:</a:t>
            </a:r>
            <a:endParaRPr lang="en" sz="2400" dirty="0">
              <a:solidFill>
                <a:srgbClr val="434343"/>
              </a:solidFill>
              <a:latin typeface="DM Sans"/>
              <a:ea typeface="DM Sans"/>
              <a:cs typeface="DM Sans"/>
              <a:sym typeface="DM Sans"/>
            </a:endParaRPr>
          </a:p>
          <a:p>
            <a:pPr marL="0" lvl="0" indent="0" algn="l" rtl="0">
              <a:spcBef>
                <a:spcPts val="0"/>
              </a:spcBef>
              <a:spcAft>
                <a:spcPts val="0"/>
              </a:spcAft>
              <a:buNone/>
            </a:pPr>
            <a:r>
              <a:rPr lang="en" sz="2400" dirty="0">
                <a:solidFill>
                  <a:srgbClr val="434343"/>
                </a:solidFill>
                <a:latin typeface="DM Sans"/>
                <a:ea typeface="DM Sans"/>
                <a:cs typeface="DM Sans"/>
                <a:sym typeface="DM Sans"/>
              </a:rPr>
              <a:t>Mean: 5.9</a:t>
            </a:r>
          </a:p>
          <a:p>
            <a:r>
              <a:rPr lang="en-US" sz="2400" dirty="0">
                <a:solidFill>
                  <a:srgbClr val="434343"/>
                </a:solidFill>
                <a:latin typeface="DM Sans"/>
                <a:ea typeface="DM Sans"/>
                <a:cs typeface="DM Sans"/>
                <a:sym typeface="DM Sans"/>
              </a:rPr>
              <a:t>Median: 6</a:t>
            </a:r>
          </a:p>
          <a:p>
            <a:r>
              <a:rPr lang="en" sz="2400" dirty="0">
                <a:solidFill>
                  <a:srgbClr val="434343"/>
                </a:solidFill>
                <a:latin typeface="DM Sans"/>
                <a:ea typeface="DM Sans"/>
                <a:cs typeface="DM Sans"/>
                <a:sym typeface="DM Sans"/>
              </a:rPr>
              <a:t>M</a:t>
            </a:r>
            <a:r>
              <a:rPr lang="en-US" sz="2400" dirty="0">
                <a:solidFill>
                  <a:srgbClr val="434343"/>
                </a:solidFill>
                <a:latin typeface="DM Sans"/>
                <a:ea typeface="DM Sans"/>
                <a:cs typeface="DM Sans"/>
                <a:sym typeface="DM Sans"/>
              </a:rPr>
              <a:t>ode: 5</a:t>
            </a:r>
          </a:p>
          <a:p>
            <a:endParaRPr lang="en-US" sz="2400" dirty="0">
              <a:solidFill>
                <a:srgbClr val="434343"/>
              </a:solidFill>
              <a:latin typeface="DM Sans"/>
              <a:ea typeface="DM Sans"/>
              <a:cs typeface="DM Sans"/>
              <a:sym typeface="DM Sans"/>
            </a:endParaRPr>
          </a:p>
          <a:p>
            <a:pPr marL="0" lvl="0" indent="0" algn="l" rtl="0">
              <a:spcBef>
                <a:spcPts val="0"/>
              </a:spcBef>
              <a:spcAft>
                <a:spcPts val="0"/>
              </a:spcAft>
              <a:buNone/>
            </a:pPr>
            <a:endParaRPr sz="2400" dirty="0">
              <a:solidFill>
                <a:srgbClr val="43434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Standard Deviation</a:t>
            </a:r>
            <a:endParaRPr sz="2800" dirty="0"/>
          </a:p>
        </p:txBody>
      </p:sp>
      <p:sp>
        <p:nvSpPr>
          <p:cNvPr id="87" name="Google Shape;87;p17"/>
          <p:cNvSpPr txBox="1">
            <a:spLocks noGrp="1"/>
          </p:cNvSpPr>
          <p:nvPr>
            <p:ph type="body" idx="1"/>
          </p:nvPr>
        </p:nvSpPr>
        <p:spPr>
          <a:xfrm>
            <a:off x="311700" y="1152475"/>
            <a:ext cx="8520600" cy="62167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Determining variance in data to understand t</a:t>
            </a:r>
            <a:r>
              <a:rPr lang="en-US" sz="1600" dirty="0"/>
              <a:t>he spread of all data points in the data set</a:t>
            </a:r>
            <a:r>
              <a:rPr lang="en" sz="1600" dirty="0"/>
              <a:t>. </a:t>
            </a:r>
            <a:endParaRPr sz="1600" dirty="0"/>
          </a:p>
        </p:txBody>
      </p:sp>
      <p:sp>
        <p:nvSpPr>
          <p:cNvPr id="88" name="Google Shape;88;p17"/>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Clicks: 14.3</a:t>
            </a:r>
            <a:endParaRPr sz="2400" dirty="0">
              <a:solidFill>
                <a:srgbClr val="434343"/>
              </a:solidFill>
              <a:latin typeface="DM Sans"/>
              <a:ea typeface="DM Sans"/>
              <a:cs typeface="DM Sans"/>
              <a:sym typeface="DM Sans"/>
            </a:endParaRPr>
          </a:p>
        </p:txBody>
      </p:sp>
      <p:sp>
        <p:nvSpPr>
          <p:cNvPr id="89" name="Google Shape;89;p17"/>
          <p:cNvSpPr txBox="1"/>
          <p:nvPr/>
        </p:nvSpPr>
        <p:spPr>
          <a:xfrm>
            <a:off x="311700" y="24868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Conversions: 1.6</a:t>
            </a:r>
            <a:endParaRPr sz="2400" dirty="0">
              <a:solidFill>
                <a:srgbClr val="434343"/>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Clicks and conversions Frequency Tables.</a:t>
            </a:r>
            <a:endParaRPr sz="2800" dirty="0"/>
          </a:p>
        </p:txBody>
      </p:sp>
      <p:sp>
        <p:nvSpPr>
          <p:cNvPr id="95" name="Google Shape;95;p18"/>
          <p:cNvSpPr txBox="1">
            <a:spLocks noGrp="1"/>
          </p:cNvSpPr>
          <p:nvPr>
            <p:ph type="body" idx="1"/>
          </p:nvPr>
        </p:nvSpPr>
        <p:spPr>
          <a:xfrm>
            <a:off x="311700" y="1152475"/>
            <a:ext cx="8520600" cy="904833"/>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Understanding how often something happens is important to understanding trends and patterns in your data</a:t>
            </a:r>
            <a:endParaRPr sz="1600" dirty="0"/>
          </a:p>
        </p:txBody>
      </p:sp>
      <p:pic>
        <p:nvPicPr>
          <p:cNvPr id="4" name="Picture 3">
            <a:extLst>
              <a:ext uri="{FF2B5EF4-FFF2-40B4-BE49-F238E27FC236}">
                <a16:creationId xmlns:a16="http://schemas.microsoft.com/office/drawing/2014/main" id="{6DEFB176-0DD4-0A87-534F-2A6DD73EFB6C}"/>
              </a:ext>
            </a:extLst>
          </p:cNvPr>
          <p:cNvPicPr>
            <a:picLocks noChangeAspect="1"/>
          </p:cNvPicPr>
          <p:nvPr/>
        </p:nvPicPr>
        <p:blipFill>
          <a:blip r:embed="rId3"/>
          <a:stretch>
            <a:fillRect/>
          </a:stretch>
        </p:blipFill>
        <p:spPr>
          <a:xfrm>
            <a:off x="722071" y="2411947"/>
            <a:ext cx="3849929" cy="1712510"/>
          </a:xfrm>
          <a:prstGeom prst="rect">
            <a:avLst/>
          </a:prstGeom>
        </p:spPr>
      </p:pic>
      <p:pic>
        <p:nvPicPr>
          <p:cNvPr id="8" name="Picture 7">
            <a:extLst>
              <a:ext uri="{FF2B5EF4-FFF2-40B4-BE49-F238E27FC236}">
                <a16:creationId xmlns:a16="http://schemas.microsoft.com/office/drawing/2014/main" id="{394683D1-655F-77DE-BF22-4FC582D9CFEF}"/>
              </a:ext>
            </a:extLst>
          </p:cNvPr>
          <p:cNvPicPr>
            <a:picLocks noChangeAspect="1"/>
          </p:cNvPicPr>
          <p:nvPr/>
        </p:nvPicPr>
        <p:blipFill>
          <a:blip r:embed="rId4"/>
          <a:stretch>
            <a:fillRect/>
          </a:stretch>
        </p:blipFill>
        <p:spPr>
          <a:xfrm>
            <a:off x="4731487" y="2411947"/>
            <a:ext cx="3381153" cy="1712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125771" y="81825"/>
            <a:ext cx="88924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The relationship between Ad clicks and Conversions in Adwards platform.</a:t>
            </a:r>
            <a:endParaRPr sz="2800" dirty="0"/>
          </a:p>
        </p:txBody>
      </p:sp>
      <p:sp>
        <p:nvSpPr>
          <p:cNvPr id="103" name="Google Shape;103;p19"/>
          <p:cNvSpPr txBox="1"/>
          <p:nvPr/>
        </p:nvSpPr>
        <p:spPr>
          <a:xfrm>
            <a:off x="311700" y="2707425"/>
            <a:ext cx="3660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Correlation coefficient: .447</a:t>
            </a:r>
          </a:p>
          <a:p>
            <a:pPr marL="0" lvl="0" indent="0" algn="l" rtl="0">
              <a:spcBef>
                <a:spcPts val="0"/>
              </a:spcBef>
              <a:spcAft>
                <a:spcPts val="0"/>
              </a:spcAft>
              <a:buNone/>
            </a:pPr>
            <a:r>
              <a:rPr lang="en" sz="1800" dirty="0">
                <a:solidFill>
                  <a:srgbClr val="434343"/>
                </a:solidFill>
                <a:latin typeface="DM Sans"/>
                <a:ea typeface="DM Sans"/>
                <a:cs typeface="DM Sans"/>
                <a:sym typeface="DM Sans"/>
              </a:rPr>
              <a:t>So it’s a weak relationship</a:t>
            </a:r>
            <a:endParaRPr sz="1800" dirty="0">
              <a:solidFill>
                <a:srgbClr val="434343"/>
              </a:solidFill>
              <a:latin typeface="DM Sans"/>
              <a:ea typeface="DM Sans"/>
              <a:cs typeface="DM Sans"/>
              <a:sym typeface="DM Sans"/>
            </a:endParaRPr>
          </a:p>
        </p:txBody>
      </p:sp>
      <p:pic>
        <p:nvPicPr>
          <p:cNvPr id="104" name="Google Shape;104;p19"/>
          <p:cNvPicPr preferRelativeResize="0"/>
          <p:nvPr/>
        </p:nvPicPr>
        <p:blipFill>
          <a:blip r:embed="rId3">
            <a:alphaModFix/>
          </a:blip>
          <a:stretch>
            <a:fillRect/>
          </a:stretch>
        </p:blipFill>
        <p:spPr>
          <a:xfrm>
            <a:off x="4792475" y="2382475"/>
            <a:ext cx="3190474" cy="2392850"/>
          </a:xfrm>
          <a:prstGeom prst="rect">
            <a:avLst/>
          </a:prstGeom>
          <a:noFill/>
          <a:ln>
            <a:noFill/>
          </a:ln>
        </p:spPr>
      </p:pic>
      <p:sp>
        <p:nvSpPr>
          <p:cNvPr id="105" name="Google Shape;105;p19"/>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pic>
        <p:nvPicPr>
          <p:cNvPr id="3" name="Picture 2">
            <a:extLst>
              <a:ext uri="{FF2B5EF4-FFF2-40B4-BE49-F238E27FC236}">
                <a16:creationId xmlns:a16="http://schemas.microsoft.com/office/drawing/2014/main" id="{B147473F-E4FD-2CC7-FFF0-06E2D9822A1C}"/>
              </a:ext>
            </a:extLst>
          </p:cNvPr>
          <p:cNvPicPr>
            <a:picLocks noChangeAspect="1"/>
          </p:cNvPicPr>
          <p:nvPr/>
        </p:nvPicPr>
        <p:blipFill>
          <a:blip r:embed="rId4"/>
          <a:stretch>
            <a:fillRect/>
          </a:stretch>
        </p:blipFill>
        <p:spPr>
          <a:xfrm>
            <a:off x="4572000" y="2143733"/>
            <a:ext cx="4401164" cy="26292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125771" y="81825"/>
            <a:ext cx="88924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The relationship between Ad clicks and Conversions in Facebook platform.</a:t>
            </a:r>
            <a:endParaRPr sz="2800" dirty="0"/>
          </a:p>
        </p:txBody>
      </p:sp>
      <p:sp>
        <p:nvSpPr>
          <p:cNvPr id="103" name="Google Shape;103;p19"/>
          <p:cNvSpPr txBox="1"/>
          <p:nvPr/>
        </p:nvSpPr>
        <p:spPr>
          <a:xfrm>
            <a:off x="311700" y="2707425"/>
            <a:ext cx="3660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Correlation coefficient: .87</a:t>
            </a:r>
          </a:p>
          <a:p>
            <a:pPr marL="0" lvl="0" indent="0" algn="l" rtl="0">
              <a:spcBef>
                <a:spcPts val="0"/>
              </a:spcBef>
              <a:spcAft>
                <a:spcPts val="0"/>
              </a:spcAft>
              <a:buNone/>
            </a:pPr>
            <a:r>
              <a:rPr lang="en" sz="1800" dirty="0">
                <a:solidFill>
                  <a:srgbClr val="434343"/>
                </a:solidFill>
                <a:latin typeface="DM Sans"/>
                <a:ea typeface="DM Sans"/>
                <a:cs typeface="DM Sans"/>
                <a:sym typeface="DM Sans"/>
              </a:rPr>
              <a:t>So it’s a strong relationship</a:t>
            </a:r>
            <a:endParaRPr sz="1800" dirty="0">
              <a:solidFill>
                <a:srgbClr val="434343"/>
              </a:solidFill>
              <a:latin typeface="DM Sans"/>
              <a:ea typeface="DM Sans"/>
              <a:cs typeface="DM Sans"/>
              <a:sym typeface="DM Sans"/>
            </a:endParaRPr>
          </a:p>
        </p:txBody>
      </p:sp>
      <p:pic>
        <p:nvPicPr>
          <p:cNvPr id="104" name="Google Shape;104;p19"/>
          <p:cNvPicPr preferRelativeResize="0"/>
          <p:nvPr/>
        </p:nvPicPr>
        <p:blipFill>
          <a:blip r:embed="rId3">
            <a:alphaModFix/>
          </a:blip>
          <a:stretch>
            <a:fillRect/>
          </a:stretch>
        </p:blipFill>
        <p:spPr>
          <a:xfrm>
            <a:off x="4792475" y="2382475"/>
            <a:ext cx="3190474" cy="2392850"/>
          </a:xfrm>
          <a:prstGeom prst="rect">
            <a:avLst/>
          </a:prstGeom>
          <a:noFill/>
          <a:ln>
            <a:noFill/>
          </a:ln>
        </p:spPr>
      </p:pic>
      <p:pic>
        <p:nvPicPr>
          <p:cNvPr id="6" name="Picture 5">
            <a:extLst>
              <a:ext uri="{FF2B5EF4-FFF2-40B4-BE49-F238E27FC236}">
                <a16:creationId xmlns:a16="http://schemas.microsoft.com/office/drawing/2014/main" id="{49E316D5-27DC-4537-F758-E976C3EF000F}"/>
              </a:ext>
            </a:extLst>
          </p:cNvPr>
          <p:cNvPicPr>
            <a:picLocks noChangeAspect="1"/>
          </p:cNvPicPr>
          <p:nvPr/>
        </p:nvPicPr>
        <p:blipFill>
          <a:blip r:embed="rId4"/>
          <a:stretch>
            <a:fillRect/>
          </a:stretch>
        </p:blipFill>
        <p:spPr>
          <a:xfrm>
            <a:off x="3972600" y="2253063"/>
            <a:ext cx="4467849" cy="2534004"/>
          </a:xfrm>
          <a:prstGeom prst="rect">
            <a:avLst/>
          </a:prstGeom>
        </p:spPr>
      </p:pic>
    </p:spTree>
    <p:extLst>
      <p:ext uri="{BB962C8B-B14F-4D97-AF65-F5344CB8AC3E}">
        <p14:creationId xmlns:p14="http://schemas.microsoft.com/office/powerpoint/2010/main" val="23620200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873</Words>
  <Application>Microsoft Office PowerPoint</Application>
  <PresentationFormat>On-screen Show (16:9)</PresentationFormat>
  <Paragraphs>94</Paragraphs>
  <Slides>24</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DM Sans</vt:lpstr>
      <vt:lpstr>Simple Light</vt:lpstr>
      <vt:lpstr>Analysis of campaigns.</vt:lpstr>
      <vt:lpstr>Table of Contents </vt:lpstr>
      <vt:lpstr>Section 1</vt:lpstr>
      <vt:lpstr>Comparing the data using measures of center</vt:lpstr>
      <vt:lpstr>Comparing the data using measures of center</vt:lpstr>
      <vt:lpstr>Standard Deviation</vt:lpstr>
      <vt:lpstr>Clicks and conversions Frequency Tables.</vt:lpstr>
      <vt:lpstr>The relationship between Ad clicks and Conversions in Adwards platform.</vt:lpstr>
      <vt:lpstr>The relationship between Ad clicks and Conversions in Facebook platform.</vt:lpstr>
      <vt:lpstr>End of Section 1</vt:lpstr>
      <vt:lpstr>Sample Type</vt:lpstr>
      <vt:lpstr>Sample Type</vt:lpstr>
      <vt:lpstr>From the charts:</vt:lpstr>
      <vt:lpstr>End of Section 2</vt:lpstr>
      <vt:lpstr>Question and Hypothesis</vt:lpstr>
      <vt:lpstr>Running a Test</vt:lpstr>
      <vt:lpstr>Hypothesis </vt:lpstr>
      <vt:lpstr>End of Section 3</vt:lpstr>
      <vt:lpstr>Determining a Model to predict the Facebook Ad conversions from Facebook Ad clicks.</vt:lpstr>
      <vt:lpstr>Modeling</vt:lpstr>
      <vt:lpstr>End of Section 4</vt:lpstr>
      <vt:lpstr>Final Insights</vt:lpstr>
      <vt:lpstr>Final Insights</vt:lpstr>
      <vt:lpstr>Final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 </dc:title>
  <cp:lastModifiedBy>Ahmed Samir</cp:lastModifiedBy>
  <cp:revision>21</cp:revision>
  <dcterms:modified xsi:type="dcterms:W3CDTF">2022-10-29T20:08:49Z</dcterms:modified>
</cp:coreProperties>
</file>