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9" r:id="rId4"/>
    <p:sldMasterId id="2147483731" r:id="rId5"/>
    <p:sldMasterId id="2147483732" r:id="rId6"/>
  </p:sldMasterIdLst>
  <p:notesMasterIdLst>
    <p:notesMasterId r:id="rId33"/>
  </p:notesMasterIdLst>
  <p:handoutMasterIdLst>
    <p:handoutMasterId r:id="rId34"/>
  </p:handoutMasterIdLst>
  <p:sldIdLst>
    <p:sldId id="256" r:id="rId7"/>
    <p:sldId id="288" r:id="rId8"/>
    <p:sldId id="282" r:id="rId9"/>
    <p:sldId id="285" r:id="rId10"/>
    <p:sldId id="289" r:id="rId11"/>
    <p:sldId id="281" r:id="rId12"/>
    <p:sldId id="304" r:id="rId13"/>
    <p:sldId id="290" r:id="rId14"/>
    <p:sldId id="294" r:id="rId15"/>
    <p:sldId id="291" r:id="rId16"/>
    <p:sldId id="292" r:id="rId17"/>
    <p:sldId id="293" r:id="rId18"/>
    <p:sldId id="295" r:id="rId19"/>
    <p:sldId id="296" r:id="rId20"/>
    <p:sldId id="297" r:id="rId21"/>
    <p:sldId id="298" r:id="rId22"/>
    <p:sldId id="299" r:id="rId23"/>
    <p:sldId id="303" r:id="rId24"/>
    <p:sldId id="300" r:id="rId25"/>
    <p:sldId id="301" r:id="rId26"/>
    <p:sldId id="302" r:id="rId27"/>
    <p:sldId id="305" r:id="rId28"/>
    <p:sldId id="306" r:id="rId29"/>
    <p:sldId id="307" r:id="rId30"/>
    <p:sldId id="308" r:id="rId31"/>
    <p:sldId id="287" r:id="rId32"/>
  </p:sldIdLst>
  <p:sldSz cx="12192000" cy="6858000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l Björnson" initials="EB" lastIdx="1" clrIdx="0">
    <p:extLst>
      <p:ext uri="{19B8F6BF-5375-455C-9EA6-DF929625EA0E}">
        <p15:presenceInfo xmlns:p15="http://schemas.microsoft.com/office/powerpoint/2012/main" userId="S::emibj29@liu.se::b0a7c065-f6f4-41b0-b3e4-ccdb47e1a0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FB5"/>
    <a:srgbClr val="00CBD5"/>
    <a:srgbClr val="00B9E7"/>
    <a:srgbClr val="3BA890"/>
    <a:srgbClr val="009CA6"/>
    <a:srgbClr val="0099C6"/>
    <a:srgbClr val="2D89B1"/>
    <a:srgbClr val="009BA8"/>
    <a:srgbClr val="17C7D2"/>
    <a:srgbClr val="0CC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just forma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Inget format, tabellrutnä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25" autoAdjust="0"/>
    <p:restoredTop sz="94563" autoAdjust="0"/>
  </p:normalViewPr>
  <p:slideViewPr>
    <p:cSldViewPr snapToGrid="0" snapToObjects="1">
      <p:cViewPr varScale="1">
        <p:scale>
          <a:sx n="91" d="100"/>
          <a:sy n="91" d="100"/>
        </p:scale>
        <p:origin x="840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97" d="100"/>
          <a:sy n="197" d="100"/>
        </p:scale>
        <p:origin x="299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ableStyles" Target="tableStyles.xml"/><Relationship Id="rId21" Type="http://schemas.openxmlformats.org/officeDocument/2006/relationships/slide" Target="slides/slide15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commentAuthors" Target="commentAuthor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90402-8E07-BB4F-A189-6AD7200B2129}" type="datetime1">
              <a:rPr lang="en-US" smtClean="0"/>
              <a:pPr/>
              <a:t>5/17/20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91D49-AD30-AD49-8FCC-B045B8D02F0F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29339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8E3D5-343E-3741-80FE-788E6CEB802F}" type="datetime1">
              <a:rPr lang="en-US" smtClean="0"/>
              <a:pPr/>
              <a:t>5/17/20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C25B8-6A37-0E42-AD12-4E95E5CB5205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41519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">
    <p:bg>
      <p:bgPr>
        <a:solidFill>
          <a:srgbClr val="00B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429060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2" y="999226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2" y="1830357"/>
            <a:ext cx="10853647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Platshållare för sidfot 4">
            <a:extLst>
              <a:ext uri="{FF2B5EF4-FFF2-40B4-BE49-F238E27FC236}">
                <a16:creationId xmlns:a16="http://schemas.microsoft.com/office/drawing/2014/main" id="{911CA207-A279-F640-8934-9EE6B3497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68B6631B-95A4-2143-A2F6-F35579CFF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12" name="Platshållare för bildnummer 5">
            <a:extLst>
              <a:ext uri="{FF2B5EF4-FFF2-40B4-BE49-F238E27FC236}">
                <a16:creationId xmlns:a16="http://schemas.microsoft.com/office/drawing/2014/main" id="{0FAA9FCB-7BA4-3447-9255-86CEAB11D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675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 and pictur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1" y="999229"/>
            <a:ext cx="10853649" cy="773510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5" name="Platshållare för bild 4"/>
          <p:cNvSpPr>
            <a:spLocks noGrp="1"/>
          </p:cNvSpPr>
          <p:nvPr>
            <p:ph type="pic" sz="quarter" idx="14"/>
          </p:nvPr>
        </p:nvSpPr>
        <p:spPr>
          <a:xfrm>
            <a:off x="5516033" y="1844505"/>
            <a:ext cx="6212328" cy="4066283"/>
          </a:xfrm>
          <a:prstGeom prst="rect">
            <a:avLst/>
          </a:prstGeom>
        </p:spPr>
        <p:txBody>
          <a:bodyPr vert="horz"/>
          <a:lstStyle>
            <a:lvl1pPr>
              <a:defRPr b="0" i="0">
                <a:latin typeface="KorolevLiU Medium" charset="0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2" y="1844506"/>
            <a:ext cx="4460339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latin typeface="Georgia"/>
                <a:cs typeface="Georgi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10" name="Platshållare för sidfot 4">
            <a:extLst>
              <a:ext uri="{FF2B5EF4-FFF2-40B4-BE49-F238E27FC236}">
                <a16:creationId xmlns:a16="http://schemas.microsoft.com/office/drawing/2014/main" id="{FC50606E-8D65-BB40-89C3-DB05E68B2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11" name="Platshållare för datum 3">
            <a:extLst>
              <a:ext uri="{FF2B5EF4-FFF2-40B4-BE49-F238E27FC236}">
                <a16:creationId xmlns:a16="http://schemas.microsoft.com/office/drawing/2014/main" id="{059B143B-6B9A-ED4B-81EA-C35DA483C1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15" name="Platshållare för bildnummer 5">
            <a:extLst>
              <a:ext uri="{FF2B5EF4-FFF2-40B4-BE49-F238E27FC236}">
                <a16:creationId xmlns:a16="http://schemas.microsoft.com/office/drawing/2014/main" id="{3E0483E7-AAC7-2B4D-9123-C3A4ABB4B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32732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ubrik 3"/>
          <p:cNvSpPr>
            <a:spLocks noGrp="1"/>
          </p:cNvSpPr>
          <p:nvPr>
            <p:ph type="title"/>
          </p:nvPr>
        </p:nvSpPr>
        <p:spPr>
          <a:xfrm>
            <a:off x="874712" y="999228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diagram 2"/>
          <p:cNvSpPr>
            <a:spLocks noGrp="1"/>
          </p:cNvSpPr>
          <p:nvPr>
            <p:ph type="chart" sz="quarter" idx="13"/>
          </p:nvPr>
        </p:nvSpPr>
        <p:spPr>
          <a:xfrm>
            <a:off x="874712" y="1905000"/>
            <a:ext cx="10853648" cy="3922713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chart</a:t>
            </a:r>
            <a:endParaRPr lang="sv-SE" dirty="0"/>
          </a:p>
        </p:txBody>
      </p:sp>
      <p:sp>
        <p:nvSpPr>
          <p:cNvPr id="8" name="Platshållare för sidfot 4">
            <a:extLst>
              <a:ext uri="{FF2B5EF4-FFF2-40B4-BE49-F238E27FC236}">
                <a16:creationId xmlns:a16="http://schemas.microsoft.com/office/drawing/2014/main" id="{BB349C82-4C63-EC4C-A8A7-FD899796B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12" name="Platshållare för datum 3">
            <a:extLst>
              <a:ext uri="{FF2B5EF4-FFF2-40B4-BE49-F238E27FC236}">
                <a16:creationId xmlns:a16="http://schemas.microsoft.com/office/drawing/2014/main" id="{2D959D94-F7D1-E244-BECA-4A98CF6F5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13" name="Platshållare för bildnummer 5">
            <a:extLst>
              <a:ext uri="{FF2B5EF4-FFF2-40B4-BE49-F238E27FC236}">
                <a16:creationId xmlns:a16="http://schemas.microsoft.com/office/drawing/2014/main" id="{015140B2-02FD-ED43-801A-2A8291EE6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94348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3" y="1028700"/>
            <a:ext cx="5292000" cy="48053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Georgia" panose="02040502050405020303" pitchFamily="18" charset="0"/>
              </a:defRPr>
            </a:lvl1pPr>
            <a:lvl2pPr>
              <a:defRPr sz="2400">
                <a:latin typeface="Georgia" panose="02040502050405020303" pitchFamily="18" charset="0"/>
              </a:defRPr>
            </a:lvl2pPr>
            <a:lvl3pPr>
              <a:defRPr sz="2000"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 sz="1800"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1" name="Platshållare för text 2"/>
          <p:cNvSpPr>
            <a:spLocks noGrp="1"/>
          </p:cNvSpPr>
          <p:nvPr>
            <p:ph type="body" sz="quarter" idx="14"/>
          </p:nvPr>
        </p:nvSpPr>
        <p:spPr>
          <a:xfrm>
            <a:off x="6436361" y="1028700"/>
            <a:ext cx="5292000" cy="4816938"/>
          </a:xfrm>
          <a:prstGeom prst="rect">
            <a:avLst/>
          </a:prstGeom>
        </p:spPr>
        <p:txBody>
          <a:bodyPr/>
          <a:lstStyle>
            <a:lvl1pPr>
              <a:defRPr lang="sv-SE" sz="24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>
              <a:defRPr lang="sv-SE" sz="24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>
              <a:defRPr lang="sv-SE" sz="20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>
              <a:defRPr lang="sv-SE" sz="20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>
              <a:defRPr lang="sv-SE" sz="180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8" name="Platshållare för sidfot 4">
            <a:extLst>
              <a:ext uri="{FF2B5EF4-FFF2-40B4-BE49-F238E27FC236}">
                <a16:creationId xmlns:a16="http://schemas.microsoft.com/office/drawing/2014/main" id="{5BB7419D-5D99-184B-955B-D265CB54A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10" name="Platshållare för datum 3">
            <a:extLst>
              <a:ext uri="{FF2B5EF4-FFF2-40B4-BE49-F238E27FC236}">
                <a16:creationId xmlns:a16="http://schemas.microsoft.com/office/drawing/2014/main" id="{C2755720-236A-4B4B-A991-421F3434B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12" name="Platshållare för bildnummer 5">
            <a:extLst>
              <a:ext uri="{FF2B5EF4-FFF2-40B4-BE49-F238E27FC236}">
                <a16:creationId xmlns:a16="http://schemas.microsoft.com/office/drawing/2014/main" id="{CC87F509-AEF2-514A-9CB6-4BF313EC7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31842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latshållare för bild 2"/>
          <p:cNvSpPr>
            <a:spLocks noGrp="1"/>
          </p:cNvSpPr>
          <p:nvPr>
            <p:ph type="pic" sz="quarter" idx="13"/>
          </p:nvPr>
        </p:nvSpPr>
        <p:spPr>
          <a:xfrm>
            <a:off x="874713" y="1100138"/>
            <a:ext cx="10853648" cy="47339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7" name="Platshållare för sidfot 4">
            <a:extLst>
              <a:ext uri="{FF2B5EF4-FFF2-40B4-BE49-F238E27FC236}">
                <a16:creationId xmlns:a16="http://schemas.microsoft.com/office/drawing/2014/main" id="{00DFF27C-0050-8E48-AEB9-A2DE348F2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BC844AAE-555C-1141-B5A2-7ED5CB1EE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11" name="Platshållare för bildnummer 5">
            <a:extLst>
              <a:ext uri="{FF2B5EF4-FFF2-40B4-BE49-F238E27FC236}">
                <a16:creationId xmlns:a16="http://schemas.microsoft.com/office/drawing/2014/main" id="{44C99517-7C74-004B-A5D6-5FDE09118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73708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3">
            <a:extLst>
              <a:ext uri="{FF2B5EF4-FFF2-40B4-BE49-F238E27FC236}">
                <a16:creationId xmlns:a16="http://schemas.microsoft.com/office/drawing/2014/main" id="{159B1259-6D75-2C4B-AF3A-59A99A37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3" y="999228"/>
            <a:ext cx="1085364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E84C533A-F41D-3346-8D45-35153C120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9" name="Platshållare för bildnummer 5">
            <a:extLst>
              <a:ext uri="{FF2B5EF4-FFF2-40B4-BE49-F238E27FC236}">
                <a16:creationId xmlns:a16="http://schemas.microsoft.com/office/drawing/2014/main" id="{56F624F0-DB1F-EF4D-9BD4-06BA3C31A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0" name="Platshållare för sidfot 4">
            <a:extLst>
              <a:ext uri="{FF2B5EF4-FFF2-40B4-BE49-F238E27FC236}">
                <a16:creationId xmlns:a16="http://schemas.microsoft.com/office/drawing/2014/main" id="{6C6500F4-F1DE-624B-80B2-49A567E96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7432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4" y="999226"/>
            <a:ext cx="10853646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3" y="1830357"/>
            <a:ext cx="10853646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55995D90-25D8-384B-A46F-160E9E383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48A692CE-228F-0844-926B-5232F5494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sidfot 4">
            <a:extLst>
              <a:ext uri="{FF2B5EF4-FFF2-40B4-BE49-F238E27FC236}">
                <a16:creationId xmlns:a16="http://schemas.microsoft.com/office/drawing/2014/main" id="{97852D4C-84F0-3949-8CDC-50C3633A9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48061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, imag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3" y="999228"/>
            <a:ext cx="1085364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11" name="Platshållare för bild 4">
            <a:extLst>
              <a:ext uri="{FF2B5EF4-FFF2-40B4-BE49-F238E27FC236}">
                <a16:creationId xmlns:a16="http://schemas.microsoft.com/office/drawing/2014/main" id="{4B55AB18-316E-264C-927D-4D03F39D0E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16033" y="1844505"/>
            <a:ext cx="6212328" cy="4066283"/>
          </a:xfrm>
          <a:prstGeom prst="rect">
            <a:avLst/>
          </a:prstGeom>
        </p:spPr>
        <p:txBody>
          <a:bodyPr vert="horz"/>
          <a:lstStyle>
            <a:lvl1pPr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12" name="Platshållare för text 2">
            <a:extLst>
              <a:ext uri="{FF2B5EF4-FFF2-40B4-BE49-F238E27FC236}">
                <a16:creationId xmlns:a16="http://schemas.microsoft.com/office/drawing/2014/main" id="{FA36A156-6EAA-8B43-9325-7D4C8E2134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712" y="1844506"/>
            <a:ext cx="4460339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6132DCA5-CDDD-F241-9907-58F264C532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9" name="Platshållare för bildnummer 5">
            <a:extLst>
              <a:ext uri="{FF2B5EF4-FFF2-40B4-BE49-F238E27FC236}">
                <a16:creationId xmlns:a16="http://schemas.microsoft.com/office/drawing/2014/main" id="{75276A65-6720-E04B-959F-E57E25A25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0" name="Platshållare för sidfot 4">
            <a:extLst>
              <a:ext uri="{FF2B5EF4-FFF2-40B4-BE49-F238E27FC236}">
                <a16:creationId xmlns:a16="http://schemas.microsoft.com/office/drawing/2014/main" id="{268EE809-60DC-E440-91E8-6E90F4DE4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286498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char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ubrik 3"/>
          <p:cNvSpPr>
            <a:spLocks noGrp="1"/>
          </p:cNvSpPr>
          <p:nvPr>
            <p:ph type="title"/>
          </p:nvPr>
        </p:nvSpPr>
        <p:spPr>
          <a:xfrm>
            <a:off x="874712" y="999228"/>
            <a:ext cx="1085364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diagram 2"/>
          <p:cNvSpPr>
            <a:spLocks noGrp="1"/>
          </p:cNvSpPr>
          <p:nvPr>
            <p:ph type="chart" sz="quarter" idx="13"/>
          </p:nvPr>
        </p:nvSpPr>
        <p:spPr>
          <a:xfrm>
            <a:off x="874713" y="1905000"/>
            <a:ext cx="10853647" cy="3922713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chart</a:t>
            </a:r>
            <a:endParaRPr lang="sv-SE" dirty="0"/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F285BBA9-562D-6444-A17F-E0492E9BC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781A8FD2-C5A7-B140-9BA6-8AF5BBB52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sidfot 4">
            <a:extLst>
              <a:ext uri="{FF2B5EF4-FFF2-40B4-BE49-F238E27FC236}">
                <a16:creationId xmlns:a16="http://schemas.microsoft.com/office/drawing/2014/main" id="{C308A004-4F95-B54A-9649-D62E0EEC3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097372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text 2">
            <a:extLst>
              <a:ext uri="{FF2B5EF4-FFF2-40B4-BE49-F238E27FC236}">
                <a16:creationId xmlns:a16="http://schemas.microsoft.com/office/drawing/2014/main" id="{7BBCE10B-BEB5-C340-AE77-7D4BD1D64B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713" y="1028700"/>
            <a:ext cx="5292000" cy="48053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2pPr>
            <a:lvl3pPr>
              <a:defRPr sz="2000">
                <a:solidFill>
                  <a:schemeClr val="bg1"/>
                </a:solidFill>
                <a:latin typeface="Georgia" panose="02040502050405020303" pitchFamily="18" charset="0"/>
              </a:defRPr>
            </a:lvl3pPr>
            <a:lvl4pPr>
              <a:defRPr>
                <a:solidFill>
                  <a:schemeClr val="bg1"/>
                </a:solidFill>
                <a:latin typeface="Georgia" panose="02040502050405020303" pitchFamily="18" charset="0"/>
              </a:defRPr>
            </a:lvl4pPr>
            <a:lvl5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2" name="Platshållare för text 2">
            <a:extLst>
              <a:ext uri="{FF2B5EF4-FFF2-40B4-BE49-F238E27FC236}">
                <a16:creationId xmlns:a16="http://schemas.microsoft.com/office/drawing/2014/main" id="{53D4044F-E6FF-8446-991D-438F372AF4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36361" y="1028700"/>
            <a:ext cx="5292000" cy="4816938"/>
          </a:xfrm>
          <a:prstGeom prst="rect">
            <a:avLst/>
          </a:prstGeom>
        </p:spPr>
        <p:txBody>
          <a:bodyPr/>
          <a:lstStyle>
            <a:lvl1pPr>
              <a:defRPr lang="sv-SE" sz="24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>
              <a:defRPr lang="sv-SE" sz="24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>
              <a:defRPr lang="sv-SE" sz="20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>
              <a:defRPr lang="sv-SE" sz="20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>
              <a:defRPr lang="sv-SE" sz="1800" kern="1200" dirty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3740D7A9-B102-1643-B9D5-8E52AFCBB2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46E9C796-43FC-104B-8381-02B836BB9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sidfot 4">
            <a:extLst>
              <a:ext uri="{FF2B5EF4-FFF2-40B4-BE49-F238E27FC236}">
                <a16:creationId xmlns:a16="http://schemas.microsoft.com/office/drawing/2014/main" id="{796E3486-504B-8043-A441-37196A064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6250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urquoise">
    <p:bg>
      <p:bgPr>
        <a:solidFill>
          <a:srgbClr val="00C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74C2AC3D-8B24-D043-A184-8129BB1C456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9EFCEF1B-9AA4-AF4B-B77E-89114A2225B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39124406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 2"/>
          <p:cNvSpPr>
            <a:spLocks noGrp="1"/>
          </p:cNvSpPr>
          <p:nvPr>
            <p:ph type="pic" sz="quarter" idx="13"/>
          </p:nvPr>
        </p:nvSpPr>
        <p:spPr>
          <a:xfrm>
            <a:off x="874713" y="1100138"/>
            <a:ext cx="10853648" cy="4733925"/>
          </a:xfrm>
          <a:prstGeom prst="rect">
            <a:avLst/>
          </a:prstGeom>
        </p:spPr>
        <p:txBody>
          <a:bodyPr/>
          <a:lstStyle>
            <a:lvl1pPr>
              <a:defRPr>
                <a:latin typeface="KorolevLiU Medium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6" name="Platshållare för datum 3">
            <a:extLst>
              <a:ext uri="{FF2B5EF4-FFF2-40B4-BE49-F238E27FC236}">
                <a16:creationId xmlns:a16="http://schemas.microsoft.com/office/drawing/2014/main" id="{6AD72A37-0CF9-0C45-BCEB-147B3349D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7" name="Platshållare för bildnummer 5">
            <a:extLst>
              <a:ext uri="{FF2B5EF4-FFF2-40B4-BE49-F238E27FC236}">
                <a16:creationId xmlns:a16="http://schemas.microsoft.com/office/drawing/2014/main" id="{41869A04-DECF-DC43-BAE5-004FEA893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8" name="Platshållare för sidfot 4">
            <a:extLst>
              <a:ext uri="{FF2B5EF4-FFF2-40B4-BE49-F238E27FC236}">
                <a16:creationId xmlns:a16="http://schemas.microsoft.com/office/drawing/2014/main" id="{39EE8717-66D7-8C4C-A492-3649D8B39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61275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">
    <p:bg>
      <p:bgPr>
        <a:solidFill>
          <a:srgbClr val="00C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0A121673-30B5-7649-BD60-CD11B179D1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7D166447-8536-A34D-BAEC-11DFDD3CEE5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281665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CA421164-D20C-3B4A-A553-2AB01ACDB9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1FA06165-70FC-CA4C-827B-B5E05CEBCDF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lue">
    <p:bg>
      <p:bgPr>
        <a:solidFill>
          <a:srgbClr val="00B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text 2"/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C5B895-9C87-1B42-8B95-8AF00D6438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  <p:extLst>
      <p:ext uri="{BB962C8B-B14F-4D97-AF65-F5344CB8AC3E}">
        <p14:creationId xmlns:p14="http://schemas.microsoft.com/office/powerpoint/2010/main" val="189849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turquoise">
    <p:bg>
      <p:bgPr>
        <a:solidFill>
          <a:srgbClr val="00C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3CCBC453-3480-F64C-8C58-28AAEFD18B7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2F306A04-0B94-0042-99CA-48896D854D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  <p:extLst>
      <p:ext uri="{BB962C8B-B14F-4D97-AF65-F5344CB8AC3E}">
        <p14:creationId xmlns:p14="http://schemas.microsoft.com/office/powerpoint/2010/main" val="181775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green">
    <p:bg>
      <p:bgPr>
        <a:solidFill>
          <a:srgbClr val="00C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423DAAFA-E37B-E248-A732-B1BB274D634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9A3CD67F-2AFA-5B41-BF38-85AA5D3EB2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  <p:extLst>
      <p:ext uri="{BB962C8B-B14F-4D97-AF65-F5344CB8AC3E}">
        <p14:creationId xmlns:p14="http://schemas.microsoft.com/office/powerpoint/2010/main" val="181775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7AAA565B-EB39-7044-B674-F2C4DCE646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6DDDA741-6E1C-A145-B3AD-4EF4C420FD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3">
            <a:extLst>
              <a:ext uri="{FF2B5EF4-FFF2-40B4-BE49-F238E27FC236}">
                <a16:creationId xmlns:a16="http://schemas.microsoft.com/office/drawing/2014/main" id="{159B1259-6D75-2C4B-AF3A-59A99A37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999228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14" name="Platshållare för sidfot 4">
            <a:extLst>
              <a:ext uri="{FF2B5EF4-FFF2-40B4-BE49-F238E27FC236}">
                <a16:creationId xmlns:a16="http://schemas.microsoft.com/office/drawing/2014/main" id="{DD75F027-E55B-2E47-9821-FB316251B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15" name="Platshållare för datum 3">
            <a:extLst>
              <a:ext uri="{FF2B5EF4-FFF2-40B4-BE49-F238E27FC236}">
                <a16:creationId xmlns:a16="http://schemas.microsoft.com/office/drawing/2014/main" id="{F0A35DE8-8E32-1B41-8EFD-E14B1E4AB6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16" name="Platshållare för bildnummer 5">
            <a:extLst>
              <a:ext uri="{FF2B5EF4-FFF2-40B4-BE49-F238E27FC236}">
                <a16:creationId xmlns:a16="http://schemas.microsoft.com/office/drawing/2014/main" id="{357B14DF-34C0-4741-9BAA-77A55CE40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58856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DBF04F-8D9C-6E48-A568-FAEE90058A94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67790" y="5754200"/>
            <a:ext cx="2656410" cy="97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3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5" r:id="rId3"/>
    <p:sldLayoutId id="2147483708" r:id="rId4"/>
    <p:sldLayoutId id="2147483662" r:id="rId5"/>
    <p:sldLayoutId id="2147483666" r:id="rId6"/>
    <p:sldLayoutId id="2147483667" r:id="rId7"/>
    <p:sldLayoutId id="2147483710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Rak 5">
            <a:extLst>
              <a:ext uri="{FF2B5EF4-FFF2-40B4-BE49-F238E27FC236}">
                <a16:creationId xmlns:a16="http://schemas.microsoft.com/office/drawing/2014/main" id="{A6E1C386-BE1B-DC4D-B179-8DBC8BF17B87}"/>
              </a:ext>
            </a:extLst>
          </p:cNvPr>
          <p:cNvCxnSpPr>
            <a:cxnSpLocks/>
          </p:cNvCxnSpPr>
          <p:nvPr userDrawn="1"/>
        </p:nvCxnSpPr>
        <p:spPr>
          <a:xfrm>
            <a:off x="203200" y="6120611"/>
            <a:ext cx="1175886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Bildobjekt 6">
            <a:extLst>
              <a:ext uri="{FF2B5EF4-FFF2-40B4-BE49-F238E27FC236}">
                <a16:creationId xmlns:a16="http://schemas.microsoft.com/office/drawing/2014/main" id="{BE4903E3-FD3B-4943-B0BF-B7711121EE6D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0895" y="6195071"/>
            <a:ext cx="1593422" cy="58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83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660" r:id="rId2"/>
    <p:sldLayoutId id="2147483661" r:id="rId3"/>
    <p:sldLayoutId id="2147483663" r:id="rId4"/>
    <p:sldLayoutId id="2147483700" r:id="rId5"/>
    <p:sldLayoutId id="2147483701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551" userDrawn="1">
          <p15:clr>
            <a:srgbClr val="F26B43"/>
          </p15:clr>
        </p15:guide>
        <p15:guide id="3" pos="7537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3">
            <a:extLst>
              <a:ext uri="{FF2B5EF4-FFF2-40B4-BE49-F238E27FC236}">
                <a16:creationId xmlns:a16="http://schemas.microsoft.com/office/drawing/2014/main" id="{F92D805D-7905-F84C-B9CA-E615F3889573}"/>
              </a:ext>
            </a:extLst>
          </p:cNvPr>
          <p:cNvSpPr txBox="1">
            <a:spLocks/>
          </p:cNvSpPr>
          <p:nvPr userDrawn="1"/>
        </p:nvSpPr>
        <p:spPr>
          <a:xfrm>
            <a:off x="874712" y="999228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KorolevLiU Medium" charset="0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cxnSp>
        <p:nvCxnSpPr>
          <p:cNvPr id="11" name="Rak 5">
            <a:extLst>
              <a:ext uri="{FF2B5EF4-FFF2-40B4-BE49-F238E27FC236}">
                <a16:creationId xmlns:a16="http://schemas.microsoft.com/office/drawing/2014/main" id="{F9A8E75B-B9A8-6B42-BBB0-669071CD2547}"/>
              </a:ext>
            </a:extLst>
          </p:cNvPr>
          <p:cNvCxnSpPr>
            <a:cxnSpLocks/>
          </p:cNvCxnSpPr>
          <p:nvPr userDrawn="1"/>
        </p:nvCxnSpPr>
        <p:spPr>
          <a:xfrm>
            <a:off x="203200" y="6120611"/>
            <a:ext cx="11758863" cy="0"/>
          </a:xfrm>
          <a:prstGeom prst="line">
            <a:avLst/>
          </a:prstGeom>
          <a:ln w="158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Bildobjekt 6">
            <a:extLst>
              <a:ext uri="{FF2B5EF4-FFF2-40B4-BE49-F238E27FC236}">
                <a16:creationId xmlns:a16="http://schemas.microsoft.com/office/drawing/2014/main" id="{740DF945-49E4-9548-ADB5-2A23E1DA4275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4298" y="6195071"/>
            <a:ext cx="1593419" cy="58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551" userDrawn="1">
          <p15:clr>
            <a:srgbClr val="F26B43"/>
          </p15:clr>
        </p15:guide>
        <p15:guide id="3" pos="740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26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50.png"/><Relationship Id="rId5" Type="http://schemas.openxmlformats.org/officeDocument/2006/relationships/image" Target="../media/image29.png"/><Relationship Id="rId10" Type="http://schemas.openxmlformats.org/officeDocument/2006/relationships/image" Target="../media/image32.png"/><Relationship Id="rId4" Type="http://schemas.openxmlformats.org/officeDocument/2006/relationships/image" Target="../media/image28.png"/><Relationship Id="rId9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5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TSKS14</a:t>
            </a:r>
            <a:br>
              <a:rPr lang="en-US" dirty="0"/>
            </a:br>
            <a:r>
              <a:rPr lang="en-US" dirty="0"/>
              <a:t>Multiple Antenna Communications</a:t>
            </a:r>
            <a:endParaRPr lang="en-GB" dirty="0"/>
          </a:p>
        </p:txBody>
      </p:sp>
      <p:sp>
        <p:nvSpPr>
          <p:cNvPr id="5" name="Underrubrik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1, 2020</a:t>
            </a:r>
          </a:p>
          <a:p>
            <a:endParaRPr lang="en-US" dirty="0"/>
          </a:p>
          <a:p>
            <a:r>
              <a:rPr lang="en-US" dirty="0"/>
              <a:t>Emil Björnson</a:t>
            </a:r>
          </a:p>
        </p:txBody>
      </p:sp>
    </p:spTree>
    <p:extLst>
      <p:ext uri="{BB962C8B-B14F-4D97-AF65-F5344CB8AC3E}">
        <p14:creationId xmlns:p14="http://schemas.microsoft.com/office/powerpoint/2010/main" val="38762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A1B8F37-2C13-554B-A972-1669773B6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370" y="1764351"/>
            <a:ext cx="4010023" cy="42144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43E64B-4857-AC44-9DE7-6C2EC48B2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History: Space division multiple access (SDMA)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CB793-3AD4-7143-A8D9-5D4DE79D3F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712" y="1830357"/>
            <a:ext cx="7565903" cy="4066288"/>
          </a:xfrm>
        </p:spPr>
        <p:txBody>
          <a:bodyPr/>
          <a:lstStyle/>
          <a:p>
            <a:r>
              <a:rPr lang="en-US" dirty="0"/>
              <a:t>Multiple user communication</a:t>
            </a:r>
          </a:p>
          <a:p>
            <a:pPr lvl="1"/>
            <a:r>
              <a:rPr lang="en-US" sz="2000" dirty="0"/>
              <a:t>S. C. Swales et al., “The Performance Enhancement of Multibeam Adaptive Base-Station Antennas for Cellular Land Mobile Radio Systems” Trans. on Vehicular Technology, 1990.</a:t>
            </a:r>
          </a:p>
          <a:p>
            <a:endParaRPr lang="en-US" dirty="0"/>
          </a:p>
          <a:p>
            <a:r>
              <a:rPr lang="en-US" dirty="0"/>
              <a:t>Spatial multiplexing of users</a:t>
            </a:r>
          </a:p>
          <a:p>
            <a:pPr lvl="1"/>
            <a:r>
              <a:rPr lang="en-US" dirty="0"/>
              <a:t>Serve multiple users on same time and frequency</a:t>
            </a:r>
          </a:p>
          <a:p>
            <a:pPr lvl="1"/>
            <a:r>
              <a:rPr lang="en-US" dirty="0"/>
              <a:t>Handle more users per base station</a:t>
            </a:r>
          </a:p>
          <a:p>
            <a:pPr lvl="1"/>
            <a:r>
              <a:rPr lang="en-US" dirty="0"/>
              <a:t>Exists in 4G/5G and Wi-Fi</a:t>
            </a:r>
          </a:p>
          <a:p>
            <a:endParaRPr lang="en-S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4885DD-7780-A245-87CF-FC09CBB47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FE970-F26C-014B-9B97-A6B35E1DC2B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54B8-F920-B24A-A6D8-E06491546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10</a:t>
            </a:fld>
            <a:endParaRPr lang="sv-S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26BF01-8120-6447-BA2A-A985B2407F2F}"/>
              </a:ext>
            </a:extLst>
          </p:cNvPr>
          <p:cNvSpPr/>
          <p:nvPr/>
        </p:nvSpPr>
        <p:spPr>
          <a:xfrm>
            <a:off x="3657600" y="5922079"/>
            <a:ext cx="4051496" cy="7056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400" dirty="0">
                <a:solidFill>
                  <a:schemeClr val="tx1"/>
                </a:solidFill>
              </a:rPr>
              <a:t>Called </a:t>
            </a:r>
            <a:r>
              <a:rPr lang="en-SE" sz="2400" i="1" dirty="0">
                <a:solidFill>
                  <a:schemeClr val="tx1"/>
                </a:solidFill>
              </a:rPr>
              <a:t>multiplexing gain</a:t>
            </a:r>
          </a:p>
        </p:txBody>
      </p:sp>
    </p:spTree>
    <p:extLst>
      <p:ext uri="{BB962C8B-B14F-4D97-AF65-F5344CB8AC3E}">
        <p14:creationId xmlns:p14="http://schemas.microsoft.com/office/powerpoint/2010/main" val="168280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926B-79CD-AF48-B5CB-2AB2E7E0B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History: Point-to-point multi-antenna links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12CD4-6CE7-BA4E-83BB-FAEB9182CF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713" y="1830357"/>
            <a:ext cx="5357276" cy="4066288"/>
          </a:xfrm>
        </p:spPr>
        <p:txBody>
          <a:bodyPr/>
          <a:lstStyle/>
          <a:p>
            <a:r>
              <a:rPr lang="en-US" dirty="0"/>
              <a:t>Point-to-point multiple-input multiple-output (MIMO)</a:t>
            </a:r>
          </a:p>
          <a:p>
            <a:pPr lvl="1"/>
            <a:r>
              <a:rPr lang="en-US" sz="2000" dirty="0"/>
              <a:t>G. G. Raleigh and J. M. Cioffi, “</a:t>
            </a:r>
            <a:r>
              <a:rPr lang="en-US" sz="2000" i="1" dirty="0" err="1"/>
              <a:t>Spatio</a:t>
            </a:r>
            <a:r>
              <a:rPr lang="en-US" sz="2000" i="1" dirty="0"/>
              <a:t>-temporal coding for wireless communications</a:t>
            </a:r>
            <a:r>
              <a:rPr lang="en-US" sz="2000" dirty="0"/>
              <a:t>,” </a:t>
            </a:r>
            <a:r>
              <a:rPr lang="en-US" sz="2000" dirty="0" err="1"/>
              <a:t>Globecom</a:t>
            </a:r>
            <a:r>
              <a:rPr lang="en-US" sz="2000" dirty="0"/>
              <a:t> 1996. </a:t>
            </a:r>
          </a:p>
          <a:p>
            <a:endParaRPr lang="en-US" dirty="0"/>
          </a:p>
          <a:p>
            <a:r>
              <a:rPr lang="en-US" dirty="0"/>
              <a:t>Multiple streams per user</a:t>
            </a:r>
          </a:p>
          <a:p>
            <a:pPr lvl="1"/>
            <a:r>
              <a:rPr lang="en-US" dirty="0"/>
              <a:t>Increase capacity (bit/s) per user</a:t>
            </a:r>
          </a:p>
          <a:p>
            <a:pPr lvl="1"/>
            <a:r>
              <a:rPr lang="en-US" dirty="0"/>
              <a:t>Requires multiple paths</a:t>
            </a:r>
          </a:p>
          <a:p>
            <a:pPr lvl="1"/>
            <a:r>
              <a:rPr lang="en-US" dirty="0"/>
              <a:t>Exists in 4G/5G and Wi-Fi</a:t>
            </a:r>
          </a:p>
          <a:p>
            <a:endParaRPr lang="en-S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BE8AF7-FF31-7642-8890-03836A384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482DA-EA85-764B-94ED-AFB43525002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36238-CD74-6142-A100-35742EBCEC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11</a:t>
            </a:fld>
            <a:endParaRPr lang="sv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524F18-E503-674B-BF63-7B184C30E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476" y="1850643"/>
            <a:ext cx="5926711" cy="404600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2FDF40-9DAF-7F49-8B77-25B66A73AC4D}"/>
              </a:ext>
            </a:extLst>
          </p:cNvPr>
          <p:cNvSpPr/>
          <p:nvPr/>
        </p:nvSpPr>
        <p:spPr>
          <a:xfrm>
            <a:off x="2382131" y="5916931"/>
            <a:ext cx="4051496" cy="7056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400" dirty="0">
                <a:solidFill>
                  <a:schemeClr val="tx1"/>
                </a:solidFill>
              </a:rPr>
              <a:t>Also called </a:t>
            </a:r>
            <a:r>
              <a:rPr lang="en-SE" sz="2400" i="1" dirty="0">
                <a:solidFill>
                  <a:schemeClr val="tx1"/>
                </a:solidFill>
              </a:rPr>
              <a:t>multiplexing gain</a:t>
            </a:r>
          </a:p>
        </p:txBody>
      </p:sp>
    </p:spTree>
    <p:extLst>
      <p:ext uri="{BB962C8B-B14F-4D97-AF65-F5344CB8AC3E}">
        <p14:creationId xmlns:p14="http://schemas.microsoft.com/office/powerpoint/2010/main" val="490169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93AEA-132C-0F49-824A-0EE85654F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the course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D322C-E374-7640-8F97-DC17753FB1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Lecture 1: </a:t>
            </a:r>
          </a:p>
          <a:p>
            <a:pPr lvl="1"/>
            <a:r>
              <a:rPr lang="en-US" sz="2000" dirty="0"/>
              <a:t>History of multiple antenna communications 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Channel capacity for single-antenna channels</a:t>
            </a:r>
          </a:p>
          <a:p>
            <a:r>
              <a:rPr lang="en-US" dirty="0"/>
              <a:t>Basic multi–antenna channels (Lecture 2)</a:t>
            </a:r>
          </a:p>
          <a:p>
            <a:r>
              <a:rPr lang="en-US" dirty="0"/>
              <a:t>Diversity and ergodic capacity (Lecture 3)</a:t>
            </a:r>
          </a:p>
          <a:p>
            <a:r>
              <a:rPr lang="en-US" dirty="0"/>
              <a:t>Point-to-point MIMO (Lecture 4)</a:t>
            </a:r>
          </a:p>
          <a:p>
            <a:endParaRPr lang="en-US" dirty="0"/>
          </a:p>
          <a:p>
            <a:r>
              <a:rPr lang="en-US" dirty="0"/>
              <a:t>Multi-user MIMO (Lectures 5-12)</a:t>
            </a:r>
          </a:p>
          <a:p>
            <a:pPr lvl="1"/>
            <a:r>
              <a:rPr lang="en-US" sz="2000" dirty="0"/>
              <a:t>Capacity bounds, Channel estimation, </a:t>
            </a:r>
            <a:br>
              <a:rPr lang="en-US" sz="2000" dirty="0"/>
            </a:br>
            <a:r>
              <a:rPr lang="en-US" sz="2000" dirty="0"/>
              <a:t>Power control, etc.</a:t>
            </a:r>
          </a:p>
          <a:p>
            <a:pPr marL="0" indent="0">
              <a:buNone/>
            </a:pPr>
            <a:endParaRPr lang="en-S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8EF36-DC55-0E44-8FF9-5744E34BE6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FF7B0-F397-AB4D-B45B-B14405793DF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71127-D901-134E-93CD-C784200E2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12</a:t>
            </a:fld>
            <a:endParaRPr lang="sv-SE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1C7B0B95-9F44-3946-87E9-1DA0BF97CBD8}"/>
              </a:ext>
            </a:extLst>
          </p:cNvPr>
          <p:cNvSpPr/>
          <p:nvPr/>
        </p:nvSpPr>
        <p:spPr>
          <a:xfrm>
            <a:off x="7160455" y="1830357"/>
            <a:ext cx="478302" cy="2629101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8993CF75-3D86-894A-8DBA-687AF750E32D}"/>
              </a:ext>
            </a:extLst>
          </p:cNvPr>
          <p:cNvSpPr/>
          <p:nvPr/>
        </p:nvSpPr>
        <p:spPr>
          <a:xfrm>
            <a:off x="7160455" y="4994031"/>
            <a:ext cx="461889" cy="90261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50543A-A8CA-7040-BC7B-A8CF443117F3}"/>
              </a:ext>
            </a:extLst>
          </p:cNvPr>
          <p:cNvSpPr txBox="1"/>
          <p:nvPr/>
        </p:nvSpPr>
        <p:spPr>
          <a:xfrm>
            <a:off x="7779434" y="2637075"/>
            <a:ext cx="44125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2000" dirty="0"/>
              <a:t>Based on lecture note document:</a:t>
            </a:r>
          </a:p>
          <a:p>
            <a:r>
              <a:rPr lang="en-SE" sz="2000" dirty="0"/>
              <a:t>“Introduction to Multiple Antenna Communications”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44C62F-7723-0B42-9406-CAFAFF6411AF}"/>
              </a:ext>
            </a:extLst>
          </p:cNvPr>
          <p:cNvSpPr txBox="1"/>
          <p:nvPr/>
        </p:nvSpPr>
        <p:spPr>
          <a:xfrm>
            <a:off x="7779434" y="5088808"/>
            <a:ext cx="44125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2000" dirty="0"/>
              <a:t>Based on the book</a:t>
            </a:r>
          </a:p>
          <a:p>
            <a:r>
              <a:rPr lang="en-SE" sz="2000" dirty="0"/>
              <a:t>“Fundamentals of Massive MIMO”</a:t>
            </a:r>
          </a:p>
        </p:txBody>
      </p:sp>
    </p:spTree>
    <p:extLst>
      <p:ext uri="{BB962C8B-B14F-4D97-AF65-F5344CB8AC3E}">
        <p14:creationId xmlns:p14="http://schemas.microsoft.com/office/powerpoint/2010/main" val="105739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3E293-D76A-6E48-A096-95B9CD2FC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999226"/>
            <a:ext cx="11317288" cy="831131"/>
          </a:xfrm>
        </p:spPr>
        <p:txBody>
          <a:bodyPr>
            <a:normAutofit/>
          </a:bodyPr>
          <a:lstStyle/>
          <a:p>
            <a:r>
              <a:rPr lang="sv-SE" dirty="0" err="1"/>
              <a:t>Example</a:t>
            </a:r>
            <a:r>
              <a:rPr lang="sv-SE" dirty="0"/>
              <a:t>: </a:t>
            </a:r>
            <a:r>
              <a:rPr lang="sv-SE" dirty="0" err="1"/>
              <a:t>Additive</a:t>
            </a:r>
            <a:r>
              <a:rPr lang="sv-SE" dirty="0"/>
              <a:t> White </a:t>
            </a:r>
            <a:r>
              <a:rPr lang="sv-SE" dirty="0" err="1"/>
              <a:t>Gaussian</a:t>
            </a:r>
            <a:r>
              <a:rPr lang="sv-SE" dirty="0"/>
              <a:t> </a:t>
            </a:r>
            <a:r>
              <a:rPr lang="sv-SE" dirty="0" err="1"/>
              <a:t>Noise</a:t>
            </a:r>
            <a:r>
              <a:rPr lang="sv-SE" dirty="0"/>
              <a:t> (AWGN) Channel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E3CA864-03A7-AA4E-858D-39259CE1CAB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3894667"/>
                <a:ext cx="10853647" cy="2001978"/>
              </a:xfrm>
            </p:spPr>
            <p:txBody>
              <a:bodyPr/>
              <a:lstStyle/>
              <a:p>
                <a:r>
                  <a:rPr lang="sv-SE" dirty="0"/>
                  <a:t>Noise: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i="1">
                        <a:latin typeface="Cambria Math" panose="02040503050406030204" pitchFamily="18" charset="0"/>
                      </a:rPr>
                      <m:t>/2)</m:t>
                    </m:r>
                  </m:oMath>
                </a14:m>
                <a:endParaRPr lang="sv-SE" dirty="0"/>
              </a:p>
              <a:p>
                <a:r>
                  <a:rPr lang="sv-SE" dirty="0"/>
                  <a:t>Energy per symbol: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sv-SE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sv-SE" dirty="0"/>
              </a:p>
              <a:p>
                <a14:m>
                  <m:oMath xmlns:m="http://schemas.openxmlformats.org/officeDocument/2006/math">
                    <m:r>
                      <a:rPr lang="sv-SE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v-SE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sv-SE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v-SE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sv-SE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v-SE" dirty="0"/>
                  <a:t>real </a:t>
                </a:r>
                <a:r>
                  <a:rPr lang="sv-SE" dirty="0" err="1"/>
                  <a:t>valued</a:t>
                </a:r>
                <a:endParaRPr lang="sv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E3CA864-03A7-AA4E-858D-39259CE1CA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3894667"/>
                <a:ext cx="10853647" cy="2001978"/>
              </a:xfrm>
              <a:blipFill>
                <a:blip r:embed="rId2"/>
                <a:stretch>
                  <a:fillRect l="-702" t="-379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9521D-D69B-2F44-9A47-5BE551093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A31DD-9227-7145-8FD3-6F280080921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FDE18-862F-BF4A-9BC6-CD5091C46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13</a:t>
            </a:fld>
            <a:endParaRPr lang="sv-SE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99BDF00-E26B-2247-97BA-234E2A5D16A3}"/>
              </a:ext>
            </a:extLst>
          </p:cNvPr>
          <p:cNvSpPr/>
          <p:nvPr/>
        </p:nvSpPr>
        <p:spPr>
          <a:xfrm>
            <a:off x="5941989" y="3120751"/>
            <a:ext cx="392329" cy="39232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BCEAE9-B089-684E-9966-79D4DD13C321}"/>
              </a:ext>
            </a:extLst>
          </p:cNvPr>
          <p:cNvSpPr txBox="1"/>
          <p:nvPr/>
        </p:nvSpPr>
        <p:spPr>
          <a:xfrm>
            <a:off x="5947235" y="3051415"/>
            <a:ext cx="38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>
                <a:latin typeface="Georgia"/>
                <a:cs typeface="Georgia"/>
              </a:rPr>
              <a:t>+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480F1B-1F48-294E-BB50-D64E701435A7}"/>
              </a:ext>
            </a:extLst>
          </p:cNvPr>
          <p:cNvCxnSpPr>
            <a:endCxn id="8" idx="1"/>
          </p:cNvCxnSpPr>
          <p:nvPr/>
        </p:nvCxnSpPr>
        <p:spPr>
          <a:xfrm>
            <a:off x="4845747" y="3282247"/>
            <a:ext cx="1101488" cy="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58BB32F-5B8E-1547-BD5D-8BE155EA0A97}"/>
              </a:ext>
            </a:extLst>
          </p:cNvPr>
          <p:cNvCxnSpPr/>
          <p:nvPr/>
        </p:nvCxnSpPr>
        <p:spPr>
          <a:xfrm>
            <a:off x="6329071" y="3282247"/>
            <a:ext cx="1101488" cy="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AAF3B1-A594-AC42-9796-11F65FDF319C}"/>
              </a:ext>
            </a:extLst>
          </p:cNvPr>
          <p:cNvCxnSpPr>
            <a:cxnSpLocks/>
          </p:cNvCxnSpPr>
          <p:nvPr/>
        </p:nvCxnSpPr>
        <p:spPr>
          <a:xfrm>
            <a:off x="6138153" y="2699574"/>
            <a:ext cx="0" cy="42117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855235-C73B-9E42-88A3-2243239701E4}"/>
                  </a:ext>
                </a:extLst>
              </p:cNvPr>
              <p:cNvSpPr txBox="1"/>
              <p:nvPr/>
            </p:nvSpPr>
            <p:spPr>
              <a:xfrm>
                <a:off x="4319080" y="3012609"/>
                <a:ext cx="4312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i="1" dirty="0" smtClean="0">
                          <a:latin typeface="Cambria Math" panose="02040503050406030204" pitchFamily="18" charset="0"/>
                          <a:cs typeface="Georgia"/>
                        </a:rPr>
                        <m:t>𝑥</m:t>
                      </m:r>
                    </m:oMath>
                  </m:oMathPara>
                </a14:m>
                <a:endParaRPr lang="sv-SE" sz="2400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855235-C73B-9E42-88A3-224323970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080" y="3012609"/>
                <a:ext cx="43120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05B5AD1-B152-D443-B326-EC5A4EF7DBAA}"/>
                  </a:ext>
                </a:extLst>
              </p:cNvPr>
              <p:cNvSpPr txBox="1"/>
              <p:nvPr/>
            </p:nvSpPr>
            <p:spPr>
              <a:xfrm>
                <a:off x="7430559" y="2991671"/>
                <a:ext cx="16108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dirty="0" smtClean="0">
                          <a:latin typeface="Cambria Math" panose="02040503050406030204" pitchFamily="18" charset="0"/>
                          <a:cs typeface="Georgia"/>
                        </a:rPr>
                        <m:t>𝑦</m:t>
                      </m:r>
                      <m:r>
                        <a:rPr lang="sv-SE" sz="2400" i="1" dirty="0" smtClean="0">
                          <a:latin typeface="Cambria Math" panose="02040503050406030204" pitchFamily="18" charset="0"/>
                          <a:cs typeface="Georgia"/>
                        </a:rPr>
                        <m:t>=</m:t>
                      </m:r>
                      <m:r>
                        <a:rPr lang="sv-SE" sz="2400" i="1" dirty="0" err="1" smtClean="0">
                          <a:latin typeface="Cambria Math" panose="02040503050406030204" pitchFamily="18" charset="0"/>
                          <a:cs typeface="Georgia"/>
                        </a:rPr>
                        <m:t>𝑥</m:t>
                      </m:r>
                      <m:r>
                        <a:rPr lang="sv-SE" sz="2400" i="1" dirty="0" err="1" smtClean="0">
                          <a:latin typeface="Cambria Math" panose="02040503050406030204" pitchFamily="18" charset="0"/>
                          <a:cs typeface="Georgia"/>
                        </a:rPr>
                        <m:t>+</m:t>
                      </m:r>
                      <m:r>
                        <a:rPr lang="sv-SE" sz="2400" b="0" i="1" dirty="0" smtClean="0">
                          <a:latin typeface="Cambria Math" panose="02040503050406030204" pitchFamily="18" charset="0"/>
                          <a:cs typeface="Georgia"/>
                        </a:rPr>
                        <m:t>𝑛</m:t>
                      </m:r>
                    </m:oMath>
                  </m:oMathPara>
                </a14:m>
                <a:endParaRPr lang="sv-SE" sz="2400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05B5AD1-B152-D443-B326-EC5A4EF7D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0559" y="2991671"/>
                <a:ext cx="1610890" cy="461665"/>
              </a:xfrm>
              <a:prstGeom prst="rect">
                <a:avLst/>
              </a:prstGeom>
              <a:blipFill>
                <a:blip r:embed="rId4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98C5932-981B-0F4B-9BD0-8B025531CABA}"/>
                  </a:ext>
                </a:extLst>
              </p:cNvPr>
              <p:cNvSpPr txBox="1"/>
              <p:nvPr/>
            </p:nvSpPr>
            <p:spPr>
              <a:xfrm>
                <a:off x="5909766" y="2203241"/>
                <a:ext cx="4399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dirty="0" smtClean="0">
                          <a:latin typeface="Cambria Math" panose="02040503050406030204" pitchFamily="18" charset="0"/>
                          <a:cs typeface="Georgia"/>
                        </a:rPr>
                        <m:t>𝑛</m:t>
                      </m:r>
                    </m:oMath>
                  </m:oMathPara>
                </a14:m>
                <a:endParaRPr lang="sv-SE" sz="2400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98C5932-981B-0F4B-9BD0-8B025531C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766" y="2203241"/>
                <a:ext cx="43999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0296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6B2E5-C514-AD4C-B911-C15F23038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How</a:t>
            </a:r>
            <a:r>
              <a:rPr lang="sv-SE" dirty="0"/>
              <a:t> to </a:t>
            </a:r>
            <a:r>
              <a:rPr lang="sv-SE" dirty="0" err="1"/>
              <a:t>measure</a:t>
            </a:r>
            <a:r>
              <a:rPr lang="sv-SE" dirty="0"/>
              <a:t> </a:t>
            </a:r>
            <a:r>
              <a:rPr lang="sv-SE" dirty="0" err="1"/>
              <a:t>performance</a:t>
            </a:r>
            <a:r>
              <a:rPr lang="sv-SE" dirty="0"/>
              <a:t>?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099BD-2ACC-2B4F-A2AB-AAFA8F5709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v-SE" dirty="0"/>
              <a:t>Data packet: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 err="1"/>
              <a:t>Characterized</a:t>
            </a:r>
            <a:r>
              <a:rPr lang="sv-SE" dirty="0"/>
              <a:t> by</a:t>
            </a:r>
          </a:p>
          <a:p>
            <a:pPr lvl="1"/>
            <a:r>
              <a:rPr lang="en" sz="2000" dirty="0"/>
              <a:t>How many symbols the packet contains</a:t>
            </a:r>
          </a:p>
          <a:p>
            <a:pPr lvl="1"/>
            <a:r>
              <a:rPr lang="en" sz="2000" dirty="0"/>
              <a:t>How many information bits these symbols represent </a:t>
            </a:r>
            <a:br>
              <a:rPr lang="en" sz="2000" dirty="0"/>
            </a:br>
            <a:r>
              <a:rPr lang="en" sz="2000" dirty="0"/>
              <a:t>(determined by the modulation and coding scheme)</a:t>
            </a:r>
          </a:p>
          <a:p>
            <a:pPr lvl="1"/>
            <a:r>
              <a:rPr lang="en" sz="2000" dirty="0"/>
              <a:t>Probability of incorrect decoding at the receiver</a:t>
            </a:r>
          </a:p>
          <a:p>
            <a:endParaRPr lang="sv-SE" sz="2000" dirty="0"/>
          </a:p>
          <a:p>
            <a:endParaRPr lang="en-S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1C76A3-D29D-6547-A922-E0A90E9BB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BA3C5-A3AC-F54C-ACFD-2D721BFB03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4B8EF-AF7A-8641-9A10-44A6CD709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14</a:t>
            </a:fld>
            <a:endParaRPr lang="sv-S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FA04C5-0011-E34F-9A36-96F63755E61B}"/>
              </a:ext>
            </a:extLst>
          </p:cNvPr>
          <p:cNvSpPr/>
          <p:nvPr/>
        </p:nvSpPr>
        <p:spPr bwMode="auto">
          <a:xfrm>
            <a:off x="3846248" y="2203241"/>
            <a:ext cx="4872037" cy="936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022350" marR="0" indent="-350838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303AD0-293F-1346-8E99-AF3B5B6EADD1}"/>
              </a:ext>
            </a:extLst>
          </p:cNvPr>
          <p:cNvSpPr txBox="1"/>
          <p:nvPr/>
        </p:nvSpPr>
        <p:spPr>
          <a:xfrm>
            <a:off x="4692856" y="2441479"/>
            <a:ext cx="31788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Information symbols</a:t>
            </a:r>
          </a:p>
        </p:txBody>
      </p:sp>
    </p:spTree>
    <p:extLst>
      <p:ext uri="{BB962C8B-B14F-4D97-AF65-F5344CB8AC3E}">
        <p14:creationId xmlns:p14="http://schemas.microsoft.com/office/powerpoint/2010/main" val="3563683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5531C-B14D-4242-B51E-F36247F2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capacity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CDC10E0-2ACF-DD4D-94FC-45CF83E39AB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Channel capacity</a:t>
                </a:r>
              </a:p>
              <a:p>
                <a:pPr lvl="1"/>
                <a:r>
                  <a:rPr lang="en-US" dirty="0"/>
                  <a:t>Random variables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Channel described by conditional distribution</a:t>
                </a:r>
              </a:p>
              <a:p>
                <a:pPr marL="457200" lvl="1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b="1" dirty="0"/>
              </a:p>
              <a:p>
                <a:r>
                  <a:rPr lang="en-US" b="1" dirty="0"/>
                  <a:t>Channel coding theorem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[bit/channel use] is the capacity of the channel if: </a:t>
                </a:r>
                <a:br>
                  <a:rPr lang="en-US" dirty="0"/>
                </a:br>
                <a:r>
                  <a:rPr lang="en-US" dirty="0"/>
                  <a:t>For any given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there exist a channel coding codebook of a finite length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that has rate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offers an error probability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error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CDC10E0-2ACF-DD4D-94FC-45CF83E39A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 b="-531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7B81C8-F7F1-6E4D-AF64-D489E294E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C779C-29A9-8544-A572-958461B696E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D77FD-F68F-F64F-8086-184E44802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15</a:t>
            </a:fld>
            <a:endParaRPr lang="sv-SE" dirty="0"/>
          </a:p>
        </p:txBody>
      </p:sp>
      <p:grpSp>
        <p:nvGrpSpPr>
          <p:cNvPr id="7" name="Group 23">
            <a:extLst>
              <a:ext uri="{FF2B5EF4-FFF2-40B4-BE49-F238E27FC236}">
                <a16:creationId xmlns:a16="http://schemas.microsoft.com/office/drawing/2014/main" id="{22A6EF38-59B9-1B48-A38F-3F19DFDC7B8A}"/>
              </a:ext>
            </a:extLst>
          </p:cNvPr>
          <p:cNvGrpSpPr>
            <a:grpSpLocks/>
          </p:cNvGrpSpPr>
          <p:nvPr/>
        </p:nvGrpSpPr>
        <p:grpSpPr bwMode="auto">
          <a:xfrm>
            <a:off x="8345242" y="2203241"/>
            <a:ext cx="3730625" cy="576263"/>
            <a:chOff x="1701" y="1389"/>
            <a:chExt cx="2350" cy="363"/>
          </a:xfrm>
        </p:grpSpPr>
        <p:cxnSp>
          <p:nvCxnSpPr>
            <p:cNvPr id="8" name="AutoShape 24">
              <a:extLst>
                <a:ext uri="{FF2B5EF4-FFF2-40B4-BE49-F238E27FC236}">
                  <a16:creationId xmlns:a16="http://schemas.microsoft.com/office/drawing/2014/main" id="{1D82A11C-BB64-6046-A8A0-A3F42091FF4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249" y="1570"/>
              <a:ext cx="385" cy="1"/>
            </a:xfrm>
            <a:prstGeom prst="straightConnector1">
              <a:avLst/>
            </a:prstGeom>
            <a:noFill/>
            <a:ln w="15875">
              <a:solidFill>
                <a:srgbClr val="0033CC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" name="AutoShape 25">
              <a:extLst>
                <a:ext uri="{FF2B5EF4-FFF2-40B4-BE49-F238E27FC236}">
                  <a16:creationId xmlns:a16="http://schemas.microsoft.com/office/drawing/2014/main" id="{E9D30D6E-A214-E943-B46B-BCBEDD9EE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1389"/>
              <a:ext cx="817" cy="363"/>
            </a:xfrm>
            <a:prstGeom prst="roundRect">
              <a:avLst>
                <a:gd name="adj" fmla="val 3907"/>
              </a:avLst>
            </a:prstGeom>
            <a:noFill/>
            <a:ln w="19050" algn="ctr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>
                      <a:alpha val="14999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26">
                  <a:extLst>
                    <a:ext uri="{FF2B5EF4-FFF2-40B4-BE49-F238E27FC236}">
                      <a16:creationId xmlns:a16="http://schemas.microsoft.com/office/drawing/2014/main" id="{83A89F04-A53C-E54E-B09B-9F67E2DF414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48" y="1434"/>
                  <a:ext cx="817" cy="2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sv-SE" sz="2000" b="0" i="0" dirty="0" smtClean="0">
                            <a:latin typeface="Cambria Math" charset="0"/>
                          </a:rPr>
                          <m:t>Channel</m:t>
                        </m:r>
                      </m:oMath>
                    </m:oMathPara>
                  </a14:m>
                  <a:endParaRPr lang="sv-SE" sz="2000" dirty="0"/>
                </a:p>
              </p:txBody>
            </p:sp>
          </mc:Choice>
          <mc:Fallback xmlns="">
            <p:sp>
              <p:nvSpPr>
                <p:cNvPr id="10" name="Text Box 26">
                  <a:extLst>
                    <a:ext uri="{FF2B5EF4-FFF2-40B4-BE49-F238E27FC236}">
                      <a16:creationId xmlns:a16="http://schemas.microsoft.com/office/drawing/2014/main" id="{83A89F04-A53C-E54E-B09B-9F67E2DF41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1434"/>
                  <a:ext cx="817" cy="27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AutoShape 27">
              <a:extLst>
                <a:ext uri="{FF2B5EF4-FFF2-40B4-BE49-F238E27FC236}">
                  <a16:creationId xmlns:a16="http://schemas.microsoft.com/office/drawing/2014/main" id="{29EB5C80-C935-3640-9202-85C0C6590E0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018" y="1571"/>
              <a:ext cx="402" cy="0"/>
            </a:xfrm>
            <a:prstGeom prst="straightConnector1">
              <a:avLst/>
            </a:prstGeom>
            <a:noFill/>
            <a:ln w="15875">
              <a:solidFill>
                <a:srgbClr val="0033CC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28">
                  <a:extLst>
                    <a:ext uri="{FF2B5EF4-FFF2-40B4-BE49-F238E27FC236}">
                      <a16:creationId xmlns:a16="http://schemas.microsoft.com/office/drawing/2014/main" id="{1B07975D-2A08-1247-89FF-00FDD510048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01" y="1434"/>
                  <a:ext cx="318" cy="2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 algn="l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sz="2000" b="0" i="1" smtClean="0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sv-SE" sz="2000" i="1" dirty="0">
                    <a:latin typeface="Cambria Math" charset="0"/>
                  </a:endParaRPr>
                </a:p>
              </p:txBody>
            </p:sp>
          </mc:Choice>
          <mc:Fallback xmlns="">
            <p:sp>
              <p:nvSpPr>
                <p:cNvPr id="12" name="Text Box 28">
                  <a:extLst>
                    <a:ext uri="{FF2B5EF4-FFF2-40B4-BE49-F238E27FC236}">
                      <a16:creationId xmlns:a16="http://schemas.microsoft.com/office/drawing/2014/main" id="{1B07975D-2A08-1247-89FF-00FDD51004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01" y="1434"/>
                  <a:ext cx="318" cy="27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29">
                  <a:extLst>
                    <a:ext uri="{FF2B5EF4-FFF2-40B4-BE49-F238E27FC236}">
                      <a16:creationId xmlns:a16="http://schemas.microsoft.com/office/drawing/2014/main" id="{FB5F18DF-D5FB-7E45-A844-2E3B6DD9238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84" y="1447"/>
                  <a:ext cx="367" cy="2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sz="20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sv-SE" sz="2000" dirty="0">
                    <a:solidFill>
                      <a:schemeClr val="tx1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13" name="Text Box 29">
                  <a:extLst>
                    <a:ext uri="{FF2B5EF4-FFF2-40B4-BE49-F238E27FC236}">
                      <a16:creationId xmlns:a16="http://schemas.microsoft.com/office/drawing/2014/main" id="{FB5F18DF-D5FB-7E45-A844-2E3B6DD923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84" y="1447"/>
                  <a:ext cx="367" cy="259"/>
                </a:xfrm>
                <a:prstGeom prst="rect">
                  <a:avLst/>
                </a:prstGeom>
                <a:blipFill>
                  <a:blip r:embed="rId5"/>
                  <a:stretch>
                    <a:fillRect b="-303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5038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E7A4F-FF52-E842-9957-FE444142D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Passband and baseband signals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C015B-FC89-5D49-8C06-586E6DE392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712" y="1830357"/>
            <a:ext cx="10853647" cy="523376"/>
          </a:xfrm>
        </p:spPr>
        <p:txBody>
          <a:bodyPr/>
          <a:lstStyle/>
          <a:p>
            <a:r>
              <a:rPr lang="en-US" dirty="0"/>
              <a:t>Bandwidth: Distance from smallest to largest frequency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41471-56F4-F340-8359-BCEC85AE8D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730B4-A8F9-B845-B44F-10C6753DB37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32E50-C55E-F74F-B495-B239E175A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16</a:t>
            </a:fld>
            <a:endParaRPr lang="sv-SE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B9DFD09-18D4-E04A-8975-8B28155ED356}"/>
              </a:ext>
            </a:extLst>
          </p:cNvPr>
          <p:cNvGrpSpPr/>
          <p:nvPr/>
        </p:nvGrpSpPr>
        <p:grpSpPr>
          <a:xfrm>
            <a:off x="5462045" y="2441359"/>
            <a:ext cx="4520918" cy="3577416"/>
            <a:chOff x="790235" y="2648676"/>
            <a:chExt cx="4520918" cy="357741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B00E628-B0C4-5749-9E34-8EA0B6C07491}"/>
                </a:ext>
              </a:extLst>
            </p:cNvPr>
            <p:cNvGrpSpPr/>
            <p:nvPr/>
          </p:nvGrpSpPr>
          <p:grpSpPr>
            <a:xfrm>
              <a:off x="908649" y="2648676"/>
              <a:ext cx="3244732" cy="1650566"/>
              <a:chOff x="1043608" y="2244156"/>
              <a:chExt cx="2194210" cy="1116175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5762001E-DDA1-0847-B620-ED7B3CC7AEE8}"/>
                  </a:ext>
                </a:extLst>
              </p:cNvPr>
              <p:cNvCxnSpPr/>
              <p:nvPr/>
            </p:nvCxnSpPr>
            <p:spPr bwMode="auto">
              <a:xfrm>
                <a:off x="1043608" y="2924944"/>
                <a:ext cx="1872382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19A17E5C-CF95-404B-A4D9-78050D991EFF}"/>
                  </a:ext>
                </a:extLst>
              </p:cNvPr>
              <p:cNvSpPr/>
              <p:nvPr/>
            </p:nvSpPr>
            <p:spPr bwMode="auto">
              <a:xfrm>
                <a:off x="1365436" y="2244156"/>
                <a:ext cx="1228725" cy="701946"/>
              </a:xfrm>
              <a:custGeom>
                <a:avLst/>
                <a:gdLst>
                  <a:gd name="connsiteX0" fmla="*/ 0 w 1228725"/>
                  <a:gd name="connsiteY0" fmla="*/ 673371 h 701946"/>
                  <a:gd name="connsiteX1" fmla="*/ 200025 w 1228725"/>
                  <a:gd name="connsiteY1" fmla="*/ 216171 h 701946"/>
                  <a:gd name="connsiteX2" fmla="*/ 471488 w 1228725"/>
                  <a:gd name="connsiteY2" fmla="*/ 144733 h 701946"/>
                  <a:gd name="connsiteX3" fmla="*/ 585788 w 1228725"/>
                  <a:gd name="connsiteY3" fmla="*/ 344758 h 701946"/>
                  <a:gd name="connsiteX4" fmla="*/ 785813 w 1228725"/>
                  <a:gd name="connsiteY4" fmla="*/ 1858 h 701946"/>
                  <a:gd name="connsiteX5" fmla="*/ 1028700 w 1228725"/>
                  <a:gd name="connsiteY5" fmla="*/ 230458 h 701946"/>
                  <a:gd name="connsiteX6" fmla="*/ 1228725 w 1228725"/>
                  <a:gd name="connsiteY6" fmla="*/ 701946 h 701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28725" h="701946">
                    <a:moveTo>
                      <a:pt x="0" y="673371"/>
                    </a:moveTo>
                    <a:cubicBezTo>
                      <a:pt x="60722" y="488824"/>
                      <a:pt x="121444" y="304277"/>
                      <a:pt x="200025" y="216171"/>
                    </a:cubicBezTo>
                    <a:cubicBezTo>
                      <a:pt x="278606" y="128065"/>
                      <a:pt x="407194" y="123302"/>
                      <a:pt x="471488" y="144733"/>
                    </a:cubicBezTo>
                    <a:cubicBezTo>
                      <a:pt x="535782" y="166164"/>
                      <a:pt x="533401" y="368570"/>
                      <a:pt x="585788" y="344758"/>
                    </a:cubicBezTo>
                    <a:cubicBezTo>
                      <a:pt x="638175" y="320946"/>
                      <a:pt x="711994" y="20908"/>
                      <a:pt x="785813" y="1858"/>
                    </a:cubicBezTo>
                    <a:cubicBezTo>
                      <a:pt x="859632" y="-17192"/>
                      <a:pt x="954881" y="113777"/>
                      <a:pt x="1028700" y="230458"/>
                    </a:cubicBezTo>
                    <a:cubicBezTo>
                      <a:pt x="1102519" y="347139"/>
                      <a:pt x="1228725" y="701946"/>
                      <a:pt x="1228725" y="701946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1022350" marR="0" indent="-350838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2" charset="2"/>
                  <a:buNone/>
                  <a:tabLst/>
                </a:pPr>
                <a:endParaRPr kumimoji="0" 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51C76E0-7975-934A-B2DB-AFC727815609}"/>
                      </a:ext>
                    </a:extLst>
                  </p:cNvPr>
                  <p:cNvSpPr txBox="1"/>
                  <p:nvPr/>
                </p:nvSpPr>
                <p:spPr>
                  <a:xfrm>
                    <a:off x="3040328" y="2791961"/>
                    <a:ext cx="19749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sv-SE" sz="1800" b="0" i="1" smtClean="0">
                              <a:latin typeface="Cambria Math" charset="0"/>
                            </a:rPr>
                            <m:t>𝑓</m:t>
                          </m:r>
                        </m:oMath>
                      </m:oMathPara>
                    </a14:m>
                    <a:endParaRPr lang="en-US" sz="1800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0328" y="2791961"/>
                    <a:ext cx="197490" cy="276999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20833" t="-149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DE4183C8-979A-744B-9619-D63AA32F82AA}"/>
                  </a:ext>
                </a:extLst>
              </p:cNvPr>
              <p:cNvCxnSpPr/>
              <p:nvPr/>
            </p:nvCxnSpPr>
            <p:spPr bwMode="auto">
              <a:xfrm>
                <a:off x="1979798" y="2852936"/>
                <a:ext cx="0" cy="144016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A6FF1A3-25F8-0946-97E4-A38D6986E013}"/>
                  </a:ext>
                </a:extLst>
              </p:cNvPr>
              <p:cNvSpPr txBox="1"/>
              <p:nvPr/>
            </p:nvSpPr>
            <p:spPr>
              <a:xfrm>
                <a:off x="1915678" y="3007985"/>
                <a:ext cx="1282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800"/>
                  <a:t>0</a:t>
                </a:r>
                <a:endParaRPr lang="en-US" sz="1800" dirty="0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89CA344-F191-E64D-B0C1-ADFFE281B9EE}"/>
                  </a:ext>
                </a:extLst>
              </p:cNvPr>
              <p:cNvCxnSpPr/>
              <p:nvPr/>
            </p:nvCxnSpPr>
            <p:spPr bwMode="auto">
              <a:xfrm>
                <a:off x="2587360" y="2852936"/>
                <a:ext cx="0" cy="144016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4F56B73-933D-8D43-A26E-89A459BAC8F4}"/>
                  </a:ext>
                </a:extLst>
              </p:cNvPr>
              <p:cNvCxnSpPr/>
              <p:nvPr/>
            </p:nvCxnSpPr>
            <p:spPr bwMode="auto">
              <a:xfrm>
                <a:off x="1366056" y="2852936"/>
                <a:ext cx="0" cy="144016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068E126A-108C-274F-9BEE-B4207FD14D87}"/>
                      </a:ext>
                    </a:extLst>
                  </p:cNvPr>
                  <p:cNvSpPr txBox="1"/>
                  <p:nvPr/>
                </p:nvSpPr>
                <p:spPr>
                  <a:xfrm>
                    <a:off x="2375444" y="3010889"/>
                    <a:ext cx="286049" cy="34944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sv-SE" sz="1800" b="0" i="0" dirty="0" smtClean="0">
                              <a:latin typeface="Cambria Math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sv-SE" sz="180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sz="1800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sv-SE" sz="1800" dirty="0">
                                  <a:latin typeface="Cambria Math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en-US" sz="1800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068E126A-108C-274F-9BEE-B4207FD14D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5444" y="3010889"/>
                    <a:ext cx="286049" cy="34944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571" t="-2439" r="-8571" b="-12195"/>
                    </a:stretch>
                  </a:blipFill>
                </p:spPr>
                <p:txBody>
                  <a:bodyPr/>
                  <a:lstStyle/>
                  <a:p>
                    <a:r>
                      <a:rPr lang="en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CE3AA648-4141-C04E-B11A-7B43AAFD66A0}"/>
                      </a:ext>
                    </a:extLst>
                  </p:cNvPr>
                  <p:cNvSpPr txBox="1"/>
                  <p:nvPr/>
                </p:nvSpPr>
                <p:spPr>
                  <a:xfrm>
                    <a:off x="1114475" y="3010889"/>
                    <a:ext cx="286049" cy="34944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sv-SE" sz="1800" b="0" i="0" dirty="0" smtClean="0">
                              <a:latin typeface="Cambria Math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sv-SE" sz="180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sz="1800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sv-SE" sz="1800" dirty="0">
                                  <a:latin typeface="Cambria Math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en-US" sz="1800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CE3AA648-4141-C04E-B11A-7B43AAFD66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4475" y="3010889"/>
                    <a:ext cx="286049" cy="34944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941" t="-2439" r="-8824" b="-12195"/>
                    </a:stretch>
                  </a:blipFill>
                </p:spPr>
                <p:txBody>
                  <a:bodyPr/>
                  <a:lstStyle/>
                  <a:p>
                    <a:r>
                      <a:rPr lang="en-S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6833EC2-2D98-7446-9B20-56DECA7E5736}"/>
                    </a:ext>
                  </a:extLst>
                </p:cNvPr>
                <p:cNvSpPr txBox="1"/>
                <p:nvPr/>
              </p:nvSpPr>
              <p:spPr>
                <a:xfrm>
                  <a:off x="790235" y="4503248"/>
                  <a:ext cx="4520918" cy="17228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Bandwidth (baseband):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4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sz="2400" i="1" dirty="0" smtClean="0">
                              <a:latin typeface="Cambria Math" charset="0"/>
                            </a:rPr>
                            <m:t>2</m:t>
                          </m:r>
                        </m:den>
                      </m:f>
                    </m:oMath>
                  </a14:m>
                  <a:endParaRPr lang="en-US" sz="2400" dirty="0"/>
                </a:p>
                <a:p>
                  <a:r>
                    <a:rPr lang="en-US" sz="2400" dirty="0"/>
                    <a:t>Complex-valued signal</a:t>
                  </a:r>
                </a:p>
                <a:p>
                  <a:endParaRPr lang="en-US" sz="2400" dirty="0"/>
                </a:p>
                <a:p>
                  <a:r>
                    <a:rPr lang="en-US" sz="2400" dirty="0"/>
                    <a:t>Described by </a:t>
                  </a:r>
                  <a14:m>
                    <m:oMath xmlns:m="http://schemas.openxmlformats.org/officeDocument/2006/math">
                      <m:r>
                        <a:rPr lang="sv-SE" sz="24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a14:m>
                  <a:r>
                    <a:rPr lang="en-US" sz="2400" dirty="0"/>
                    <a:t> complex samples/s</a:t>
                  </a: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6833EC2-2D98-7446-9B20-56DECA7E57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235" y="4503248"/>
                  <a:ext cx="4520918" cy="1722844"/>
                </a:xfrm>
                <a:prstGeom prst="rect">
                  <a:avLst/>
                </a:prstGeom>
                <a:blipFill>
                  <a:blip r:embed="rId5"/>
                  <a:stretch>
                    <a:fillRect l="-1961" r="-1120" b="-6569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7751E9E-4F5C-5C4B-95C9-8861A6525245}"/>
              </a:ext>
            </a:extLst>
          </p:cNvPr>
          <p:cNvGrpSpPr/>
          <p:nvPr/>
        </p:nvGrpSpPr>
        <p:grpSpPr>
          <a:xfrm>
            <a:off x="1144474" y="2441360"/>
            <a:ext cx="4116961" cy="3541709"/>
            <a:chOff x="5218136" y="2650406"/>
            <a:chExt cx="4116961" cy="3541709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90C6665-386D-494C-8599-EFAB084316CE}"/>
                </a:ext>
              </a:extLst>
            </p:cNvPr>
            <p:cNvCxnSpPr/>
            <p:nvPr/>
          </p:nvCxnSpPr>
          <p:spPr bwMode="auto">
            <a:xfrm>
              <a:off x="5271312" y="3657135"/>
              <a:ext cx="2768822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CD7B1B5-7E99-E046-A9D3-0D16F560EBAF}"/>
                </a:ext>
              </a:extLst>
            </p:cNvPr>
            <p:cNvSpPr/>
            <p:nvPr/>
          </p:nvSpPr>
          <p:spPr bwMode="auto">
            <a:xfrm>
              <a:off x="5747222" y="2650406"/>
              <a:ext cx="1817002" cy="1038017"/>
            </a:xfrm>
            <a:custGeom>
              <a:avLst/>
              <a:gdLst>
                <a:gd name="connsiteX0" fmla="*/ 0 w 1228725"/>
                <a:gd name="connsiteY0" fmla="*/ 673371 h 701946"/>
                <a:gd name="connsiteX1" fmla="*/ 200025 w 1228725"/>
                <a:gd name="connsiteY1" fmla="*/ 216171 h 701946"/>
                <a:gd name="connsiteX2" fmla="*/ 471488 w 1228725"/>
                <a:gd name="connsiteY2" fmla="*/ 144733 h 701946"/>
                <a:gd name="connsiteX3" fmla="*/ 585788 w 1228725"/>
                <a:gd name="connsiteY3" fmla="*/ 344758 h 701946"/>
                <a:gd name="connsiteX4" fmla="*/ 785813 w 1228725"/>
                <a:gd name="connsiteY4" fmla="*/ 1858 h 701946"/>
                <a:gd name="connsiteX5" fmla="*/ 1028700 w 1228725"/>
                <a:gd name="connsiteY5" fmla="*/ 230458 h 701946"/>
                <a:gd name="connsiteX6" fmla="*/ 1228725 w 1228725"/>
                <a:gd name="connsiteY6" fmla="*/ 701946 h 701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8725" h="701946">
                  <a:moveTo>
                    <a:pt x="0" y="673371"/>
                  </a:moveTo>
                  <a:cubicBezTo>
                    <a:pt x="60722" y="488824"/>
                    <a:pt x="121444" y="304277"/>
                    <a:pt x="200025" y="216171"/>
                  </a:cubicBezTo>
                  <a:cubicBezTo>
                    <a:pt x="278606" y="128065"/>
                    <a:pt x="407194" y="123302"/>
                    <a:pt x="471488" y="144733"/>
                  </a:cubicBezTo>
                  <a:cubicBezTo>
                    <a:pt x="535782" y="166164"/>
                    <a:pt x="533401" y="368570"/>
                    <a:pt x="585788" y="344758"/>
                  </a:cubicBezTo>
                  <a:cubicBezTo>
                    <a:pt x="638175" y="320946"/>
                    <a:pt x="711994" y="20908"/>
                    <a:pt x="785813" y="1858"/>
                  </a:cubicBezTo>
                  <a:cubicBezTo>
                    <a:pt x="859632" y="-17192"/>
                    <a:pt x="954881" y="113777"/>
                    <a:pt x="1028700" y="230458"/>
                  </a:cubicBezTo>
                  <a:cubicBezTo>
                    <a:pt x="1102519" y="347139"/>
                    <a:pt x="1228725" y="701946"/>
                    <a:pt x="1228725" y="701946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1022350" marR="0" indent="-350838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EE1D529-41CE-2A40-9481-B1062E7FC954}"/>
                    </a:ext>
                  </a:extLst>
                </p:cNvPr>
                <p:cNvSpPr txBox="1"/>
                <p:nvPr/>
              </p:nvSpPr>
              <p:spPr>
                <a:xfrm>
                  <a:off x="8224002" y="3460484"/>
                  <a:ext cx="292042" cy="4096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sz="1800" b="0" i="1" smtClean="0">
                            <a:latin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4002" y="3460484"/>
                  <a:ext cx="292042" cy="40961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0417" t="-2985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4E272F2-661D-F347-82CB-E44B959C73B9}"/>
                </a:ext>
              </a:extLst>
            </p:cNvPr>
            <p:cNvCxnSpPr/>
            <p:nvPr/>
          </p:nvCxnSpPr>
          <p:spPr bwMode="auto">
            <a:xfrm>
              <a:off x="6655722" y="3550652"/>
              <a:ext cx="0" cy="21296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78A5DEC-AF84-AB48-A731-7310328B9366}"/>
                    </a:ext>
                  </a:extLst>
                </p:cNvPr>
                <p:cNvSpPr txBox="1"/>
                <p:nvPr/>
              </p:nvSpPr>
              <p:spPr>
                <a:xfrm>
                  <a:off x="6532963" y="3779934"/>
                  <a:ext cx="2455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 smtClean="0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i="1" dirty="0" smtClean="0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2963" y="3779934"/>
                  <a:ext cx="245516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2500" t="-2222" r="-10000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1DD271F-C9FF-FF4F-9A40-C52AE50C870E}"/>
                </a:ext>
              </a:extLst>
            </p:cNvPr>
            <p:cNvCxnSpPr/>
            <p:nvPr/>
          </p:nvCxnSpPr>
          <p:spPr bwMode="auto">
            <a:xfrm>
              <a:off x="7554166" y="3550652"/>
              <a:ext cx="0" cy="21296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5FD47C6-AF58-9A42-AF89-A1691088E9FA}"/>
                </a:ext>
              </a:extLst>
            </p:cNvPr>
            <p:cNvCxnSpPr/>
            <p:nvPr/>
          </p:nvCxnSpPr>
          <p:spPr bwMode="auto">
            <a:xfrm>
              <a:off x="5748138" y="3550652"/>
              <a:ext cx="0" cy="21296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A568A6A-4E86-1E48-86B4-DB61C9BAAFC0}"/>
                    </a:ext>
                  </a:extLst>
                </p:cNvPr>
                <p:cNvSpPr txBox="1"/>
                <p:nvPr/>
              </p:nvSpPr>
              <p:spPr>
                <a:xfrm>
                  <a:off x="7101337" y="3784228"/>
                  <a:ext cx="881753" cy="5186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  <m:r>
                          <a:rPr lang="sv-SE" sz="1800" b="0" i="0" dirty="0" smtClean="0">
                            <a:latin typeface="Cambria Math" charset="0"/>
                          </a:rPr>
                          <m:t>+</m:t>
                        </m:r>
                        <m:f>
                          <m:fPr>
                            <m:ctrlPr>
                              <a:rPr lang="sv-SE" sz="18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v-SE" sz="1800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num>
                          <m:den>
                            <m:r>
                              <a:rPr lang="sv-SE" sz="1800" dirty="0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A568A6A-4E86-1E48-86B4-DB61C9BAAF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1337" y="3784228"/>
                  <a:ext cx="881753" cy="518604"/>
                </a:xfrm>
                <a:prstGeom prst="rect">
                  <a:avLst/>
                </a:prstGeom>
                <a:blipFill>
                  <a:blip r:embed="rId8"/>
                  <a:stretch>
                    <a:fillRect t="-2439" b="-12195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B8E49C5-FC0F-9F47-9440-BE14314280A9}"/>
                    </a:ext>
                  </a:extLst>
                </p:cNvPr>
                <p:cNvSpPr txBox="1"/>
                <p:nvPr/>
              </p:nvSpPr>
              <p:spPr>
                <a:xfrm>
                  <a:off x="5423876" y="3784228"/>
                  <a:ext cx="668516" cy="5167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  <m:r>
                          <a:rPr lang="sv-SE" sz="1800" b="0" i="0" dirty="0" smtClean="0">
                            <a:latin typeface="Cambria Math" charset="0"/>
                          </a:rPr>
                          <m:t>−</m:t>
                        </m:r>
                        <m:f>
                          <m:fPr>
                            <m:ctrlPr>
                              <a:rPr lang="sv-SE" sz="18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v-SE" sz="1800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num>
                          <m:den>
                            <m:r>
                              <a:rPr lang="sv-SE" sz="1800" dirty="0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B8E49C5-FC0F-9F47-9440-BE14314280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3876" y="3784228"/>
                  <a:ext cx="668516" cy="516745"/>
                </a:xfrm>
                <a:prstGeom prst="rect">
                  <a:avLst/>
                </a:prstGeom>
                <a:blipFill>
                  <a:blip r:embed="rId9"/>
                  <a:stretch>
                    <a:fillRect l="-11111" t="-2439" r="-5556" b="-12195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7398EB8-5475-504E-B188-146014CF8780}"/>
                    </a:ext>
                  </a:extLst>
                </p:cNvPr>
                <p:cNvSpPr txBox="1"/>
                <p:nvPr/>
              </p:nvSpPr>
              <p:spPr>
                <a:xfrm>
                  <a:off x="5218136" y="4622455"/>
                  <a:ext cx="4116961" cy="15696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Bandwidth (passband): </a:t>
                  </a:r>
                  <a14:m>
                    <m:oMath xmlns:m="http://schemas.openxmlformats.org/officeDocument/2006/math">
                      <m:r>
                        <a:rPr lang="sv-SE" sz="24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a14:m>
                  <a:endParaRPr lang="en-US" sz="2400" dirty="0"/>
                </a:p>
                <a:p>
                  <a:r>
                    <a:rPr lang="en-US" sz="2400" dirty="0"/>
                    <a:t>Real-valued signal</a:t>
                  </a:r>
                </a:p>
                <a:p>
                  <a:endParaRPr lang="en-US" sz="2400" dirty="0"/>
                </a:p>
                <a:p>
                  <a:r>
                    <a:rPr lang="en-US" sz="2400" dirty="0"/>
                    <a:t>Described by </a:t>
                  </a:r>
                  <a14:m>
                    <m:oMath xmlns:m="http://schemas.openxmlformats.org/officeDocument/2006/math">
                      <m:r>
                        <a:rPr lang="sv-SE" sz="2400" b="0" i="0" dirty="0" smtClean="0">
                          <a:latin typeface="Cambria Math" charset="0"/>
                        </a:rPr>
                        <m:t>2</m:t>
                      </m:r>
                      <m:r>
                        <a:rPr lang="sv-SE" sz="24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a14:m>
                  <a:r>
                    <a:rPr lang="en-US" sz="2400" dirty="0"/>
                    <a:t> real samples/s</a:t>
                  </a: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7398EB8-5475-504E-B188-146014CF87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8136" y="4622455"/>
                  <a:ext cx="4116961" cy="1569660"/>
                </a:xfrm>
                <a:prstGeom prst="rect">
                  <a:avLst/>
                </a:prstGeom>
                <a:blipFill>
                  <a:blip r:embed="rId10"/>
                  <a:stretch>
                    <a:fillRect l="-2154" t="-3252" r="-1231" b="-7317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6B96E34A-6B26-674A-8539-61B476F26605}"/>
              </a:ext>
            </a:extLst>
          </p:cNvPr>
          <p:cNvSpPr/>
          <p:nvPr/>
        </p:nvSpPr>
        <p:spPr bwMode="auto">
          <a:xfrm>
            <a:off x="4792614" y="6166389"/>
            <a:ext cx="6935745" cy="632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022350" marR="0" indent="-350838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FA2247-EBCF-3645-BF48-6D16915B6049}"/>
              </a:ext>
            </a:extLst>
          </p:cNvPr>
          <p:cNvSpPr txBox="1"/>
          <p:nvPr/>
        </p:nvSpPr>
        <p:spPr>
          <a:xfrm>
            <a:off x="4881408" y="6234733"/>
            <a:ext cx="6935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These samples are used to convey information</a:t>
            </a:r>
          </a:p>
        </p:txBody>
      </p:sp>
    </p:spTree>
    <p:extLst>
      <p:ext uri="{BB962C8B-B14F-4D97-AF65-F5344CB8AC3E}">
        <p14:creationId xmlns:p14="http://schemas.microsoft.com/office/powerpoint/2010/main" val="190363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46072-E27E-8545-BC3E-43B963C7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Distribution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A8167A0-8B87-4949-8AB3-9EFBFF8B6394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1830356"/>
                <a:ext cx="7117821" cy="466664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sv-SE" i="1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dirty="0"/>
                  <a:t> is zero-mean Gaussian distributed,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charset="0"/>
                      </a:rPr>
                      <m:t>𝑥</m:t>
                    </m:r>
                    <m:r>
                      <a:rPr lang="sv-SE" i="1">
                        <a:latin typeface="Cambria Math" charset="0"/>
                      </a:rPr>
                      <m:t>∼</m:t>
                    </m:r>
                    <m:r>
                      <a:rPr lang="sv-SE" i="1">
                        <a:latin typeface="Cambria Math" charset="0"/>
                      </a:rPr>
                      <m:t>𝑁</m:t>
                    </m:r>
                    <m:r>
                      <a:rPr lang="sv-SE" i="1">
                        <a:latin typeface="Cambria Math" charset="0"/>
                      </a:rPr>
                      <m:t>(0,</m:t>
                    </m:r>
                    <m:sSup>
                      <m:sSup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i="1">
                            <a:latin typeface="Cambria Math" charset="0"/>
                          </a:rPr>
                          <m:t>𝜎</m:t>
                        </m:r>
                      </m:e>
                      <m:sup>
                        <m:r>
                          <a:rPr lang="sv-SE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sv-S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dirty="0"/>
                  <a:t>Probability density function (PDF):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i="1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sv-SE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lang="sv-SE" i="1">
                                  <a:latin typeface="Cambria Math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i="1">
                                      <a:latin typeface="Cambria Math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sv-SE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i="1"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sv-SE" i="1">
                              <a:latin typeface="Cambria Math" charset="0"/>
                            </a:rPr>
                            <m:t>−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sv-SE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sv-SE" i="1">
                                  <a:latin typeface="Cambria Math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i="1">
                                      <a:latin typeface="Cambria Math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sv-SE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sv-SE" dirty="0"/>
              </a:p>
              <a:p>
                <a:pPr marL="0" indent="0">
                  <a:buNone/>
                </a:pPr>
                <a:endParaRPr lang="sv-SE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Properties: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sv-SE" i="1">
                        <a:latin typeface="Cambria Math" charset="0"/>
                      </a:rPr>
                      <m:t>=0,</m:t>
                    </m:r>
                    <m:r>
                      <a:rPr lang="sv-SE" i="1">
                        <a:latin typeface="Cambria Math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sv-SE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i="1">
                            <a:latin typeface="Cambria Math" charset="0"/>
                          </a:rPr>
                          <m:t>𝜎</m:t>
                        </m:r>
                      </m:e>
                      <m:sup>
                        <m:r>
                          <a:rPr lang="sv-SE" i="1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sv-SE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A8167A0-8B87-4949-8AB3-9EFBFF8B63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1830356"/>
                <a:ext cx="7117821" cy="4666643"/>
              </a:xfrm>
              <a:blipFill>
                <a:blip r:embed="rId2"/>
                <a:stretch>
                  <a:fillRect l="-1248" t="-190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437441-A8D2-024F-B1C2-24197E1560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131BB-F825-834C-961C-E21484C9088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DEB64-BB12-D04D-8C65-F676B3FD7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17</a:t>
            </a:fld>
            <a:endParaRPr lang="sv-S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B96FB3-1456-004E-A585-5D1FAC9DE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651" y="2505862"/>
            <a:ext cx="5595349" cy="41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34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46072-E27E-8545-BC3E-43B963C7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Gaussian Distribution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A8167A0-8B87-4949-8AB3-9EFBFF8B6394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6931555" cy="4885264"/>
              </a:xfrm>
            </p:spPr>
            <p:txBody>
              <a:bodyPr/>
              <a:lstStyle/>
              <a:p>
                <a:r>
                  <a:rPr lang="sv-SE" dirty="0"/>
                  <a:t>Consider independent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𝑅</m:t>
                        </m:r>
                      </m:sub>
                    </m:sSub>
                    <m:r>
                      <a:rPr lang="sv-SE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𝐼</m:t>
                        </m:r>
                      </m:sub>
                    </m:sSub>
                    <m:r>
                      <a:rPr lang="sv-SE" i="1">
                        <a:latin typeface="Cambria Math" charset="0"/>
                      </a:rPr>
                      <m:t>∼</m:t>
                    </m:r>
                    <m:r>
                      <a:rPr lang="sv-SE" i="1">
                        <a:latin typeface="Cambria Math" charset="0"/>
                      </a:rPr>
                      <m:t>𝑁</m:t>
                    </m:r>
                    <m:r>
                      <a:rPr lang="sv-SE" i="1">
                        <a:latin typeface="Cambria Math" charset="0"/>
                      </a:rPr>
                      <m:t>(0,</m:t>
                    </m:r>
                    <m:sSup>
                      <m:sSup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i="1">
                            <a:latin typeface="Cambria Math" charset="0"/>
                          </a:rPr>
                          <m:t>𝜎</m:t>
                        </m:r>
                      </m:e>
                      <m:sup>
                        <m:r>
                          <a:rPr lang="sv-SE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sv-SE" i="1">
                        <a:latin typeface="Cambria Math" charset="0"/>
                      </a:rPr>
                      <m:t>/2)</m:t>
                    </m:r>
                  </m:oMath>
                </a14:m>
                <a:endParaRPr lang="sv-SE" i="1" dirty="0">
                  <a:latin typeface="Cambria Math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sv-SE" i="1">
                        <a:latin typeface="Cambria Math" charset="0"/>
                      </a:rPr>
                      <m:t>𝑥</m:t>
                    </m:r>
                    <m:r>
                      <a:rPr lang="sv-SE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𝑅</m:t>
                        </m:r>
                      </m:sub>
                    </m:sSub>
                    <m:r>
                      <a:rPr lang="sv-SE" i="1">
                        <a:latin typeface="Cambria Math" charset="0"/>
                      </a:rPr>
                      <m:t>+</m:t>
                    </m:r>
                    <m:r>
                      <a:rPr lang="sv-SE" i="1">
                        <a:latin typeface="Cambria Math" charset="0"/>
                      </a:rPr>
                      <m:t>𝑗</m:t>
                    </m:r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 is circularly symmetric complex Gaussian distributed,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sv-SE" i="1">
                        <a:latin typeface="Cambria Math" charset="0"/>
                      </a:rPr>
                      <m:t>𝑥</m:t>
                    </m:r>
                    <m:r>
                      <a:rPr lang="sv-SE" i="1">
                        <a:latin typeface="Cambria Math" charset="0"/>
                      </a:rPr>
                      <m:t>∼</m:t>
                    </m:r>
                    <m:r>
                      <a:rPr lang="sv-SE" i="1">
                        <a:latin typeface="Cambria Math" charset="0"/>
                      </a:rPr>
                      <m:t>𝐶𝑁</m:t>
                    </m:r>
                    <m:r>
                      <a:rPr lang="sv-SE" i="1">
                        <a:latin typeface="Cambria Math" charset="0"/>
                      </a:rPr>
                      <m:t>(0,</m:t>
                    </m:r>
                    <m:sSup>
                      <m:sSup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i="1">
                            <a:latin typeface="Cambria Math" charset="0"/>
                          </a:rPr>
                          <m:t>𝜎</m:t>
                        </m:r>
                      </m:e>
                      <m:sup>
                        <m:r>
                          <a:rPr lang="sv-SE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sv-SE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, with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i="1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sv-SE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i="1">
                                      <a:latin typeface="Cambria Math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sv-SE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i="1"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sv-SE" i="1">
                              <a:latin typeface="Cambria Math" charset="0"/>
                            </a:rPr>
                            <m:t>−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sv-SE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charset="0"/>
                                    </a:rPr>
                                    <m:t>𝑅</m:t>
                                  </m:r>
                                </m:sub>
                                <m:sup>
                                  <m:r>
                                    <a:rPr lang="sv-SE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i="1">
                                      <a:latin typeface="Cambria Math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sv-SE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f>
                        <m:f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i="1">
                                      <a:latin typeface="Cambria Math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sv-SE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i="1"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sv-SE" i="1">
                              <a:latin typeface="Cambria Math" charset="0"/>
                            </a:rPr>
                            <m:t>−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sv-SE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charset="0"/>
                                    </a:rPr>
                                    <m:t>𝐼</m:t>
                                  </m:r>
                                </m:sub>
                                <m:sup>
                                  <m:r>
                                    <a:rPr lang="sv-SE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i="1">
                                      <a:latin typeface="Cambria Math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sv-SE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sv-SE" i="1" dirty="0"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sv-SE" i="1">
                              <a:latin typeface="Cambria Math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sv-SE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i="1"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sv-SE" i="1">
                              <a:latin typeface="Cambria Math" charset="0"/>
                            </a:rPr>
                            <m:t>−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sv-SE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i="1">
                                      <a:latin typeface="Cambria Math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sv-SE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spcBef>
                    <a:spcPts val="1500"/>
                  </a:spcBef>
                  <a:buNone/>
                </a:pPr>
                <a:endParaRPr lang="en-US" dirty="0"/>
              </a:p>
              <a:p>
                <a:pPr marL="0" indent="0">
                  <a:spcBef>
                    <a:spcPts val="1500"/>
                  </a:spcBef>
                  <a:buNone/>
                </a:pPr>
                <a:r>
                  <a:rPr lang="en-US" dirty="0"/>
                  <a:t>Properties: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sv-SE" i="1">
                        <a:latin typeface="Cambria Math" charset="0"/>
                      </a:rPr>
                      <m:t>=0,</m:t>
                    </m:r>
                    <m:r>
                      <a:rPr lang="sv-SE" i="1">
                        <a:latin typeface="Cambria Math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sv-SE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sv-SE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i="1">
                            <a:latin typeface="Cambria Math" charset="0"/>
                          </a:rPr>
                          <m:t>𝜎</m:t>
                        </m:r>
                      </m:e>
                      <m:sup>
                        <m:r>
                          <a:rPr lang="sv-SE" i="1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A8167A0-8B87-4949-8AB3-9EFBFF8B63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6931555" cy="4885264"/>
              </a:xfrm>
              <a:blipFill>
                <a:blip r:embed="rId2"/>
                <a:stretch>
                  <a:fillRect l="-1280" t="-1818" r="-109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437441-A8D2-024F-B1C2-24197E1560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131BB-F825-834C-961C-E21484C9088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DEB64-BB12-D04D-8C65-F676B3FD7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18</a:t>
            </a:fld>
            <a:endParaRPr lang="sv-SE" dirty="0"/>
          </a:p>
        </p:txBody>
      </p:sp>
      <p:pic>
        <p:nvPicPr>
          <p:cNvPr id="9" name="Picture 8" descr="A picture containing computer&#10;&#10;Description automatically generated">
            <a:extLst>
              <a:ext uri="{FF2B5EF4-FFF2-40B4-BE49-F238E27FC236}">
                <a16:creationId xmlns:a16="http://schemas.microsoft.com/office/drawing/2014/main" id="{B4B039CB-C897-4343-9788-F29BF0F24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652" y="2946397"/>
            <a:ext cx="5190242" cy="376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231EA-CFC1-3540-9C04-EFD937F55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Capacity and mutual information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F0EB5A0-DB00-B74E-A472-618AD6DAACD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Channel capacity</a:t>
                </a:r>
              </a:p>
              <a:p>
                <a:pPr marL="0" indent="0" algn="ctr"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r>
                      <a:rPr lang="sv-SE" i="1">
                        <a:latin typeface="Cambria Math" charset="0"/>
                      </a:rPr>
                      <m:t>𝐶</m:t>
                    </m:r>
                    <m:r>
                      <a:rPr lang="sv-SE" i="1">
                        <a:latin typeface="Cambria Math" charset="0"/>
                      </a:rPr>
                      <m:t>=</m:t>
                    </m:r>
                    <m:limLow>
                      <m:limLow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sv-SE">
                            <a:latin typeface="Cambria Math" charset="0"/>
                          </a:rPr>
                          <m:t>max</m:t>
                        </m:r>
                      </m:e>
                      <m:lim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sv-SE" i="1">
                                <a:latin typeface="Cambria Math" charset="0"/>
                              </a:rPr>
                              <m:t>𝑋</m:t>
                            </m:r>
                          </m:sub>
                        </m:sSub>
                        <m:r>
                          <a:rPr lang="sv-SE" i="1">
                            <a:latin typeface="Cambria Math" charset="0"/>
                          </a:rPr>
                          <m:t>(</m:t>
                        </m:r>
                        <m:r>
                          <a:rPr lang="sv-SE" i="1">
                            <a:latin typeface="Cambria Math" charset="0"/>
                          </a:rPr>
                          <m:t>𝑥</m:t>
                        </m:r>
                        <m:r>
                          <a:rPr lang="sv-SE" i="1">
                            <a:latin typeface="Cambria Math" charset="0"/>
                          </a:rPr>
                          <m:t>)</m:t>
                        </m:r>
                      </m:lim>
                    </m:limLow>
                    <m:r>
                      <a:rPr lang="sv-SE" i="1">
                        <a:latin typeface="Cambria Math" charset="0"/>
                      </a:rPr>
                      <m:t> </m:t>
                    </m:r>
                    <m:r>
                      <a:rPr lang="sv-SE" i="1">
                        <a:latin typeface="Cambria Math" charset="0"/>
                      </a:rPr>
                      <m:t>𝐼</m:t>
                    </m:r>
                    <m:r>
                      <a:rPr lang="sv-SE" i="1">
                        <a:latin typeface="Cambria Math" charset="0"/>
                      </a:rPr>
                      <m:t>(</m:t>
                    </m:r>
                    <m:r>
                      <a:rPr lang="sv-SE" i="1">
                        <a:latin typeface="Cambria Math" charset="0"/>
                      </a:rPr>
                      <m:t>𝑥</m:t>
                    </m:r>
                    <m:r>
                      <a:rPr lang="sv-SE" i="1">
                        <a:latin typeface="Cambria Math" charset="0"/>
                      </a:rPr>
                      <m:t>;</m:t>
                    </m:r>
                    <m:r>
                      <a:rPr lang="sv-SE" i="1">
                        <a:latin typeface="Cambria Math" charset="0"/>
                      </a:rPr>
                      <m:t>𝑦</m:t>
                    </m:r>
                    <m:r>
                      <a:rPr lang="sv-SE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 algn="ctr">
                  <a:spcAft>
                    <a:spcPts val="1200"/>
                  </a:spcAft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Mutual information: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charset="0"/>
                      </a:rPr>
                      <m:t>𝐼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charset="0"/>
                          </a:rPr>
                          <m:t>𝑥</m:t>
                        </m:r>
                        <m:r>
                          <a:rPr lang="sv-SE" i="1">
                            <a:latin typeface="Cambria Math" charset="0"/>
                          </a:rPr>
                          <m:t>;</m:t>
                        </m:r>
                        <m:r>
                          <a:rPr lang="sv-SE" i="1">
                            <a:latin typeface="Cambria Math" charset="0"/>
                          </a:rPr>
                          <m:t>𝑦</m:t>
                        </m:r>
                      </m:e>
                    </m:d>
                    <m:r>
                      <a:rPr lang="sv-SE" i="1">
                        <a:latin typeface="Cambria Math" charset="0"/>
                      </a:rPr>
                      <m:t>=</m:t>
                    </m:r>
                    <m:r>
                      <a:rPr lang="sv-SE" i="1">
                        <a:latin typeface="Cambria Math" charset="0"/>
                      </a:rPr>
                      <m:t>h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charset="0"/>
                          </a:rPr>
                          <m:t>𝑦</m:t>
                        </m:r>
                      </m:e>
                    </m:d>
                    <m:r>
                      <a:rPr lang="sv-SE" i="1">
                        <a:latin typeface="Cambria Math" charset="0"/>
                      </a:rPr>
                      <m:t>−</m:t>
                    </m:r>
                    <m:r>
                      <a:rPr lang="sv-SE" i="1">
                        <a:latin typeface="Cambria Math" charset="0"/>
                      </a:rPr>
                      <m:t>h</m:t>
                    </m:r>
                    <m:r>
                      <a:rPr lang="sv-SE" i="1">
                        <a:latin typeface="Cambria Math" charset="0"/>
                      </a:rPr>
                      <m:t>(</m:t>
                    </m:r>
                    <m:r>
                      <a:rPr lang="sv-SE" i="1">
                        <a:latin typeface="Cambria Math" charset="0"/>
                      </a:rPr>
                      <m:t>𝑦</m:t>
                    </m:r>
                    <m:r>
                      <a:rPr lang="sv-SE" i="1">
                        <a:latin typeface="Cambria Math" charset="0"/>
                      </a:rPr>
                      <m:t>|</m:t>
                    </m:r>
                    <m:r>
                      <a:rPr lang="sv-SE" i="1">
                        <a:latin typeface="Cambria Math" charset="0"/>
                      </a:rPr>
                      <m:t>𝑥</m:t>
                    </m:r>
                    <m:r>
                      <a:rPr lang="sv-SE" i="1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Differential entropy: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sv-SE" i="1">
                        <a:latin typeface="Cambria Math" charset="0"/>
                      </a:rPr>
                      <m:t>h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charset="0"/>
                          </a:rPr>
                          <m:t>𝑦</m:t>
                        </m:r>
                      </m:e>
                    </m:d>
                    <m:r>
                      <a:rPr lang="sv-SE" i="1">
                        <a:latin typeface="Cambria Math" charset="0"/>
                      </a:rPr>
                      <m:t>=−</m:t>
                    </m:r>
                    <m:r>
                      <a:rPr lang="sv-SE" i="1">
                        <a:latin typeface="Cambria Math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sv-SE">
                                    <a:latin typeface="Cambria Math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sv-SE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i="1">
                                        <a:latin typeface="Cambria Math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sv-SE" i="1">
                                        <a:latin typeface="Cambria Math" charset="0"/>
                                      </a:rPr>
                                      <m:t>𝑌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sv-SE" i="1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  <m:r>
                      <a:rPr lang="sv-SE" i="1">
                        <a:latin typeface="Cambria Math" charset="0"/>
                      </a:rPr>
                      <m:t>≤</m:t>
                    </m:r>
                    <m:func>
                      <m:func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sv-SE">
                                <a:latin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lang="sv-SE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i="1">
                                <a:latin typeface="Cambria Math" charset="0"/>
                              </a:rPr>
                              <m:t>𝜋</m:t>
                            </m:r>
                            <m:r>
                              <a:rPr lang="sv-SE" i="1">
                                <a:latin typeface="Cambria Math" charset="0"/>
                              </a:rPr>
                              <m:t>𝑒</m:t>
                            </m:r>
                            <m:r>
                              <m:rPr>
                                <m:sty m:val="p"/>
                              </m:rPr>
                              <a:rPr lang="sv-SE">
                                <a:latin typeface="Cambria Math" charset="0"/>
                              </a:rPr>
                              <m:t>Var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sv-SE" dirty="0"/>
              </a:p>
              <a:p>
                <a:pPr lvl="1"/>
                <a:r>
                  <a:rPr lang="en-US" dirty="0"/>
                  <a:t>Conditional diff. entropy: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sv-SE" i="1">
                        <a:latin typeface="Cambria Math" charset="0"/>
                      </a:rPr>
                      <m:t>h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charset="0"/>
                          </a:rPr>
                          <m:t>𝑦</m:t>
                        </m:r>
                        <m:r>
                          <a:rPr lang="sv-SE" i="1">
                            <a:latin typeface="Cambria Math" charset="0"/>
                          </a:rPr>
                          <m:t>|</m:t>
                        </m:r>
                        <m:r>
                          <a:rPr lang="sv-SE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sv-SE" i="1">
                        <a:latin typeface="Cambria Math" charset="0"/>
                      </a:rPr>
                      <m:t>=−</m:t>
                    </m:r>
                    <m:r>
                      <a:rPr lang="sv-SE" i="1">
                        <a:latin typeface="Cambria Math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sv-SE">
                                    <a:latin typeface="Cambria Math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sv-SE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i="1">
                                        <a:latin typeface="Cambria Math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sv-SE" i="1">
                                        <a:latin typeface="Cambria Math" charset="0"/>
                                      </a:rPr>
                                      <m:t>𝑌</m:t>
                                    </m:r>
                                    <m:r>
                                      <a:rPr lang="sv-SE" i="1">
                                        <a:latin typeface="Cambria Math" charset="0"/>
                                      </a:rPr>
                                      <m:t>|</m:t>
                                    </m:r>
                                    <m:r>
                                      <a:rPr lang="sv-SE" i="1">
                                        <a:latin typeface="Cambria Math" charset="0"/>
                                      </a:rPr>
                                      <m:t>𝑋</m:t>
                                    </m:r>
                                  </m:sub>
                                </m:sSub>
                                <m:r>
                                  <a:rPr lang="sv-SE" i="1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sv-SE" i="1">
                                    <a:latin typeface="Cambria Math" charset="0"/>
                                  </a:rPr>
                                  <m:t>𝑦</m:t>
                                </m:r>
                                <m:r>
                                  <a:rPr lang="sv-SE" i="1"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sv-SE" i="1"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lang="sv-SE" i="1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F0EB5A0-DB00-B74E-A472-618AD6DAAC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0BF31-D771-3D46-ABD5-23BA625AA2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95CE2-F8C2-E048-82FF-7D76A267E9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A9ED8-ED6A-4C4B-BA10-B7252A03CC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19</a:t>
            </a:fld>
            <a:endParaRPr lang="sv-S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333DD7-F119-874A-AB21-1FCBD67F3802}"/>
              </a:ext>
            </a:extLst>
          </p:cNvPr>
          <p:cNvSpPr txBox="1"/>
          <p:nvPr/>
        </p:nvSpPr>
        <p:spPr>
          <a:xfrm>
            <a:off x="9210480" y="5221084"/>
            <a:ext cx="2877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eorgia"/>
                <a:cs typeface="Georgia"/>
              </a:rPr>
              <a:t>Equality if </a:t>
            </a:r>
          </a:p>
          <a:p>
            <a:pPr algn="ctr"/>
            <a:r>
              <a:rPr lang="en-US" sz="2400" dirty="0">
                <a:latin typeface="Georgia"/>
                <a:cs typeface="Georgia"/>
              </a:rPr>
              <a:t>Complex Gaussian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A7911C9-B485-D045-9CBF-B7E48E8767A4}"/>
              </a:ext>
            </a:extLst>
          </p:cNvPr>
          <p:cNvCxnSpPr>
            <a:cxnSpLocks/>
          </p:cNvCxnSpPr>
          <p:nvPr/>
        </p:nvCxnSpPr>
        <p:spPr>
          <a:xfrm flipH="1" flipV="1">
            <a:off x="6851540" y="4851682"/>
            <a:ext cx="2316027" cy="73880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23">
            <a:extLst>
              <a:ext uri="{FF2B5EF4-FFF2-40B4-BE49-F238E27FC236}">
                <a16:creationId xmlns:a16="http://schemas.microsoft.com/office/drawing/2014/main" id="{714AD521-08B5-AA4C-AFD6-7E7FAEC56751}"/>
              </a:ext>
            </a:extLst>
          </p:cNvPr>
          <p:cNvGrpSpPr>
            <a:grpSpLocks/>
          </p:cNvGrpSpPr>
          <p:nvPr/>
        </p:nvGrpSpPr>
        <p:grpSpPr bwMode="auto">
          <a:xfrm>
            <a:off x="8322166" y="2175828"/>
            <a:ext cx="3730625" cy="576263"/>
            <a:chOff x="1701" y="1389"/>
            <a:chExt cx="2350" cy="363"/>
          </a:xfrm>
        </p:grpSpPr>
        <p:cxnSp>
          <p:nvCxnSpPr>
            <p:cNvPr id="17" name="AutoShape 24">
              <a:extLst>
                <a:ext uri="{FF2B5EF4-FFF2-40B4-BE49-F238E27FC236}">
                  <a16:creationId xmlns:a16="http://schemas.microsoft.com/office/drawing/2014/main" id="{7EE17C7C-364B-C141-9F12-51A17A951CA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249" y="1570"/>
              <a:ext cx="385" cy="1"/>
            </a:xfrm>
            <a:prstGeom prst="straightConnector1">
              <a:avLst/>
            </a:prstGeom>
            <a:noFill/>
            <a:ln w="15875">
              <a:solidFill>
                <a:srgbClr val="0033CC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">
              <a:extLst>
                <a:ext uri="{FF2B5EF4-FFF2-40B4-BE49-F238E27FC236}">
                  <a16:creationId xmlns:a16="http://schemas.microsoft.com/office/drawing/2014/main" id="{2BE28B4E-F812-E144-840B-5CF3207A3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1389"/>
              <a:ext cx="817" cy="363"/>
            </a:xfrm>
            <a:prstGeom prst="roundRect">
              <a:avLst>
                <a:gd name="adj" fmla="val 3907"/>
              </a:avLst>
            </a:prstGeom>
            <a:noFill/>
            <a:ln w="19050" algn="ctr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>
                      <a:alpha val="14999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26">
                  <a:extLst>
                    <a:ext uri="{FF2B5EF4-FFF2-40B4-BE49-F238E27FC236}">
                      <a16:creationId xmlns:a16="http://schemas.microsoft.com/office/drawing/2014/main" id="{F4E7AB03-FF28-1A40-B912-D030305C988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48" y="1434"/>
                  <a:ext cx="817" cy="2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sv-SE" sz="2000" b="0" i="0" dirty="0" smtClean="0">
                            <a:latin typeface="Cambria Math" charset="0"/>
                          </a:rPr>
                          <m:t>Channel</m:t>
                        </m:r>
                      </m:oMath>
                    </m:oMathPara>
                  </a14:m>
                  <a:endParaRPr lang="sv-SE" sz="2000" dirty="0"/>
                </a:p>
              </p:txBody>
            </p:sp>
          </mc:Choice>
          <mc:Fallback xmlns="">
            <p:sp>
              <p:nvSpPr>
                <p:cNvPr id="19" name="Text Box 26">
                  <a:extLst>
                    <a:ext uri="{FF2B5EF4-FFF2-40B4-BE49-F238E27FC236}">
                      <a16:creationId xmlns:a16="http://schemas.microsoft.com/office/drawing/2014/main" id="{F4E7AB03-FF28-1A40-B912-D030305C98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1434"/>
                  <a:ext cx="817" cy="27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AutoShape 27">
              <a:extLst>
                <a:ext uri="{FF2B5EF4-FFF2-40B4-BE49-F238E27FC236}">
                  <a16:creationId xmlns:a16="http://schemas.microsoft.com/office/drawing/2014/main" id="{92CE6FDF-836A-7147-8F5E-65CF8123785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018" y="1571"/>
              <a:ext cx="402" cy="0"/>
            </a:xfrm>
            <a:prstGeom prst="straightConnector1">
              <a:avLst/>
            </a:prstGeom>
            <a:noFill/>
            <a:ln w="15875">
              <a:solidFill>
                <a:srgbClr val="0033CC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28">
                  <a:extLst>
                    <a:ext uri="{FF2B5EF4-FFF2-40B4-BE49-F238E27FC236}">
                      <a16:creationId xmlns:a16="http://schemas.microsoft.com/office/drawing/2014/main" id="{AC4FE05E-ECFD-5041-AFE4-E1141E39363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01" y="1434"/>
                  <a:ext cx="318" cy="2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 algn="l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sz="2000" b="0" i="1" smtClean="0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sv-SE" sz="2000" i="1" dirty="0">
                    <a:latin typeface="Cambria Math" charset="0"/>
                  </a:endParaRPr>
                </a:p>
              </p:txBody>
            </p:sp>
          </mc:Choice>
          <mc:Fallback xmlns="">
            <p:sp>
              <p:nvSpPr>
                <p:cNvPr id="21" name="Text Box 28">
                  <a:extLst>
                    <a:ext uri="{FF2B5EF4-FFF2-40B4-BE49-F238E27FC236}">
                      <a16:creationId xmlns:a16="http://schemas.microsoft.com/office/drawing/2014/main" id="{AC4FE05E-ECFD-5041-AFE4-E1141E3936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01" y="1434"/>
                  <a:ext cx="318" cy="27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29">
                  <a:extLst>
                    <a:ext uri="{FF2B5EF4-FFF2-40B4-BE49-F238E27FC236}">
                      <a16:creationId xmlns:a16="http://schemas.microsoft.com/office/drawing/2014/main" id="{89FEE606-D88D-E94B-ADE6-E67B7D12E95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84" y="1447"/>
                  <a:ext cx="367" cy="2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 anchorCtr="1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sz="20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sv-SE" sz="2000" dirty="0">
                    <a:solidFill>
                      <a:schemeClr val="tx1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22" name="Text Box 29">
                  <a:extLst>
                    <a:ext uri="{FF2B5EF4-FFF2-40B4-BE49-F238E27FC236}">
                      <a16:creationId xmlns:a16="http://schemas.microsoft.com/office/drawing/2014/main" id="{89FEE606-D88D-E94B-ADE6-E67B7D12E9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84" y="1447"/>
                  <a:ext cx="367" cy="259"/>
                </a:xfrm>
                <a:prstGeom prst="rect">
                  <a:avLst/>
                </a:prstGeom>
                <a:blipFill>
                  <a:blip r:embed="rId5"/>
                  <a:stretch>
                    <a:fillRect b="-303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7657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89F3-AB70-2741-BF1B-7C4F0DC15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Three main benefits of multiple antenna communications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E0C6F-19C8-9643-9708-2DF65FB0FC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SE" dirty="0"/>
              <a:t>Beamforming gain</a:t>
            </a:r>
          </a:p>
          <a:p>
            <a:pPr marL="457200" indent="-457200">
              <a:buFont typeface="+mj-lt"/>
              <a:buAutoNum type="arabicPeriod"/>
            </a:pPr>
            <a:r>
              <a:rPr lang="en-SE" dirty="0"/>
              <a:t>Spatial diversity</a:t>
            </a:r>
          </a:p>
          <a:p>
            <a:pPr marL="457200" indent="-457200">
              <a:buFont typeface="+mj-lt"/>
              <a:buAutoNum type="arabicPeriod"/>
            </a:pPr>
            <a:r>
              <a:rPr lang="en-SE" dirty="0"/>
              <a:t>Spatial multiplexing</a:t>
            </a:r>
          </a:p>
          <a:p>
            <a:endParaRPr lang="en-SE" dirty="0"/>
          </a:p>
          <a:p>
            <a:pPr marL="0" indent="0">
              <a:buNone/>
            </a:pPr>
            <a:r>
              <a:rPr lang="en-SE" dirty="0"/>
              <a:t>The course will cover all of them:</a:t>
            </a:r>
          </a:p>
          <a:p>
            <a:pPr lvl="1"/>
            <a:r>
              <a:rPr lang="en-SE" dirty="0"/>
              <a:t>First historical perspective</a:t>
            </a:r>
          </a:p>
          <a:p>
            <a:pPr lvl="1"/>
            <a:r>
              <a:rPr lang="en-SE" dirty="0"/>
              <a:t>Then the theory behind them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42ABDB-B6F7-9744-AF14-98A5868C34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FEBA4-776C-C74B-9608-1142A37DC4F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99C17-295D-E34D-B8BE-A1E97E380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6347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CB78218-ED3E-464F-87FD-F2437E9384D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Differential entropy </a:t>
                </a:r>
                <a14:m>
                  <m:oMath xmlns:m="http://schemas.openxmlformats.org/officeDocument/2006/math"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v-SE" i="1" dirty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sv-SE" i="1" dirty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sv-SE" i="1" dirty="0">
                        <a:latin typeface="Cambria Math" panose="02040503050406030204" pitchFamily="18" charset="0"/>
                      </a:rPr>
                      <m:t>(0,</m:t>
                    </m:r>
                    <m:r>
                      <a:rPr lang="sv-SE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sv-SE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CB78218-ED3E-464F-87FD-F2437E9384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37" t="-1818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E927F54-EFCF-1145-AD17-3B33862EBA6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sz="2800" dirty="0"/>
                  <a:t>Direct computation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sv-SE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ℂ</m:t>
                          </m:r>
                        </m:sub>
                        <m:sup/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sSup>
                            <m:sSup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f>
                                <m:f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sup>
                          </m:sSup>
                          <m:func>
                            <m:func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v-SE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− </m:t>
                                      </m:r>
                                      <m:f>
                                        <m:f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sv-SE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sv-SE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den>
                                      </m:f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  <m:r>
                        <a:rPr lang="sv-SE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</m:oMath>
                  </m:oMathPara>
                </a14:m>
                <a:endParaRPr lang="sv-SE" i="1" dirty="0"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sv-SE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ℂ</m:t>
                          </m:r>
                        </m:sub>
                        <m:sup/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sSup>
                            <m:sSup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f>
                                <m:f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sup>
                          </m:sSup>
                          <m:d>
                            <m:d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sv-SE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d>
                                    <m:d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sv-SE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d>
                                    <m:d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  <m:r>
                        <a:rPr lang="sv-SE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sv-SE" i="1" dirty="0"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                        </m:t>
                      </m:r>
                      <m:r>
                        <a:rPr lang="sv-SE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func>
                      <m:nary>
                        <m:nary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ℂ</m:t>
                          </m:r>
                        </m:sub>
                        <m:sup/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sSup>
                            <m:sSup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f>
                                <m:f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  <m:r>
                        <a:rPr lang="sv-SE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sv-SE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v-SE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nary>
                        <m:nary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ℂ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sSup>
                            <m:sSup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f>
                                <m:f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  <m:r>
                        <a:rPr lang="sv-SE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sv-SE" i="1" dirty="0"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func>
                      <m:r>
                        <a:rPr lang="sv-SE" i="1">
                          <a:latin typeface="Cambria Math" panose="02040503050406030204" pitchFamily="18" charset="0"/>
                        </a:rPr>
                        <m:t>⋅1+</m:t>
                      </m:r>
                      <m:f>
                        <m:f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v-SE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sv-SE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sv-SE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𝑒𝑝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sv-SE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E927F54-EFCF-1145-AD17-3B33862EBA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936" t="-28125" b="-275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A78D99-444C-5B41-844F-D9659A5E08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453AF-F2A0-BA41-8730-E033DE267A1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AAA53-18E4-7547-BD9F-08E06CFC6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20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0657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98B5D-9C57-3E4F-95DA-759FD86D2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Capacity of complex AWGN channel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30306DB-A9A5-D84B-9844-691132DA63A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2203241"/>
                <a:ext cx="10853647" cy="3693403"/>
              </a:xfrm>
            </p:spPr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Recall: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charset="0"/>
                      </a:rPr>
                      <m:t>𝐼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charset="0"/>
                          </a:rPr>
                          <m:t>𝑥</m:t>
                        </m:r>
                        <m:r>
                          <a:rPr lang="sv-SE" i="1">
                            <a:latin typeface="Cambria Math" charset="0"/>
                          </a:rPr>
                          <m:t>;</m:t>
                        </m:r>
                        <m:r>
                          <a:rPr lang="sv-SE" i="1">
                            <a:latin typeface="Cambria Math" charset="0"/>
                          </a:rPr>
                          <m:t>𝑦</m:t>
                        </m:r>
                      </m:e>
                    </m:d>
                    <m:r>
                      <a:rPr lang="sv-SE" i="1">
                        <a:latin typeface="Cambria Math" charset="0"/>
                      </a:rPr>
                      <m:t>=</m:t>
                    </m:r>
                    <m:r>
                      <a:rPr lang="sv-SE" i="1">
                        <a:latin typeface="Cambria Math" charset="0"/>
                      </a:rPr>
                      <m:t>h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charset="0"/>
                          </a:rPr>
                          <m:t>𝑦</m:t>
                        </m:r>
                      </m:e>
                    </m:d>
                    <m:r>
                      <a:rPr lang="sv-SE" i="1">
                        <a:latin typeface="Cambria Math" charset="0"/>
                      </a:rPr>
                      <m:t>−</m:t>
                    </m:r>
                    <m:r>
                      <a:rPr lang="sv-SE" i="1">
                        <a:latin typeface="Cambria Math" charset="0"/>
                      </a:rPr>
                      <m:t>h</m:t>
                    </m:r>
                    <m:r>
                      <a:rPr lang="sv-SE" i="1">
                        <a:latin typeface="Cambria Math" charset="0"/>
                      </a:rPr>
                      <m:t>(</m:t>
                    </m:r>
                    <m:r>
                      <a:rPr lang="sv-SE" i="1">
                        <a:latin typeface="Cambria Math" charset="0"/>
                      </a:rPr>
                      <m:t>𝑦</m:t>
                    </m:r>
                    <m:r>
                      <a:rPr lang="sv-SE" i="1">
                        <a:latin typeface="Cambria Math" charset="0"/>
                      </a:rPr>
                      <m:t>|</m:t>
                    </m:r>
                    <m:r>
                      <a:rPr lang="sv-SE" i="1">
                        <a:latin typeface="Cambria Math" charset="0"/>
                      </a:rPr>
                      <m:t>𝑥</m:t>
                    </m:r>
                    <m:r>
                      <a:rPr lang="sv-SE" i="1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>
                  <a:spcBef>
                    <a:spcPts val="1500"/>
                  </a:spcBef>
                  <a:spcAft>
                    <a:spcPts val="600"/>
                  </a:spcAft>
                </a:pPr>
                <a:r>
                  <a:rPr lang="en-US" dirty="0"/>
                  <a:t>Mutual information maximized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(0,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𝐶𝑁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(0,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spcBef>
                    <a:spcPts val="300"/>
                  </a:spcBef>
                  <a:buNone/>
                </a:pPr>
                <a:endParaRPr lang="en-US" dirty="0"/>
              </a:p>
              <a:p>
                <a:pPr>
                  <a:spcBef>
                    <a:spcPts val="0"/>
                  </a:spcBef>
                </a:pPr>
                <a:r>
                  <a:rPr lang="en-US" dirty="0"/>
                  <a:t>Capacity: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i="1" smtClean="0">
                          <a:latin typeface="Cambria Math" charset="0"/>
                        </a:rPr>
                        <m:t>−</m:t>
                      </m:r>
                      <m:r>
                        <a:rPr lang="en-US" i="1" smtClean="0"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charset="0"/>
                            </a:rPr>
                            <m:t>𝑦</m:t>
                          </m:r>
                        </m:e>
                        <m:e>
                          <m:r>
                            <a:rPr lang="en-US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30306DB-A9A5-D84B-9844-691132DA63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2203241"/>
                <a:ext cx="10853647" cy="3693403"/>
              </a:xfrm>
              <a:blipFill>
                <a:blip r:embed="rId2"/>
                <a:stretch>
                  <a:fillRect l="-702" b="-616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413328-107B-A44C-B784-0985C4C3C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TSKS14 Multiple Antenna Communications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398D9-D238-F440-8389-43FB387E4E1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2020-03-27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706BB-8DE9-C44A-918A-5B50EB65C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F5574FE-18D0-3F44-8642-DD0F6A04F046}"/>
              </a:ext>
            </a:extLst>
          </p:cNvPr>
          <p:cNvSpPr/>
          <p:nvPr/>
        </p:nvSpPr>
        <p:spPr>
          <a:xfrm>
            <a:off x="6140034" y="2559735"/>
            <a:ext cx="392329" cy="39232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AEE48E-ED31-7842-995E-EC9A37F2A732}"/>
              </a:ext>
            </a:extLst>
          </p:cNvPr>
          <p:cNvSpPr txBox="1"/>
          <p:nvPr/>
        </p:nvSpPr>
        <p:spPr>
          <a:xfrm>
            <a:off x="6145280" y="2490399"/>
            <a:ext cx="38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eorgia"/>
                <a:cs typeface="Georgia"/>
              </a:rPr>
              <a:t>+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8346F66-811A-2144-8DA9-A8165F695701}"/>
              </a:ext>
            </a:extLst>
          </p:cNvPr>
          <p:cNvCxnSpPr>
            <a:endCxn id="8" idx="1"/>
          </p:cNvCxnSpPr>
          <p:nvPr/>
        </p:nvCxnSpPr>
        <p:spPr>
          <a:xfrm>
            <a:off x="5043792" y="2721231"/>
            <a:ext cx="1101488" cy="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70F819-FC37-A54D-B576-D14978EFDD82}"/>
              </a:ext>
            </a:extLst>
          </p:cNvPr>
          <p:cNvCxnSpPr/>
          <p:nvPr/>
        </p:nvCxnSpPr>
        <p:spPr>
          <a:xfrm>
            <a:off x="6527116" y="2721231"/>
            <a:ext cx="1101488" cy="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B0A702-C1CC-FB40-B1E7-B982274E24E4}"/>
              </a:ext>
            </a:extLst>
          </p:cNvPr>
          <p:cNvCxnSpPr>
            <a:cxnSpLocks/>
          </p:cNvCxnSpPr>
          <p:nvPr/>
        </p:nvCxnSpPr>
        <p:spPr>
          <a:xfrm>
            <a:off x="6336198" y="2138558"/>
            <a:ext cx="0" cy="42117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2E0810-22CF-3144-B9DC-9B34A7BA2658}"/>
                  </a:ext>
                </a:extLst>
              </p:cNvPr>
              <p:cNvSpPr txBox="1"/>
              <p:nvPr/>
            </p:nvSpPr>
            <p:spPr>
              <a:xfrm>
                <a:off x="4517125" y="2451593"/>
                <a:ext cx="4312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cs typeface="Georgia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2E0810-22CF-3144-B9DC-9B34A7BA2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125" y="2451593"/>
                <a:ext cx="43120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37955D-901C-464D-81E6-40F5BAA1C656}"/>
                  </a:ext>
                </a:extLst>
              </p:cNvPr>
              <p:cNvSpPr txBox="1"/>
              <p:nvPr/>
            </p:nvSpPr>
            <p:spPr>
              <a:xfrm>
                <a:off x="7628604" y="2430655"/>
                <a:ext cx="16108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Georgia"/>
                        </a:rPr>
                        <m:t>𝑦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cs typeface="Georgia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cs typeface="Georgia"/>
                        </a:rPr>
                        <m:t>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cs typeface="Georgia"/>
                        </a:rPr>
                        <m:t>+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  <a:cs typeface="Georgia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37955D-901C-464D-81E6-40F5BAA1C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604" y="2430655"/>
                <a:ext cx="1610890" cy="461665"/>
              </a:xfrm>
              <a:prstGeom prst="rect">
                <a:avLst/>
              </a:prstGeom>
              <a:blipFill>
                <a:blip r:embed="rId4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BE1469-0C1D-2D4E-B97C-B4FCB79B1A95}"/>
                  </a:ext>
                </a:extLst>
              </p:cNvPr>
              <p:cNvSpPr txBox="1"/>
              <p:nvPr/>
            </p:nvSpPr>
            <p:spPr>
              <a:xfrm>
                <a:off x="6107811" y="1682566"/>
                <a:ext cx="21868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smtClean="0">
                          <a:latin typeface="Cambria Math" panose="02040503050406030204" pitchFamily="18" charset="0"/>
                          <a:cs typeface="Georgia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Georgia"/>
                        </a:rPr>
                        <m:t>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Georgia"/>
                        </a:rPr>
                        <m:t>𝐶𝑁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Georgia"/>
                        </a:rPr>
                        <m:t>(0,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Georgia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Georgia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Georgia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BE1469-0C1D-2D4E-B97C-B4FCB79B1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811" y="1682566"/>
                <a:ext cx="2186817" cy="461665"/>
              </a:xfrm>
              <a:prstGeom prst="rect">
                <a:avLst/>
              </a:prstGeom>
              <a:blipFill>
                <a:blip r:embed="rId5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763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39FD4-4779-454D-BCB7-089A08371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Point-to-point scalar channel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6D1EBC2-8F5E-0C40-A9AD-716415F45E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Continuous-time AWGN channel with channel response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Bandwidth </a:t>
                </a:r>
                <a14:m>
                  <m:oMath xmlns:m="http://schemas.openxmlformats.org/officeDocument/2006/math"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(Hz)</a:t>
                </a:r>
              </a:p>
              <a:p>
                <a:pPr lvl="1"/>
                <a:r>
                  <a:rPr lang="en-US" dirty="0"/>
                  <a:t>Power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(Watt)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dirty="0"/>
                  <a:t>Noise power spectral density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(Watt/Hz)</a:t>
                </a:r>
              </a:p>
              <a:p>
                <a:pPr>
                  <a:spcBef>
                    <a:spcPts val="1500"/>
                  </a:spcBef>
                </a:pPr>
                <a:r>
                  <a:rPr lang="en-US" dirty="0"/>
                  <a:t>Sampling: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real samples/s,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complex samples/s: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</m:t>
                      </m:r>
                      <m:r>
                        <a:rPr lang="sv-SE" i="1">
                          <a:latin typeface="Cambria Math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sv-SE" i="1">
                          <a:latin typeface="Cambria Math" charset="0"/>
                        </a:rPr>
                        <m:t>=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sv-SE" i="1">
                          <a:latin typeface="Cambria Math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sv-SE" i="1">
                          <a:latin typeface="Cambria Math" charset="0"/>
                        </a:rPr>
                        <m:t>+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begChr m:val="["/>
                          <m:endChr m:val="]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,        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sv-SE" b="0" i="0" smtClean="0">
                          <a:latin typeface="Cambria Math" panose="02040503050406030204" pitchFamily="18" charset="0"/>
                        </a:rPr>
                        <m:t>sample</m:t>
                      </m:r>
                      <m:r>
                        <a:rPr lang="sv-S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v-SE" b="0" i="0" smtClean="0">
                          <a:latin typeface="Cambria Math" panose="02040503050406030204" pitchFamily="18" charset="0"/>
                        </a:rPr>
                        <m:t>index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Energy per sample: </a:t>
                </a:r>
                <a14:m>
                  <m:oMath xmlns:m="http://schemas.openxmlformats.org/officeDocument/2006/math">
                    <m:r>
                      <a:rPr lang="sv-SE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sv-SE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charset="0"/>
                      </a:rPr>
                      <m:t>/</m:t>
                    </m:r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sv-SE" i="1" dirty="0">
                        <a:latin typeface="Cambria Math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sv-SE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sv-SE" i="1" dirty="0">
                        <a:latin typeface="Cambria Math" charset="0"/>
                      </a:rPr>
                      <m:t>∼</m:t>
                    </m:r>
                    <m:r>
                      <a:rPr lang="sv-SE" i="1" dirty="0">
                        <a:latin typeface="Cambria Math" charset="0"/>
                      </a:rPr>
                      <m:t>𝐶𝑁</m:t>
                    </m:r>
                    <m:r>
                      <a:rPr lang="sv-SE" i="1" dirty="0">
                        <a:latin typeface="Cambria Math" charset="0"/>
                      </a:rPr>
                      <m:t>(0,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sv-SE" i="1" dirty="0">
                        <a:latin typeface="Cambria Math" charset="0"/>
                      </a:rPr>
                      <m:t>/</m:t>
                    </m:r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sv-SE" i="1" dirty="0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begChr m:val="["/>
                        <m:endChr m:val="]"/>
                        <m:ctrlPr>
                          <a:rPr lang="sv-SE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sv-SE" i="1" dirty="0">
                        <a:latin typeface="Cambria Math" charset="0"/>
                      </a:rPr>
                      <m:t>∼</m:t>
                    </m:r>
                    <m:r>
                      <a:rPr lang="sv-SE" i="1" dirty="0">
                        <a:latin typeface="Cambria Math" charset="0"/>
                      </a:rPr>
                      <m:t>𝐶𝑁</m:t>
                    </m:r>
                    <m:r>
                      <a:rPr lang="sv-SE" i="1" dirty="0">
                        <a:latin typeface="Cambria Math" charset="0"/>
                      </a:rPr>
                      <m:t>(0,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sv-SE" i="1" dirty="0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6D1EBC2-8F5E-0C40-A9AD-716415F45E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 b="-156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29418-0B92-794F-AAE9-A5441B22C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D43A2-0201-634C-B6CE-E7E21555ACC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74A80-D99C-084F-B26A-127E8D7B3D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22</a:t>
            </a:fld>
            <a:endParaRPr lang="sv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CFD09-0147-8A4B-A54F-66D60C784465}"/>
              </a:ext>
            </a:extLst>
          </p:cNvPr>
          <p:cNvSpPr txBox="1"/>
          <p:nvPr/>
        </p:nvSpPr>
        <p:spPr>
          <a:xfrm>
            <a:off x="6250736" y="5499238"/>
            <a:ext cx="588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Georgia"/>
                <a:cs typeface="Georgia"/>
              </a:rPr>
              <a:t>Complex Gaussian signals are capacity achieving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1FC0D61-63B3-5A40-8B02-B7CF89DD289F}"/>
              </a:ext>
            </a:extLst>
          </p:cNvPr>
          <p:cNvCxnSpPr>
            <a:cxnSpLocks/>
          </p:cNvCxnSpPr>
          <p:nvPr/>
        </p:nvCxnSpPr>
        <p:spPr>
          <a:xfrm flipH="1" flipV="1">
            <a:off x="4162535" y="5201783"/>
            <a:ext cx="2170534" cy="49236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39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78A01-2E18-2D44-9D70-C454825E9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Point-to-point scalar channel: Capacity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9062CAE-465C-A44F-93D4-59C096925D4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Sampling: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real samples/s,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complex samples/s: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i="1">
                          <a:latin typeface="Cambria Math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sv-SE" i="1">
                          <a:latin typeface="Cambria Math" charset="0"/>
                        </a:rPr>
                        <m:t>=</m:t>
                      </m:r>
                      <m:r>
                        <a:rPr lang="sv-SE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sv-SE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sv-SE" i="1">
                          <a:latin typeface="Cambria Math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sv-SE" i="1">
                          <a:latin typeface="Cambria Math" charset="0"/>
                        </a:rPr>
                        <m:t>+</m:t>
                      </m:r>
                      <m:r>
                        <a:rPr lang="sv-SE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sv-SE" i="1">
                          <a:latin typeface="Cambria Math" charset="0"/>
                        </a:rPr>
                        <m:t>[</m:t>
                      </m:r>
                      <m:r>
                        <a:rPr lang="sv-SE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sv-SE" i="1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sv-SE" i="1" dirty="0">
                        <a:latin typeface="Cambria Math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sv-SE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sv-SE" i="1" dirty="0">
                        <a:latin typeface="Cambria Math" charset="0"/>
                      </a:rPr>
                      <m:t>∼</m:t>
                    </m:r>
                    <m:r>
                      <a:rPr lang="sv-SE" i="1" dirty="0">
                        <a:latin typeface="Cambria Math" charset="0"/>
                      </a:rPr>
                      <m:t>𝐶𝑁</m:t>
                    </m:r>
                    <m:r>
                      <a:rPr lang="sv-SE" i="1" dirty="0">
                        <a:latin typeface="Cambria Math" charset="0"/>
                      </a:rPr>
                      <m:t>(0,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sv-SE" i="1" dirty="0">
                        <a:latin typeface="Cambria Math" charset="0"/>
                      </a:rPr>
                      <m:t>/</m:t>
                    </m:r>
                    <m:r>
                      <a:rPr lang="sv-SE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sv-SE" i="1" dirty="0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begChr m:val="["/>
                        <m:endChr m:val="]"/>
                        <m:ctrlPr>
                          <a:rPr lang="sv-SE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sv-SE" i="1" dirty="0">
                        <a:latin typeface="Cambria Math" charset="0"/>
                      </a:rPr>
                      <m:t>∼</m:t>
                    </m:r>
                    <m:r>
                      <a:rPr lang="sv-SE" i="1" dirty="0">
                        <a:latin typeface="Cambria Math" charset="0"/>
                      </a:rPr>
                      <m:t>𝐶𝑁</m:t>
                    </m:r>
                    <m:r>
                      <a:rPr lang="sv-SE" i="1" dirty="0">
                        <a:latin typeface="Cambria Math" charset="0"/>
                      </a:rPr>
                      <m:t>(0,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sv-SE" i="1" dirty="0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spcBef>
                    <a:spcPts val="300"/>
                  </a:spcBef>
                </a:pPr>
                <a:endParaRPr lang="en-US" dirty="0"/>
              </a:p>
              <a:p>
                <a:r>
                  <a:rPr lang="en-US" dirty="0"/>
                  <a:t>Capacity:</a:t>
                </a:r>
              </a:p>
              <a:p>
                <a:pPr lvl="1"/>
                <a:r>
                  <a:rPr lang="en-US" dirty="0"/>
                  <a:t>Depends on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sv-SE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sv-SE">
                                <a:latin typeface="Cambria Math" charset="0"/>
                              </a:rPr>
                              <m:t>C</m:t>
                            </m:r>
                            <m:r>
                              <a:rPr lang="sv-SE">
                                <a:latin typeface="Cambria Math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sv-SE">
                                <a:latin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lang="sv-SE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i="1">
                                <a:latin typeface="Cambria Math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sSup>
                                  <m:sSupPr>
                                    <m:ctrlP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sv-S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sv-SE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sSub>
                                  <m:sSub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i="1">
                                        <a:latin typeface="Cambria Math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sv-SE" i="1"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  <m:r>
                      <m:rPr>
                        <m:sty m:val="p"/>
                      </m:rPr>
                      <a:rPr lang="sv-SE">
                        <a:latin typeface="Cambria Math" charset="0"/>
                      </a:rPr>
                      <m:t>bits</m:t>
                    </m:r>
                    <m:r>
                      <a:rPr lang="sv-SE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sv-SE">
                        <a:latin typeface="Cambria Math" charset="0"/>
                      </a:rPr>
                      <m:t>per</m:t>
                    </m:r>
                    <m:r>
                      <a:rPr lang="sv-SE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sv-SE">
                        <a:latin typeface="Cambria Math" charset="0"/>
                      </a:rPr>
                      <m:t>complex</m:t>
                    </m:r>
                    <m:r>
                      <a:rPr lang="sv-SE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sv-SE">
                        <a:latin typeface="Cambria Math" charset="0"/>
                      </a:rPr>
                      <m:t>sample</m:t>
                    </m:r>
                  </m:oMath>
                </a14:m>
                <a:r>
                  <a:rPr lang="sv-SE" dirty="0"/>
                  <a:t> </a:t>
                </a:r>
              </a:p>
              <a:p>
                <a:pPr marL="0" indent="0">
                  <a:buNone/>
                </a:pPr>
                <a:r>
                  <a:rPr lang="sv-SE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sv-SE" i="1">
                            <a:latin typeface="Cambria Math" charset="0"/>
                          </a:rPr>
                          <m:t>𝐶</m:t>
                        </m:r>
                        <m:r>
                          <a:rPr lang="sv-SE" i="1">
                            <a:latin typeface="Cambria Math" charset="0"/>
                          </a:rPr>
                          <m:t>=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sv-SE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sv-SE">
                                <a:latin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lang="sv-SE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i="1">
                                <a:latin typeface="Cambria Math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sSup>
                                  <m:sSup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sv-S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sv-SE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sSub>
                                  <m:sSub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i="1">
                                        <a:latin typeface="Cambria Math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sv-SE" i="1"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  <m:r>
                      <m:rPr>
                        <m:sty m:val="p"/>
                      </m:rPr>
                      <a:rPr lang="sv-SE">
                        <a:latin typeface="Cambria Math" charset="0"/>
                      </a:rPr>
                      <m:t>bits</m:t>
                    </m:r>
                    <m:r>
                      <a:rPr lang="sv-SE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sv-SE">
                        <a:latin typeface="Cambria Math" charset="0"/>
                      </a:rPr>
                      <m:t>per</m:t>
                    </m:r>
                    <m:r>
                      <a:rPr lang="sv-SE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sv-SE">
                        <a:latin typeface="Cambria Math" charset="0"/>
                      </a:rPr>
                      <m:t>second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9062CAE-465C-A44F-93D4-59C096925D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 b="-5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FB95C-71F6-8F4A-B9C9-E4C88FBA5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7B1BF-F618-754C-90C7-BB876AA0E98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F358F-A132-8F4E-9F4A-0E5F66DC6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23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4603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1EABE-FE10-AE4C-8CDA-2A8EED647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Capacity behaviors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AF6221-BA91-B24B-9010-D0264BC628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D114E-7EE7-D64A-8308-F3B647FA671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6362E-B29B-E449-87DC-6A7CB86D0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24</a:t>
            </a:fld>
            <a:endParaRPr lang="sv-S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F12B2B-91BC-FE4D-A5FA-742180116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066" y="1371597"/>
            <a:ext cx="7112000" cy="5334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80529F-1C25-7049-A5B8-EF44030F5172}"/>
              </a:ext>
            </a:extLst>
          </p:cNvPr>
          <p:cNvSpPr txBox="1"/>
          <p:nvPr/>
        </p:nvSpPr>
        <p:spPr>
          <a:xfrm>
            <a:off x="8695556" y="2439954"/>
            <a:ext cx="3029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eorgia"/>
                <a:cs typeface="Georgia"/>
              </a:rPr>
              <a:t>Power limited region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82E4D0-482A-1142-BEDA-B266BC39DA15}"/>
              </a:ext>
            </a:extLst>
          </p:cNvPr>
          <p:cNvSpPr txBox="1"/>
          <p:nvPr/>
        </p:nvSpPr>
        <p:spPr>
          <a:xfrm>
            <a:off x="6332673" y="4290659"/>
            <a:ext cx="16786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eorgia"/>
                <a:cs typeface="Georgia"/>
              </a:rPr>
              <a:t>Bandwidth</a:t>
            </a:r>
          </a:p>
          <a:p>
            <a:r>
              <a:rPr lang="en-US" sz="2400" dirty="0">
                <a:latin typeface="Georgia"/>
                <a:cs typeface="Georgia"/>
              </a:rPr>
              <a:t>limited</a:t>
            </a:r>
          </a:p>
          <a:p>
            <a:r>
              <a:rPr lang="en-US" sz="2400" dirty="0">
                <a:latin typeface="Georgia"/>
                <a:cs typeface="Georgia"/>
              </a:rPr>
              <a:t>region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10B244-D1A1-9745-8D7F-7707FF7BAC1B}"/>
                  </a:ext>
                </a:extLst>
              </p:cNvPr>
              <p:cNvSpPr txBox="1"/>
              <p:nvPr/>
            </p:nvSpPr>
            <p:spPr>
              <a:xfrm>
                <a:off x="9472742" y="778586"/>
                <a:ext cx="1621085" cy="846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v-SE" sz="2400" b="0" i="1" dirty="0" smtClean="0"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fPr>
                        <m:num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sSub>
                            <m:sSub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Georgia"/>
                                </a:rPr>
                              </m:ctrlPr>
                            </m:sSubPr>
                            <m:e>
                              <m:r>
                                <a:rPr lang="sv-SE" sz="2400" b="0" i="1" dirty="0" smtClean="0">
                                  <a:latin typeface="Cambria Math" charset="0"/>
                                  <a:cs typeface="Georgia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sv-SE" sz="2400" b="0" i="1" dirty="0" smtClean="0">
                                  <a:latin typeface="Cambria Math" charset="0"/>
                                  <a:cs typeface="Georgia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func>
                        <m:funcPr>
                          <m:ctrlPr>
                            <a:rPr lang="sv-SE" sz="2400" b="0" i="1" dirty="0" smtClean="0"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Georgia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 sz="2400" b="0" i="0" dirty="0" smtClean="0">
                                  <a:latin typeface="Cambria Math" charset="0"/>
                                  <a:cs typeface="Georgia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sz="2400" b="0" i="1" dirty="0" smtClean="0">
                                  <a:latin typeface="Cambria Math" charset="0"/>
                                  <a:cs typeface="Georgia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  <a:cs typeface="Georgia"/>
                                </a:rPr>
                              </m:ctrlPr>
                            </m:dPr>
                            <m:e>
                              <m:r>
                                <a:rPr lang="sv-SE" sz="2400" b="0" i="1" dirty="0" smtClean="0">
                                  <a:latin typeface="Cambria Math" charset="0"/>
                                  <a:cs typeface="Georgia"/>
                                </a:rPr>
                                <m:t>𝑒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10B244-D1A1-9745-8D7F-7707FF7BA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2742" y="778586"/>
                <a:ext cx="1621085" cy="846514"/>
              </a:xfrm>
              <a:prstGeom prst="rect">
                <a:avLst/>
              </a:prstGeom>
              <a:blipFill>
                <a:blip r:embed="rId3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B2E6A0-228D-1B43-A01C-6BEF2A1F70EF}"/>
              </a:ext>
            </a:extLst>
          </p:cNvPr>
          <p:cNvCxnSpPr/>
          <p:nvPr/>
        </p:nvCxnSpPr>
        <p:spPr>
          <a:xfrm flipH="1">
            <a:off x="8010656" y="1235282"/>
            <a:ext cx="1369799" cy="87969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670BC1-A39E-BC4F-87B8-2F0596DA6C51}"/>
                  </a:ext>
                </a:extLst>
              </p:cNvPr>
              <p:cNvSpPr txBox="1"/>
              <p:nvPr/>
            </p:nvSpPr>
            <p:spPr>
              <a:xfrm>
                <a:off x="1196968" y="5490988"/>
                <a:ext cx="3408947" cy="610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E" sz="2000" dirty="0"/>
                  <a:t>Assumption: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𝑃</m:t>
                        </m:r>
                        <m:sSup>
                          <m:sSupPr>
                            <m:ctrlPr>
                              <a:rPr lang="sv-SE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sv-SE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sz="20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d>
                          </m:e>
                          <m:sup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sv-S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i="1">
                                <a:latin typeface="Cambria Math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sv-SE" sz="2000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=5⋅</m:t>
                    </m:r>
                    <m:sSup>
                      <m:sSup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SE" sz="2000" dirty="0"/>
                  <a:t> Hz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670BC1-A39E-BC4F-87B8-2F0596DA6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968" y="5490988"/>
                <a:ext cx="3408947" cy="610745"/>
              </a:xfrm>
              <a:prstGeom prst="rect">
                <a:avLst/>
              </a:prstGeom>
              <a:blipFill>
                <a:blip r:embed="rId4"/>
                <a:stretch>
                  <a:fillRect l="-1481" r="-74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Placeholder 2">
                <a:extLst>
                  <a:ext uri="{FF2B5EF4-FFF2-40B4-BE49-F238E27FC236}">
                    <a16:creationId xmlns:a16="http://schemas.microsoft.com/office/drawing/2014/main" id="{8E95CD2A-96D0-4545-90BB-53A45972A38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4087333" cy="4066288"/>
              </a:xfrm>
            </p:spPr>
            <p:txBody>
              <a:bodyPr/>
              <a:lstStyle/>
              <a:p>
                <a:r>
                  <a:rPr lang="en-SE" dirty="0"/>
                  <a:t>SNR: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sv-SE" i="1">
                                  <a:latin typeface="Cambria Math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SE" dirty="0"/>
              </a:p>
              <a:p>
                <a:endParaRPr lang="en-SE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sv-SE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m:rPr>
                                <m:sty m:val="p"/>
                              </m:rPr>
                              <a:rPr lang="sv-SE" b="0" i="0" smtClean="0">
                                <a:latin typeface="Cambria Math" panose="02040503050406030204" pitchFamily="18" charset="0"/>
                              </a:rPr>
                              <m:t>SNR</m:t>
                            </m:r>
                          </m:e>
                        </m:d>
                      </m:e>
                    </m:func>
                  </m:oMath>
                </a14:m>
                <a:r>
                  <a:rPr lang="en-SE" dirty="0"/>
                  <a:t> </a:t>
                </a:r>
              </a:p>
              <a:p>
                <a:pPr lvl="1"/>
                <a:r>
                  <a:rPr lang="en-SE" sz="2000" dirty="0"/>
                  <a:t>Linear for small SNR</a:t>
                </a:r>
              </a:p>
              <a:p>
                <a:pPr lvl="1"/>
                <a:r>
                  <a:rPr lang="en-SE" sz="2000" dirty="0"/>
                  <a:t>Almost flat for large SNR</a:t>
                </a:r>
              </a:p>
            </p:txBody>
          </p:sp>
        </mc:Choice>
        <mc:Fallback xmlns="">
          <p:sp>
            <p:nvSpPr>
              <p:cNvPr id="14" name="Text Placeholder 2">
                <a:extLst>
                  <a:ext uri="{FF2B5EF4-FFF2-40B4-BE49-F238E27FC236}">
                    <a16:creationId xmlns:a16="http://schemas.microsoft.com/office/drawing/2014/main" id="{8E95CD2A-96D0-4545-90BB-53A45972A3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4087333" cy="4066288"/>
              </a:xfrm>
              <a:blipFill>
                <a:blip r:embed="rId5"/>
                <a:stretch>
                  <a:fillRect l="-1858" t="-21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155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14DC3-BD57-B94B-B062-B69C76A9F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2097E9B-E8F1-0B4F-B715-9EAA9108BB9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>
                  <a:spcAft>
                    <a:spcPts val="600"/>
                  </a:spcAft>
                </a:pPr>
                <a:r>
                  <a:rPr lang="en-US" dirty="0"/>
                  <a:t>Capacity of point-to-point channel: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sv-SE" i="1">
                              <a:latin typeface="Cambria Math" charset="0"/>
                            </a:rPr>
                            <m:t>𝐶</m:t>
                          </m:r>
                          <m:r>
                            <a:rPr lang="sv-SE" i="1">
                              <a:latin typeface="Cambria Math" charset="0"/>
                            </a:rPr>
                            <m:t>=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sv-SE" i="1">
                              <a:latin typeface="Cambria Math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sSub>
                                    <m:sSub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sv-SE">
                          <a:latin typeface="Cambria Math" charset="0"/>
                        </a:rPr>
                        <m:t>bits</m:t>
                      </m:r>
                      <m:r>
                        <a:rPr lang="sv-SE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v-SE">
                          <a:latin typeface="Cambria Math" charset="0"/>
                        </a:rPr>
                        <m:t>per</m:t>
                      </m:r>
                      <m:r>
                        <a:rPr lang="sv-SE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v-SE">
                          <a:latin typeface="Cambria Math" charset="0"/>
                        </a:rPr>
                        <m:t>second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SNR per degree of freedom (symbol):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sv-SE" i="1">
                                <a:latin typeface="Cambria Math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sv-SE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Behaviors</a:t>
                </a:r>
              </a:p>
              <a:p>
                <a:pPr lvl="1"/>
                <a:r>
                  <a:rPr lang="en-US" dirty="0"/>
                  <a:t>Low SNR: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𝐶</m:t>
                    </m:r>
                  </m:oMath>
                </a14:m>
                <a:r>
                  <a:rPr lang="en-US" dirty="0"/>
                  <a:t> grows linearly with power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High SNR: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𝐶</m:t>
                    </m:r>
                  </m:oMath>
                </a14:m>
                <a:r>
                  <a:rPr lang="en-US" dirty="0"/>
                  <a:t> grows linearly with bandwidth </a:t>
                </a:r>
                <a14:m>
                  <m:oMath xmlns:m="http://schemas.openxmlformats.org/officeDocument/2006/math"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i="1" dirty="0"/>
              </a:p>
              <a:p>
                <a:pPr lvl="1"/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2097E9B-E8F1-0B4F-B715-9EAA9108BB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26C7F2-0061-D742-9D0C-B307161891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19D1F-025B-9F47-9B08-B0932958C98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23EE0-C62F-4843-B1D1-BD07B6916D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25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233360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F21BFF-2CC7-8E4B-B185-CAAAE16B27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SE" dirty="0"/>
              <a:t>End of Lecture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F26CC-E97B-E745-96BA-A837C0071D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SE" dirty="0"/>
              <a:t>TSKS14 Multiple Antenna Communications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70912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3DB4982-E080-E043-9B3A-1D88BC399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672" y="1555296"/>
            <a:ext cx="6270869" cy="45038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0CF21D-ADAD-9140-8B4B-CB7BAABDC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Constructive and destructive interference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8C93CC1-3730-924A-A334-EA762E3C6F6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5863713" cy="406628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US" dirty="0"/>
                  <a:t>One signal: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sv-SE" i="1">
                              <a:latin typeface="Cambria Math" charset="0"/>
                            </a:rPr>
                            <m:t>2</m:t>
                          </m:r>
                        </m:e>
                      </m:rad>
                      <m:func>
                        <m:func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v-SE">
                              <a:latin typeface="Cambria Math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lang="sv-SE" i="1">
                                  <a:latin typeface="Cambria Math" charset="0"/>
                                </a:rPr>
                                <m:t>𝜋</m:t>
                              </m:r>
                              <m:r>
                                <a:rPr lang="sv-SE" i="1">
                                  <a:latin typeface="Cambria Math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sv-SE" i="1" dirty="0">
                  <a:latin typeface="Cambria Math" charset="0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endParaRPr lang="sv-SE" sz="2000" dirty="0">
                  <a:latin typeface="Cambria Math" charset="0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lang="sv-SE" sz="2000" dirty="0">
                    <a:latin typeface="Cambria Math" charset="0"/>
                  </a:rPr>
                  <a:t>(Normalization: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v-SE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sv-SE" sz="2000" i="1">
                                        <a:latin typeface="Cambria Math" charset="0"/>
                                      </a:rPr>
                                      <m:t>2</m:t>
                                    </m:r>
                                  </m:e>
                                </m:rad>
                                <m:func>
                                  <m:funcPr>
                                    <m:ctrlPr>
                                      <a:rPr lang="sv-SE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sv-SE" sz="2000">
                                        <a:latin typeface="Cambria Math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sv-SE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sv-SE" sz="2000" i="1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  <m:r>
                                          <a:rPr lang="sv-SE" sz="2000" i="1">
                                            <a:latin typeface="Cambria Math" charset="0"/>
                                          </a:rPr>
                                          <m:t>𝜋</m:t>
                                        </m:r>
                                        <m:r>
                                          <a:rPr lang="sv-SE" sz="2000" i="1">
                                            <a:latin typeface="Cambria Math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e>
                    </m:nary>
                  </m:oMath>
                </a14:m>
                <a:endParaRPr lang="sv-SE" dirty="0">
                  <a:latin typeface="Cambria Math" charset="0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endParaRPr lang="sv-SE" i="1" dirty="0">
                  <a:latin typeface="Cambria Math" charset="0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endParaRPr lang="sv-SE" i="1" dirty="0">
                  <a:latin typeface="Cambria Math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defRPr/>
                </a:pPr>
                <a:r>
                  <a:rPr lang="sv-SE" dirty="0" err="1">
                    <a:latin typeface="Cambria Math" charset="0"/>
                  </a:rPr>
                  <a:t>Two</a:t>
                </a:r>
                <a:r>
                  <a:rPr lang="sv-SE" dirty="0">
                    <a:latin typeface="Cambria Math" charset="0"/>
                  </a:rPr>
                  <a:t> signals: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v-SE">
                              <a:latin typeface="Cambria Math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lang="sv-SE" i="1">
                                  <a:latin typeface="Cambria Math" charset="0"/>
                                </a:rPr>
                                <m:t>𝜋</m:t>
                              </m:r>
                              <m:r>
                                <a:rPr lang="sv-SE" i="1">
                                  <a:latin typeface="Cambria Math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sv-SE" i="1">
                          <a:latin typeface="Cambria Math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sv-SE">
                          <a:latin typeface="Cambria Math" charset="0"/>
                        </a:rPr>
                        <m:t>sin</m:t>
                      </m:r>
                      <m:r>
                        <a:rPr lang="sv-SE" i="1">
                          <a:latin typeface="Cambria Math" charset="0"/>
                        </a:rPr>
                        <m:t>⁡(2</m:t>
                      </m:r>
                      <m:r>
                        <a:rPr lang="sv-SE" i="1">
                          <a:latin typeface="Cambria Math" charset="0"/>
                        </a:rPr>
                        <m:t>𝜋</m:t>
                      </m:r>
                      <m:r>
                        <a:rPr lang="sv-SE" i="1">
                          <a:latin typeface="Cambria Math" charset="0"/>
                        </a:rPr>
                        <m:t>𝑡</m:t>
                      </m:r>
                      <m:r>
                        <a:rPr lang="sv-SE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sv-SE" i="1">
                          <a:latin typeface="Cambria Math" charset="0"/>
                        </a:rPr>
                        <m:t>𝜃</m:t>
                      </m:r>
                      <m:r>
                        <a:rPr lang="sv-SE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000" dirty="0"/>
                  <a:t>Power depends on the phase difference </a:t>
                </a:r>
                <a14:m>
                  <m:oMath xmlns:m="http://schemas.openxmlformats.org/officeDocument/2006/math">
                    <m:r>
                      <a:rPr lang="sv-SE" sz="2000" i="1">
                        <a:latin typeface="Cambria Math" charset="0"/>
                      </a:rPr>
                      <m:t>𝜃</m:t>
                    </m:r>
                  </m:oMath>
                </a14:m>
                <a:endParaRPr lang="en-US" sz="2000" dirty="0"/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000" dirty="0"/>
                  <a:t>(time delay)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8C93CC1-3730-924A-A334-EA762E3C6F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5863713" cy="4066288"/>
              </a:xfrm>
              <a:blipFill>
                <a:blip r:embed="rId3"/>
                <a:stretch>
                  <a:fillRect l="-1296" t="-1250" b="-31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2714DD-03C5-7949-91FC-910BFF527B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A60EE-9354-8348-A027-EE3D673504D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C031D-C97E-9B41-859C-9316C3E02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3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99028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D5C0B3-58B2-D740-96C5-F1E85865C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984" y="1530803"/>
            <a:ext cx="7102929" cy="53271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86AB59-E0DE-AA48-96E1-2E421E13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Omni-directional radiation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9DB76AD-F7A4-A04A-9ADD-C84FB76265D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3" y="1830357"/>
                <a:ext cx="4864906" cy="406628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𝑀</m:t>
                    </m:r>
                    <m:r>
                      <a:rPr lang="en-US" i="1" dirty="0">
                        <a:latin typeface="Cambria Math" charset="0"/>
                      </a:rPr>
                      <m:t>=1</m:t>
                    </m:r>
                  </m:oMath>
                </a14:m>
                <a:r>
                  <a:rPr lang="en-US" dirty="0"/>
                  <a:t> antenna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Powers spread out as a sphere</a:t>
                </a:r>
              </a:p>
              <a:p>
                <a:pPr lvl="1"/>
                <a:r>
                  <a:rPr lang="en-US" dirty="0"/>
                  <a:t>Received power decays as 1/distance</a:t>
                </a:r>
                <a:r>
                  <a:rPr lang="en-US" baseline="30000" dirty="0"/>
                  <a:t>2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9DB76AD-F7A4-A04A-9ADD-C84FB76265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3" y="1830357"/>
                <a:ext cx="4864906" cy="4066288"/>
              </a:xfrm>
              <a:blipFill>
                <a:blip r:embed="rId3"/>
                <a:stretch>
                  <a:fillRect l="-1823" t="-21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F0C62E-FD67-6041-A5F2-051F6E7BBC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25E05-0C27-C043-B7A2-756FF7C4E7D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80107-3653-DB45-9908-0998A88E8F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4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3057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686C4DA-ACFE-6F4C-A9D6-0EEC14C628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4" b="4677"/>
          <a:stretch/>
        </p:blipFill>
        <p:spPr>
          <a:xfrm>
            <a:off x="5866228" y="1632271"/>
            <a:ext cx="6620359" cy="50780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EB7624-9655-7947-87E0-86356800F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 radiation – Beamforming gain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FF48B53-6123-7348-B3FA-E5FD2271E24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4850839" cy="424688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𝑀</m:t>
                    </m:r>
                    <m:r>
                      <a:rPr lang="en-US" i="1" dirty="0">
                        <a:latin typeface="Cambria Math" charset="0"/>
                      </a:rPr>
                      <m:t>=6</m:t>
                    </m:r>
                  </m:oMath>
                </a14:m>
                <a:r>
                  <a:rPr lang="en-US" dirty="0"/>
                  <a:t> antennas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Power directed towards receiver</a:t>
                </a:r>
              </a:p>
              <a:p>
                <a:pPr lvl="1"/>
                <a:r>
                  <a:rPr lang="en-US" dirty="0"/>
                  <a:t>Constructive interference</a:t>
                </a:r>
              </a:p>
              <a:p>
                <a:pPr lvl="1"/>
                <a:r>
                  <a:rPr lang="en-US" dirty="0"/>
                  <a:t>Send signals with time delays</a:t>
                </a:r>
              </a:p>
              <a:p>
                <a:pPr lvl="1"/>
                <a:r>
                  <a:rPr lang="en-US" dirty="0"/>
                  <a:t>Needs to know “direction”</a:t>
                </a:r>
              </a:p>
              <a:p>
                <a:pPr marL="0" indent="0">
                  <a:buNone/>
                </a:pPr>
                <a:r>
                  <a:rPr lang="en-US" dirty="0"/>
                  <a:t>Two options:</a:t>
                </a:r>
              </a:p>
              <a:p>
                <a:pPr lvl="1"/>
                <a:r>
                  <a:rPr lang="en-US" dirty="0"/>
                  <a:t>6 times larger received power</a:t>
                </a:r>
              </a:p>
              <a:p>
                <a:pPr lvl="1"/>
                <a:r>
                  <a:rPr lang="en-US" dirty="0"/>
                  <a:t>Use 1/6 of power to achieve same received power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FF48B53-6123-7348-B3FA-E5FD2271E2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4850839" cy="4246886"/>
              </a:xfrm>
              <a:blipFill>
                <a:blip r:embed="rId3"/>
                <a:stretch>
                  <a:fillRect l="-1828" t="-2090" r="-1305" b="-447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05ED9F-D9C6-DE40-A6D4-7C46712CCA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2719A-92A1-C44D-AB28-2A377B60FDE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AE3EC-C6FD-8148-9B47-2A5706036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5</a:t>
            </a:fld>
            <a:endParaRPr lang="sv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0D6FE0-A975-6A4F-92C0-6E4625263C06}"/>
              </a:ext>
            </a:extLst>
          </p:cNvPr>
          <p:cNvSpPr txBox="1"/>
          <p:nvPr/>
        </p:nvSpPr>
        <p:spPr>
          <a:xfrm>
            <a:off x="7552634" y="3154911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Georgia"/>
                <a:cs typeface="Georgia"/>
              </a:rPr>
              <a:t>Beamforming</a:t>
            </a:r>
            <a:endParaRPr lang="en-US" sz="24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05025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56E80-491B-6140-92D1-EB1663657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History: Beamforming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66858-2D38-414C-8E8D-E130BB987A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712" y="1830357"/>
            <a:ext cx="7847587" cy="4066288"/>
          </a:xfrm>
        </p:spPr>
        <p:txBody>
          <a:bodyPr/>
          <a:lstStyle/>
          <a:p>
            <a:r>
              <a:rPr lang="en-US" dirty="0"/>
              <a:t>Directional communication</a:t>
            </a:r>
          </a:p>
          <a:p>
            <a:pPr lvl="1"/>
            <a:r>
              <a:rPr lang="en-US" sz="2000" dirty="0"/>
              <a:t>E.F.W. Alexanderson, ”Transatlantic Radio Communication”, Trans. AIEE, 1919.</a:t>
            </a:r>
          </a:p>
          <a:p>
            <a:endParaRPr lang="en-US" dirty="0"/>
          </a:p>
          <a:p>
            <a:r>
              <a:rPr lang="en-US" dirty="0"/>
              <a:t>Directive radiation pattern</a:t>
            </a:r>
          </a:p>
          <a:p>
            <a:pPr lvl="1"/>
            <a:r>
              <a:rPr lang="en-US" dirty="0"/>
              <a:t>Constructive/destructive interference patterns</a:t>
            </a:r>
          </a:p>
          <a:p>
            <a:pPr lvl="1"/>
            <a:r>
              <a:rPr lang="en-US" dirty="0"/>
              <a:t>Energy savings or better performance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FCD21-8FCA-FD4B-BFF5-79B007C23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 dirty="0"/>
              <a:t>TSKS14 </a:t>
            </a:r>
            <a:r>
              <a:rPr lang="sv-SE" dirty="0" err="1"/>
              <a:t>Multiple</a:t>
            </a:r>
            <a:r>
              <a:rPr lang="sv-SE" dirty="0"/>
              <a:t> </a:t>
            </a:r>
            <a:r>
              <a:rPr lang="sv-SE" dirty="0" err="1"/>
              <a:t>Antenna</a:t>
            </a:r>
            <a:r>
              <a:rPr lang="sv-SE" dirty="0"/>
              <a:t> Communications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787F2-8B11-4F40-8C44-EDF4961424A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F2804-D692-4042-B250-88A06F2FF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6</a:t>
            </a:fld>
            <a:endParaRPr lang="sv-S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C87BE6-12FB-404B-A7BC-CBBF2218A5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0"/>
          <a:stretch/>
        </p:blipFill>
        <p:spPr>
          <a:xfrm>
            <a:off x="8722299" y="625685"/>
            <a:ext cx="3359629" cy="607374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95BBA23-33DD-854B-A628-79C0889F3B4E}"/>
              </a:ext>
            </a:extLst>
          </p:cNvPr>
          <p:cNvSpPr/>
          <p:nvPr/>
        </p:nvSpPr>
        <p:spPr>
          <a:xfrm>
            <a:off x="2574387" y="5050301"/>
            <a:ext cx="4051496" cy="7056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400" dirty="0">
                <a:solidFill>
                  <a:schemeClr val="tx1"/>
                </a:solidFill>
              </a:rPr>
              <a:t>Called </a:t>
            </a:r>
            <a:r>
              <a:rPr lang="en-SE" sz="2400" i="1" dirty="0">
                <a:solidFill>
                  <a:schemeClr val="tx1"/>
                </a:solidFill>
              </a:rPr>
              <a:t>beamforming gain</a:t>
            </a:r>
          </a:p>
        </p:txBody>
      </p:sp>
    </p:spTree>
    <p:extLst>
      <p:ext uri="{BB962C8B-B14F-4D97-AF65-F5344CB8AC3E}">
        <p14:creationId xmlns:p14="http://schemas.microsoft.com/office/powerpoint/2010/main" val="391124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F820-3E73-C741-8E3C-EA288C9D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Multipath Propagation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1FEAE-91BC-B34A-AF2D-35C4A73DC4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09187-DFAC-2A4A-BB2C-96105FF5018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DBCA9-4643-674B-B878-8EEF375CD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7</a:t>
            </a:fld>
            <a:endParaRPr lang="sv-S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380C49-43B9-6F48-BA2C-A223DC047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12" y="1829273"/>
            <a:ext cx="7476186" cy="2457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21A5E9E-76E5-6E43-AEEC-E150DB85F6BB}"/>
                  </a:ext>
                </a:extLst>
              </p:cNvPr>
              <p:cNvSpPr/>
              <p:nvPr/>
            </p:nvSpPr>
            <p:spPr>
              <a:xfrm>
                <a:off x="2784600" y="3825058"/>
                <a:ext cx="13805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v-SE" sz="2400">
                              <a:latin typeface="Cambria Math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400" i="1"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lang="sv-SE" sz="2400" i="1">
                                  <a:latin typeface="Cambria Math" charset="0"/>
                                </a:rPr>
                                <m:t>𝜋</m:t>
                              </m:r>
                              <m:r>
                                <a:rPr lang="sv-SE" sz="2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SE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21A5E9E-76E5-6E43-AEEC-E150DB85F6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600" y="3825058"/>
                <a:ext cx="1380571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D5D54CD-C754-3644-B1DD-4287023A2F29}"/>
                  </a:ext>
                </a:extLst>
              </p:cNvPr>
              <p:cNvSpPr/>
              <p:nvPr/>
            </p:nvSpPr>
            <p:spPr>
              <a:xfrm>
                <a:off x="289725" y="5116770"/>
                <a:ext cx="55304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/>
                  <a:t>Received signal: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𝜋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sz="2400" i="1">
                        <a:latin typeface="Cambria Math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400">
                        <a:latin typeface="Cambria Math" charset="0"/>
                      </a:rPr>
                      <m:t>sin</m:t>
                    </m:r>
                    <m:r>
                      <a:rPr lang="en-US" sz="2400" i="1">
                        <a:latin typeface="Cambria Math" charset="0"/>
                      </a:rPr>
                      <m:t>⁡(2</m:t>
                    </m:r>
                    <m:r>
                      <a:rPr lang="en-US" sz="2400" i="1">
                        <a:latin typeface="Cambria Math" charset="0"/>
                      </a:rPr>
                      <m:t>𝜋</m:t>
                    </m:r>
                    <m:r>
                      <a:rPr lang="en-US" sz="2400" i="1">
                        <a:latin typeface="Cambria Math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charset="0"/>
                      </a:rPr>
                      <m:t>𝜃</m:t>
                    </m:r>
                    <m:r>
                      <a:rPr lang="en-US" sz="2400" i="1">
                        <a:latin typeface="Cambria Math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D5D54CD-C754-3644-B1DD-4287023A2F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" y="5116770"/>
                <a:ext cx="5530425" cy="461665"/>
              </a:xfrm>
              <a:prstGeom prst="rect">
                <a:avLst/>
              </a:prstGeom>
              <a:blipFill>
                <a:blip r:embed="rId4"/>
                <a:stretch>
                  <a:fillRect l="-1606" t="-8108" b="-2973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EF5B5BE-F33F-4743-ABE3-8950D9489B71}"/>
                  </a:ext>
                </a:extLst>
              </p:cNvPr>
              <p:cNvSpPr/>
              <p:nvPr/>
            </p:nvSpPr>
            <p:spPr>
              <a:xfrm>
                <a:off x="6095339" y="1874445"/>
                <a:ext cx="19298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sv-SE" sz="2400" smtClean="0">
                          <a:latin typeface="Cambria Math" charset="0"/>
                        </a:rPr>
                        <m:t>sin</m:t>
                      </m:r>
                      <m:r>
                        <a:rPr lang="sv-SE" sz="2400" i="1">
                          <a:latin typeface="Cambria Math" charset="0"/>
                        </a:rPr>
                        <m:t>⁡(2</m:t>
                      </m:r>
                      <m:r>
                        <a:rPr lang="sv-SE" sz="2400" i="1">
                          <a:latin typeface="Cambria Math" charset="0"/>
                        </a:rPr>
                        <m:t>𝜋</m:t>
                      </m:r>
                      <m:r>
                        <a:rPr lang="sv-SE" sz="2400" i="1">
                          <a:latin typeface="Cambria Math" charset="0"/>
                        </a:rPr>
                        <m:t>𝑡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sv-SE" sz="2400" i="1">
                          <a:latin typeface="Cambria Math" charset="0"/>
                        </a:rPr>
                        <m:t>𝜃</m:t>
                      </m:r>
                      <m:r>
                        <a:rPr lang="sv-SE" sz="24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SE" sz="2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EF5B5BE-F33F-4743-ABE3-8950D9489B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339" y="1874445"/>
                <a:ext cx="1929824" cy="461665"/>
              </a:xfrm>
              <a:prstGeom prst="rect">
                <a:avLst/>
              </a:prstGeom>
              <a:blipFill>
                <a:blip r:embed="rId5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9B6D02E2-9B2D-A54F-917D-DFDD2DCC099B}"/>
              </a:ext>
            </a:extLst>
          </p:cNvPr>
          <p:cNvSpPr txBox="1"/>
          <p:nvPr/>
        </p:nvSpPr>
        <p:spPr>
          <a:xfrm>
            <a:off x="50962" y="3886613"/>
            <a:ext cx="1386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000" dirty="0"/>
              <a:t>Transmitter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799A26-B536-8B45-97CB-AFF03DA811B2}"/>
              </a:ext>
            </a:extLst>
          </p:cNvPr>
          <p:cNvSpPr txBox="1"/>
          <p:nvPr/>
        </p:nvSpPr>
        <p:spPr>
          <a:xfrm>
            <a:off x="7487483" y="3886613"/>
            <a:ext cx="1075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000" dirty="0"/>
              <a:t>Receiver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8232CD6-1666-1B4A-8D48-686E0C69550D}"/>
                  </a:ext>
                </a:extLst>
              </p:cNvPr>
              <p:cNvSpPr/>
              <p:nvPr/>
            </p:nvSpPr>
            <p:spPr>
              <a:xfrm>
                <a:off x="7850779" y="4548966"/>
                <a:ext cx="4051496" cy="142612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E" sz="2400" dirty="0">
                    <a:solidFill>
                      <a:schemeClr val="tx1"/>
                    </a:solidFill>
                  </a:rPr>
                  <a:t>Multipath fading:</a:t>
                </a:r>
              </a:p>
              <a:p>
                <a:pPr algn="ctr"/>
                <a:r>
                  <a:rPr lang="en-SE" sz="2400" i="1" dirty="0">
                    <a:solidFill>
                      <a:schemeClr val="tx1"/>
                    </a:solidFill>
                  </a:rPr>
                  <a:t>Add construtively or destructively depending on </a:t>
                </a:r>
                <a14:m>
                  <m:oMath xmlns:m="http://schemas.openxmlformats.org/officeDocument/2006/math">
                    <m:r>
                      <a:rPr lang="en-SE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SE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8232CD6-1666-1B4A-8D48-686E0C6955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779" y="4548966"/>
                <a:ext cx="4051496" cy="14261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936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E04A8-E3A1-CE42-9CBA-B507C18C3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History: Spatial diversity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D51B3-4328-8844-86A9-6E05012539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712" y="1830357"/>
            <a:ext cx="7340819" cy="4066288"/>
          </a:xfrm>
        </p:spPr>
        <p:txBody>
          <a:bodyPr/>
          <a:lstStyle/>
          <a:p>
            <a:r>
              <a:rPr lang="en-US" dirty="0"/>
              <a:t>Diversity combining</a:t>
            </a:r>
          </a:p>
          <a:p>
            <a:pPr lvl="1"/>
            <a:r>
              <a:rPr lang="en-US" sz="2000" dirty="0"/>
              <a:t>D.G. Brennan, “Linear diversity combining techniques,” Proc. IRE, 1959</a:t>
            </a:r>
          </a:p>
          <a:p>
            <a:endParaRPr lang="en-US" dirty="0"/>
          </a:p>
          <a:p>
            <a:r>
              <a:rPr lang="en-US" dirty="0"/>
              <a:t>Protect against fading/noise</a:t>
            </a:r>
          </a:p>
          <a:p>
            <a:pPr lvl="1"/>
            <a:r>
              <a:rPr lang="en-US" dirty="0"/>
              <a:t>Multiple antennas with independent observations</a:t>
            </a:r>
          </a:p>
          <a:p>
            <a:pPr lvl="1"/>
            <a:r>
              <a:rPr lang="en-US" dirty="0"/>
              <a:t>Small risk that multiple observations are all bad</a:t>
            </a:r>
          </a:p>
          <a:p>
            <a:pPr lvl="1"/>
            <a:r>
              <a:rPr lang="en-US" dirty="0"/>
              <a:t>Improve reliability</a:t>
            </a:r>
          </a:p>
          <a:p>
            <a:endParaRPr lang="en-S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62498C-1905-D347-AAD5-1B5693B68B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5533B-9089-7442-B4E5-FDA203818FD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72212-6B96-674E-B440-C18350EAC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8</a:t>
            </a:fld>
            <a:endParaRPr lang="sv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499205-D99E-9C4C-ADC0-2210E5502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857" y="758989"/>
            <a:ext cx="4131212" cy="513765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4E58D77-7EDB-054D-A8C8-6CECDE5B27E0}"/>
              </a:ext>
            </a:extLst>
          </p:cNvPr>
          <p:cNvSpPr/>
          <p:nvPr/>
        </p:nvSpPr>
        <p:spPr>
          <a:xfrm>
            <a:off x="2574387" y="5628476"/>
            <a:ext cx="4051496" cy="7056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400" dirty="0">
                <a:solidFill>
                  <a:schemeClr val="tx1"/>
                </a:solidFill>
              </a:rPr>
              <a:t>Called </a:t>
            </a:r>
            <a:r>
              <a:rPr lang="en-SE" sz="2400" i="1" dirty="0">
                <a:solidFill>
                  <a:schemeClr val="tx1"/>
                </a:solidFill>
              </a:rPr>
              <a:t>diversity gain</a:t>
            </a:r>
          </a:p>
        </p:txBody>
      </p:sp>
    </p:spTree>
    <p:extLst>
      <p:ext uri="{BB962C8B-B14F-4D97-AF65-F5344CB8AC3E}">
        <p14:creationId xmlns:p14="http://schemas.microsoft.com/office/powerpoint/2010/main" val="409318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43B6D90-D596-CB4E-A77C-90B4A7D473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6" r="9974"/>
          <a:stretch/>
        </p:blipFill>
        <p:spPr>
          <a:xfrm>
            <a:off x="6603818" y="2087178"/>
            <a:ext cx="5630386" cy="20551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A43D82-B267-9D48-908D-1A9F9D0E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Cellular networks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EB98A-DE61-404A-AD1D-3807DD172C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713" y="1830356"/>
            <a:ext cx="5905916" cy="4373495"/>
          </a:xfrm>
        </p:spPr>
        <p:txBody>
          <a:bodyPr/>
          <a:lstStyle/>
          <a:p>
            <a:r>
              <a:rPr lang="en-US" dirty="0"/>
              <a:t>Designed for mobile telephone systems</a:t>
            </a:r>
          </a:p>
          <a:p>
            <a:pPr lvl="1"/>
            <a:r>
              <a:rPr lang="en-US" sz="2000" dirty="0" err="1"/>
              <a:t>Bullington</a:t>
            </a:r>
            <a:r>
              <a:rPr lang="en-US" sz="2000" dirty="0"/>
              <a:t>, K. (1953). “Frequency economy in mobile radio bands”. The Bell System Technical Journal. </a:t>
            </a:r>
          </a:p>
          <a:p>
            <a:pPr lvl="1"/>
            <a:r>
              <a:rPr lang="en-US" sz="2000" dirty="0"/>
              <a:t>Schulte, H. J. and W. A. Cornell (1960). “Multi-area mobile telephone system”. IEEE Trans. </a:t>
            </a:r>
            <a:r>
              <a:rPr lang="en-US" sz="2000" dirty="0" err="1"/>
              <a:t>Veh</a:t>
            </a:r>
            <a:r>
              <a:rPr lang="en-US" sz="2000" dirty="0"/>
              <a:t>. Technol.</a:t>
            </a:r>
          </a:p>
          <a:p>
            <a:pPr lvl="1"/>
            <a:endParaRPr lang="en-US" sz="2000" dirty="0"/>
          </a:p>
          <a:p>
            <a:r>
              <a:rPr lang="en-US" dirty="0"/>
              <a:t>Reuse of spectrum in space:</a:t>
            </a:r>
          </a:p>
          <a:p>
            <a:pPr lvl="1"/>
            <a:r>
              <a:rPr lang="en-US" sz="2000" dirty="0"/>
              <a:t>Densify as usage increases</a:t>
            </a:r>
          </a:p>
          <a:p>
            <a:r>
              <a:rPr lang="en-US" dirty="0"/>
              <a:t>Control interference by fractional spectrum reuse, power control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0D614-4AA2-6D4E-8420-D96389C060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1EE00-AEC8-6745-BAF7-FEE0285AEA4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32856-294D-8E42-BC35-ED5449F496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9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06734657"/>
      </p:ext>
    </p:extLst>
  </p:cSld>
  <p:clrMapOvr>
    <a:masterClrMapping/>
  </p:clrMapOvr>
</p:sld>
</file>

<file path=ppt/theme/theme1.xml><?xml version="1.0" encoding="utf-8"?>
<a:theme xmlns:a="http://schemas.openxmlformats.org/drawingml/2006/main" name="Start and finis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3C91ECC7-D0B8-004C-A5E7-E0625F6599A3}" vid="{CD006F72-7756-C141-A149-13FAB4F65DDB}"/>
    </a:ext>
  </a:extLst>
</a:theme>
</file>

<file path=ppt/theme/theme2.xml><?xml version="1.0" encoding="utf-8"?>
<a:theme xmlns:a="http://schemas.openxmlformats.org/drawingml/2006/main" name="White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3C91ECC7-D0B8-004C-A5E7-E0625F6599A3}" vid="{A9B7757E-DA71-894F-A9B1-BE52504F7766}"/>
    </a:ext>
  </a:extLst>
</a:theme>
</file>

<file path=ppt/theme/theme3.xml><?xml version="1.0" encoding="utf-8"?>
<a:theme xmlns:a="http://schemas.openxmlformats.org/drawingml/2006/main" name="Black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3C91ECC7-D0B8-004C-A5E7-E0625F6599A3}" vid="{51B92478-41F4-8F4A-82A0-E5FAF54CE102}"/>
    </a:ext>
  </a:extLst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E55F16C3BC0741BECCEF78E59294ED" ma:contentTypeVersion="7" ma:contentTypeDescription="Create a new document." ma:contentTypeScope="" ma:versionID="709333aaeed0b3db26f60f9c2df8959a">
  <xsd:schema xmlns:xsd="http://www.w3.org/2001/XMLSchema" xmlns:xs="http://www.w3.org/2001/XMLSchema" xmlns:p="http://schemas.microsoft.com/office/2006/metadata/properties" xmlns:ns2="a5aea428-1722-47f0-acbf-e195f738e188" targetNamespace="http://schemas.microsoft.com/office/2006/metadata/properties" ma:root="true" ma:fieldsID="2ba064546e06e115a80d3f5fe687bac9" ns2:_="">
    <xsd:import namespace="a5aea428-1722-47f0-acbf-e195f738e1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Not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aea428-1722-47f0-acbf-e195f738e1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Notes" ma:index="13" nillable="true" ma:displayName="Notes" ma:description="Description of contents" ma:format="Dropdown" ma:internalName="Notes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s xmlns="a5aea428-1722-47f0-acbf-e195f738e188" xsi:nil="true"/>
  </documentManagement>
</p:properties>
</file>

<file path=customXml/itemProps1.xml><?xml version="1.0" encoding="utf-8"?>
<ds:datastoreItem xmlns:ds="http://schemas.openxmlformats.org/officeDocument/2006/customXml" ds:itemID="{4E6C0BFB-7B7D-4275-A53B-E27E48C5E0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aea428-1722-47f0-acbf-e195f738e1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F319BF0-57E1-4878-B48D-94EA12B11E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FE17CC-CFFB-40D4-8FF9-C25CBCDADBD5}">
  <ds:schemaRefs>
    <ds:schemaRef ds:uri="http://schemas.microsoft.com/office/2006/metadata/properties"/>
    <ds:schemaRef ds:uri="http://schemas.microsoft.com/office/infopath/2007/PartnerControls"/>
    <ds:schemaRef ds:uri="a5aea428-1722-47f0-acbf-e195f738e18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Start and finish</Template>
  <TotalTime>5239</TotalTime>
  <Words>1440</Words>
  <Application>Microsoft Macintosh PowerPoint</Application>
  <PresentationFormat>Widescreen</PresentationFormat>
  <Paragraphs>318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Bookman Old Style</vt:lpstr>
      <vt:lpstr>Calibri</vt:lpstr>
      <vt:lpstr>Cambria Math</vt:lpstr>
      <vt:lpstr>Georgia</vt:lpstr>
      <vt:lpstr>KorolevLiU Medium</vt:lpstr>
      <vt:lpstr>Wingdings</vt:lpstr>
      <vt:lpstr>Start and finish</vt:lpstr>
      <vt:lpstr>White slides</vt:lpstr>
      <vt:lpstr>Black slides</vt:lpstr>
      <vt:lpstr>TSKS14 Multiple Antenna Communications</vt:lpstr>
      <vt:lpstr>Three main benefits of multiple antenna communications</vt:lpstr>
      <vt:lpstr>Constructive and destructive interference</vt:lpstr>
      <vt:lpstr>Omni-directional radiation</vt:lpstr>
      <vt:lpstr>Directive radiation – Beamforming gain</vt:lpstr>
      <vt:lpstr>History: Beamforming</vt:lpstr>
      <vt:lpstr>Multipath Propagation</vt:lpstr>
      <vt:lpstr>History: Spatial diversity</vt:lpstr>
      <vt:lpstr>Cellular networks</vt:lpstr>
      <vt:lpstr>History: Space division multiple access (SDMA)</vt:lpstr>
      <vt:lpstr>History: Point-to-point multi-antenna links</vt:lpstr>
      <vt:lpstr>Outline of the course</vt:lpstr>
      <vt:lpstr>Example: Additive White Gaussian Noise (AWGN) Channel</vt:lpstr>
      <vt:lpstr>How to measure performance?</vt:lpstr>
      <vt:lpstr>Channel capacity</vt:lpstr>
      <vt:lpstr>Passband and baseband signals</vt:lpstr>
      <vt:lpstr>Gaussian Distribution</vt:lpstr>
      <vt:lpstr>Complex Gaussian Distribution</vt:lpstr>
      <vt:lpstr>Capacity and mutual information</vt:lpstr>
      <vt:lpstr>Differential entropy h(x)  of x∼CN(0,p)</vt:lpstr>
      <vt:lpstr>Capacity of complex AWGN channel</vt:lpstr>
      <vt:lpstr>Point-to-point scalar channel</vt:lpstr>
      <vt:lpstr>Point-to-point scalar channel: Capacity</vt:lpstr>
      <vt:lpstr>Capacity behaviors</vt:lpstr>
      <vt:lpstr>Summary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Widescreen presentation with LiU typography</dc:title>
  <dc:subject/>
  <dc:creator>Emil Björnson</dc:creator>
  <cp:keywords/>
  <dc:description/>
  <cp:lastModifiedBy>Emil Björnson</cp:lastModifiedBy>
  <cp:revision>21</cp:revision>
  <cp:lastPrinted>2017-10-06T09:53:20Z</cp:lastPrinted>
  <dcterms:created xsi:type="dcterms:W3CDTF">2020-03-25T16:20:45Z</dcterms:created>
  <dcterms:modified xsi:type="dcterms:W3CDTF">2020-05-17T08:11:26Z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0x010100D9E55F16C3BC0741BECCEF78E59294ED</vt:lpwstr>
  </property>
</Properties>
</file>