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9" r:id="rId4"/>
    <p:sldMasterId id="2147483731" r:id="rId5"/>
    <p:sldMasterId id="2147483732" r:id="rId6"/>
  </p:sldMasterIdLst>
  <p:notesMasterIdLst>
    <p:notesMasterId r:id="rId27"/>
  </p:notesMasterIdLst>
  <p:handoutMasterIdLst>
    <p:handoutMasterId r:id="rId28"/>
  </p:handoutMasterIdLst>
  <p:sldIdLst>
    <p:sldId id="256" r:id="rId7"/>
    <p:sldId id="319" r:id="rId8"/>
    <p:sldId id="452" r:id="rId9"/>
    <p:sldId id="453" r:id="rId10"/>
    <p:sldId id="454" r:id="rId11"/>
    <p:sldId id="455" r:id="rId12"/>
    <p:sldId id="456" r:id="rId13"/>
    <p:sldId id="457" r:id="rId14"/>
    <p:sldId id="458" r:id="rId15"/>
    <p:sldId id="413" r:id="rId16"/>
    <p:sldId id="460" r:id="rId17"/>
    <p:sldId id="459" r:id="rId18"/>
    <p:sldId id="461" r:id="rId19"/>
    <p:sldId id="462" r:id="rId20"/>
    <p:sldId id="463" r:id="rId21"/>
    <p:sldId id="464" r:id="rId22"/>
    <p:sldId id="465" r:id="rId23"/>
    <p:sldId id="466" r:id="rId24"/>
    <p:sldId id="467" r:id="rId25"/>
    <p:sldId id="287" r:id="rId26"/>
  </p:sldIdLst>
  <p:sldSz cx="12192000" cy="6858000"/>
  <p:notesSz cx="6858000" cy="9144000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il Björnson" initials="EB" lastIdx="1" clrIdx="0">
    <p:extLst>
      <p:ext uri="{19B8F6BF-5375-455C-9EA6-DF929625EA0E}">
        <p15:presenceInfo xmlns:p15="http://schemas.microsoft.com/office/powerpoint/2012/main" userId="S::emibj29@liu.se::b0a7c065-f6f4-41b0-b3e4-ccdb47e1a0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D9EF"/>
    <a:srgbClr val="00B9E7"/>
    <a:srgbClr val="00CFB5"/>
    <a:srgbClr val="00CBD5"/>
    <a:srgbClr val="3BA890"/>
    <a:srgbClr val="009CA6"/>
    <a:srgbClr val="0099C6"/>
    <a:srgbClr val="2D89B1"/>
    <a:srgbClr val="009BA8"/>
    <a:srgbClr val="17C7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just forma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Inget format, tabellrutnät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69" autoAdjust="0"/>
    <p:restoredTop sz="94563" autoAdjust="0"/>
  </p:normalViewPr>
  <p:slideViewPr>
    <p:cSldViewPr snapToGrid="0" snapToObjects="1">
      <p:cViewPr varScale="1">
        <p:scale>
          <a:sx n="92" d="100"/>
          <a:sy n="92" d="100"/>
        </p:scale>
        <p:origin x="888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97" d="100"/>
          <a:sy n="197" d="100"/>
        </p:scale>
        <p:origin x="299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90402-8E07-BB4F-A189-6AD7200B2129}" type="datetime1">
              <a:rPr lang="en-US" smtClean="0"/>
              <a:pPr/>
              <a:t>5/17/20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91D49-AD30-AD49-8FCC-B045B8D02F0F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529339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8E3D5-343E-3741-80FE-788E6CEB802F}" type="datetime1">
              <a:rPr lang="en-US" smtClean="0"/>
              <a:pPr/>
              <a:t>5/17/20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C25B8-6A37-0E42-AD12-4E95E5CB5205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41519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ue">
    <p:bg>
      <p:bgPr>
        <a:solidFill>
          <a:srgbClr val="00B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1"/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  <p:extLst>
      <p:ext uri="{BB962C8B-B14F-4D97-AF65-F5344CB8AC3E}">
        <p14:creationId xmlns:p14="http://schemas.microsoft.com/office/powerpoint/2010/main" val="429060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2" y="999226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20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2" y="1830357"/>
            <a:ext cx="10853647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latin typeface="Georgia"/>
                <a:cs typeface="Georgi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Platshållare för sidfot 4">
            <a:extLst>
              <a:ext uri="{FF2B5EF4-FFF2-40B4-BE49-F238E27FC236}">
                <a16:creationId xmlns:a16="http://schemas.microsoft.com/office/drawing/2014/main" id="{911CA207-A279-F640-8934-9EE6B3497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68B6631B-95A4-2143-A2F6-F35579CFF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2020-05-07</a:t>
            </a:r>
            <a:endParaRPr lang="sv-SE" dirty="0"/>
          </a:p>
        </p:txBody>
      </p:sp>
      <p:sp>
        <p:nvSpPr>
          <p:cNvPr id="12" name="Platshållare för bildnummer 5">
            <a:extLst>
              <a:ext uri="{FF2B5EF4-FFF2-40B4-BE49-F238E27FC236}">
                <a16:creationId xmlns:a16="http://schemas.microsoft.com/office/drawing/2014/main" id="{0FAA9FCB-7BA4-3447-9255-86CEAB11D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675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 and pictur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1" y="999229"/>
            <a:ext cx="10853649" cy="773510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5" name="Platshållare för bild 4"/>
          <p:cNvSpPr>
            <a:spLocks noGrp="1"/>
          </p:cNvSpPr>
          <p:nvPr>
            <p:ph type="pic" sz="quarter" idx="14"/>
          </p:nvPr>
        </p:nvSpPr>
        <p:spPr>
          <a:xfrm>
            <a:off x="5516033" y="1844505"/>
            <a:ext cx="6212328" cy="4066283"/>
          </a:xfrm>
          <a:prstGeom prst="rect">
            <a:avLst/>
          </a:prstGeom>
        </p:spPr>
        <p:txBody>
          <a:bodyPr vert="horz"/>
          <a:lstStyle>
            <a:lvl1pPr>
              <a:defRPr b="0" i="0">
                <a:latin typeface="KorolevLiU Medium" charset="0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20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2" y="1844506"/>
            <a:ext cx="4460339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latin typeface="Georgia"/>
                <a:cs typeface="Georgi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10" name="Platshållare för sidfot 4">
            <a:extLst>
              <a:ext uri="{FF2B5EF4-FFF2-40B4-BE49-F238E27FC236}">
                <a16:creationId xmlns:a16="http://schemas.microsoft.com/office/drawing/2014/main" id="{FC50606E-8D65-BB40-89C3-DB05E68B2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11" name="Platshållare för datum 3">
            <a:extLst>
              <a:ext uri="{FF2B5EF4-FFF2-40B4-BE49-F238E27FC236}">
                <a16:creationId xmlns:a16="http://schemas.microsoft.com/office/drawing/2014/main" id="{059B143B-6B9A-ED4B-81EA-C35DA483C1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2020-05-07</a:t>
            </a:r>
            <a:endParaRPr lang="sv-SE" dirty="0"/>
          </a:p>
        </p:txBody>
      </p:sp>
      <p:sp>
        <p:nvSpPr>
          <p:cNvPr id="15" name="Platshållare för bildnummer 5">
            <a:extLst>
              <a:ext uri="{FF2B5EF4-FFF2-40B4-BE49-F238E27FC236}">
                <a16:creationId xmlns:a16="http://schemas.microsoft.com/office/drawing/2014/main" id="{3E0483E7-AAC7-2B4D-9123-C3A4ABB4B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32732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ubrik 3"/>
          <p:cNvSpPr>
            <a:spLocks noGrp="1"/>
          </p:cNvSpPr>
          <p:nvPr>
            <p:ph type="title"/>
          </p:nvPr>
        </p:nvSpPr>
        <p:spPr>
          <a:xfrm>
            <a:off x="874712" y="999228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Platshållare för diagram 2"/>
          <p:cNvSpPr>
            <a:spLocks noGrp="1"/>
          </p:cNvSpPr>
          <p:nvPr>
            <p:ph type="chart" sz="quarter" idx="13"/>
          </p:nvPr>
        </p:nvSpPr>
        <p:spPr>
          <a:xfrm>
            <a:off x="874712" y="1905000"/>
            <a:ext cx="10853648" cy="3922713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chart</a:t>
            </a:r>
            <a:endParaRPr lang="sv-SE" dirty="0"/>
          </a:p>
        </p:txBody>
      </p:sp>
      <p:sp>
        <p:nvSpPr>
          <p:cNvPr id="8" name="Platshållare för sidfot 4">
            <a:extLst>
              <a:ext uri="{FF2B5EF4-FFF2-40B4-BE49-F238E27FC236}">
                <a16:creationId xmlns:a16="http://schemas.microsoft.com/office/drawing/2014/main" id="{BB349C82-4C63-EC4C-A8A7-FD899796B2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12" name="Platshållare för datum 3">
            <a:extLst>
              <a:ext uri="{FF2B5EF4-FFF2-40B4-BE49-F238E27FC236}">
                <a16:creationId xmlns:a16="http://schemas.microsoft.com/office/drawing/2014/main" id="{2D959D94-F7D1-E244-BECA-4A98CF6F5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2020-05-07</a:t>
            </a:r>
            <a:endParaRPr lang="sv-SE" dirty="0"/>
          </a:p>
        </p:txBody>
      </p:sp>
      <p:sp>
        <p:nvSpPr>
          <p:cNvPr id="13" name="Platshållare för bildnummer 5">
            <a:extLst>
              <a:ext uri="{FF2B5EF4-FFF2-40B4-BE49-F238E27FC236}">
                <a16:creationId xmlns:a16="http://schemas.microsoft.com/office/drawing/2014/main" id="{015140B2-02FD-ED43-801A-2A8291EE6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94348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3" y="1028700"/>
            <a:ext cx="5292000" cy="48053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Georgia" panose="02040502050405020303" pitchFamily="18" charset="0"/>
              </a:defRPr>
            </a:lvl1pPr>
            <a:lvl2pPr>
              <a:defRPr sz="2400">
                <a:latin typeface="Georgia" panose="02040502050405020303" pitchFamily="18" charset="0"/>
              </a:defRPr>
            </a:lvl2pPr>
            <a:lvl3pPr>
              <a:defRPr sz="2000"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 sz="1800"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1" name="Platshållare för text 2"/>
          <p:cNvSpPr>
            <a:spLocks noGrp="1"/>
          </p:cNvSpPr>
          <p:nvPr>
            <p:ph type="body" sz="quarter" idx="14"/>
          </p:nvPr>
        </p:nvSpPr>
        <p:spPr>
          <a:xfrm>
            <a:off x="6436361" y="1028700"/>
            <a:ext cx="5292000" cy="4816938"/>
          </a:xfrm>
          <a:prstGeom prst="rect">
            <a:avLst/>
          </a:prstGeom>
        </p:spPr>
        <p:txBody>
          <a:bodyPr/>
          <a:lstStyle>
            <a:lvl1pPr>
              <a:defRPr lang="sv-SE" sz="24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>
              <a:defRPr lang="sv-SE" sz="24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>
              <a:defRPr lang="sv-SE" sz="20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>
              <a:defRPr lang="sv-SE" sz="20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>
              <a:defRPr lang="sv-SE" sz="180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8" name="Platshållare för sidfot 4">
            <a:extLst>
              <a:ext uri="{FF2B5EF4-FFF2-40B4-BE49-F238E27FC236}">
                <a16:creationId xmlns:a16="http://schemas.microsoft.com/office/drawing/2014/main" id="{5BB7419D-5D99-184B-955B-D265CB54A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10" name="Platshållare för datum 3">
            <a:extLst>
              <a:ext uri="{FF2B5EF4-FFF2-40B4-BE49-F238E27FC236}">
                <a16:creationId xmlns:a16="http://schemas.microsoft.com/office/drawing/2014/main" id="{C2755720-236A-4B4B-A991-421F3434B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2020-05-07</a:t>
            </a:r>
            <a:endParaRPr lang="sv-SE" dirty="0"/>
          </a:p>
        </p:txBody>
      </p:sp>
      <p:sp>
        <p:nvSpPr>
          <p:cNvPr id="12" name="Platshållare för bildnummer 5">
            <a:extLst>
              <a:ext uri="{FF2B5EF4-FFF2-40B4-BE49-F238E27FC236}">
                <a16:creationId xmlns:a16="http://schemas.microsoft.com/office/drawing/2014/main" id="{CC87F509-AEF2-514A-9CB6-4BF313EC7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31842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latshållare för bild 2"/>
          <p:cNvSpPr>
            <a:spLocks noGrp="1"/>
          </p:cNvSpPr>
          <p:nvPr>
            <p:ph type="pic" sz="quarter" idx="13"/>
          </p:nvPr>
        </p:nvSpPr>
        <p:spPr>
          <a:xfrm>
            <a:off x="874713" y="1100138"/>
            <a:ext cx="10853648" cy="47339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7" name="Platshållare för sidfot 4">
            <a:extLst>
              <a:ext uri="{FF2B5EF4-FFF2-40B4-BE49-F238E27FC236}">
                <a16:creationId xmlns:a16="http://schemas.microsoft.com/office/drawing/2014/main" id="{00DFF27C-0050-8E48-AEB9-A2DE348F2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BC844AAE-555C-1141-B5A2-7ED5CB1EE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2020-05-07</a:t>
            </a:r>
            <a:endParaRPr lang="sv-SE" dirty="0"/>
          </a:p>
        </p:txBody>
      </p:sp>
      <p:sp>
        <p:nvSpPr>
          <p:cNvPr id="11" name="Platshållare för bildnummer 5">
            <a:extLst>
              <a:ext uri="{FF2B5EF4-FFF2-40B4-BE49-F238E27FC236}">
                <a16:creationId xmlns:a16="http://schemas.microsoft.com/office/drawing/2014/main" id="{44C99517-7C74-004B-A5D6-5FDE09118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73708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3">
            <a:extLst>
              <a:ext uri="{FF2B5EF4-FFF2-40B4-BE49-F238E27FC236}">
                <a16:creationId xmlns:a16="http://schemas.microsoft.com/office/drawing/2014/main" id="{159B1259-6D75-2C4B-AF3A-59A99A37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3" y="999228"/>
            <a:ext cx="10853648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E84C533A-F41D-3346-8D45-35153C120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2020-05-07</a:t>
            </a:r>
            <a:endParaRPr lang="sv-SE" dirty="0"/>
          </a:p>
        </p:txBody>
      </p:sp>
      <p:sp>
        <p:nvSpPr>
          <p:cNvPr id="9" name="Platshållare för bildnummer 5">
            <a:extLst>
              <a:ext uri="{FF2B5EF4-FFF2-40B4-BE49-F238E27FC236}">
                <a16:creationId xmlns:a16="http://schemas.microsoft.com/office/drawing/2014/main" id="{56F624F0-DB1F-EF4D-9BD4-06BA3C31A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0" name="Platshållare för sidfot 4">
            <a:extLst>
              <a:ext uri="{FF2B5EF4-FFF2-40B4-BE49-F238E27FC236}">
                <a16:creationId xmlns:a16="http://schemas.microsoft.com/office/drawing/2014/main" id="{6C6500F4-F1DE-624B-80B2-49A567E96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74324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4" y="999226"/>
            <a:ext cx="10853646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20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3" y="1830357"/>
            <a:ext cx="10853646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55995D90-25D8-384B-A46F-160E9E383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2020-05-07</a:t>
            </a:r>
            <a:endParaRPr lang="sv-SE" dirty="0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48A692CE-228F-0844-926B-5232F54940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sidfot 4">
            <a:extLst>
              <a:ext uri="{FF2B5EF4-FFF2-40B4-BE49-F238E27FC236}">
                <a16:creationId xmlns:a16="http://schemas.microsoft.com/office/drawing/2014/main" id="{97852D4C-84F0-3949-8CDC-50C3633A9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48061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, imag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3" y="999228"/>
            <a:ext cx="10853648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11" name="Platshållare för bild 4">
            <a:extLst>
              <a:ext uri="{FF2B5EF4-FFF2-40B4-BE49-F238E27FC236}">
                <a16:creationId xmlns:a16="http://schemas.microsoft.com/office/drawing/2014/main" id="{4B55AB18-316E-264C-927D-4D03F39D0E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16033" y="1844505"/>
            <a:ext cx="6212328" cy="4066283"/>
          </a:xfrm>
          <a:prstGeom prst="rect">
            <a:avLst/>
          </a:prstGeom>
        </p:spPr>
        <p:txBody>
          <a:bodyPr vert="horz"/>
          <a:lstStyle>
            <a:lvl1pPr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12" name="Platshållare för text 2">
            <a:extLst>
              <a:ext uri="{FF2B5EF4-FFF2-40B4-BE49-F238E27FC236}">
                <a16:creationId xmlns:a16="http://schemas.microsoft.com/office/drawing/2014/main" id="{FA36A156-6EAA-8B43-9325-7D4C8E2134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4712" y="1844506"/>
            <a:ext cx="4460339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6132DCA5-CDDD-F241-9907-58F264C532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2020-05-07</a:t>
            </a:r>
            <a:endParaRPr lang="sv-SE" dirty="0"/>
          </a:p>
        </p:txBody>
      </p:sp>
      <p:sp>
        <p:nvSpPr>
          <p:cNvPr id="9" name="Platshållare för bildnummer 5">
            <a:extLst>
              <a:ext uri="{FF2B5EF4-FFF2-40B4-BE49-F238E27FC236}">
                <a16:creationId xmlns:a16="http://schemas.microsoft.com/office/drawing/2014/main" id="{75276A65-6720-E04B-959F-E57E25A250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0" name="Platshållare för sidfot 4">
            <a:extLst>
              <a:ext uri="{FF2B5EF4-FFF2-40B4-BE49-F238E27FC236}">
                <a16:creationId xmlns:a16="http://schemas.microsoft.com/office/drawing/2014/main" id="{268EE809-60DC-E440-91E8-6E90F4DE4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286498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char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ubrik 3"/>
          <p:cNvSpPr>
            <a:spLocks noGrp="1"/>
          </p:cNvSpPr>
          <p:nvPr>
            <p:ph type="title"/>
          </p:nvPr>
        </p:nvSpPr>
        <p:spPr>
          <a:xfrm>
            <a:off x="874712" y="999228"/>
            <a:ext cx="10853648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Platshållare för diagram 2"/>
          <p:cNvSpPr>
            <a:spLocks noGrp="1"/>
          </p:cNvSpPr>
          <p:nvPr>
            <p:ph type="chart" sz="quarter" idx="13"/>
          </p:nvPr>
        </p:nvSpPr>
        <p:spPr>
          <a:xfrm>
            <a:off x="874713" y="1905000"/>
            <a:ext cx="10853647" cy="3922713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chart</a:t>
            </a:r>
            <a:endParaRPr lang="sv-SE" dirty="0"/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F285BBA9-562D-6444-A17F-E0492E9BC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2020-05-07</a:t>
            </a:r>
            <a:endParaRPr lang="sv-SE" dirty="0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781A8FD2-C5A7-B140-9BA6-8AF5BBB52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sidfot 4">
            <a:extLst>
              <a:ext uri="{FF2B5EF4-FFF2-40B4-BE49-F238E27FC236}">
                <a16:creationId xmlns:a16="http://schemas.microsoft.com/office/drawing/2014/main" id="{C308A004-4F95-B54A-9649-D62E0EEC3B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097372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text 2">
            <a:extLst>
              <a:ext uri="{FF2B5EF4-FFF2-40B4-BE49-F238E27FC236}">
                <a16:creationId xmlns:a16="http://schemas.microsoft.com/office/drawing/2014/main" id="{7BBCE10B-BEB5-C340-AE77-7D4BD1D64B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4713" y="1028700"/>
            <a:ext cx="5292000" cy="48053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2pPr>
            <a:lvl3pPr>
              <a:defRPr sz="2000">
                <a:solidFill>
                  <a:schemeClr val="bg1"/>
                </a:solidFill>
                <a:latin typeface="Georgia" panose="02040502050405020303" pitchFamily="18" charset="0"/>
              </a:defRPr>
            </a:lvl3pPr>
            <a:lvl4pPr>
              <a:defRPr>
                <a:solidFill>
                  <a:schemeClr val="bg1"/>
                </a:solidFill>
                <a:latin typeface="Georgia" panose="02040502050405020303" pitchFamily="18" charset="0"/>
              </a:defRPr>
            </a:lvl4pPr>
            <a:lvl5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2" name="Platshållare för text 2">
            <a:extLst>
              <a:ext uri="{FF2B5EF4-FFF2-40B4-BE49-F238E27FC236}">
                <a16:creationId xmlns:a16="http://schemas.microsoft.com/office/drawing/2014/main" id="{53D4044F-E6FF-8446-991D-438F372AF4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36361" y="1028700"/>
            <a:ext cx="5292000" cy="4816938"/>
          </a:xfrm>
          <a:prstGeom prst="rect">
            <a:avLst/>
          </a:prstGeom>
        </p:spPr>
        <p:txBody>
          <a:bodyPr/>
          <a:lstStyle>
            <a:lvl1pPr>
              <a:defRPr lang="sv-SE" sz="24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>
              <a:defRPr lang="sv-SE" sz="24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>
              <a:defRPr lang="sv-SE" sz="20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>
              <a:defRPr lang="sv-SE" sz="20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>
              <a:defRPr lang="sv-SE" sz="1800" kern="1200" dirty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3740D7A9-B102-1643-B9D5-8E52AFCBB2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2020-05-07</a:t>
            </a:r>
            <a:endParaRPr lang="sv-SE" dirty="0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46E9C796-43FC-104B-8381-02B836BB9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sidfot 4">
            <a:extLst>
              <a:ext uri="{FF2B5EF4-FFF2-40B4-BE49-F238E27FC236}">
                <a16:creationId xmlns:a16="http://schemas.microsoft.com/office/drawing/2014/main" id="{796E3486-504B-8043-A441-37196A064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6250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urquoise">
    <p:bg>
      <p:bgPr>
        <a:solidFill>
          <a:srgbClr val="00C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74C2AC3D-8B24-D043-A184-8129BB1C456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6" name="Underrubrik 2">
            <a:extLst>
              <a:ext uri="{FF2B5EF4-FFF2-40B4-BE49-F238E27FC236}">
                <a16:creationId xmlns:a16="http://schemas.microsoft.com/office/drawing/2014/main" id="{9EFCEF1B-9AA4-AF4B-B77E-89114A2225B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  <p:extLst>
      <p:ext uri="{BB962C8B-B14F-4D97-AF65-F5344CB8AC3E}">
        <p14:creationId xmlns:p14="http://schemas.microsoft.com/office/powerpoint/2010/main" val="39124406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 2"/>
          <p:cNvSpPr>
            <a:spLocks noGrp="1"/>
          </p:cNvSpPr>
          <p:nvPr>
            <p:ph type="pic" sz="quarter" idx="13"/>
          </p:nvPr>
        </p:nvSpPr>
        <p:spPr>
          <a:xfrm>
            <a:off x="874713" y="1100138"/>
            <a:ext cx="10853648" cy="4733925"/>
          </a:xfrm>
          <a:prstGeom prst="rect">
            <a:avLst/>
          </a:prstGeom>
        </p:spPr>
        <p:txBody>
          <a:bodyPr/>
          <a:lstStyle>
            <a:lvl1pPr>
              <a:defRPr>
                <a:latin typeface="KorolevLiU Medium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6" name="Platshållare för datum 3">
            <a:extLst>
              <a:ext uri="{FF2B5EF4-FFF2-40B4-BE49-F238E27FC236}">
                <a16:creationId xmlns:a16="http://schemas.microsoft.com/office/drawing/2014/main" id="{6AD72A37-0CF9-0C45-BCEB-147B3349D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2020-05-07</a:t>
            </a:r>
            <a:endParaRPr lang="sv-SE" dirty="0"/>
          </a:p>
        </p:txBody>
      </p:sp>
      <p:sp>
        <p:nvSpPr>
          <p:cNvPr id="7" name="Platshållare för bildnummer 5">
            <a:extLst>
              <a:ext uri="{FF2B5EF4-FFF2-40B4-BE49-F238E27FC236}">
                <a16:creationId xmlns:a16="http://schemas.microsoft.com/office/drawing/2014/main" id="{41869A04-DECF-DC43-BAE5-004FEA893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8" name="Platshållare för sidfot 4">
            <a:extLst>
              <a:ext uri="{FF2B5EF4-FFF2-40B4-BE49-F238E27FC236}">
                <a16:creationId xmlns:a16="http://schemas.microsoft.com/office/drawing/2014/main" id="{39EE8717-66D7-8C4C-A492-3649D8B39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61275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">
    <p:bg>
      <p:bgPr>
        <a:solidFill>
          <a:srgbClr val="00C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0A121673-30B5-7649-BD60-CD11B179D1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6" name="Underrubrik 2">
            <a:extLst>
              <a:ext uri="{FF2B5EF4-FFF2-40B4-BE49-F238E27FC236}">
                <a16:creationId xmlns:a16="http://schemas.microsoft.com/office/drawing/2014/main" id="{7D166447-8536-A34D-BAEC-11DFDD3CEE5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  <p:extLst>
      <p:ext uri="{BB962C8B-B14F-4D97-AF65-F5344CB8AC3E}">
        <p14:creationId xmlns:p14="http://schemas.microsoft.com/office/powerpoint/2010/main" val="281665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CA421164-D20C-3B4A-A553-2AB01ACDB9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6" name="Underrubrik 2">
            <a:extLst>
              <a:ext uri="{FF2B5EF4-FFF2-40B4-BE49-F238E27FC236}">
                <a16:creationId xmlns:a16="http://schemas.microsoft.com/office/drawing/2014/main" id="{1FA06165-70FC-CA4C-827B-B5E05CEBCDF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blue">
    <p:bg>
      <p:bgPr>
        <a:solidFill>
          <a:srgbClr val="00B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text 2"/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C5B895-9C87-1B42-8B95-8AF00D6438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  <p:extLst>
      <p:ext uri="{BB962C8B-B14F-4D97-AF65-F5344CB8AC3E}">
        <p14:creationId xmlns:p14="http://schemas.microsoft.com/office/powerpoint/2010/main" val="189849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turquoise">
    <p:bg>
      <p:bgPr>
        <a:solidFill>
          <a:srgbClr val="00C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text 2">
            <a:extLst>
              <a:ext uri="{FF2B5EF4-FFF2-40B4-BE49-F238E27FC236}">
                <a16:creationId xmlns:a16="http://schemas.microsoft.com/office/drawing/2014/main" id="{3CCBC453-3480-F64C-8C58-28AAEFD18B7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2F306A04-0B94-0042-99CA-48896D854D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  <p:extLst>
      <p:ext uri="{BB962C8B-B14F-4D97-AF65-F5344CB8AC3E}">
        <p14:creationId xmlns:p14="http://schemas.microsoft.com/office/powerpoint/2010/main" val="181775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green">
    <p:bg>
      <p:bgPr>
        <a:solidFill>
          <a:srgbClr val="00C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text 2">
            <a:extLst>
              <a:ext uri="{FF2B5EF4-FFF2-40B4-BE49-F238E27FC236}">
                <a16:creationId xmlns:a16="http://schemas.microsoft.com/office/drawing/2014/main" id="{423DAAFA-E37B-E248-A732-B1BB274D634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9A3CD67F-2AFA-5B41-BF38-85AA5D3EB2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  <p:extLst>
      <p:ext uri="{BB962C8B-B14F-4D97-AF65-F5344CB8AC3E}">
        <p14:creationId xmlns:p14="http://schemas.microsoft.com/office/powerpoint/2010/main" val="181775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text 2">
            <a:extLst>
              <a:ext uri="{FF2B5EF4-FFF2-40B4-BE49-F238E27FC236}">
                <a16:creationId xmlns:a16="http://schemas.microsoft.com/office/drawing/2014/main" id="{7AAA565B-EB39-7044-B674-F2C4DCE646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6DDDA741-6E1C-A145-B3AD-4EF4C420FD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3">
            <a:extLst>
              <a:ext uri="{FF2B5EF4-FFF2-40B4-BE49-F238E27FC236}">
                <a16:creationId xmlns:a16="http://schemas.microsoft.com/office/drawing/2014/main" id="{159B1259-6D75-2C4B-AF3A-59A99A37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999228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14" name="Platshållare för sidfot 4">
            <a:extLst>
              <a:ext uri="{FF2B5EF4-FFF2-40B4-BE49-F238E27FC236}">
                <a16:creationId xmlns:a16="http://schemas.microsoft.com/office/drawing/2014/main" id="{DD75F027-E55B-2E47-9821-FB316251B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15" name="Platshållare för datum 3">
            <a:extLst>
              <a:ext uri="{FF2B5EF4-FFF2-40B4-BE49-F238E27FC236}">
                <a16:creationId xmlns:a16="http://schemas.microsoft.com/office/drawing/2014/main" id="{F0A35DE8-8E32-1B41-8EFD-E14B1E4AB6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2020-05-07</a:t>
            </a:r>
            <a:endParaRPr lang="sv-SE" dirty="0"/>
          </a:p>
        </p:txBody>
      </p:sp>
      <p:sp>
        <p:nvSpPr>
          <p:cNvPr id="16" name="Platshållare för bildnummer 5">
            <a:extLst>
              <a:ext uri="{FF2B5EF4-FFF2-40B4-BE49-F238E27FC236}">
                <a16:creationId xmlns:a16="http://schemas.microsoft.com/office/drawing/2014/main" id="{357B14DF-34C0-4741-9BAA-77A55CE40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58856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DBF04F-8D9C-6E48-A568-FAEE90058A94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67790" y="5754200"/>
            <a:ext cx="2656410" cy="97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33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5" r:id="rId3"/>
    <p:sldLayoutId id="2147483708" r:id="rId4"/>
    <p:sldLayoutId id="2147483662" r:id="rId5"/>
    <p:sldLayoutId id="2147483666" r:id="rId6"/>
    <p:sldLayoutId id="2147483667" r:id="rId7"/>
    <p:sldLayoutId id="2147483710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Rak 5">
            <a:extLst>
              <a:ext uri="{FF2B5EF4-FFF2-40B4-BE49-F238E27FC236}">
                <a16:creationId xmlns:a16="http://schemas.microsoft.com/office/drawing/2014/main" id="{A6E1C386-BE1B-DC4D-B179-8DBC8BF17B87}"/>
              </a:ext>
            </a:extLst>
          </p:cNvPr>
          <p:cNvCxnSpPr>
            <a:cxnSpLocks/>
          </p:cNvCxnSpPr>
          <p:nvPr userDrawn="1"/>
        </p:nvCxnSpPr>
        <p:spPr>
          <a:xfrm>
            <a:off x="203200" y="6120611"/>
            <a:ext cx="1175886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Bildobjekt 6">
            <a:extLst>
              <a:ext uri="{FF2B5EF4-FFF2-40B4-BE49-F238E27FC236}">
                <a16:creationId xmlns:a16="http://schemas.microsoft.com/office/drawing/2014/main" id="{BE4903E3-FD3B-4943-B0BF-B7711121EE6D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0895" y="6195071"/>
            <a:ext cx="1593422" cy="58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83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660" r:id="rId2"/>
    <p:sldLayoutId id="2147483661" r:id="rId3"/>
    <p:sldLayoutId id="2147483663" r:id="rId4"/>
    <p:sldLayoutId id="2147483700" r:id="rId5"/>
    <p:sldLayoutId id="2147483701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551" userDrawn="1">
          <p15:clr>
            <a:srgbClr val="F26B43"/>
          </p15:clr>
        </p15:guide>
        <p15:guide id="3" pos="7537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3">
            <a:extLst>
              <a:ext uri="{FF2B5EF4-FFF2-40B4-BE49-F238E27FC236}">
                <a16:creationId xmlns:a16="http://schemas.microsoft.com/office/drawing/2014/main" id="{F92D805D-7905-F84C-B9CA-E615F3889573}"/>
              </a:ext>
            </a:extLst>
          </p:cNvPr>
          <p:cNvSpPr txBox="1">
            <a:spLocks/>
          </p:cNvSpPr>
          <p:nvPr userDrawn="1"/>
        </p:nvSpPr>
        <p:spPr>
          <a:xfrm>
            <a:off x="874712" y="999228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KorolevLiU Medium" charset="0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cxnSp>
        <p:nvCxnSpPr>
          <p:cNvPr id="11" name="Rak 5">
            <a:extLst>
              <a:ext uri="{FF2B5EF4-FFF2-40B4-BE49-F238E27FC236}">
                <a16:creationId xmlns:a16="http://schemas.microsoft.com/office/drawing/2014/main" id="{F9A8E75B-B9A8-6B42-BBB0-669071CD2547}"/>
              </a:ext>
            </a:extLst>
          </p:cNvPr>
          <p:cNvCxnSpPr>
            <a:cxnSpLocks/>
          </p:cNvCxnSpPr>
          <p:nvPr userDrawn="1"/>
        </p:nvCxnSpPr>
        <p:spPr>
          <a:xfrm>
            <a:off x="203200" y="6120611"/>
            <a:ext cx="11758863" cy="0"/>
          </a:xfrm>
          <a:prstGeom prst="line">
            <a:avLst/>
          </a:prstGeom>
          <a:ln w="158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Bildobjekt 6">
            <a:extLst>
              <a:ext uri="{FF2B5EF4-FFF2-40B4-BE49-F238E27FC236}">
                <a16:creationId xmlns:a16="http://schemas.microsoft.com/office/drawing/2014/main" id="{740DF945-49E4-9548-ADB5-2A23E1DA4275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94298" y="6195071"/>
            <a:ext cx="1593419" cy="58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551" userDrawn="1">
          <p15:clr>
            <a:srgbClr val="F26B43"/>
          </p15:clr>
        </p15:guide>
        <p15:guide id="3" pos="740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4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4.png"/><Relationship Id="rId5" Type="http://schemas.openxmlformats.org/officeDocument/2006/relationships/image" Target="../media/image27.pn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TSKS14</a:t>
            </a:r>
            <a:br>
              <a:rPr lang="en-US" dirty="0"/>
            </a:br>
            <a:r>
              <a:rPr lang="en-US" dirty="0"/>
              <a:t>Multiple Antenna Communications</a:t>
            </a:r>
            <a:endParaRPr lang="en-GB" dirty="0"/>
          </a:p>
        </p:txBody>
      </p:sp>
      <p:sp>
        <p:nvSpPr>
          <p:cNvPr id="5" name="Underrubrik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10, 2020</a:t>
            </a:r>
          </a:p>
          <a:p>
            <a:endParaRPr lang="en-US" dirty="0"/>
          </a:p>
          <a:p>
            <a:r>
              <a:rPr lang="en-US" dirty="0"/>
              <a:t>Emil Björnson</a:t>
            </a:r>
          </a:p>
        </p:txBody>
      </p:sp>
    </p:spTree>
    <p:extLst>
      <p:ext uri="{BB962C8B-B14F-4D97-AF65-F5344CB8AC3E}">
        <p14:creationId xmlns:p14="http://schemas.microsoft.com/office/powerpoint/2010/main" val="38762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26FA8-EAC7-9C4B-A30E-6B15AC807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Gaussian variable in noise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D31F4CF-694A-C84A-B922-DFA6ACC48FB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Consider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𝑦</m:t>
                    </m:r>
                    <m:r>
                      <a:rPr lang="en-US" i="1">
                        <a:latin typeface="Cambria Math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charset="0"/>
                          </a:rPr>
                          <m:t>𝑝</m:t>
                        </m:r>
                      </m:e>
                    </m:rad>
                    <m:r>
                      <a:rPr lang="en-US" i="1">
                        <a:latin typeface="Cambria Math" charset="0"/>
                      </a:rPr>
                      <m:t>𝑔</m:t>
                    </m:r>
                    <m:r>
                      <a:rPr lang="en-US" i="1">
                        <a:latin typeface="Cambria Math" charset="0"/>
                      </a:rPr>
                      <m:t>+</m:t>
                    </m:r>
                    <m:r>
                      <a:rPr lang="en-US" i="1">
                        <a:latin typeface="Cambria Math" charset="0"/>
                      </a:rPr>
                      <m:t>𝑤</m:t>
                    </m:r>
                  </m:oMath>
                </a14:m>
                <a:r>
                  <a:rPr lang="en-US" dirty="0"/>
                  <a:t> where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𝑝</m:t>
                    </m:r>
                    <m:r>
                      <a:rPr lang="en-US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/>
                  <a:t>is a constant,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𝑔</m:t>
                    </m:r>
                    <m:r>
                      <a:rPr lang="en-US" i="1">
                        <a:latin typeface="Cambria Math" charset="0"/>
                      </a:rPr>
                      <m:t>∼</m:t>
                    </m:r>
                    <m:r>
                      <a:rPr lang="en-US" i="1">
                        <a:latin typeface="Cambria Math" charset="0"/>
                      </a:rPr>
                      <m:t>𝐶𝑁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0,</m:t>
                        </m:r>
                        <m:r>
                          <a:rPr lang="en-US" i="1">
                            <a:latin typeface="Cambria Math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,  </m:t>
                    </m:r>
                    <m:r>
                      <a:rPr lang="en-US" i="1">
                        <a:latin typeface="Cambria Math" charset="0"/>
                      </a:rPr>
                      <m:t>𝑤</m:t>
                    </m:r>
                    <m:r>
                      <a:rPr lang="en-US" i="1">
                        <a:latin typeface="Cambria Math" charset="0"/>
                      </a:rPr>
                      <m:t>∼</m:t>
                    </m:r>
                    <m:r>
                      <a:rPr lang="en-US" i="1">
                        <a:latin typeface="Cambria Math" charset="0"/>
                      </a:rPr>
                      <m:t>𝐶𝑁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charset="0"/>
                            </a:rPr>
                            <m:t>𝑔</m:t>
                          </m:r>
                        </m:e>
                      </m:acc>
                      <m:r>
                        <a:rPr lang="en-US" i="1">
                          <a:latin typeface="Cambria Math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charset="0"/>
                            </a:rPr>
                            <m:t>𝑔</m:t>
                          </m:r>
                        </m:e>
                      </m:acc>
                      <m:r>
                        <a:rPr lang="en-US" i="1">
                          <a:latin typeface="Cambria Math" charset="0"/>
                        </a:rPr>
                        <m:t>−</m:t>
                      </m:r>
                      <m:r>
                        <a:rPr lang="en-US" i="1">
                          <a:latin typeface="Cambria Math" charset="0"/>
                        </a:rPr>
                        <m:t>𝑔</m:t>
                      </m:r>
                      <m:r>
                        <a:rPr lang="en-US" i="1">
                          <a:latin typeface="Cambria Math" charset="0"/>
                        </a:rPr>
                        <m:t>∼</m:t>
                      </m:r>
                      <m:r>
                        <a:rPr lang="en-US" i="1">
                          <a:latin typeface="Cambria Math" charset="0"/>
                        </a:rPr>
                        <m:t>𝐶𝑁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0, </m:t>
                          </m:r>
                          <m:r>
                            <a:rPr lang="en-US" i="1">
                              <a:latin typeface="Cambria Math" charset="0"/>
                            </a:rPr>
                            <m:t>𝛽</m:t>
                          </m:r>
                          <m:r>
                            <a:rPr lang="en-US" i="1">
                              <a:latin typeface="Cambria Math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charset="0"/>
                                </a:rPr>
                                <m:t>𝑝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sv-S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𝛽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charset="0"/>
                            </a:rPr>
                            <m:t>𝑔</m:t>
                          </m:r>
                        </m:e>
                      </m:acc>
                      <m:r>
                        <a:rPr lang="en-US" i="1">
                          <a:latin typeface="Cambria Math" charset="0"/>
                        </a:rPr>
                        <m:t>∼</m:t>
                      </m:r>
                      <m:r>
                        <a:rPr lang="en-US" i="1">
                          <a:latin typeface="Cambria Math" charset="0"/>
                        </a:rPr>
                        <m:t>𝐶𝑁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0,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charset="0"/>
                                </a:rPr>
                                <m:t>𝑝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sv-S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𝛽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D31F4CF-694A-C84A-B922-DFA6ACC48F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2188" b="-406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265217-F733-CC41-940A-9B9A7507F2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868FA-1A1B-C84C-89AD-57875840478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2020-05-07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F0BDF-FB5A-7A4C-8B1E-5848FC6FB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10</a:t>
            </a:fld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B101BE-920D-7946-9633-08D62FB08546}"/>
                  </a:ext>
                </a:extLst>
              </p:cNvPr>
              <p:cNvSpPr/>
              <p:nvPr/>
            </p:nvSpPr>
            <p:spPr>
              <a:xfrm>
                <a:off x="4214488" y="2919821"/>
                <a:ext cx="6448952" cy="135841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Minimum mean squared error (MMSE) estimator: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sz="24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𝑔</m:t>
                          </m:r>
                        </m:e>
                      </m:acc>
                      <m:r>
                        <a:rPr lang="sv-SE" sz="24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sv-SE" sz="24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sv-S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𝑔</m:t>
                          </m:r>
                          <m:r>
                            <a:rPr lang="sv-SE" sz="24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|</m:t>
                          </m:r>
                          <m:r>
                            <a:rPr lang="sv-SE" sz="24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sv-SE" sz="24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sv-SE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sv-SE" sz="2400" i="1" dirty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𝑝</m:t>
                              </m:r>
                            </m:e>
                          </m:rad>
                          <m:r>
                            <a:rPr lang="sv-SE" sz="2400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𝛽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v-SE" sz="2400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+</m:t>
                          </m:r>
                          <m:r>
                            <a:rPr lang="sv-SE" sz="2400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𝑝</m:t>
                          </m:r>
                          <m:r>
                            <a:rPr lang="sv-SE" sz="2400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𝛽</m:t>
                          </m:r>
                        </m:den>
                      </m:f>
                      <m:r>
                        <a:rPr lang="sv-SE" sz="2400" i="1" dirty="0">
                          <a:solidFill>
                            <a:schemeClr val="tx1"/>
                          </a:solidFill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sv-S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B101BE-920D-7946-9633-08D62FB085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488" y="2919821"/>
                <a:ext cx="6448952" cy="1358414"/>
              </a:xfrm>
              <a:prstGeom prst="rect">
                <a:avLst/>
              </a:prstGeom>
              <a:blipFill>
                <a:blip r:embed="rId3"/>
                <a:stretch>
                  <a:fillRect l="-392" r="-19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8B822A8-955C-954F-96AF-84DFE336D300}"/>
              </a:ext>
            </a:extLst>
          </p:cNvPr>
          <p:cNvSpPr txBox="1"/>
          <p:nvPr/>
        </p:nvSpPr>
        <p:spPr>
          <a:xfrm>
            <a:off x="1397666" y="4586316"/>
            <a:ext cx="2549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eorgia"/>
                <a:cs typeface="Georgia"/>
              </a:rPr>
              <a:t>Estimation error: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A3B35A-D59F-434D-B114-1057CB11AE64}"/>
              </a:ext>
            </a:extLst>
          </p:cNvPr>
          <p:cNvSpPr txBox="1"/>
          <p:nvPr/>
        </p:nvSpPr>
        <p:spPr>
          <a:xfrm>
            <a:off x="1397666" y="5367700"/>
            <a:ext cx="1491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eorgia"/>
                <a:cs typeface="Georgia"/>
              </a:rPr>
              <a:t>Estimate: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F07DDB-B1DB-EF4F-AB98-79C503DE612F}"/>
              </a:ext>
            </a:extLst>
          </p:cNvPr>
          <p:cNvSpPr txBox="1"/>
          <p:nvPr/>
        </p:nvSpPr>
        <p:spPr>
          <a:xfrm>
            <a:off x="9059645" y="4696316"/>
            <a:ext cx="19303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eorgia"/>
                <a:cs typeface="Georgia"/>
              </a:rPr>
              <a:t>Independent</a:t>
            </a:r>
          </a:p>
          <a:p>
            <a:r>
              <a:rPr lang="en-US" sz="2400" dirty="0">
                <a:latin typeface="Georgia"/>
                <a:cs typeface="Georgia"/>
              </a:rPr>
              <a:t>random </a:t>
            </a:r>
            <a:br>
              <a:rPr lang="en-US" sz="2400" dirty="0">
                <a:latin typeface="Georgia"/>
                <a:cs typeface="Georgia"/>
              </a:rPr>
            </a:br>
            <a:r>
              <a:rPr lang="en-US" sz="2400" dirty="0">
                <a:latin typeface="Georgia"/>
                <a:cs typeface="Georgia"/>
              </a:rPr>
              <a:t>variables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A151E9-1A2A-FB4B-8536-02CE74567B92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8593621" y="4930268"/>
            <a:ext cx="466024" cy="36621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854087-EF3A-9046-9F0D-A1C06CECE66F}"/>
              </a:ext>
            </a:extLst>
          </p:cNvPr>
          <p:cNvCxnSpPr>
            <a:stCxn id="10" idx="1"/>
          </p:cNvCxnSpPr>
          <p:nvPr/>
        </p:nvCxnSpPr>
        <p:spPr>
          <a:xfrm flipH="1">
            <a:off x="7836382" y="5296481"/>
            <a:ext cx="1223263" cy="22480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8BFF6F8-D650-B547-BE79-8F3AC6C43B33}"/>
                  </a:ext>
                </a:extLst>
              </p:cNvPr>
              <p:cNvSpPr/>
              <p:nvPr/>
            </p:nvSpPr>
            <p:spPr>
              <a:xfrm>
                <a:off x="628228" y="3068373"/>
                <a:ext cx="3029989" cy="98647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Mean squared error: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sv-S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  <m: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sv-SE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d>
                            </m:e>
                            <m:sup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sv-S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8BFF6F8-D650-B547-BE79-8F3AC6C43B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28" y="3068373"/>
                <a:ext cx="3029989" cy="9864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7D4E7066-510E-D440-B194-B9DF2D0F5319}"/>
              </a:ext>
            </a:extLst>
          </p:cNvPr>
          <p:cNvSpPr/>
          <p:nvPr/>
        </p:nvSpPr>
        <p:spPr>
          <a:xfrm>
            <a:off x="7063298" y="2283926"/>
            <a:ext cx="375666" cy="375557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D8A61D-CB6C-6940-83C7-9E33C9AC8C72}"/>
              </a:ext>
            </a:extLst>
          </p:cNvPr>
          <p:cNvSpPr/>
          <p:nvPr/>
        </p:nvSpPr>
        <p:spPr>
          <a:xfrm>
            <a:off x="7703969" y="3817300"/>
            <a:ext cx="375666" cy="375557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5914CA-AC6D-C540-A472-86E708A18C3E}"/>
              </a:ext>
            </a:extLst>
          </p:cNvPr>
          <p:cNvSpPr/>
          <p:nvPr/>
        </p:nvSpPr>
        <p:spPr>
          <a:xfrm>
            <a:off x="7254029" y="4814283"/>
            <a:ext cx="375666" cy="375557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6A3358-AE9F-A640-800E-3FC81DD08173}"/>
              </a:ext>
            </a:extLst>
          </p:cNvPr>
          <p:cNvSpPr/>
          <p:nvPr/>
        </p:nvSpPr>
        <p:spPr>
          <a:xfrm>
            <a:off x="6396653" y="5564668"/>
            <a:ext cx="375666" cy="375557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614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3" grpId="0" animBg="1"/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>
            <a:extLst>
              <a:ext uri="{FF2B5EF4-FFF2-40B4-BE49-F238E27FC236}">
                <a16:creationId xmlns:a16="http://schemas.microsoft.com/office/drawing/2014/main" id="{92CDE077-514A-D84F-BDF8-ADE4AEA1AB66}"/>
              </a:ext>
            </a:extLst>
          </p:cNvPr>
          <p:cNvSpPr/>
          <p:nvPr/>
        </p:nvSpPr>
        <p:spPr>
          <a:xfrm>
            <a:off x="55420" y="5999018"/>
            <a:ext cx="12011891" cy="207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FDFF52-B3B4-2E41-89D4-D4FB239AA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MMSE estimates of channels in cellular networks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8E8BCEA-1FE9-8946-A2A2-1D3643E9182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10853647" cy="4665986"/>
              </a:xfrm>
            </p:spPr>
            <p:txBody>
              <a:bodyPr/>
              <a:lstStyle/>
              <a:p>
                <a:r>
                  <a:rPr lang="en-US" dirty="0"/>
                  <a:t>Received pilot signal (after </a:t>
                </a:r>
                <a:r>
                  <a:rPr lang="en-US" dirty="0" err="1"/>
                  <a:t>despreading</a:t>
                </a:r>
                <a:r>
                  <a:rPr lang="en-US" dirty="0"/>
                  <a:t>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𝒀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𝑝𝑙</m:t>
                          </m:r>
                        </m:sub>
                        <m:sup>
                          <m:r>
                            <a:rPr lang="en-US" b="1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′</m:t>
                          </m:r>
                        </m:sup>
                      </m:sSubSup>
                      <m:r>
                        <a:rPr lang="sv-SE" b="1" i="1" smtClean="0">
                          <a:latin typeface="Cambria Math" panose="02040503050406030204" pitchFamily="18" charset="0"/>
                          <a:ea typeface="Georgia" charset="0"/>
                          <a:cs typeface="Georgia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𝑢𝑙</m:t>
                              </m:r>
                            </m:sub>
                          </m:sSub>
                        </m:e>
                      </m:rad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′′</m:t>
                              </m:r>
                            </m:sup>
                          </m:sSup>
                          <m:r>
                            <a:rPr lang="en-US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𝑙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SupPr>
                            <m:e>
                              <m:r>
                                <a:rPr lang="sv-SE" b="1" i="1" smtClean="0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  <m:t>𝑮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Georgia" charset="0"/>
                                      <a:cs typeface="Georgia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′′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𝑙</m:t>
                              </m:r>
                            </m:sup>
                          </m:sSubSup>
                        </m:e>
                      </m:nary>
                      <m:r>
                        <a:rPr lang="sv-SE" b="0" i="1" smtClean="0">
                          <a:latin typeface="Cambria Math" panose="02040503050406030204" pitchFamily="18" charset="0"/>
                          <a:ea typeface="Georgia" charset="0"/>
                          <a:cs typeface="Georgia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sSubSupPr>
                        <m:e>
                          <m:r>
                            <a:rPr lang="sv-SE" b="1" i="1" smtClean="0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  <m:t>𝑾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  <m:t>𝑝𝑙</m:t>
                          </m:r>
                        </m:sub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Estimate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charset="0"/>
                          </a:rPr>
                          <m:t>𝑔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𝑙𝑚</m:t>
                        </m:r>
                      </m:sup>
                    </m:sSubSup>
                  </m:oMath>
                </a14:m>
                <a:r>
                  <a:rPr lang="en-US" dirty="0"/>
                  <a:t> from user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dirty="0"/>
                  <a:t> in cell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𝑙</m:t>
                    </m:r>
                    <m:r>
                      <a:rPr lang="en-US" i="1">
                        <a:latin typeface="Cambria Math" charset="0"/>
                      </a:rPr>
                      <m:t>′</m:t>
                    </m:r>
                  </m:oMath>
                </a14:m>
                <a:r>
                  <a:rPr lang="en-US" dirty="0"/>
                  <a:t> to antenna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𝑚</m:t>
                    </m:r>
                  </m:oMath>
                </a14:m>
                <a:r>
                  <a:rPr lang="en-US" dirty="0"/>
                  <a:t> at BS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𝑙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Estimate: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𝑔</m:t>
                              </m:r>
                            </m:e>
                          </m:acc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charset="0"/>
                            </a:rPr>
                            <m:t>𝑘</m:t>
                          </m:r>
                        </m:sub>
                        <m:sup>
                          <m:r>
                            <a:rPr lang="en-US" i="1">
                              <a:latin typeface="Cambria Math" charset="0"/>
                            </a:rPr>
                            <m:t>𝑙𝑚</m:t>
                          </m:r>
                        </m:sup>
                      </m:sSubSup>
                      <m:r>
                        <a:rPr lang="en-US" i="1">
                          <a:latin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𝑔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𝑙𝑚</m:t>
                              </m:r>
                            </m:sup>
                          </m:sSubSup>
                          <m:r>
                            <a:rPr lang="en-US" i="1">
                              <a:latin typeface="Cambria Math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𝑝𝑙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Georgia" charset="0"/>
                                      <a:cs typeface="Georgia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𝑢𝑙</m:t>
                                  </m:r>
                                </m:sub>
                              </m:sSub>
                            </m:e>
                          </m:rad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𝛽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Georgia" charset="0"/>
                                      <a:cs typeface="Georgia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𝑙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𝑢𝑙</m:t>
                              </m:r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Georgia" charset="0"/>
                                      <a:cs typeface="Georgia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′′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𝒫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𝑙</m:t>
                                  </m:r>
                                </m:sub>
                              </m:sSub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Georgia" charset="0"/>
                                      <a:cs typeface="Georgia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𝛽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Georgia" charset="0"/>
                                          <a:cs typeface="Georgia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  <a:ea typeface="Georgia" charset="0"/>
                                          <a:cs typeface="Georgia" charset="0"/>
                                        </a:rPr>
                                        <m:t>𝑙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charset="0"/>
                                          <a:ea typeface="Georgia" charset="0"/>
                                          <a:cs typeface="Georgia" charset="0"/>
                                        </a:rPr>
                                        <m:t>′′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𝑙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Georgia" charset="0"/>
                                      <a:cs typeface="Georgia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𝑝𝑙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𝑚𝑘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∼</m:t>
                      </m:r>
                      <m:r>
                        <a:rPr lang="en-US" i="1">
                          <a:latin typeface="Cambria Math" charset="0"/>
                        </a:rPr>
                        <m:t>𝐶𝑁</m:t>
                      </m:r>
                      <m:r>
                        <a:rPr lang="en-US" i="1">
                          <a:latin typeface="Cambria Math" charset="0"/>
                        </a:rPr>
                        <m:t>(0,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𝛾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𝑘</m:t>
                          </m:r>
                        </m:sub>
                        <m:sup>
                          <m:r>
                            <a:rPr lang="en-US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𝑙</m:t>
                          </m:r>
                        </m:sup>
                      </m:sSubSup>
                      <m:r>
                        <a:rPr lang="en-US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dirty="0"/>
                  <a:t>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𝑙𝑚</m:t>
                        </m:r>
                      </m:sup>
                    </m:sSubSup>
                    <m:r>
                      <a:rPr lang="en-US" i="1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𝑙𝑚</m:t>
                        </m:r>
                      </m:sup>
                    </m:sSubSup>
                    <m:r>
                      <a:rPr lang="en-US" i="1">
                        <a:latin typeface="Cambria Math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charset="0"/>
                          </a:rPr>
                          <m:t>𝑔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𝑙𝑚</m:t>
                        </m:r>
                      </m:sup>
                    </m:sSubSup>
                    <m:r>
                      <a:rPr lang="en-US" i="1">
                        <a:latin typeface="Cambria Math" charset="0"/>
                      </a:rPr>
                      <m:t>∼</m:t>
                    </m:r>
                    <m:r>
                      <a:rPr lang="en-US" i="1">
                        <a:latin typeface="Cambria Math" charset="0"/>
                      </a:rPr>
                      <m:t>𝐶𝑁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0,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Georgia" charset="0"/>
                                <a:cs typeface="Georgia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𝛽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Georgia" charset="0"/>
                                    <a:cs typeface="Georgia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𝑙</m:t>
                            </m:r>
                          </m:sup>
                        </m:sSubSup>
                        <m:r>
                          <a:rPr lang="en-US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Georgia" charset="0"/>
                                <a:cs typeface="Georgia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𝛾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Georgia" charset="0"/>
                                    <a:cs typeface="Georgia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𝑙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 and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𝛾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𝑘</m:t>
                          </m:r>
                        </m:sub>
                        <m:sup>
                          <m:r>
                            <a:rPr lang="en-US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𝑙</m:t>
                          </m:r>
                        </m:sup>
                      </m:sSubSup>
                      <m:r>
                        <a:rPr lang="en-US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𝑢𝑙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Georgia" charset="0"/>
                                      <a:cs typeface="Georgia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Georgia" charset="0"/>
                                          <a:cs typeface="Georgia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  <a:ea typeface="Georgia" charset="0"/>
                                          <a:cs typeface="Georgia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Georgia" charset="0"/>
                                              <a:cs typeface="Georgia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charset="0"/>
                                              <a:ea typeface="Georgia" charset="0"/>
                                              <a:cs typeface="Georgia" charset="0"/>
                                            </a:rPr>
                                            <m:t>𝑙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charset="0"/>
                                              <a:ea typeface="Georgia" charset="0"/>
                                              <a:cs typeface="Georgia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 charset="0"/>
                                          <a:ea typeface="Georgia" charset="0"/>
                                          <a:cs typeface="Georgia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charset="0"/>
                                          <a:ea typeface="Georgia" charset="0"/>
                                          <a:cs typeface="Georgia" charset="0"/>
                                        </a:rPr>
                                        <m:t>𝑙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𝑢𝑙</m:t>
                              </m:r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Georgia" charset="0"/>
                                      <a:cs typeface="Georgia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′′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𝒫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𝑙</m:t>
                                  </m:r>
                                </m:sub>
                              </m:sSub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Georgia" charset="0"/>
                                      <a:cs typeface="Georgia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𝛽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Georgia" charset="0"/>
                                          <a:cs typeface="Georgia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  <a:ea typeface="Georgia" charset="0"/>
                                          <a:cs typeface="Georgia" charset="0"/>
                                        </a:rPr>
                                        <m:t>𝑙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charset="0"/>
                                          <a:ea typeface="Georgia" charset="0"/>
                                          <a:cs typeface="Georgia" charset="0"/>
                                        </a:rPr>
                                        <m:t>′′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𝑙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8E8BCEA-1FE9-8946-A2A2-1D3643E918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10853647" cy="4665986"/>
              </a:xfrm>
              <a:blipFill>
                <a:blip r:embed="rId2"/>
                <a:stretch>
                  <a:fillRect l="-819" t="-22554" b="-1712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B5C52A-3D64-8B45-90D4-4B6D482B78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F8171-68F9-3149-A8C2-93FCEA3DC9B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2020-05-07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8F507-57C0-7F4E-A058-BFB670B5C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11</a:t>
            </a:fld>
            <a:endParaRPr lang="sv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2003DAE-AF6A-6E42-83F1-982F8F532067}"/>
                  </a:ext>
                </a:extLst>
              </p:cNvPr>
              <p:cNvSpPr/>
              <p:nvPr/>
            </p:nvSpPr>
            <p:spPr>
              <a:xfrm>
                <a:off x="9510971" y="4832116"/>
                <a:ext cx="2359901" cy="17473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Vector notation: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𝒈</m:t>
                              </m:r>
                            </m:e>
                          </m:acc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𝑙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𝑙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𝑙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𝑙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𝑙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2003DAE-AF6A-6E42-83F1-982F8F5320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0971" y="4832116"/>
                <a:ext cx="2359901" cy="1747352"/>
              </a:xfrm>
              <a:prstGeom prst="rect">
                <a:avLst/>
              </a:prstGeom>
              <a:blipFill>
                <a:blip r:embed="rId3"/>
                <a:stretch>
                  <a:fillRect l="-53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169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17BA8-17A6-864B-BF8F-5E66E815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Pilot contamination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B8E0EDB-9B86-DE45-AF86-FB477398812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Two consequences:</a:t>
                </a:r>
              </a:p>
              <a:p>
                <a:pPr lvl="1"/>
                <a:r>
                  <a:rPr lang="en-US" dirty="0"/>
                  <a:t>Lower estimation quality:</a:t>
                </a:r>
                <a:br>
                  <a:rPr lang="en-US" dirty="0"/>
                </a:br>
                <a:r>
                  <a:rPr lang="sv-SE" dirty="0">
                    <a:ea typeface="Georgia" charset="0"/>
                    <a:cs typeface="Georgia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i="1">
                            <a:latin typeface="Cambria Math" panose="02040503050406030204" pitchFamily="18" charset="0"/>
                            <a:ea typeface="Georgia" charset="0"/>
                            <a:cs typeface="Georgia" charset="0"/>
                          </a:rPr>
                        </m:ctrlPr>
                      </m:sSubSupPr>
                      <m:e>
                        <m:r>
                          <a:rPr lang="sv-SE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𝛾</m:t>
                        </m:r>
                      </m:e>
                      <m:sub>
                        <m:sSup>
                          <m:sSupPr>
                            <m:ctrlPr>
                              <a:rPr lang="sv-SE" i="1">
                                <a:latin typeface="Cambria Math" panose="02040503050406030204" pitchFamily="18" charset="0"/>
                                <a:ea typeface="Georgia" charset="0"/>
                                <a:cs typeface="Georgia" charset="0"/>
                              </a:rPr>
                            </m:ctrlPr>
                          </m:sSupPr>
                          <m:e>
                            <m:r>
                              <a:rPr lang="sv-SE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sv-SE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′</m:t>
                            </m:r>
                          </m:sup>
                        </m:sSup>
                        <m:r>
                          <a:rPr lang="sv-SE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𝑘</m:t>
                        </m:r>
                      </m:sub>
                      <m:sup>
                        <m:r>
                          <a:rPr lang="sv-SE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𝑙</m:t>
                        </m:r>
                      </m:sup>
                    </m:sSubSup>
                    <m:r>
                      <a:rPr lang="sv-SE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sv-SE" i="1">
                                <a:latin typeface="Cambria Math" charset="0"/>
                              </a:rPr>
                              <m:t>𝑝</m:t>
                            </m:r>
                          </m:sub>
                        </m:sSub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  <a:ea typeface="Georgia" charset="0"/>
                                <a:cs typeface="Georgia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sv-SE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𝑢𝑙</m:t>
                            </m:r>
                          </m:sub>
                        </m:sSub>
                        <m:sSup>
                          <m:sSupPr>
                            <m:ctrlPr>
                              <a:rPr lang="sv-SE" i="1">
                                <a:latin typeface="Cambria Math" panose="02040503050406030204" pitchFamily="18" charset="0"/>
                                <a:ea typeface="Georgia" charset="0"/>
                                <a:cs typeface="Georgia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sv-SE" i="1">
                                    <a:latin typeface="Cambria Math" panose="02040503050406030204" pitchFamily="18" charset="0"/>
                                    <a:ea typeface="Georgia" charset="0"/>
                                    <a:cs typeface="Georgia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sv-SE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sv-SE" i="1">
                                            <a:latin typeface="Cambria Math" panose="02040503050406030204" pitchFamily="18" charset="0"/>
                                            <a:ea typeface="Georgia" charset="0"/>
                                            <a:cs typeface="Georgia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sv-SE" i="1">
                                            <a:latin typeface="Cambria Math" charset="0"/>
                                            <a:ea typeface="Georgia" charset="0"/>
                                            <a:cs typeface="Georgia" charset="0"/>
                                          </a:rPr>
                                          <m:t>𝑙</m:t>
                                        </m:r>
                                      </m:e>
                                      <m:sup>
                                        <m:r>
                                          <a:rPr lang="sv-SE" i="1">
                                            <a:latin typeface="Cambria Math" charset="0"/>
                                            <a:ea typeface="Georgia" charset="0"/>
                                            <a:cs typeface="Georgia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sv-SE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sv-SE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𝑙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sv-SE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sv-SE" i="1">
                            <a:latin typeface="Cambria Math" charset="0"/>
                          </a:rPr>
                          <m:t>1+</m:t>
                        </m:r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sv-SE" i="1">
                                <a:latin typeface="Cambria Math" charset="0"/>
                              </a:rPr>
                              <m:t>𝑝</m:t>
                            </m:r>
                          </m:sub>
                        </m:sSub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  <a:ea typeface="Georgia" charset="0"/>
                                <a:cs typeface="Georgia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sv-SE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𝑢𝑙</m:t>
                            </m:r>
                          </m:sub>
                        </m:sSub>
                        <m:nary>
                          <m:naryPr>
                            <m:chr m:val="∑"/>
                            <m:supHide m:val="on"/>
                            <m:ctrlPr>
                              <a:rPr lang="sv-SE" i="1">
                                <a:latin typeface="Cambria Math" panose="02040503050406030204" pitchFamily="18" charset="0"/>
                                <a:ea typeface="Georgia" charset="0"/>
                                <a:cs typeface="Georgia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sv-SE" i="1">
                                    <a:latin typeface="Cambria Math" panose="02040503050406030204" pitchFamily="18" charset="0"/>
                                    <a:ea typeface="Georgia" charset="0"/>
                                    <a:cs typeface="Georgia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sv-SE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sv-SE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′′</m:t>
                                </m:r>
                              </m:sup>
                            </m:sSup>
                            <m:r>
                              <a:rPr lang="sv-SE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sv-SE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sv-SE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𝒫</m:t>
                                </m:r>
                              </m:e>
                              <m:sub>
                                <m:r>
                                  <a:rPr lang="sv-SE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𝑙</m:t>
                                </m:r>
                              </m:sub>
                            </m:sSub>
                          </m:sub>
                          <m:sup/>
                          <m:e>
                            <m:sSubSup>
                              <m:sSubSupPr>
                                <m:ctrlPr>
                                  <a:rPr lang="sv-SE" i="1">
                                    <a:latin typeface="Cambria Math" panose="02040503050406030204" pitchFamily="18" charset="0"/>
                                    <a:ea typeface="Georgia" charset="0"/>
                                    <a:cs typeface="Georgia" charset="0"/>
                                  </a:rPr>
                                </m:ctrlPr>
                              </m:sSubSupPr>
                              <m:e>
                                <m:r>
                                  <a:rPr lang="sv-SE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𝛽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sv-SE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sv-SE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′′</m:t>
                                    </m:r>
                                  </m:sup>
                                </m:sSup>
                                <m:r>
                                  <a:rPr lang="sv-SE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sv-SE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𝑙</m:t>
                                </m:r>
                              </m:sup>
                            </m:sSubSup>
                          </m:e>
                        </m:nary>
                      </m:den>
                    </m:f>
                    <m:r>
                      <a:rPr lang="sv-SE" i="1">
                        <a:latin typeface="Cambria Math" charset="0"/>
                        <a:ea typeface="Georgia" charset="0"/>
                        <a:cs typeface="Georgia" charset="0"/>
                      </a:rPr>
                      <m:t>&lt;</m:t>
                    </m:r>
                    <m:f>
                      <m:f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sv-SE" i="1">
                                <a:latin typeface="Cambria Math" charset="0"/>
                              </a:rPr>
                              <m:t>𝑝</m:t>
                            </m:r>
                          </m:sub>
                        </m:sSub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  <a:ea typeface="Georgia" charset="0"/>
                                <a:cs typeface="Georgia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sv-SE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𝑢𝑙</m:t>
                            </m:r>
                          </m:sub>
                        </m:sSub>
                        <m:sSup>
                          <m:sSupPr>
                            <m:ctrlPr>
                              <a:rPr lang="sv-SE" i="1">
                                <a:latin typeface="Cambria Math" panose="02040503050406030204" pitchFamily="18" charset="0"/>
                                <a:ea typeface="Georgia" charset="0"/>
                                <a:cs typeface="Georgia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sv-SE" i="1">
                                    <a:latin typeface="Cambria Math" panose="02040503050406030204" pitchFamily="18" charset="0"/>
                                    <a:ea typeface="Georgia" charset="0"/>
                                    <a:cs typeface="Georgia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sv-SE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sv-SE" i="1">
                                            <a:latin typeface="Cambria Math" panose="02040503050406030204" pitchFamily="18" charset="0"/>
                                            <a:ea typeface="Georgia" charset="0"/>
                                            <a:cs typeface="Georgia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sv-SE" i="1">
                                            <a:latin typeface="Cambria Math" charset="0"/>
                                            <a:ea typeface="Georgia" charset="0"/>
                                            <a:cs typeface="Georgia" charset="0"/>
                                          </a:rPr>
                                          <m:t>𝑙</m:t>
                                        </m:r>
                                      </m:e>
                                      <m:sup>
                                        <m:r>
                                          <a:rPr lang="sv-SE" i="1">
                                            <a:latin typeface="Cambria Math" charset="0"/>
                                            <a:ea typeface="Georgia" charset="0"/>
                                            <a:cs typeface="Georgia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sv-SE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sv-SE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𝑙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sv-SE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sv-SE" i="1">
                            <a:latin typeface="Cambria Math" charset="0"/>
                          </a:rPr>
                          <m:t>1+</m:t>
                        </m:r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sv-SE" i="1">
                                <a:latin typeface="Cambria Math" charset="0"/>
                              </a:rPr>
                              <m:t>𝑝</m:t>
                            </m:r>
                          </m:sub>
                        </m:sSub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  <a:ea typeface="Georgia" charset="0"/>
                                <a:cs typeface="Georgia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sv-SE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𝑢𝑙</m:t>
                            </m:r>
                          </m:sub>
                        </m:sSub>
                        <m:sSubSup>
                          <m:sSubSupPr>
                            <m:ctrlPr>
                              <a:rPr lang="sv-SE" i="1">
                                <a:latin typeface="Cambria Math" panose="02040503050406030204" pitchFamily="18" charset="0"/>
                                <a:ea typeface="Georgia" charset="0"/>
                                <a:cs typeface="Georgia" charset="0"/>
                              </a:rPr>
                            </m:ctrlPr>
                          </m:sSubSupPr>
                          <m:e>
                            <m:r>
                              <a:rPr lang="sv-SE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𝛽</m:t>
                            </m:r>
                          </m:e>
                          <m:sub>
                            <m:sSup>
                              <m:sSupPr>
                                <m:ctrlPr>
                                  <a:rPr lang="sv-SE" i="1">
                                    <a:latin typeface="Cambria Math" panose="02040503050406030204" pitchFamily="18" charset="0"/>
                                    <a:ea typeface="Georgia" charset="0"/>
                                    <a:cs typeface="Georgia" charset="0"/>
                                  </a:rPr>
                                </m:ctrlPr>
                              </m:sSupPr>
                              <m:e>
                                <m:r>
                                  <a:rPr lang="sv-SE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sv-SE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sv-SE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sv-SE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𝑙</m:t>
                            </m:r>
                          </m:sup>
                        </m:sSubSup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>
                  <a:spcBef>
                    <a:spcPts val="300"/>
                  </a:spcBef>
                </a:pPr>
                <a:r>
                  <a:rPr lang="en-US" dirty="0"/>
                  <a:t>Correlated channel estimates</a:t>
                </a:r>
                <a:br>
                  <a:rPr lang="en-US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i="1">
                                <a:latin typeface="Cambria Math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𝑙𝑘</m:t>
                        </m:r>
                      </m:sub>
                      <m:sup>
                        <m:r>
                          <a:rPr lang="sv-SE" i="1">
                            <a:latin typeface="Cambria Math" charset="0"/>
                          </a:rPr>
                          <m:t>𝑙𝑚</m:t>
                        </m:r>
                      </m:sup>
                    </m:sSubSup>
                  </m:oMath>
                </a14:m>
                <a:r>
                  <a:rPr lang="en-US" dirty="0"/>
                  <a:t> correlated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i="1">
                            <a:latin typeface="Cambria Math" charset="0"/>
                          </a:rPr>
                          <m:t>𝑔</m:t>
                        </m:r>
                      </m:e>
                      <m:sub>
                        <m:sSup>
                          <m:sSup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i="1">
                                <a:latin typeface="Cambria Math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sv-SE" i="1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sv-SE" i="1">
                            <a:latin typeface="Cambria Math" charset="0"/>
                          </a:rPr>
                          <m:t>𝑘</m:t>
                        </m:r>
                      </m:sub>
                      <m:sup>
                        <m:r>
                          <a:rPr lang="sv-SE" i="1">
                            <a:latin typeface="Cambria Math" charset="0"/>
                          </a:rPr>
                          <m:t>𝑙𝑚</m:t>
                        </m:r>
                      </m:sup>
                    </m:sSubSup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i="1">
                            <a:latin typeface="Cambria Math" panose="02040503050406030204" pitchFamily="18" charset="0"/>
                            <a:ea typeface="Georgia" charset="0"/>
                            <a:cs typeface="Georgia" charset="0"/>
                          </a:rPr>
                        </m:ctrlPr>
                      </m:sSupPr>
                      <m:e>
                        <m:r>
                          <m:rPr>
                            <m:brk m:alnAt="7"/>
                          </m:rPr>
                          <a:rPr lang="sv-SE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𝑙</m:t>
                        </m:r>
                      </m:e>
                      <m:sup>
                        <m:r>
                          <a:rPr lang="sv-SE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′</m:t>
                        </m:r>
                      </m:sup>
                    </m:sSup>
                    <m:r>
                      <a:rPr lang="sv-SE" i="1">
                        <a:latin typeface="Cambria Math" charset="0"/>
                        <a:ea typeface="Georgia" charset="0"/>
                        <a:cs typeface="Georgia" charset="0"/>
                      </a:rPr>
                      <m:t>∈</m:t>
                    </m:r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𝒫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𝑙</m:t>
                        </m:r>
                      </m:sub>
                    </m:sSub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i="1">
                              <a:latin typeface="Cambria Math" charset="0"/>
                            </a:rPr>
                            <m:t>𝑚</m:t>
                          </m:r>
                          <m:r>
                            <a:rPr lang="sv-SE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sv-SE" i="1">
                              <a:latin typeface="Cambria Math" charset="0"/>
                            </a:rPr>
                            <m:t>𝑀</m:t>
                          </m:r>
                        </m:sup>
                        <m:e>
                          <m:r>
                            <a:rPr lang="sv-SE" i="1">
                              <a:latin typeface="Cambria Math" charset="0"/>
                            </a:rPr>
                            <m:t>𝐸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sv-SE" i="1">
                                      <a:latin typeface="Cambria Math" charset="0"/>
                                    </a:rPr>
                                    <m:t>𝑙𝑘</m:t>
                                  </m:r>
                                </m:sub>
                                <m:sup>
                                  <m:r>
                                    <a:rPr lang="sv-SE" i="1">
                                      <a:latin typeface="Cambria Math" charset="0"/>
                                    </a:rPr>
                                    <m:t>𝑙𝑚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sv-SE" i="1">
                                                  <a:latin typeface="Cambria Math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sv-SE" i="1">
                                                  <a:latin typeface="Cambria Math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𝑙𝑚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sv-SE" i="1">
                                      <a:latin typeface="Cambria Math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lang="sv-SE" i="1">
                              <a:latin typeface="Cambria Math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sv-SE" i="1">
                                      <a:latin typeface="Cambria Math" charset="0"/>
                                    </a:rPr>
                                    <m:t>0  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sv-SE">
                                      <a:latin typeface="Cambria Math" charset="0"/>
                                    </a:rPr>
                                    <m:t>if</m:t>
                                  </m:r>
                                  <m:r>
                                    <a:rPr lang="sv-SE">
                                      <a:latin typeface="Cambria Math" charset="0"/>
                                    </a:rPr>
                                    <m:t> </m:t>
                                  </m:r>
                                  <m:sSup>
                                    <m:sSup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  <a:ea typeface="Georgia" charset="0"/>
                                          <a:cs typeface="Georgia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sv-SE" i="1">
                                          <a:latin typeface="Cambria Math" charset="0"/>
                                          <a:ea typeface="Georgia" charset="0"/>
                                          <a:cs typeface="Georgia" charset="0"/>
                                        </a:rPr>
                                        <m:t>𝑙</m:t>
                                      </m:r>
                                    </m:e>
                                    <m:sup>
                                      <m:r>
                                        <a:rPr lang="sv-SE" i="1">
                                          <a:latin typeface="Cambria Math" charset="0"/>
                                          <a:ea typeface="Georgia" charset="0"/>
                                          <a:cs typeface="Georgia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∉</m:t>
                                      </m:r>
                                      <m:r>
                                        <a:rPr lang="sv-SE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𝒫</m:t>
                                      </m:r>
                                    </m:e>
                                    <m:sub>
                                      <m:r>
                                        <a:rPr lang="sv-SE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r>
                                    <a:rPr lang="sv-SE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                               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sv-SE">
                                      <a:latin typeface="Cambria Math" charset="0"/>
                                    </a:rPr>
                                    <m:t>Proportional</m:t>
                                  </m:r>
                                  <m:r>
                                    <a:rPr lang="sv-SE">
                                      <a:latin typeface="Cambria Math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sv-SE">
                                      <a:latin typeface="Cambria Math" charset="0"/>
                                    </a:rPr>
                                    <m:t>to</m:t>
                                  </m:r>
                                  <m:r>
                                    <a:rPr lang="sv-SE">
                                      <a:latin typeface="Cambria Math" charset="0"/>
                                    </a:rPr>
                                    <m:t> </m:t>
                                  </m:r>
                                  <m:r>
                                    <a:rPr lang="sv-SE" i="1">
                                      <a:latin typeface="Cambria Math" charset="0"/>
                                    </a:rPr>
                                    <m:t>𝑀</m:t>
                                  </m:r>
                                  <m:r>
                                    <a:rPr lang="sv-SE" i="1">
                                      <a:latin typeface="Cambria Math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sv-SE">
                                      <a:latin typeface="Cambria Math" charset="0"/>
                                    </a:rPr>
                                    <m:t>if</m:t>
                                  </m:r>
                                  <m:r>
                                    <a:rPr lang="sv-SE">
                                      <a:latin typeface="Cambria Math" charset="0"/>
                                    </a:rPr>
                                    <m:t> </m:t>
                                  </m:r>
                                  <m:sSup>
                                    <m:sSup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  <a:ea typeface="Georgia" charset="0"/>
                                          <a:cs typeface="Georgia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sv-SE" i="1">
                                          <a:latin typeface="Cambria Math" charset="0"/>
                                          <a:ea typeface="Georgia" charset="0"/>
                                          <a:cs typeface="Georgia" charset="0"/>
                                        </a:rPr>
                                        <m:t>𝑙</m:t>
                                      </m:r>
                                    </m:e>
                                    <m:sup>
                                      <m:r>
                                        <a:rPr lang="sv-SE" i="1">
                                          <a:latin typeface="Cambria Math" charset="0"/>
                                          <a:ea typeface="Georgia" charset="0"/>
                                          <a:cs typeface="Georgia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sv-SE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𝒫</m:t>
                                      </m:r>
                                    </m:e>
                                    <m:sub>
                                      <m:r>
                                        <a:rPr lang="sv-SE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B8E0EDB-9B86-DE45-AF86-FB47739881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2188" b="-5812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8DA29E-AFBF-3546-B0E0-2CFB97C44A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85937-D921-564C-943B-1264C7BE78D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2020-05-07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10E50-725D-7A4F-83A5-91C3C361B1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12</a:t>
            </a:fld>
            <a:endParaRPr lang="sv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5A1FD0-34E8-2F4E-8D3A-BF08AA2A819D}"/>
              </a:ext>
            </a:extLst>
          </p:cNvPr>
          <p:cNvSpPr txBox="1"/>
          <p:nvPr/>
        </p:nvSpPr>
        <p:spPr>
          <a:xfrm>
            <a:off x="7720241" y="2721114"/>
            <a:ext cx="22124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eorgia"/>
                <a:cs typeface="Georgia"/>
              </a:rPr>
              <a:t>Without inter-cell</a:t>
            </a:r>
            <a:br>
              <a:rPr lang="en-US" sz="2000" dirty="0">
                <a:latin typeface="Georgia"/>
                <a:cs typeface="Georgia"/>
              </a:rPr>
            </a:br>
            <a:r>
              <a:rPr lang="en-US" sz="2000" dirty="0">
                <a:latin typeface="Georgia"/>
                <a:cs typeface="Georgia"/>
              </a:rPr>
              <a:t>interference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BE8FAEA-7EC6-6D4A-B3BB-6E1FDA853A2C}"/>
              </a:ext>
            </a:extLst>
          </p:cNvPr>
          <p:cNvCxnSpPr/>
          <p:nvPr/>
        </p:nvCxnSpPr>
        <p:spPr>
          <a:xfrm flipH="1">
            <a:off x="6761832" y="2974987"/>
            <a:ext cx="851383" cy="5378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11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D5CF0-D937-B24A-95F1-CB98B8A9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receiver processing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FE414CD-9084-C848-ACDE-868D70AD500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1830356"/>
                <a:ext cx="10853647" cy="4356687"/>
              </a:xfrm>
            </p:spPr>
            <p:txBody>
              <a:bodyPr/>
              <a:lstStyle/>
              <a:p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Received signal at the BS in cell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  <a:ea typeface="Georgia" charset="0"/>
                        <a:cs typeface="Georgia" charset="0"/>
                      </a:rPr>
                      <m:t>𝑙</m:t>
                    </m:r>
                  </m:oMath>
                </a14:m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1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𝒚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𝑙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𝑢𝑙</m:t>
                              </m:r>
                            </m:sub>
                          </m:sSub>
                        </m:e>
                      </m:rad>
                      <m:sSubSup>
                        <m:sSubSupPr>
                          <m:ctrlPr>
                            <a:rPr lang="sv-SE" b="1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𝑮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𝑙</m:t>
                          </m:r>
                        </m:sub>
                        <m:sup>
                          <m:r>
                            <a:rPr lang="sv-SE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𝑙</m:t>
                          </m:r>
                        </m:sup>
                      </m:sSubSup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𝒙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𝑙</m:t>
                          </m:r>
                        </m:sub>
                      </m:sSub>
                      <m:r>
                        <a:rPr lang="sv-SE" i="1">
                          <a:latin typeface="Cambria Math" charset="0"/>
                          <a:ea typeface="Georgia" charset="0"/>
                          <a:cs typeface="Georgia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𝑢𝑙</m:t>
                              </m:r>
                            </m:sub>
                          </m:sSub>
                        </m:e>
                      </m:rad>
                      <m:nary>
                        <m:naryPr>
                          <m:chr m:val="∑"/>
                          <m:ctrlPr>
                            <a:rPr lang="sv-SE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sv-SE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3"/>
                                </m:rPr>
                                <a:rPr lang="sv-SE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sv-SE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23"/>
                            </m:rPr>
                            <a:rPr lang="sv-SE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=</m:t>
                          </m:r>
                          <m:r>
                            <a:rPr lang="sv-SE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1,</m:t>
                          </m:r>
                          <m:sSup>
                            <m:sSupPr>
                              <m:ctrlPr>
                                <a:rPr lang="sv-SE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3"/>
                                </m:rPr>
                                <a:rPr lang="sv-SE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sv-SE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sv-SE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≠</m:t>
                          </m:r>
                          <m:r>
                            <a:rPr lang="sv-SE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𝑙</m:t>
                          </m:r>
                        </m:sub>
                        <m:sup>
                          <m:r>
                            <a:rPr lang="sv-SE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𝐿</m:t>
                          </m:r>
                        </m:sup>
                        <m:e>
                          <m:sSubSup>
                            <m:sSubSupPr>
                              <m:ctrlPr>
                                <a:rPr lang="sv-SE" b="1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𝑮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  <a:ea typeface="Georgia" charset="0"/>
                                      <a:cs typeface="Georgia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sv-SE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sv-SE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𝑙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𝒙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  <a:ea typeface="Georgia" charset="0"/>
                                      <a:cs typeface="Georgia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sv-SE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nary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+</m:t>
                      </m:r>
                      <m:sSub>
                        <m:sSubPr>
                          <m:ctrlPr>
                            <a:rPr lang="sv-SE" b="1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𝒘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𝑙</m:t>
                          </m:r>
                        </m:sub>
                      </m:sSub>
                      <m:r>
                        <a:rPr lang="sv-SE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  <a:ea typeface="Georgia" charset="0"/>
                            <a:cs typeface="Georgia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𝒙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𝑙</m:t>
                        </m:r>
                      </m:sub>
                    </m:sSub>
                    <m:r>
                      <a:rPr lang="sv-SE" i="1">
                        <a:latin typeface="Cambria Math" charset="0"/>
                        <a:ea typeface="Georgia" charset="0"/>
                        <a:cs typeface="Georgia" charset="0"/>
                      </a:rPr>
                      <m:t>=</m:t>
                    </m:r>
                    <m:sSubSup>
                      <m:sSubSupPr>
                        <m:ctrlPr>
                          <a:rPr lang="sv-SE" b="1" i="1">
                            <a:latin typeface="Cambria Math" panose="02040503050406030204" pitchFamily="18" charset="0"/>
                            <a:ea typeface="Georgia" charset="0"/>
                            <a:cs typeface="Georgia" charset="0"/>
                          </a:rPr>
                        </m:ctrlPr>
                      </m:sSubSupPr>
                      <m:e>
                        <m:r>
                          <a:rPr lang="sv-SE" b="1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𝑫</m:t>
                        </m:r>
                      </m:e>
                      <m:sub>
                        <m:sSub>
                          <m:sSubPr>
                            <m:ctrlPr>
                              <a:rPr lang="sv-SE" b="1" i="1">
                                <a:latin typeface="Cambria Math" panose="02040503050406030204" pitchFamily="18" charset="0"/>
                                <a:ea typeface="Georgia" charset="0"/>
                                <a:cs typeface="Georgia" charset="0"/>
                              </a:rPr>
                            </m:ctrlPr>
                          </m:sSubPr>
                          <m:e>
                            <m:r>
                              <a:rPr lang="sv-SE" b="1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𝜼</m:t>
                            </m:r>
                          </m:e>
                          <m:sub>
                            <m:r>
                              <a:rPr lang="sv-SE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𝑙</m:t>
                            </m:r>
                          </m:sub>
                        </m:sSub>
                      </m:sub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  <a:ea typeface="Georgia" charset="0"/>
                            <a:cs typeface="Georgia" charset="0"/>
                          </a:rPr>
                          <m:t>1/2</m:t>
                        </m:r>
                      </m:sup>
                    </m:sSubSup>
                    <m:sSub>
                      <m:sSubPr>
                        <m:ctrlPr>
                          <a:rPr lang="sv-SE" b="1" i="1">
                            <a:latin typeface="Cambria Math" panose="02040503050406030204" pitchFamily="18" charset="0"/>
                            <a:ea typeface="Georgia" charset="0"/>
                            <a:cs typeface="Georgia" charset="0"/>
                          </a:rPr>
                        </m:ctrlPr>
                      </m:sSubPr>
                      <m:e>
                        <m:r>
                          <a:rPr lang="sv-SE" b="1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𝒒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𝑙</m:t>
                        </m:r>
                      </m:sub>
                    </m:sSub>
                  </m:oMath>
                </a14:m>
                <a:endParaRPr lang="en-US" dirty="0"/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1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sv-SE" b="1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𝑫</m:t>
                          </m:r>
                        </m:e>
                        <m:sub>
                          <m:sSub>
                            <m:sSubPr>
                              <m:ctrlPr>
                                <a:rPr lang="sv-SE" b="1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sv-SE" b="1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𝜼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𝑙</m:t>
                              </m:r>
                            </m:sub>
                          </m:sSub>
                        </m:sub>
                      </m:sSub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sv-SE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𝑙</m:t>
                                    </m:r>
                                    <m:r>
                                      <a:rPr lang="sv-SE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sv-SE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sv-SE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sv-SE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sv-SE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sv-SE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sv-SE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sv-SE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𝑙𝐾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   </m:t>
                      </m:r>
                      <m:sSub>
                        <m:sSubPr>
                          <m:ctrlPr>
                            <a:rPr lang="sv-SE" b="1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sv-SE" b="1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𝒒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𝑙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sv-SE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𝑙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sv-SE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𝑙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𝐾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Assign receiver filter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charset="0"/>
                          </a:rPr>
                          <m:t>𝒂</m:t>
                        </m:r>
                      </m:e>
                      <m:sub>
                        <m:r>
                          <a:rPr lang="sv-SE" i="1" dirty="0">
                            <a:latin typeface="Cambria Math" charset="0"/>
                          </a:rPr>
                          <m:t>𝑙𝑘</m:t>
                        </m:r>
                      </m:sub>
                    </m:sSub>
                  </m:oMath>
                </a14:m>
                <a:r>
                  <a:rPr lang="en-US" dirty="0"/>
                  <a:t> for user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dirty="0"/>
                  <a:t> in cell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𝑙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Select it to make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b="1" i="1">
                            <a:latin typeface="Cambria Math" panose="02040503050406030204" pitchFamily="18" charset="0"/>
                            <a:ea typeface="Georgia" charset="0"/>
                            <a:cs typeface="Georgia" charset="0"/>
                          </a:rPr>
                        </m:ctrlPr>
                      </m:sSubSupPr>
                      <m:e>
                        <m:r>
                          <a:rPr lang="sv-SE" b="1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𝒂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𝑙𝑘</m:t>
                        </m:r>
                      </m:sub>
                      <m:sup>
                        <m:r>
                          <a:rPr lang="sv-SE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𝐻</m:t>
                        </m:r>
                      </m:sup>
                    </m:sSubSup>
                    <m:sSub>
                      <m:sSubPr>
                        <m:ctrlPr>
                          <a:rPr lang="sv-SE" b="1" i="1">
                            <a:latin typeface="Cambria Math" panose="02040503050406030204" pitchFamily="18" charset="0"/>
                            <a:ea typeface="Georgia" charset="0"/>
                            <a:cs typeface="Georgia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𝒚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𝑙</m:t>
                        </m:r>
                      </m:sub>
                    </m:sSub>
                    <m:r>
                      <a:rPr lang="sv-SE" b="1" i="1">
                        <a:latin typeface="Cambria Math" charset="0"/>
                        <a:ea typeface="Georgia" charset="0"/>
                        <a:cs typeface="Georgia" charset="0"/>
                      </a:rPr>
                      <m:t>≈</m:t>
                    </m:r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  <a:ea typeface="Georgia" charset="0"/>
                            <a:cs typeface="Georgia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𝑞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𝑙𝑘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FE414CD-9084-C848-ACDE-868D70AD50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1830356"/>
                <a:ext cx="10853647" cy="4356687"/>
              </a:xfrm>
              <a:blipFill>
                <a:blip r:embed="rId2"/>
                <a:stretch>
                  <a:fillRect l="-819" t="-2099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C1CB77-E4B4-6A44-8842-3C3B1B35D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03F05-6D87-AC4A-BE13-143436A720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2020-05-07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85E01-31E7-5D49-8539-18777F0061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13</a:t>
            </a:fld>
            <a:endParaRPr lang="sv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7FF010-F341-714B-B2E3-1F5C94AC09BF}"/>
              </a:ext>
            </a:extLst>
          </p:cNvPr>
          <p:cNvSpPr txBox="1"/>
          <p:nvPr/>
        </p:nvSpPr>
        <p:spPr>
          <a:xfrm>
            <a:off x="9747628" y="4002334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eorgia"/>
                <a:cs typeface="Georgia"/>
              </a:rPr>
              <a:t>Data signals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C05F98-6A45-0145-9DF3-AB51EA7EF75B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8645236" y="4100945"/>
            <a:ext cx="1102392" cy="10144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0445774-2843-A241-8226-7027395661B7}"/>
                  </a:ext>
                </a:extLst>
              </p:cNvPr>
              <p:cNvSpPr/>
              <p:nvPr/>
            </p:nvSpPr>
            <p:spPr>
              <a:xfrm>
                <a:off x="8645236" y="5010203"/>
                <a:ext cx="2649756" cy="98647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MR processing: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𝑙𝑘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𝒈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0445774-2843-A241-8226-7027395661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5236" y="5010203"/>
                <a:ext cx="2649756" cy="9864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135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D8AFC-6C2F-9343-A610-25BD55521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Uplink capacity lower bound with MR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49A2B08-66F3-E640-8E46-6CD095247FC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1996617"/>
                <a:ext cx="10853647" cy="4066288"/>
              </a:xfrm>
            </p:spPr>
            <p:txBody>
              <a:bodyPr/>
              <a:lstStyle/>
              <a:p>
                <a:pPr marL="17463" indent="-17463">
                  <a:buNone/>
                </a:pPr>
                <a:endParaRPr lang="en-US" i="1" dirty="0">
                  <a:latin typeface="Cambria Math" charset="0"/>
                </a:endParaRPr>
              </a:p>
              <a:p>
                <a:pPr marL="17463" indent="-17463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mtClean="0"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smtClean="0">
                                      <a:latin typeface="Cambria Math" charset="0"/>
                                    </a:rPr>
                                    <m:t>𝑀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latin typeface="Cambria Math" charset="0"/>
                                        </a:rPr>
                                        <m:t>𝑢𝑙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latin typeface="Cambria Math" charset="0"/>
                                        </a:rPr>
                                        <m:t>𝑙𝑘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 smtClean="0">
                                          <a:latin typeface="Cambria Math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latin typeface="Cambria Math" charset="0"/>
                                        </a:rPr>
                                        <m:t>𝑙𝑘</m:t>
                                      </m:r>
                                    </m:sub>
                                    <m:sup>
                                      <m:r>
                                        <a:rPr lang="en-US" i="1" smtClean="0">
                                          <a:latin typeface="Cambria Math" charset="0"/>
                                        </a:rPr>
                                        <m:t>𝑙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latin typeface="Cambria Math" charset="0"/>
                                        </a:rPr>
                                        <m:t>𝑢𝑙</m:t>
                                      </m:r>
                                    </m:sub>
                                  </m:sSub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p>
                                        <m:sSup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brk m:alnAt="25"/>
                                            </m:rPr>
                                            <a:rPr lang="en-US" i="1" smtClean="0">
                                              <a:latin typeface="Cambria Math" charset="0"/>
                                            </a:rPr>
                                            <m:t>𝑙</m:t>
                                          </m:r>
                                        </m:e>
                                        <m:sup>
                                          <m:r>
                                            <a:rPr lang="en-US" i="1" smtClean="0">
                                              <a:latin typeface="Cambria Math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m:rPr>
                                          <m:brk m:alnAt="25"/>
                                        </m:rPr>
                                        <a:rPr lang="en-US" i="1" smtClean="0">
                                          <a:latin typeface="Cambria Math" charset="0"/>
                                        </a:rPr>
                                        <m:t>=</m:t>
                                      </m:r>
                                      <m:r>
                                        <a:rPr lang="en-US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i="1" smtClean="0">
                                          <a:latin typeface="Cambria Math" charset="0"/>
                                        </a:rPr>
                                        <m:t>𝐿</m:t>
                                      </m:r>
                                    </m:sup>
                                    <m:e>
                                      <m:nary>
                                        <m:naryPr>
                                          <m:chr m:val="∑"/>
                                          <m:limLoc m:val="subSup"/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sSup>
                                            <m:sSup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 smtClean="0">
                                                  <a:latin typeface="Cambria Math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 smtClean="0">
                                                  <a:latin typeface="Cambria Math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i="1" smtClean="0">
                                              <a:latin typeface="Cambria Math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i="1" smtClean="0">
                                              <a:latin typeface="Cambria Math" charset="0"/>
                                            </a:rPr>
                                            <m:t>𝐾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 smtClean="0">
                                                  <a:latin typeface="Cambria Math" charset="0"/>
                                                </a:rPr>
                                                <m:t>𝜂</m:t>
                                              </m:r>
                                            </m:e>
                                            <m:sub>
                                              <m:sSup>
                                                <m:sSupPr>
                                                  <m:ctrlPr>
                                                    <a:rPr lang="en-US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i="1" smtClean="0">
                                                      <a:latin typeface="Cambria Math" charset="0"/>
                                                    </a:rPr>
                                                    <m:t>𝑙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i="1" smtClean="0">
                                                      <a:latin typeface="Cambria Math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  <m:sSup>
                                                <m:sSupPr>
                                                  <m:ctrlPr>
                                                    <a:rPr lang="en-US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i="1" smtClean="0">
                                                      <a:latin typeface="Cambria Math" charset="0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i="1" smtClean="0">
                                                      <a:latin typeface="Cambria Math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sub>
                                          </m:sSub>
                                          <m:sSubSup>
                                            <m:sSubSup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i="1" smtClean="0">
                                                  <a:latin typeface="Cambria Math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sSup>
                                                <m:sSupPr>
                                                  <m:ctrlPr>
                                                    <a:rPr lang="en-US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i="1" smtClean="0">
                                                      <a:latin typeface="Cambria Math" charset="0"/>
                                                    </a:rPr>
                                                    <m:t>𝑙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i="1" smtClean="0">
                                                      <a:latin typeface="Cambria Math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  <m:sSup>
                                                <m:sSupPr>
                                                  <m:ctrlPr>
                                                    <a:rPr lang="en-US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i="1" smtClean="0">
                                                      <a:latin typeface="Cambria Math" charset="0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i="1" smtClean="0">
                                                      <a:latin typeface="Cambria Math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sub>
                                            <m:sup>
                                              <m:r>
                                                <a:rPr lang="en-US" i="1" smtClean="0">
                                                  <a:latin typeface="Cambria Math" charset="0"/>
                                                </a:rPr>
                                                <m:t>𝑙</m:t>
                                              </m:r>
                                            </m:sup>
                                          </m:sSubSup>
                                        </m:e>
                                      </m:nary>
                                    </m:e>
                                  </m:nary>
                                  <m:r>
                                    <a:rPr lang="en-US" i="1" smtClean="0">
                                      <a:latin typeface="Cambria Math" charset="0"/>
                                    </a:rPr>
                                    <m:t>+</m:t>
                                  </m:r>
                                  <m:r>
                                    <a:rPr lang="en-US" i="1" smtClean="0">
                                      <a:latin typeface="Cambria Math" charset="0"/>
                                    </a:rPr>
                                    <m:t>𝑀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latin typeface="Cambria Math" charset="0"/>
                                        </a:rPr>
                                        <m:t>𝑢𝑙</m:t>
                                      </m:r>
                                    </m:sub>
                                  </m:sSub>
                                  <m:nary>
                                    <m:naryPr>
                                      <m:chr m:val="∑"/>
                                      <m:limLoc m:val="subSup"/>
                                      <m:supHide m:val="on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p>
                                        <m:sSup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brk m:alnAt="9"/>
                                            </m:rPr>
                                            <a:rPr lang="en-US" i="1" smtClean="0">
                                              <a:latin typeface="Cambria Math" charset="0"/>
                                            </a:rPr>
                                            <m:t>𝑙</m:t>
                                          </m:r>
                                        </m:e>
                                        <m:sup>
                                          <m:r>
                                            <a:rPr lang="en-US" i="1" smtClean="0">
                                              <a:latin typeface="Cambria Math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i="1" smtClean="0">
                                          <a:latin typeface="Cambria Math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𝒫</m:t>
                                          </m:r>
                                        </m:e>
                                        <m:sub>
                                          <m:r>
                                            <a:rPr lang="en-US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  <m:r>
                                        <a:rPr lang="en-US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∖{</m:t>
                                      </m:r>
                                      <m:r>
                                        <a:rPr lang="en-US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𝑙</m:t>
                                      </m:r>
                                      <m:r>
                                        <a:rPr lang="en-US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}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smtClean="0">
                                              <a:latin typeface="Cambria Math" charset="0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 smtClean="0">
                                                  <a:latin typeface="Cambria Math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 smtClean="0">
                                                  <a:latin typeface="Cambria Math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i="1" smtClean="0">
                                              <a:latin typeface="Cambria Math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 smtClean="0">
                                              <a:latin typeface="Cambria Math" charset="0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 smtClean="0">
                                                  <a:latin typeface="Cambria Math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 smtClean="0">
                                                  <a:latin typeface="Cambria Math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i="1" smtClean="0">
                                              <a:latin typeface="Cambria Math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i="1" smtClean="0">
                                              <a:latin typeface="Cambria Math" charset="0"/>
                                            </a:rPr>
                                            <m:t>𝑙</m:t>
                                          </m:r>
                                        </m:sup>
                                      </m:sSubSup>
                                    </m:e>
                                  </m:nary>
                                  <m:r>
                                    <a:rPr lang="en-US" i="1" smtClean="0">
                                      <a:latin typeface="Cambria Math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>
                  <a:spcBef>
                    <a:spcPts val="0"/>
                  </a:spcBef>
                </a:pPr>
                <a:endParaRPr lang="en-US" dirty="0"/>
              </a:p>
              <a:p>
                <a:r>
                  <a:rPr lang="en-US" dirty="0"/>
                  <a:t>Comments</a:t>
                </a:r>
              </a:p>
              <a:p>
                <a:pPr lvl="1"/>
                <a:r>
                  <a:rPr lang="en-US" dirty="0"/>
                  <a:t>Derived in same way as in single-cell case</a:t>
                </a:r>
              </a:p>
              <a:p>
                <a:pPr lvl="1"/>
                <a:r>
                  <a:rPr lang="en-US" b="1" dirty="0"/>
                  <a:t>New term</a:t>
                </a:r>
                <a:r>
                  <a:rPr lang="en-US" dirty="0"/>
                  <a:t>: Coherent interference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49A2B08-66F3-E640-8E46-6CD095247F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1996617"/>
                <a:ext cx="10853647" cy="4066288"/>
              </a:xfrm>
              <a:blipFill>
                <a:blip r:embed="rId2"/>
                <a:stretch>
                  <a:fillRect l="-70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B4819F-41A2-BE49-B962-56D64A3D2D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4D186-22FB-B14C-BA6C-9676E95D7DB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2020-05-07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DD1D2-88B2-3B46-9E5D-A296C93C1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14</a:t>
            </a:fld>
            <a:endParaRPr lang="sv-SE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85D5456-73C1-264A-A791-E51DB633F553}"/>
              </a:ext>
            </a:extLst>
          </p:cNvPr>
          <p:cNvSpPr/>
          <p:nvPr/>
        </p:nvSpPr>
        <p:spPr>
          <a:xfrm rot="16200000">
            <a:off x="4757554" y="1939697"/>
            <a:ext cx="301303" cy="3088558"/>
          </a:xfrm>
          <a:prstGeom prst="leftBrac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4C4AEB-5FF3-1F4E-8C99-5518A8EFB98E}"/>
              </a:ext>
            </a:extLst>
          </p:cNvPr>
          <p:cNvSpPr txBox="1"/>
          <p:nvPr/>
        </p:nvSpPr>
        <p:spPr>
          <a:xfrm>
            <a:off x="3307446" y="3746142"/>
            <a:ext cx="32015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eorgia"/>
                <a:cs typeface="Georgia"/>
              </a:rPr>
              <a:t>Non-coherent interference</a:t>
            </a:r>
            <a:br>
              <a:rPr lang="en-US" sz="2000" dirty="0">
                <a:latin typeface="Georgia"/>
                <a:cs typeface="Georgia"/>
              </a:rPr>
            </a:br>
            <a:r>
              <a:rPr lang="en-US" sz="2000" dirty="0">
                <a:latin typeface="Georgia"/>
                <a:cs typeface="Georgia"/>
              </a:rPr>
              <a:t>from all users 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2207BF26-B98F-0A48-80E1-72FAE614D6B7}"/>
              </a:ext>
            </a:extLst>
          </p:cNvPr>
          <p:cNvSpPr/>
          <p:nvPr/>
        </p:nvSpPr>
        <p:spPr>
          <a:xfrm rot="16200000">
            <a:off x="8159878" y="1986387"/>
            <a:ext cx="301303" cy="2995178"/>
          </a:xfrm>
          <a:prstGeom prst="leftBrac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FF9F60-A829-874B-8E12-D29AC07655A1}"/>
              </a:ext>
            </a:extLst>
          </p:cNvPr>
          <p:cNvSpPr txBox="1"/>
          <p:nvPr/>
        </p:nvSpPr>
        <p:spPr>
          <a:xfrm>
            <a:off x="6679652" y="3746142"/>
            <a:ext cx="31037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eorgia"/>
                <a:cs typeface="Georgia"/>
              </a:rPr>
              <a:t>Coherent interference</a:t>
            </a:r>
            <a:br>
              <a:rPr lang="en-US" sz="2000" dirty="0">
                <a:latin typeface="Georgia"/>
                <a:cs typeface="Georgia"/>
              </a:rPr>
            </a:br>
            <a:r>
              <a:rPr lang="en-US" sz="2000" dirty="0">
                <a:latin typeface="Georgia"/>
                <a:cs typeface="Georgia"/>
              </a:rPr>
              <a:t>from pilot-sharing users 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7C8D370E-4CA3-AC40-8F85-F9FBE5449C25}"/>
              </a:ext>
            </a:extLst>
          </p:cNvPr>
          <p:cNvSpPr/>
          <p:nvPr/>
        </p:nvSpPr>
        <p:spPr>
          <a:xfrm rot="5400000">
            <a:off x="6666555" y="1544770"/>
            <a:ext cx="299087" cy="1494264"/>
          </a:xfrm>
          <a:prstGeom prst="leftBrac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5D0E20-7D50-2342-9C01-55C6AE300454}"/>
              </a:ext>
            </a:extLst>
          </p:cNvPr>
          <p:cNvSpPr txBox="1"/>
          <p:nvPr/>
        </p:nvSpPr>
        <p:spPr>
          <a:xfrm>
            <a:off x="5288326" y="1736125"/>
            <a:ext cx="30492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eorgia"/>
                <a:cs typeface="Georgia"/>
              </a:rPr>
              <a:t>Desired signal (coherent)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9CB682-C294-9447-BF2C-88AA3F0829F4}"/>
              </a:ext>
            </a:extLst>
          </p:cNvPr>
          <p:cNvSpPr txBox="1"/>
          <p:nvPr/>
        </p:nvSpPr>
        <p:spPr>
          <a:xfrm>
            <a:off x="9769186" y="4058278"/>
            <a:ext cx="82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>
                <a:latin typeface="Georgia"/>
                <a:cs typeface="Georgia"/>
              </a:rPr>
              <a:t>Noise</a:t>
            </a:r>
            <a:endParaRPr lang="en-US" sz="2000" dirty="0">
              <a:latin typeface="Georgia"/>
              <a:cs typeface="Georgia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05E4B4-1DD6-8346-99C5-BBD5B6440D88}"/>
              </a:ext>
            </a:extLst>
          </p:cNvPr>
          <p:cNvCxnSpPr/>
          <p:nvPr/>
        </p:nvCxnSpPr>
        <p:spPr>
          <a:xfrm flipV="1">
            <a:off x="10211201" y="3346771"/>
            <a:ext cx="0" cy="62757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6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62C6A-9550-884F-B674-70CA2C5E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Downlink multi-cell MIMO model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1B349D6-2687-5E48-957B-060A8A8D9C8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1830356"/>
                <a:ext cx="10853647" cy="4473461"/>
              </a:xfrm>
            </p:spPr>
            <p:txBody>
              <a:bodyPr/>
              <a:lstStyle/>
              <a:p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Received signal at users in cell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  <a:ea typeface="Georgia" charset="0"/>
                        <a:cs typeface="Georgia" charset="0"/>
                      </a:rPr>
                      <m:t>𝑙</m:t>
                    </m:r>
                  </m:oMath>
                </a14:m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1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𝒚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𝑙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𝑑𝑙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sv-SE" i="1" smtClean="0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sv-SE" i="1" smtClean="0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sv-SE" b="1" i="1">
                                      <a:latin typeface="Cambria Math" panose="02040503050406030204" pitchFamily="18" charset="0"/>
                                      <a:ea typeface="Georgia" charset="0"/>
                                      <a:cs typeface="Georgia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𝑮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sv-SE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𝑙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𝒙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𝑙</m:t>
                          </m:r>
                        </m:sub>
                      </m:sSub>
                      <m:r>
                        <a:rPr lang="sv-SE" i="1">
                          <a:latin typeface="Cambria Math" charset="0"/>
                          <a:ea typeface="Georgia" charset="0"/>
                          <a:cs typeface="Georgia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𝑑𝑙</m:t>
                              </m:r>
                            </m:sub>
                          </m:sSub>
                        </m:e>
                      </m:rad>
                      <m:nary>
                        <m:naryPr>
                          <m:chr m:val="∑"/>
                          <m:ctrlPr>
                            <a:rPr lang="sv-SE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sv-SE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3"/>
                                </m:rPr>
                                <a:rPr lang="sv-SE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sv-SE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23"/>
                            </m:rPr>
                            <a:rPr lang="sv-SE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=</m:t>
                          </m:r>
                          <m:r>
                            <a:rPr lang="sv-SE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1,</m:t>
                          </m:r>
                          <m:sSup>
                            <m:sSupPr>
                              <m:ctrlPr>
                                <a:rPr lang="sv-SE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3"/>
                                </m:rPr>
                                <a:rPr lang="sv-SE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sv-SE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sv-SE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≠</m:t>
                          </m:r>
                          <m:r>
                            <a:rPr lang="sv-SE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𝑙</m:t>
                          </m:r>
                        </m:sub>
                        <m:sup>
                          <m:r>
                            <a:rPr lang="sv-SE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𝐿</m:t>
                          </m:r>
                        </m:sup>
                        <m:e>
                          <m:sSup>
                            <m:sSupPr>
                              <m:ctrlPr>
                                <a:rPr lang="sv-SE" b="1" i="1" smtClean="0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sv-SE" b="1" i="1" smtClean="0">
                                      <a:latin typeface="Cambria Math" panose="02040503050406030204" pitchFamily="18" charset="0"/>
                                      <a:ea typeface="Georgia" charset="0"/>
                                      <a:cs typeface="Georgia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sv-SE" b="1" i="1">
                                          <a:latin typeface="Cambria Math" panose="02040503050406030204" pitchFamily="18" charset="0"/>
                                          <a:ea typeface="Georgia" charset="0"/>
                                          <a:cs typeface="Georgia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>
                                          <a:latin typeface="Cambria Math" charset="0"/>
                                          <a:ea typeface="Georgia" charset="0"/>
                                          <a:cs typeface="Georgia" charset="0"/>
                                        </a:rPr>
                                        <m:t>𝑮</m:t>
                                      </m:r>
                                    </m:e>
                                    <m:sub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  <a:ea typeface="Georgia" charset="0"/>
                                          <a:cs typeface="Georgia" charset="0"/>
                                        </a:rPr>
                                        <m:t>𝑙</m:t>
                                      </m:r>
                                    </m:sub>
                                    <m:sup>
                                      <m:r>
                                        <a:rPr lang="sv-SE" i="1">
                                          <a:latin typeface="Cambria Math" charset="0"/>
                                          <a:ea typeface="Georgia" charset="0"/>
                                          <a:cs typeface="Georgia" charset="0"/>
                                        </a:rPr>
                                        <m:t>𝑙</m:t>
                                      </m:r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  <a:ea typeface="Georgia" charset="0"/>
                                          <a:cs typeface="Georgia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𝒙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  <a:ea typeface="Georgia" charset="0"/>
                                      <a:cs typeface="Georgia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sv-SE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nary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+</m:t>
                      </m:r>
                      <m:sSub>
                        <m:sSubPr>
                          <m:ctrlPr>
                            <a:rPr lang="sv-SE" b="1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𝒘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Georgia" charset="0"/>
                  <a:ea typeface="Georgia" charset="0"/>
                  <a:cs typeface="Georgia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1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𝒚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𝑙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sv-SE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𝑙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sv-SE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𝑙𝐾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 </m:t>
                      </m:r>
                      <m:sSubSup>
                        <m:sSubSupPr>
                          <m:ctrlPr>
                            <a:rPr lang="sv-SE" b="1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𝑮</m:t>
                          </m:r>
                        </m:e>
                        <m:sub>
                          <m:sSup>
                            <m:sSupPr>
                              <m:ctrlPr>
                                <a:rPr lang="sv-SE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pPr>
                            <m:e>
                              <m:r>
                                <a:rPr lang="sv-SE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sv-SE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sv-SE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𝑙</m:t>
                          </m:r>
                        </m:sup>
                      </m:sSubSup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sv-SE" i="1">
                                            <a:latin typeface="Cambria Math" panose="02040503050406030204" pitchFamily="18" charset="0"/>
                                            <a:ea typeface="Georgia" charset="0"/>
                                            <a:cs typeface="Georgia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sv-SE" i="1">
                                            <a:latin typeface="Cambria Math" charset="0"/>
                                            <a:ea typeface="Georgia" charset="0"/>
                                            <a:cs typeface="Georgia" charset="0"/>
                                          </a:rPr>
                                          <m:t>𝑙</m:t>
                                        </m:r>
                                      </m:e>
                                      <m:sup>
                                        <m:r>
                                          <a:rPr lang="sv-SE" i="1">
                                            <a:latin typeface="Cambria Math" charset="0"/>
                                            <a:ea typeface="Georgia" charset="0"/>
                                            <a:cs typeface="Georgia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sv-SE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𝑙</m:t>
                                    </m:r>
                                    <m:r>
                                      <a:rPr lang="sv-SE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sv-SE" i="1">
                                            <a:latin typeface="Cambria Math" panose="02040503050406030204" pitchFamily="18" charset="0"/>
                                            <a:ea typeface="Georgia" charset="0"/>
                                            <a:cs typeface="Georgia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sv-SE" i="1">
                                            <a:latin typeface="Cambria Math" charset="0"/>
                                            <a:ea typeface="Georgia" charset="0"/>
                                            <a:cs typeface="Georgia" charset="0"/>
                                          </a:rPr>
                                          <m:t>𝑙</m:t>
                                        </m:r>
                                      </m:e>
                                      <m:sup>
                                        <m:r>
                                          <a:rPr lang="sv-SE" i="1">
                                            <a:latin typeface="Cambria Math" charset="0"/>
                                            <a:ea typeface="Georgia" charset="0"/>
                                            <a:cs typeface="Georgia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𝐾</m:t>
                                    </m:r>
                                  </m:sub>
                                  <m:sup>
                                    <m:r>
                                      <a:rPr lang="sv-SE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𝑙</m:t>
                                    </m:r>
                                    <m:r>
                                      <a:rPr lang="sv-SE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sv-SE" i="1">
                                            <a:latin typeface="Cambria Math" panose="02040503050406030204" pitchFamily="18" charset="0"/>
                                            <a:ea typeface="Georgia" charset="0"/>
                                            <a:cs typeface="Georgia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sv-SE" i="1">
                                            <a:latin typeface="Cambria Math" charset="0"/>
                                            <a:ea typeface="Georgia" charset="0"/>
                                            <a:cs typeface="Georgia" charset="0"/>
                                          </a:rPr>
                                          <m:t>𝑙</m:t>
                                        </m:r>
                                      </m:e>
                                      <m:sup>
                                        <m:r>
                                          <a:rPr lang="sv-SE" i="1">
                                            <a:latin typeface="Cambria Math" charset="0"/>
                                            <a:ea typeface="Georgia" charset="0"/>
                                            <a:cs typeface="Georgia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sv-SE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𝑙𝑀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sv-SE" i="1">
                                            <a:latin typeface="Cambria Math" panose="02040503050406030204" pitchFamily="18" charset="0"/>
                                            <a:ea typeface="Georgia" charset="0"/>
                                            <a:cs typeface="Georgia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sv-SE" i="1">
                                            <a:latin typeface="Cambria Math" charset="0"/>
                                            <a:ea typeface="Georgia" charset="0"/>
                                            <a:cs typeface="Georgia" charset="0"/>
                                          </a:rPr>
                                          <m:t>𝑙</m:t>
                                        </m:r>
                                      </m:e>
                                      <m:sup>
                                        <m:r>
                                          <a:rPr lang="sv-SE" i="1">
                                            <a:latin typeface="Cambria Math" charset="0"/>
                                            <a:ea typeface="Georgia" charset="0"/>
                                            <a:cs typeface="Georgia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𝐾</m:t>
                                    </m:r>
                                  </m:sub>
                                  <m:sup>
                                    <m:r>
                                      <a:rPr lang="sv-SE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𝑙𝑀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sv-SE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  </m:t>
                      </m:r>
                      <m:sSub>
                        <m:sSubPr>
                          <m:ctrlPr>
                            <a:rPr lang="sv-SE" b="1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𝒙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𝑙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sv-SE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𝑙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sv-SE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𝑙𝑀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   </m:t>
                      </m:r>
                      <m:sSub>
                        <m:sSubPr>
                          <m:ctrlPr>
                            <a:rPr lang="sv-SE" b="1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𝒘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𝑙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sv-SE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𝑙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sv-SE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𝑙𝐾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Georgia" charset="0"/>
                  <a:ea typeface="Georgia" charset="0"/>
                  <a:cs typeface="Georgia" charset="0"/>
                </a:endParaRPr>
              </a:p>
              <a:p>
                <a:pPr lvl="1"/>
                <a:endParaRPr lang="en-US" dirty="0">
                  <a:latin typeface="Georgia" charset="0"/>
                  <a:ea typeface="Georgia" charset="0"/>
                  <a:cs typeface="Georgia" charset="0"/>
                </a:endParaRPr>
              </a:p>
              <a:p>
                <a:pPr lvl="1"/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Maximum power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  <a:ea typeface="Georgia" charset="0"/>
                            <a:cs typeface="Georgia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𝜌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𝑑𝑙</m:t>
                        </m:r>
                      </m:sub>
                    </m:sSub>
                    <m:r>
                      <a:rPr lang="sv-SE">
                        <a:latin typeface="Cambria Math" charset="0"/>
                        <a:ea typeface="Georgia" charset="0"/>
                        <a:cs typeface="Georgia" charset="0"/>
                      </a:rPr>
                      <m:t>,   </m:t>
                    </m:r>
                    <m:r>
                      <m:rPr>
                        <m:sty m:val="p"/>
                      </m:rPr>
                      <a:rPr lang="sv-SE">
                        <a:latin typeface="Cambria Math" charset="0"/>
                        <a:ea typeface="Georgia" charset="0"/>
                        <a:cs typeface="Georgia" charset="0"/>
                      </a:rPr>
                      <m:t>E</m:t>
                    </m:r>
                    <m:d>
                      <m:dPr>
                        <m:begChr m:val="{"/>
                        <m:endChr m:val="}"/>
                        <m:ctrlPr>
                          <a:rPr lang="sv-SE" i="1">
                            <a:latin typeface="Cambria Math" panose="02040503050406030204" pitchFamily="18" charset="0"/>
                            <a:ea typeface="Georgia" charset="0"/>
                            <a:cs typeface="Georgia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v-SE" i="1">
                                <a:latin typeface="Cambria Math" panose="02040503050406030204" pitchFamily="18" charset="0"/>
                                <a:ea typeface="Georgia" charset="0"/>
                                <a:cs typeface="Georgia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sv-SE" i="1">
                                    <a:latin typeface="Cambria Math" panose="02040503050406030204" pitchFamily="18" charset="0"/>
                                    <a:ea typeface="Georgia" charset="0"/>
                                    <a:cs typeface="Georgia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sv-SE" b="1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b="1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sv-SE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sv-SE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sv-SE" i="1">
                        <a:latin typeface="Cambria Math" charset="0"/>
                        <a:ea typeface="Georgia" charset="0"/>
                        <a:cs typeface="Georgia" charset="0"/>
                      </a:rPr>
                      <m:t>≤1</m:t>
                    </m:r>
                  </m:oMath>
                </a14:m>
                <a:endParaRPr lang="en-US" dirty="0">
                  <a:latin typeface="Georgia" charset="0"/>
                  <a:ea typeface="Georgia" charset="0"/>
                  <a:cs typeface="Georgia" charset="0"/>
                </a:endParaRPr>
              </a:p>
              <a:p>
                <a:pPr lvl="1"/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Normalized noise: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1" i="1">
                            <a:latin typeface="Cambria Math" panose="02040503050406030204" pitchFamily="18" charset="0"/>
                            <a:ea typeface="Georgia" charset="0"/>
                            <a:cs typeface="Georgia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𝒘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Georgia" charset="0"/>
                        <a:cs typeface="Georgia" charset="0"/>
                      </a:rPr>
                      <m:t>∼</m:t>
                    </m:r>
                    <m:r>
                      <a:rPr lang="en-US" i="1">
                        <a:latin typeface="Cambria Math" charset="0"/>
                        <a:ea typeface="Georgia" charset="0"/>
                        <a:cs typeface="Georgia" charset="0"/>
                      </a:rPr>
                      <m:t>𝐶𝑁</m:t>
                    </m:r>
                    <m:r>
                      <a:rPr lang="en-US" i="1">
                        <a:latin typeface="Cambria Math" charset="0"/>
                        <a:ea typeface="Georgia" charset="0"/>
                        <a:cs typeface="Georgia" charset="0"/>
                      </a:rPr>
                      <m:t>(</m:t>
                    </m:r>
                    <m:r>
                      <a:rPr lang="en-US" b="1" i="1">
                        <a:latin typeface="Cambria Math" charset="0"/>
                        <a:ea typeface="Georgia" charset="0"/>
                        <a:cs typeface="Georgia" charset="0"/>
                      </a:rPr>
                      <m:t>𝟎</m:t>
                    </m:r>
                    <m:r>
                      <a:rPr lang="en-US" i="1">
                        <a:latin typeface="Cambria Math" charset="0"/>
                        <a:ea typeface="Georgia" charset="0"/>
                        <a:cs typeface="Georgia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Georgia" charset="0"/>
                            <a:cs typeface="Georgia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𝑰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𝐾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Georgia" charset="0"/>
                        <a:cs typeface="Georgia" charset="0"/>
                      </a:rPr>
                      <m:t>)</m:t>
                    </m:r>
                  </m:oMath>
                </a14:m>
                <a:endParaRPr lang="en-US" dirty="0">
                  <a:latin typeface="Georgia" charset="0"/>
                  <a:ea typeface="Georgia" charset="0"/>
                  <a:cs typeface="Georgia" charset="0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1B349D6-2687-5E48-957B-060A8A8D9C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1830356"/>
                <a:ext cx="10853647" cy="4473461"/>
              </a:xfrm>
              <a:blipFill>
                <a:blip r:embed="rId2"/>
                <a:stretch>
                  <a:fillRect l="-819" t="-20455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52F77-F77C-334D-A0FF-691D802B56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0AC12-4CA4-0541-9A76-F328A1298F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2020-05-07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CA586-8255-D54B-A155-5F763E6AC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15</a:t>
            </a:fld>
            <a:endParaRPr lang="sv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9">
                <a:extLst>
                  <a:ext uri="{FF2B5EF4-FFF2-40B4-BE49-F238E27FC236}">
                    <a16:creationId xmlns:a16="http://schemas.microsoft.com/office/drawing/2014/main" id="{A3E8C943-5544-9D49-911B-88234E0067EB}"/>
                  </a:ext>
                </a:extLst>
              </p:cNvPr>
              <p:cNvSpPr/>
              <p:nvPr/>
            </p:nvSpPr>
            <p:spPr>
              <a:xfrm>
                <a:off x="7738145" y="4932220"/>
                <a:ext cx="4037714" cy="175358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MR precoding: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𝑘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𝐾</m:t>
                          </m:r>
                        </m:sup>
                        <m:e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𝑙</m:t>
                                  </m:r>
                                </m:sup>
                              </m:sSub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sz="2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en-US" sz="2400" b="1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sz="2400" b="1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charset="0"/>
                                                        </a:rPr>
                                                        <m:t>𝒈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sz="2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  <m:r>
                                                    <a:rPr lang="en-US" sz="2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sz="2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charset="0"/>
                                                    </a:rPr>
                                                    <m:t>𝑙</m:t>
                                                  </m:r>
                                                </m:sup>
                                              </m:sSub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rad>
                            </m:den>
                          </m:f>
                          <m:rad>
                            <m:radPr>
                              <m:degHide m:val="on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rad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ectangle 9">
                <a:extLst>
                  <a:ext uri="{FF2B5EF4-FFF2-40B4-BE49-F238E27FC236}">
                    <a16:creationId xmlns:a16="http://schemas.microsoft.com/office/drawing/2014/main" id="{A3E8C943-5544-9D49-911B-88234E0067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8145" y="4932220"/>
                <a:ext cx="4037714" cy="1753586"/>
              </a:xfrm>
              <a:prstGeom prst="rect">
                <a:avLst/>
              </a:prstGeom>
              <a:blipFill>
                <a:blip r:embed="rId3"/>
                <a:stretch>
                  <a:fillRect l="-9063" t="-44286" b="-8642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337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43AA-4877-0845-A73B-ECFA648BD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Downlink capacity lower bound with MR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985ED4D-2564-8746-992D-76E0A1F03B0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1996617"/>
                <a:ext cx="10853647" cy="4066288"/>
              </a:xfrm>
            </p:spPr>
            <p:txBody>
              <a:bodyPr/>
              <a:lstStyle/>
              <a:p>
                <a:pPr marL="17463" indent="-17463">
                  <a:buNone/>
                </a:pPr>
                <a:endParaRPr lang="en-US" i="1" dirty="0">
                  <a:latin typeface="Cambria Math" charset="0"/>
                </a:endParaRPr>
              </a:p>
              <a:p>
                <a:pPr marL="17463" indent="-17463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mtClean="0"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smtClean="0">
                                      <a:latin typeface="Cambria Math" charset="0"/>
                                    </a:rPr>
                                    <m:t>𝑀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latin typeface="Cambria Math" charset="0"/>
                                        </a:rPr>
                                        <m:t>𝑑𝑙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latin typeface="Cambria Math" charset="0"/>
                                        </a:rPr>
                                        <m:t>𝑙𝑘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 smtClean="0">
                                          <a:latin typeface="Cambria Math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latin typeface="Cambria Math" charset="0"/>
                                        </a:rPr>
                                        <m:t>𝑙𝑘</m:t>
                                      </m:r>
                                    </m:sub>
                                    <m:sup>
                                      <m:r>
                                        <a:rPr lang="en-US" i="1" smtClean="0">
                                          <a:latin typeface="Cambria Math" charset="0"/>
                                        </a:rPr>
                                        <m:t>𝑙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latin typeface="Cambria Math" charset="0"/>
                                        </a:rPr>
                                        <m:t>𝑑𝑙</m:t>
                                      </m:r>
                                    </m:sub>
                                  </m:sSub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p>
                                        <m:sSup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brk m:alnAt="25"/>
                                            </m:rPr>
                                            <a:rPr lang="en-US" i="1" smtClean="0">
                                              <a:latin typeface="Cambria Math" charset="0"/>
                                            </a:rPr>
                                            <m:t>𝑙</m:t>
                                          </m:r>
                                        </m:e>
                                        <m:sup>
                                          <m:r>
                                            <a:rPr lang="en-US" i="1" smtClean="0">
                                              <a:latin typeface="Cambria Math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m:rPr>
                                          <m:brk m:alnAt="25"/>
                                        </m:rPr>
                                        <a:rPr lang="en-US" i="1" smtClean="0">
                                          <a:latin typeface="Cambria Math" charset="0"/>
                                        </a:rPr>
                                        <m:t>=</m:t>
                                      </m:r>
                                      <m:r>
                                        <a:rPr lang="en-US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i="1" smtClean="0">
                                          <a:latin typeface="Cambria Math" charset="0"/>
                                        </a:rPr>
                                        <m:t>𝐿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 smtClean="0">
                                              <a:latin typeface="Cambria Math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i="1" smtClean="0">
                                              <a:latin typeface="Cambria Math" charset="0"/>
                                            </a:rPr>
                                            <m:t>𝑙𝑘</m:t>
                                          </m:r>
                                        </m:sub>
                                        <m:sup>
                                          <m:sSup>
                                            <m:sSup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 smtClean="0">
                                                  <a:latin typeface="Cambria Math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 smtClean="0">
                                                  <a:latin typeface="Cambria Math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p>
                                      </m:sSubSup>
                                      <m:nary>
                                        <m:naryPr>
                                          <m:chr m:val="∑"/>
                                          <m:limLoc m:val="subSup"/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sSup>
                                            <m:sSup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 smtClean="0">
                                                  <a:latin typeface="Cambria Math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 smtClean="0">
                                                  <a:latin typeface="Cambria Math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i="1" smtClean="0">
                                              <a:latin typeface="Cambria Math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i="1" smtClean="0">
                                              <a:latin typeface="Cambria Math" charset="0"/>
                                            </a:rPr>
                                            <m:t>𝐾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 smtClean="0">
                                                  <a:latin typeface="Cambria Math" charset="0"/>
                                                </a:rPr>
                                                <m:t>𝜂</m:t>
                                              </m:r>
                                            </m:e>
                                            <m:sub>
                                              <m:sSup>
                                                <m:sSupPr>
                                                  <m:ctrlPr>
                                                    <a:rPr lang="en-US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i="1" smtClean="0">
                                                      <a:latin typeface="Cambria Math" charset="0"/>
                                                    </a:rPr>
                                                    <m:t>𝑙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i="1" smtClean="0">
                                                      <a:latin typeface="Cambria Math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  <m:sSup>
                                                <m:sSupPr>
                                                  <m:ctrlPr>
                                                    <a:rPr lang="en-US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i="1" smtClean="0">
                                                      <a:latin typeface="Cambria Math" charset="0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i="1" smtClean="0">
                                                      <a:latin typeface="Cambria Math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nary>
                                  <m:r>
                                    <a:rPr lang="en-US" i="1" smtClean="0">
                                      <a:latin typeface="Cambria Math" charset="0"/>
                                    </a:rPr>
                                    <m:t>+</m:t>
                                  </m:r>
                                  <m:r>
                                    <a:rPr lang="en-US" i="1" smtClean="0">
                                      <a:latin typeface="Cambria Math" charset="0"/>
                                    </a:rPr>
                                    <m:t>𝑀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latin typeface="Cambria Math" charset="0"/>
                                        </a:rPr>
                                        <m:t>𝑑𝑙</m:t>
                                      </m:r>
                                    </m:sub>
                                  </m:sSub>
                                  <m:nary>
                                    <m:naryPr>
                                      <m:chr m:val="∑"/>
                                      <m:limLoc m:val="subSup"/>
                                      <m:supHide m:val="on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p>
                                        <m:sSup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brk m:alnAt="9"/>
                                            </m:rPr>
                                            <a:rPr lang="en-US" i="1" smtClean="0">
                                              <a:latin typeface="Cambria Math" charset="0"/>
                                            </a:rPr>
                                            <m:t>𝑙</m:t>
                                          </m:r>
                                        </m:e>
                                        <m:sup>
                                          <m:r>
                                            <a:rPr lang="en-US" i="1" smtClean="0">
                                              <a:latin typeface="Cambria Math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i="1" smtClean="0">
                                          <a:latin typeface="Cambria Math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𝒫</m:t>
                                          </m:r>
                                        </m:e>
                                        <m:sub>
                                          <m:r>
                                            <a:rPr lang="en-US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  <m:r>
                                        <a:rPr lang="en-US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∖{</m:t>
                                      </m:r>
                                      <m:r>
                                        <a:rPr lang="en-US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𝑙</m:t>
                                      </m:r>
                                      <m:r>
                                        <a:rPr lang="en-US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}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smtClean="0">
                                              <a:latin typeface="Cambria Math" charset="0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 smtClean="0">
                                                  <a:latin typeface="Cambria Math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 smtClean="0">
                                                  <a:latin typeface="Cambria Math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i="1" smtClean="0">
                                              <a:latin typeface="Cambria Math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 smtClean="0">
                                              <a:latin typeface="Cambria Math" charset="0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r>
                                            <a:rPr lang="en-US" i="1" smtClean="0">
                                              <a:latin typeface="Cambria Math" charset="0"/>
                                            </a:rPr>
                                            <m:t>𝑙𝑘</m:t>
                                          </m:r>
                                        </m:sub>
                                        <m:sup>
                                          <m:sSup>
                                            <m:sSup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 smtClean="0">
                                                  <a:latin typeface="Cambria Math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 smtClean="0">
                                                  <a:latin typeface="Cambria Math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p>
                                      </m:sSubSup>
                                    </m:e>
                                  </m:nary>
                                  <m:r>
                                    <a:rPr lang="en-US" i="1" smtClean="0">
                                      <a:latin typeface="Cambria Math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>
                  <a:spcBef>
                    <a:spcPts val="0"/>
                  </a:spcBef>
                </a:pPr>
                <a:endParaRPr lang="en-US" dirty="0"/>
              </a:p>
              <a:p>
                <a:r>
                  <a:rPr lang="en-US" dirty="0"/>
                  <a:t>Comments</a:t>
                </a:r>
              </a:p>
              <a:p>
                <a:pPr lvl="1"/>
                <a:r>
                  <a:rPr lang="en-US" dirty="0"/>
                  <a:t>Derived in same way as in single-cell case</a:t>
                </a:r>
              </a:p>
              <a:p>
                <a:pPr lvl="1"/>
                <a:r>
                  <a:rPr lang="en-US" b="1" dirty="0"/>
                  <a:t>New term</a:t>
                </a:r>
                <a:r>
                  <a:rPr lang="en-US" dirty="0"/>
                  <a:t>: Coherent interference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985ED4D-2564-8746-992D-76E0A1F03B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1996617"/>
                <a:ext cx="10853647" cy="4066288"/>
              </a:xfrm>
              <a:blipFill>
                <a:blip r:embed="rId2"/>
                <a:stretch>
                  <a:fillRect l="-70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CF4B2E-9EB3-5A4A-8B26-3C6E47E986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A9063-7103-9842-80DE-0106F9FC8FE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2020-05-07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A67D2-D8FE-6542-BB5F-529879DD1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16</a:t>
            </a:fld>
            <a:endParaRPr lang="sv-SE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46E7C493-A3DB-2D4A-9134-41E60AE49E00}"/>
              </a:ext>
            </a:extLst>
          </p:cNvPr>
          <p:cNvSpPr/>
          <p:nvPr/>
        </p:nvSpPr>
        <p:spPr>
          <a:xfrm rot="16200000">
            <a:off x="4817046" y="1884278"/>
            <a:ext cx="301303" cy="3088558"/>
          </a:xfrm>
          <a:prstGeom prst="leftBrac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411639-4341-964D-AE23-4BA7DB88C522}"/>
              </a:ext>
            </a:extLst>
          </p:cNvPr>
          <p:cNvSpPr txBox="1"/>
          <p:nvPr/>
        </p:nvSpPr>
        <p:spPr>
          <a:xfrm>
            <a:off x="3366938" y="3690723"/>
            <a:ext cx="32015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eorgia"/>
                <a:cs typeface="Georgia"/>
              </a:rPr>
              <a:t>Non-coherent interference</a:t>
            </a:r>
            <a:br>
              <a:rPr lang="en-US" sz="2000" dirty="0">
                <a:latin typeface="Georgia"/>
                <a:cs typeface="Georgia"/>
              </a:rPr>
            </a:br>
            <a:r>
              <a:rPr lang="en-US" sz="2000" dirty="0">
                <a:latin typeface="Georgia"/>
                <a:cs typeface="Georgia"/>
              </a:rPr>
              <a:t>from all users 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A4DA2422-AE20-C94C-BFAF-08FC50E4071D}"/>
              </a:ext>
            </a:extLst>
          </p:cNvPr>
          <p:cNvSpPr/>
          <p:nvPr/>
        </p:nvSpPr>
        <p:spPr>
          <a:xfrm rot="16200000">
            <a:off x="8201441" y="1930968"/>
            <a:ext cx="301303" cy="2995178"/>
          </a:xfrm>
          <a:prstGeom prst="leftBrac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3E00FB-10C9-8C44-A726-9BAC3B1493CF}"/>
              </a:ext>
            </a:extLst>
          </p:cNvPr>
          <p:cNvSpPr txBox="1"/>
          <p:nvPr/>
        </p:nvSpPr>
        <p:spPr>
          <a:xfrm>
            <a:off x="6721215" y="3690723"/>
            <a:ext cx="31037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eorgia"/>
                <a:cs typeface="Georgia"/>
              </a:rPr>
              <a:t>Coherent interference</a:t>
            </a:r>
            <a:br>
              <a:rPr lang="en-US" sz="2000" dirty="0">
                <a:latin typeface="Georgia"/>
                <a:cs typeface="Georgia"/>
              </a:rPr>
            </a:br>
            <a:r>
              <a:rPr lang="en-US" sz="2000" dirty="0">
                <a:latin typeface="Georgia"/>
                <a:cs typeface="Georgia"/>
              </a:rPr>
              <a:t>from pilot-sharing users 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0652E8A0-967D-EA4F-9081-9FB91FC02B11}"/>
              </a:ext>
            </a:extLst>
          </p:cNvPr>
          <p:cNvSpPr/>
          <p:nvPr/>
        </p:nvSpPr>
        <p:spPr>
          <a:xfrm rot="5400000">
            <a:off x="6708118" y="1489351"/>
            <a:ext cx="299087" cy="1494264"/>
          </a:xfrm>
          <a:prstGeom prst="leftBrac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448572-F92E-0344-A45D-A641262CFDD3}"/>
              </a:ext>
            </a:extLst>
          </p:cNvPr>
          <p:cNvSpPr txBox="1"/>
          <p:nvPr/>
        </p:nvSpPr>
        <p:spPr>
          <a:xfrm>
            <a:off x="5329889" y="1680706"/>
            <a:ext cx="30492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eorgia"/>
                <a:cs typeface="Georgia"/>
              </a:rPr>
              <a:t>Desired signal (coherent)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83E0E-EF63-B349-B660-6C7B76F0E867}"/>
              </a:ext>
            </a:extLst>
          </p:cNvPr>
          <p:cNvSpPr txBox="1"/>
          <p:nvPr/>
        </p:nvSpPr>
        <p:spPr>
          <a:xfrm>
            <a:off x="9755329" y="4002859"/>
            <a:ext cx="82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>
                <a:latin typeface="Georgia"/>
                <a:cs typeface="Georgia"/>
              </a:rPr>
              <a:t>Noise</a:t>
            </a:r>
            <a:endParaRPr lang="en-US" sz="2000" dirty="0">
              <a:latin typeface="Georgia"/>
              <a:cs typeface="Georgia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D9E53B-3881-E140-BDDE-5753724AED45}"/>
              </a:ext>
            </a:extLst>
          </p:cNvPr>
          <p:cNvCxnSpPr>
            <a:cxnSpLocks/>
          </p:cNvCxnSpPr>
          <p:nvPr/>
        </p:nvCxnSpPr>
        <p:spPr>
          <a:xfrm flipH="1" flipV="1">
            <a:off x="10121075" y="3364680"/>
            <a:ext cx="76269" cy="55424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21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F5F41-CABC-BF49-9F23-5C3120652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uplink and downlink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674C85A-BE98-5B4B-B1B8-6309AE98A1A4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Non-coherent interference</a:t>
                </a:r>
              </a:p>
              <a:p>
                <a:pPr lvl="1"/>
                <a:r>
                  <a:rPr lang="en-US" dirty="0"/>
                  <a:t>Uplink: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</a:rPr>
                          <m:t>𝜌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𝑢𝑙</m:t>
                        </m:r>
                      </m:sub>
                    </m:sSub>
                    <m:nary>
                      <m:naryPr>
                        <m:chr m:val="∑"/>
                        <m:limLoc m:val="subSup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25"/>
                              </m:rPr>
                              <a:rPr lang="sv-SE" i="1">
                                <a:latin typeface="Cambria Math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sv-SE" i="1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25"/>
                          </m:rPr>
                          <a:rPr lang="sv-SE" i="1">
                            <a:latin typeface="Cambria Math" charset="0"/>
                          </a:rPr>
                          <m:t>=</m:t>
                        </m:r>
                        <m:r>
                          <a:rPr lang="sv-SE" i="1"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lang="sv-SE" i="1">
                            <a:latin typeface="Cambria Math" charset="0"/>
                          </a:rPr>
                          <m:t>𝐿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v-SE" i="1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sv-SE" i="1">
                                    <a:latin typeface="Cambria Math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sv-SE" i="1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sv-SE" i="1">
                                <a:latin typeface="Cambria Math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i="1">
                                    <a:latin typeface="Cambria Math" charset="0"/>
                                  </a:rPr>
                                  <m:t>𝜂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sv-SE" i="1">
                                        <a:latin typeface="Cambria Math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sv-SE" i="1">
                                        <a:latin typeface="Cambria Math" charset="0"/>
                                      </a:rPr>
                                      <m:t>′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sv-SE" i="1">
                                        <a:latin typeface="Cambria Math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sv-SE" i="1">
                                        <a:latin typeface="Cambria Math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  <m:sSubSup>
                              <m:sSubSup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sv-SE" i="1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sv-SE" i="1">
                                        <a:latin typeface="Cambria Math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sv-SE" i="1">
                                        <a:latin typeface="Cambria Math" charset="0"/>
                                      </a:rPr>
                                      <m:t>′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sv-SE" i="1">
                                        <a:latin typeface="Cambria Math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sv-SE" i="1">
                                        <a:latin typeface="Cambria Math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lang="sv-SE" i="1">
                                    <a:latin typeface="Cambria Math" charset="0"/>
                                  </a:rPr>
                                  <m:t>𝑙</m:t>
                                </m:r>
                              </m:sup>
                            </m:sSubSup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Downlink: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</a:rPr>
                          <m:t>𝜌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𝑑𝑙</m:t>
                        </m:r>
                      </m:sub>
                    </m:sSub>
                    <m:nary>
                      <m:naryPr>
                        <m:chr m:val="∑"/>
                        <m:limLoc m:val="subSup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25"/>
                              </m:rPr>
                              <a:rPr lang="sv-SE" i="1">
                                <a:latin typeface="Cambria Math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sv-SE" i="1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25"/>
                          </m:rPr>
                          <a:rPr lang="sv-SE" i="1">
                            <a:latin typeface="Cambria Math" charset="0"/>
                          </a:rPr>
                          <m:t>=</m:t>
                        </m:r>
                        <m:r>
                          <a:rPr lang="sv-SE" i="1"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lang="sv-SE" i="1">
                            <a:latin typeface="Cambria Math" charset="0"/>
                          </a:rPr>
                          <m:t>𝐿</m:t>
                        </m:r>
                      </m:sup>
                      <m:e>
                        <m:sSubSup>
                          <m:sSubSup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v-SE" i="1">
                                <a:latin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sv-SE" i="1">
                                <a:latin typeface="Cambria Math" charset="0"/>
                              </a:rPr>
                              <m:t>𝑙𝑘</m:t>
                            </m:r>
                          </m:sub>
                          <m:sup>
                            <m:sSup>
                              <m:sSup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v-SE" i="1">
                                    <a:latin typeface="Cambria Math" charset="0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sv-SE" i="1">
                                    <a:latin typeface="Cambria Math" charset="0"/>
                                  </a:rPr>
                                  <m:t>′</m:t>
                                </m:r>
                              </m:sup>
                            </m:sSup>
                          </m:sup>
                        </m:sSubSup>
                        <m:nary>
                          <m:naryPr>
                            <m:chr m:val="∑"/>
                            <m:limLoc m:val="subSup"/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v-SE" i="1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sv-SE" i="1">
                                    <a:latin typeface="Cambria Math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sv-SE" i="1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sv-SE" i="1">
                                <a:latin typeface="Cambria Math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i="1">
                                    <a:latin typeface="Cambria Math" charset="0"/>
                                  </a:rPr>
                                  <m:t>𝜂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sv-SE" i="1">
                                        <a:latin typeface="Cambria Math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sv-SE" i="1">
                                        <a:latin typeface="Cambria Math" charset="0"/>
                                      </a:rPr>
                                      <m:t>′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sv-SE" i="1">
                                        <a:latin typeface="Cambria Math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sv-SE" i="1">
                                        <a:latin typeface="Cambria Math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Differences:</a:t>
                </a: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charset="0"/>
                            </a:rPr>
                            <m:t>𝜌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</a:rPr>
                            <m:t>𝑢𝑙</m:t>
                          </m:r>
                        </m:sub>
                      </m:sSub>
                      <m:r>
                        <a:rPr lang="sv-SE" i="1">
                          <a:latin typeface="Cambria Math" charset="0"/>
                        </a:rPr>
                        <m:t>↔</m:t>
                      </m:r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charset="0"/>
                            </a:rPr>
                            <m:t>𝜌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</a:rPr>
                            <m:t>𝑑𝑙</m:t>
                          </m:r>
                        </m:sub>
                      </m:sSub>
                    </m:oMath>
                  </m:oMathPara>
                </a14:m>
                <a:endParaRPr lang="sv-SE" dirty="0"/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i="1">
                              <a:latin typeface="Cambria Math" charset="0"/>
                            </a:rPr>
                            <m:t>𝛽</m:t>
                          </m:r>
                        </m:e>
                        <m:sub>
                          <m:sSup>
                            <m:sSup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sv-SE" i="1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  <m:sSup>
                            <m:sSup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sv-SE" i="1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sv-SE" i="1">
                              <a:latin typeface="Cambria Math" charset="0"/>
                            </a:rPr>
                            <m:t>𝑙</m:t>
                          </m:r>
                        </m:sup>
                      </m:sSubSup>
                      <m:r>
                        <a:rPr lang="sv-SE" i="1">
                          <a:latin typeface="Cambria Math" charset="0"/>
                        </a:rPr>
                        <m:t>↔</m:t>
                      </m:r>
                      <m:sSubSup>
                        <m:sSubSup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i="1">
                              <a:latin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</a:rPr>
                            <m:t>𝑙𝑘</m:t>
                          </m:r>
                        </m:sub>
                        <m:sup>
                          <m:sSup>
                            <m:sSup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sv-SE" i="1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r>
                        <a:rPr lang="sv-SE" i="1">
                          <a:latin typeface="Cambria Math" charset="0"/>
                        </a:rPr>
                        <m:t> 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674C85A-BE98-5B4B-B1B8-6309AE98A1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375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3AF0B-5130-084A-865D-EC5B32EABD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48D56-8E35-2246-80D2-33E535D5067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2020-05-07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985C1-F62A-D444-8CB9-29A2F9E11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17</a:t>
            </a:fld>
            <a:endParaRPr lang="sv-S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38AEF9-E8FA-2D4C-AF4B-2F286CEF20E3}"/>
              </a:ext>
            </a:extLst>
          </p:cNvPr>
          <p:cNvSpPr/>
          <p:nvPr/>
        </p:nvSpPr>
        <p:spPr>
          <a:xfrm>
            <a:off x="2612039" y="5479904"/>
            <a:ext cx="6967921" cy="9864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Uplink: </a:t>
            </a:r>
            <a:r>
              <a:rPr lang="en-US" sz="2400" dirty="0">
                <a:solidFill>
                  <a:schemeClr val="tx1"/>
                </a:solidFill>
              </a:rPr>
              <a:t>Interference comes from each user</a:t>
            </a:r>
          </a:p>
          <a:p>
            <a:pPr marL="5715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Downlink: </a:t>
            </a:r>
            <a:r>
              <a:rPr lang="en-US" sz="2400" dirty="0">
                <a:solidFill>
                  <a:schemeClr val="tx1"/>
                </a:solidFill>
              </a:rPr>
              <a:t>Interference comes from each base station</a:t>
            </a:r>
          </a:p>
        </p:txBody>
      </p:sp>
    </p:spTree>
    <p:extLst>
      <p:ext uri="{BB962C8B-B14F-4D97-AF65-F5344CB8AC3E}">
        <p14:creationId xmlns:p14="http://schemas.microsoft.com/office/powerpoint/2010/main" val="85398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7EFAE31-A7C1-0D49-8EA0-AAF80E0A6381}"/>
              </a:ext>
            </a:extLst>
          </p:cNvPr>
          <p:cNvSpPr/>
          <p:nvPr/>
        </p:nvSpPr>
        <p:spPr>
          <a:xfrm>
            <a:off x="55420" y="5999018"/>
            <a:ext cx="12011891" cy="207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4A1108-3CDB-B344-9B5C-4843528F6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Uplink asymptotic limit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7029D42-2F25-7141-88A1-17607DE4A98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11317288" cy="4066288"/>
              </a:xfrm>
            </p:spPr>
            <p:txBody>
              <a:bodyPr/>
              <a:lstStyle/>
              <a:p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𝑀</m:t>
                    </m:r>
                    <m:r>
                      <a:rPr lang="en-US" i="1">
                        <a:latin typeface="Cambria Math" charset="0"/>
                      </a:rPr>
                      <m:t>→∞</m:t>
                    </m:r>
                  </m:oMath>
                </a14:m>
                <a:r>
                  <a:rPr lang="en-US" dirty="0"/>
                  <a:t>: Capacity lower bound has a finite limit: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𝑀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𝑢𝑙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𝑙𝑘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𝑙𝑘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𝑙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𝑢𝑙</m:t>
                                      </m:r>
                                    </m:sub>
                                  </m:sSub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brk m:alnAt="25"/>
                                            </m:rPr>
                                            <a:rPr lang="en-US" sz="2000" i="1">
                                              <a:latin typeface="Cambria Math" charset="0"/>
                                            </a:rPr>
                                            <m:t>𝑙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m:rPr>
                                          <m:brk m:alnAt="25"/>
                                        </m:rPr>
                                        <a:rPr lang="en-US" sz="2000" i="1">
                                          <a:latin typeface="Cambria Math" charset="0"/>
                                        </a:rPr>
                                        <m:t>=</m:t>
                                      </m:r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𝐿</m:t>
                                      </m:r>
                                    </m:sup>
                                    <m:e>
                                      <m:nary>
                                        <m:naryPr>
                                          <m:chr m:val="∑"/>
                                          <m:limLoc m:val="subSup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sSup>
                                            <m:sSup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 i="1">
                                                  <a:latin typeface="Cambria Math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000" i="1">
                                                  <a:latin typeface="Cambria Math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000" i="1">
                                              <a:latin typeface="Cambria Math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sz="2000" i="1">
                                              <a:latin typeface="Cambria Math" charset="0"/>
                                            </a:rPr>
                                            <m:t>𝐾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charset="0"/>
                                                </a:rPr>
                                                <m:t>𝜂</m:t>
                                              </m:r>
                                            </m:e>
                                            <m:sub>
                                              <m:sSup>
                                                <m:sSupPr>
                                                  <m:ctrl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2000" i="1">
                                                      <a:latin typeface="Cambria Math" charset="0"/>
                                                    </a:rPr>
                                                    <m:t>𝑙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2000" i="1">
                                                      <a:latin typeface="Cambria Math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  <m:sSup>
                                                <m:sSupPr>
                                                  <m:ctrl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2000" i="1">
                                                      <a:latin typeface="Cambria Math" charset="0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2000" i="1">
                                                      <a:latin typeface="Cambria Math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sub>
                                          </m:sSub>
                                          <m:sSubSup>
                                            <m:sSubSup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000" i="1">
                                                  <a:latin typeface="Cambria Math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sSup>
                                                <m:sSupPr>
                                                  <m:ctrl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2000" i="1">
                                                      <a:latin typeface="Cambria Math" charset="0"/>
                                                    </a:rPr>
                                                    <m:t>𝑙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2000" i="1">
                                                      <a:latin typeface="Cambria Math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  <m:sSup>
                                                <m:sSupPr>
                                                  <m:ctrl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2000" i="1">
                                                      <a:latin typeface="Cambria Math" charset="0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2000" i="1">
                                                      <a:latin typeface="Cambria Math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sub>
                                            <m:sup>
                                              <m:r>
                                                <a:rPr lang="en-US" sz="2000" i="1">
                                                  <a:latin typeface="Cambria Math" charset="0"/>
                                                </a:rPr>
                                                <m:t>𝑙</m:t>
                                              </m:r>
                                            </m:sup>
                                          </m:sSubSup>
                                        </m:e>
                                      </m:nary>
                                    </m:e>
                                  </m:nary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𝑀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𝑢𝑙</m:t>
                                      </m:r>
                                    </m:sub>
                                  </m:sSub>
                                  <m:nary>
                                    <m:naryPr>
                                      <m:chr m:val="∑"/>
                                      <m:limLoc m:val="subSup"/>
                                      <m:supHide m:val="on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brk m:alnAt="9"/>
                                            </m:rPr>
                                            <a:rPr lang="en-US" sz="2000" i="1">
                                              <a:latin typeface="Cambria Math" charset="0"/>
                                            </a:rPr>
                                            <m:t>𝑙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𝒫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∖{</m:t>
                                      </m:r>
                                      <m:r>
                                        <a:rPr lang="en-US" sz="20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𝑙</m:t>
                                      </m:r>
                                      <m:r>
                                        <a:rPr lang="en-US" sz="20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}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charset="0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 i="1">
                                                  <a:latin typeface="Cambria Math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000" i="1">
                                                  <a:latin typeface="Cambria Math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000" i="1">
                                              <a:latin typeface="Cambria Math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000" i="1">
                                              <a:latin typeface="Cambria Math" charset="0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 i="1">
                                                  <a:latin typeface="Cambria Math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000" i="1">
                                                  <a:latin typeface="Cambria Math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000" i="1">
                                              <a:latin typeface="Cambria Math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sz="2000" i="1">
                                              <a:latin typeface="Cambria Math" charset="0"/>
                                            </a:rPr>
                                            <m:t>𝑙</m:t>
                                          </m:r>
                                        </m:sup>
                                      </m:sSubSup>
                                    </m:e>
                                  </m:nary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𝑙𝑘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000" i="1">
                                                  <a:latin typeface="Cambria Math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charset="0"/>
                                                </a:rPr>
                                                <m:t>𝑙𝑘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000" i="1">
                                                  <a:latin typeface="Cambria Math" charset="0"/>
                                                </a:rPr>
                                                <m:t>𝑙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nary>
                                    <m:naryPr>
                                      <m:chr m:val="∑"/>
                                      <m:limLoc m:val="subSup"/>
                                      <m:supHide m:val="on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brk m:alnAt="9"/>
                                            </m:rPr>
                                            <a:rPr lang="en-US" sz="2000" i="1">
                                              <a:latin typeface="Cambria Math" charset="0"/>
                                            </a:rPr>
                                            <m:t>𝑙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𝒫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∖{</m:t>
                                      </m:r>
                                      <m:r>
                                        <a:rPr lang="en-US" sz="20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𝑙</m:t>
                                      </m:r>
                                      <m:r>
                                        <a:rPr lang="en-US" sz="20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}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charset="0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 i="1">
                                                  <a:latin typeface="Cambria Math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000" i="1">
                                                  <a:latin typeface="Cambria Math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000" i="1">
                                              <a:latin typeface="Cambria Math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sz="2000" i="1">
                                                      <a:latin typeface="Cambria Math" charset="0"/>
                                                    </a:rPr>
                                                    <m:t>𝛽</m:t>
                                                  </m:r>
                                                </m:e>
                                                <m:sub>
                                                  <m:sSup>
                                                    <m:sSupPr>
                                                      <m:ctrlPr>
                                                        <a:rPr lang="en-US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sz="2000" i="1">
                                                          <a:latin typeface="Cambria Math" charset="0"/>
                                                        </a:rPr>
                                                        <m:t>𝑙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2000" i="1">
                                                          <a:latin typeface="Cambria Math" charset="0"/>
                                                        </a:rPr>
                                                        <m:t>′</m:t>
                                                      </m:r>
                                                    </m:sup>
                                                  </m:sSup>
                                                  <m:r>
                                                    <a:rPr lang="en-US" sz="2000" i="1">
                                                      <a:latin typeface="Cambria Math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sz="2000" i="1">
                                                      <a:latin typeface="Cambria Math" charset="0"/>
                                                    </a:rPr>
                                                    <m:t>𝑙</m:t>
                                                  </m:r>
                                                </m:sup>
                                              </m:sSub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7029D42-2F25-7141-88A1-17607DE4A9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11317288" cy="4066288"/>
              </a:xfrm>
              <a:blipFill>
                <a:blip r:embed="rId2"/>
                <a:stretch>
                  <a:fillRect l="-673" t="-218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8CBDDB-BA5A-8543-AFBE-1D963F720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DDBF1-642D-3642-AE6F-B684B5F9621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2020-05-07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B6247-0B56-0348-8909-C2D607C31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18</a:t>
            </a:fld>
            <a:endParaRPr lang="sv-SE" dirty="0"/>
          </a:p>
        </p:txBody>
      </p:sp>
      <p:pic>
        <p:nvPicPr>
          <p:cNvPr id="7" name="Picture 3" descr="C:\Users\emilbjo\Dropbox\Overview Presentations\Material - Massive MIMO\pilotreusefactors-hexagonal.png">
            <a:extLst>
              <a:ext uri="{FF2B5EF4-FFF2-40B4-BE49-F238E27FC236}">
                <a16:creationId xmlns:a16="http://schemas.microsoft.com/office/drawing/2014/main" id="{8F885632-B559-3943-AA1A-35D422637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806" y="3738073"/>
            <a:ext cx="2242097" cy="246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14AFB81-96BD-7048-8D54-59A355664132}"/>
                  </a:ext>
                </a:extLst>
              </p:cNvPr>
              <p:cNvSpPr/>
              <p:nvPr/>
            </p:nvSpPr>
            <p:spPr>
              <a:xfrm>
                <a:off x="6788020" y="6225642"/>
                <a:ext cx="406885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charset="0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charset="0"/>
                              <a:ea typeface="Cambria Math"/>
                            </a:rPr>
                            <m:t>𝑟𝑒𝑢𝑠𝑒</m:t>
                          </m:r>
                        </m:sub>
                      </m:sSub>
                      <m:r>
                        <a:rPr lang="sv-SE" sz="2400" b="0" i="1" smtClean="0">
                          <a:latin typeface="Cambria Math"/>
                          <a:ea typeface="Cambria Math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14AFB81-96BD-7048-8D54-59A355664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8020" y="6225642"/>
                <a:ext cx="406885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 descr="C:\Users\emilbjo\Documents\Forskningsprojekt\Mammoet\Presentations\figure_hexagonal.png">
            <a:extLst>
              <a:ext uri="{FF2B5EF4-FFF2-40B4-BE49-F238E27FC236}">
                <a16:creationId xmlns:a16="http://schemas.microsoft.com/office/drawing/2014/main" id="{C2FCF943-326B-8749-92D7-AAD5BBEF7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825" y="3738073"/>
            <a:ext cx="2242628" cy="246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CFE845E-B8D2-B540-8A60-7CBA18B91351}"/>
                  </a:ext>
                </a:extLst>
              </p:cNvPr>
              <p:cNvSpPr/>
              <p:nvPr/>
            </p:nvSpPr>
            <p:spPr>
              <a:xfrm>
                <a:off x="4011709" y="6225642"/>
                <a:ext cx="406885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charset="0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sv-SE" sz="2400" i="1">
                              <a:latin typeface="Cambria Math" charset="0"/>
                              <a:ea typeface="Cambria Math"/>
                            </a:rPr>
                            <m:t>𝑟𝑒𝑢𝑠𝑒</m:t>
                          </m:r>
                        </m:sub>
                      </m:sSub>
                      <m:r>
                        <a:rPr lang="sv-SE" sz="240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sv-SE" sz="2400" b="0" i="1" smtClean="0">
                          <a:latin typeface="Cambria Math"/>
                          <a:ea typeface="Cambria Math"/>
                        </a:rPr>
                        <m:t>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CFE845E-B8D2-B540-8A60-7CBA18B913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709" y="6225642"/>
                <a:ext cx="406885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76D947B-E813-344A-A4A5-BCCF60058326}"/>
                  </a:ext>
                </a:extLst>
              </p:cNvPr>
              <p:cNvSpPr txBox="1"/>
              <p:nvPr/>
            </p:nvSpPr>
            <p:spPr>
              <a:xfrm>
                <a:off x="1398307" y="4418040"/>
                <a:ext cx="3139001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>
                    <a:latin typeface="Georgia"/>
                    <a:cs typeface="Georgia"/>
                  </a:rPr>
                  <a:t>Larger if contaminating</a:t>
                </a:r>
              </a:p>
              <a:p>
                <a:r>
                  <a:rPr lang="en-US" sz="2200" dirty="0">
                    <a:latin typeface="Georgia"/>
                    <a:cs typeface="Georgia"/>
                  </a:rPr>
                  <a:t>cells are further away:</a:t>
                </a:r>
              </a:p>
              <a:p>
                <a:r>
                  <a:rPr lang="en-US" sz="2200" dirty="0">
                    <a:latin typeface="Georgia"/>
                    <a:ea typeface="Cambria Math"/>
                    <a:cs typeface="Georgia"/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sv-SE" sz="2200" i="1">
                            <a:latin typeface="Cambria Math" charset="0"/>
                            <a:ea typeface="Cambria Math"/>
                          </a:rPr>
                          <m:t>𝑛</m:t>
                        </m:r>
                      </m:e>
                      <m:sub>
                        <m:r>
                          <a:rPr lang="sv-SE" sz="2200" i="1">
                            <a:latin typeface="Cambria Math" charset="0"/>
                            <a:ea typeface="Cambria Math"/>
                          </a:rPr>
                          <m:t>𝑟𝑒𝑢𝑠𝑒</m:t>
                        </m:r>
                      </m:sub>
                    </m:sSub>
                  </m:oMath>
                </a14:m>
                <a:r>
                  <a:rPr lang="en-US" sz="2200" dirty="0">
                    <a:latin typeface="Georgia"/>
                    <a:cs typeface="Georgia"/>
                  </a:rPr>
                  <a:t> is larger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76D947B-E813-344A-A4A5-BCCF60058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307" y="4418040"/>
                <a:ext cx="3139001" cy="1107996"/>
              </a:xfrm>
              <a:prstGeom prst="rect">
                <a:avLst/>
              </a:prstGeom>
              <a:blipFill>
                <a:blip r:embed="rId7"/>
                <a:stretch>
                  <a:fillRect l="-2016" t="-4598" r="-1210" b="-919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177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5A0CC-DBE1-D447-9A18-EC9316F18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245CE-2CF2-C546-8DD1-B156D8C1DE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E" dirty="0"/>
              <a:t>Massive MIMO in cellular networks</a:t>
            </a:r>
          </a:p>
          <a:p>
            <a:pPr lvl="1"/>
            <a:r>
              <a:rPr lang="en-SE" dirty="0"/>
              <a:t>Similar capacity bounds as in a single cell, but more complicated notation</a:t>
            </a:r>
          </a:p>
          <a:p>
            <a:pPr lvl="1"/>
            <a:endParaRPr lang="en-SE" dirty="0"/>
          </a:p>
          <a:p>
            <a:r>
              <a:rPr lang="en-SE" dirty="0"/>
              <a:t>New </a:t>
            </a:r>
            <a:r>
              <a:rPr lang="en-US" dirty="0"/>
              <a:t>phenomenon</a:t>
            </a:r>
            <a:r>
              <a:rPr lang="en-SE" dirty="0"/>
              <a:t>: Pilot contamination</a:t>
            </a:r>
          </a:p>
          <a:p>
            <a:pPr lvl="1"/>
            <a:r>
              <a:rPr lang="en-SE" dirty="0"/>
              <a:t>Reduces estimation quality</a:t>
            </a:r>
          </a:p>
          <a:p>
            <a:pPr lvl="1"/>
            <a:r>
              <a:rPr lang="en-SE" dirty="0"/>
              <a:t>Causes coherent interference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33F55-32D3-7E49-884A-53F424B13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01FF0-DB2D-6E48-B0F1-E60CC49D7FD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2020-05-07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CAF1F-1308-2D4D-857F-C869BA20B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19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80055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2A4FB-4A14-384F-A915-557C0D182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Outline of this lecture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A7F1B-1E1F-0344-9628-1B4EA86EC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E" dirty="0"/>
              <a:t>Cellular networks</a:t>
            </a:r>
          </a:p>
          <a:p>
            <a:pPr lvl="1"/>
            <a:r>
              <a:rPr lang="en-SE" dirty="0"/>
              <a:t>Basic structure</a:t>
            </a:r>
          </a:p>
          <a:p>
            <a:endParaRPr lang="en-SE" dirty="0"/>
          </a:p>
          <a:p>
            <a:r>
              <a:rPr lang="en-SE" dirty="0"/>
              <a:t>Channel estimation</a:t>
            </a:r>
          </a:p>
          <a:p>
            <a:pPr lvl="1"/>
            <a:r>
              <a:rPr lang="en-SE" dirty="0"/>
              <a:t>Pilot contamination</a:t>
            </a:r>
          </a:p>
          <a:p>
            <a:pPr lvl="1"/>
            <a:endParaRPr lang="en-SE" dirty="0"/>
          </a:p>
          <a:p>
            <a:r>
              <a:rPr lang="en-SE" dirty="0"/>
              <a:t>Spectral efficiency expressions with MR</a:t>
            </a:r>
          </a:p>
          <a:p>
            <a:pPr lvl="1"/>
            <a:r>
              <a:rPr lang="en-SE" dirty="0"/>
              <a:t>Uplink</a:t>
            </a:r>
          </a:p>
          <a:p>
            <a:pPr lvl="1"/>
            <a:r>
              <a:rPr lang="en-SE" dirty="0"/>
              <a:t>Downlink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A045CC-72F0-E94F-976C-842ED0320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4C24B-25C8-8C40-9A6F-56AC0E55D12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2020-05-07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74995-109A-ED4D-BE8B-14B579D00E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07442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F21BFF-2CC7-8E4B-B185-CAAAE16B27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SE" dirty="0"/>
              <a:t>End of Lecture 10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F26CC-E97B-E745-96BA-A837C0071D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SE" dirty="0"/>
              <a:t>TSKS14 Multiple Antenna Communications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70912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9732FA-BDF3-A64B-BB43-B6C243F1296E}"/>
              </a:ext>
            </a:extLst>
          </p:cNvPr>
          <p:cNvSpPr/>
          <p:nvPr/>
        </p:nvSpPr>
        <p:spPr>
          <a:xfrm>
            <a:off x="55420" y="5999018"/>
            <a:ext cx="12011891" cy="207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D19C6E-08CC-3042-AA44-477F79BE1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Coherence interval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07406C6-6F56-4C40-BFC9-BCE0ACF2F7D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4696699"/>
                <a:ext cx="10853647" cy="1801091"/>
              </a:xfrm>
            </p:spPr>
            <p:txBody>
              <a:bodyPr/>
              <a:lstStyle/>
              <a:p>
                <a:r>
                  <a:rPr lang="en-US" dirty="0"/>
                  <a:t>Divide bandwidth and time into coherence intervals</a:t>
                </a:r>
              </a:p>
              <a:p>
                <a:pPr lvl="1"/>
                <a:r>
                  <a:rPr lang="en-US" dirty="0"/>
                  <a:t>According to sampling theorem:</a:t>
                </a: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charset="0"/>
                            </a:rPr>
                            <m:t>𝜏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</a:rPr>
                            <m:t>𝑐</m:t>
                          </m:r>
                        </m:sub>
                      </m:sSub>
                      <m:r>
                        <a:rPr lang="sv-SE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charset="0"/>
                            </a:rPr>
                            <m:t>𝐵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charset="0"/>
                            </a:rPr>
                            <m:t>𝑇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</a:rPr>
                            <m:t>𝑐</m:t>
                          </m:r>
                        </m:sub>
                      </m:sSub>
                      <m:r>
                        <a:rPr lang="sv-SE" i="1">
                          <a:latin typeface="Cambria Math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sv-SE">
                          <a:latin typeface="Cambria Math" charset="0"/>
                        </a:rPr>
                        <m:t>complex</m:t>
                      </m:r>
                      <m:r>
                        <a:rPr lang="sv-SE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v-SE">
                          <a:latin typeface="Cambria Math" charset="0"/>
                        </a:rPr>
                        <m:t>samples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Channel time-invariant and described by a scalar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07406C6-6F56-4C40-BFC9-BCE0ACF2F7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4696699"/>
                <a:ext cx="10853647" cy="1801091"/>
              </a:xfrm>
              <a:blipFill>
                <a:blip r:embed="rId2"/>
                <a:stretch>
                  <a:fillRect l="-702" t="-489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5C6540-E658-914A-9AB1-A503D762D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F4EA2-EEE2-7D43-A4D6-11A6ADD959B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2020-05-07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31416-A331-3045-AADA-2D7B49A7B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3</a:t>
            </a:fld>
            <a:endParaRPr lang="sv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3B8B60-84A6-F44B-B8CC-492E60B234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743" y="1830356"/>
            <a:ext cx="7507567" cy="27393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6B5E11-3B9B-0142-8591-48BC3E41205C}"/>
                  </a:ext>
                </a:extLst>
              </p:cNvPr>
              <p:cNvSpPr txBox="1"/>
              <p:nvPr/>
            </p:nvSpPr>
            <p:spPr>
              <a:xfrm>
                <a:off x="7536900" y="1830357"/>
                <a:ext cx="3481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  <a:cs typeface="Georgia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charset="0"/>
                              <a:cs typeface="Georgia"/>
                            </a:rPr>
                            <m:t>𝑇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charset="0"/>
                              <a:cs typeface="Georgia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6B5E11-3B9B-0142-8591-48BC3E412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900" y="1830357"/>
                <a:ext cx="348109" cy="369332"/>
              </a:xfrm>
              <a:prstGeom prst="rect">
                <a:avLst/>
              </a:prstGeom>
              <a:blipFill>
                <a:blip r:embed="rId4"/>
                <a:stretch>
                  <a:fillRect l="-13793" b="-1034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5F9013-2AC9-064E-AD5C-7CB152A01AB5}"/>
                  </a:ext>
                </a:extLst>
              </p:cNvPr>
              <p:cNvSpPr txBox="1"/>
              <p:nvPr/>
            </p:nvSpPr>
            <p:spPr>
              <a:xfrm>
                <a:off x="9766024" y="2507772"/>
                <a:ext cx="3823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  <a:cs typeface="Georgia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charset="0"/>
                              <a:cs typeface="Georgia"/>
                            </a:rPr>
                            <m:t>𝐵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charset="0"/>
                              <a:cs typeface="Georgia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5F9013-2AC9-064E-AD5C-7CB152A01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6024" y="2507772"/>
                <a:ext cx="382348" cy="369332"/>
              </a:xfrm>
              <a:prstGeom prst="rect">
                <a:avLst/>
              </a:prstGeom>
              <a:blipFill>
                <a:blip r:embed="rId5"/>
                <a:stretch>
                  <a:fillRect l="-16129" b="-645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1391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4E09F-007B-B14F-8974-577FD5240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 spectral efficiency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2AF13DE-0DE2-8141-BA34-3A26723EC92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1830356"/>
                <a:ext cx="10853647" cy="4257757"/>
              </a:xfrm>
            </p:spPr>
            <p:txBody>
              <a:bodyPr/>
              <a:lstStyle/>
              <a:p>
                <a:r>
                  <a:rPr lang="en-US" dirty="0"/>
                  <a:t>Recall: Capacity bounds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When we use the channel for data</a:t>
                </a:r>
              </a:p>
              <a:p>
                <a:pPr lvl="1"/>
                <a:r>
                  <a:rPr lang="en-US" dirty="0"/>
                  <a:t>Pilot overhead: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</a:rPr>
                          <m:t>𝜏</m:t>
                        </m:r>
                      </m:e>
                      <m:sub>
                        <m:r>
                          <a:rPr lang="en-US" i="1" smtClean="0">
                            <a:latin typeface="Cambria Math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samples per coherence interval</a:t>
                </a:r>
              </a:p>
              <a:p>
                <a:pPr marL="0" indent="0">
                  <a:spcBef>
                    <a:spcPts val="1500"/>
                  </a:spcBef>
                  <a:buNone/>
                </a:pPr>
                <a:r>
                  <a:rPr lang="en-US" dirty="0"/>
                  <a:t>Net spectral efficiency: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2AF13DE-0DE2-8141-BA34-3A26723EC9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1830356"/>
                <a:ext cx="10853647" cy="4257757"/>
              </a:xfrm>
              <a:blipFill>
                <a:blip r:embed="rId2"/>
                <a:stretch>
                  <a:fillRect l="-819" t="-20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F071D-7800-E044-BFFB-84F844D561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EB5D8-1F20-1F4C-BD22-DEC582486DE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2020-05-07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AA77E-0A4C-8B4B-964A-D9C631F5A8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4</a:t>
            </a:fld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778944B-2DEE-0F4C-89D7-69F792257E2D}"/>
                  </a:ext>
                </a:extLst>
              </p:cNvPr>
              <p:cNvSpPr/>
              <p:nvPr/>
            </p:nvSpPr>
            <p:spPr>
              <a:xfrm>
                <a:off x="1806392" y="2263035"/>
                <a:ext cx="4572000" cy="109267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 b="1" dirty="0"/>
                  <a:t>Uplink</a:t>
                </a:r>
                <a:r>
                  <a:rPr lang="en-US" sz="2000" dirty="0"/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v-SE" sz="2000"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v-SE" sz="200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000" i="1">
                                  <a:latin typeface="Cambria Math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v-SE" sz="2000" i="1">
                                      <a:latin typeface="Cambria Math" charset="0"/>
                                    </a:rPr>
                                    <m:t>𝑀</m:t>
                                  </m:r>
                                  <m:sSub>
                                    <m:sSubPr>
                                      <m:ctrlPr>
                                        <a:rPr lang="sv-S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000" i="1">
                                          <a:latin typeface="Cambria Math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sv-SE" sz="2000" i="1">
                                          <a:latin typeface="Cambria Math" charset="0"/>
                                        </a:rPr>
                                        <m:t>𝑢𝑙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sv-S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000" i="1">
                                          <a:latin typeface="Cambria Math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sv-SE" sz="2000" i="1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sv-S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000" i="1">
                                          <a:latin typeface="Cambria Math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sv-SE" sz="2000" i="1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sv-S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5"/>
                                        </m:rPr>
                                        <a:rPr lang="sv-SE" sz="2000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lang="sv-SE" sz="2000" i="1">
                                          <a:latin typeface="Cambria Math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sv-SE" sz="2000" i="1">
                                          <a:latin typeface="Cambria Math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sv-SE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sz="2000" i="1">
                                              <a:latin typeface="Cambria Math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sv-SE" sz="2000" i="1">
                                              <a:latin typeface="Cambria Math" charset="0"/>
                                            </a:rPr>
                                            <m:t>𝑢𝑙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sv-SE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sz="2000" i="1">
                                              <a:latin typeface="Cambria Math" charset="0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sv-SE" sz="2000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sv-SE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sz="2000" i="1">
                                              <a:latin typeface="Cambria Math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sv-SE" sz="2000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sv-SE" sz="2000" i="1">
                                      <a:latin typeface="Cambria Math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778944B-2DEE-0F4C-89D7-69F792257E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6392" y="2263035"/>
                <a:ext cx="4572000" cy="1092671"/>
              </a:xfrm>
              <a:prstGeom prst="rect">
                <a:avLst/>
              </a:prstGeom>
              <a:blipFill>
                <a:blip r:embed="rId3"/>
                <a:stretch>
                  <a:fillRect t="-2299" b="-6436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DC97B31-D06D-D146-A18E-B43F1D3DDFBB}"/>
                  </a:ext>
                </a:extLst>
              </p:cNvPr>
              <p:cNvSpPr/>
              <p:nvPr/>
            </p:nvSpPr>
            <p:spPr>
              <a:xfrm>
                <a:off x="5846455" y="2288027"/>
                <a:ext cx="4572000" cy="109267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 b="1" dirty="0"/>
                  <a:t>Downlink</a:t>
                </a:r>
                <a:r>
                  <a:rPr lang="en-US" sz="2000" dirty="0"/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v-SE" sz="2000"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v-SE" sz="200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000" i="1">
                                  <a:latin typeface="Cambria Math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v-SE" sz="2000" i="1">
                                      <a:latin typeface="Cambria Math" charset="0"/>
                                    </a:rPr>
                                    <m:t>𝑀</m:t>
                                  </m:r>
                                  <m:sSub>
                                    <m:sSubPr>
                                      <m:ctrlPr>
                                        <a:rPr lang="sv-S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000" i="1">
                                          <a:latin typeface="Cambria Math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sv-SE" sz="2000" i="1">
                                          <a:latin typeface="Cambria Math" charset="0"/>
                                        </a:rPr>
                                        <m:t>𝑑𝑙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sv-S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000" i="1">
                                          <a:latin typeface="Cambria Math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sv-SE" sz="2000" i="1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sv-S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000" i="1">
                                          <a:latin typeface="Cambria Math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sv-SE" sz="2000" i="1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sv-S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000" i="1">
                                          <a:latin typeface="Cambria Math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sv-SE" sz="2000" i="1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sv-S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5"/>
                                        </m:rPr>
                                        <a:rPr lang="sv-SE" sz="2000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lang="sv-SE" sz="2000" i="1">
                                          <a:latin typeface="Cambria Math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sv-SE" sz="2000" i="1">
                                          <a:latin typeface="Cambria Math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sv-SE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sz="2000" i="1">
                                              <a:latin typeface="Cambria Math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sv-SE" sz="2000" i="1">
                                              <a:latin typeface="Cambria Math" charset="0"/>
                                            </a:rPr>
                                            <m:t>𝑑𝑙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sv-SE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sz="2000" i="1">
                                              <a:latin typeface="Cambria Math" charset="0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sv-SE" sz="2000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sv-SE" sz="2000" i="1">
                                      <a:latin typeface="Cambria Math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DC97B31-D06D-D146-A18E-B43F1D3DDF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6455" y="2288027"/>
                <a:ext cx="4572000" cy="1092671"/>
              </a:xfrm>
              <a:prstGeom prst="rect">
                <a:avLst/>
              </a:prstGeom>
              <a:blipFill>
                <a:blip r:embed="rId4"/>
                <a:stretch>
                  <a:fillRect t="-3488" b="-6511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64A930E-C91E-5541-AF0B-2A6E9EFED4DE}"/>
                  </a:ext>
                </a:extLst>
              </p:cNvPr>
              <p:cNvSpPr/>
              <p:nvPr/>
            </p:nvSpPr>
            <p:spPr>
              <a:xfrm>
                <a:off x="1637491" y="4970451"/>
                <a:ext cx="4572000" cy="109267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 b="1" dirty="0"/>
                  <a:t>Uplink</a:t>
                </a:r>
                <a:r>
                  <a:rPr lang="en-US" sz="2000" dirty="0"/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d>
                            <m:dPr>
                              <m:ctrlP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000" b="0" i="1" smtClean="0">
                                  <a:latin typeface="Cambria Math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sv-S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sv-SE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000" b="0" i="1" smtClean="0">
                                          <a:latin typeface="Cambria Math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sv-SE" sz="2000" b="0" i="1" smtClean="0">
                                          <a:latin typeface="Cambria Math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sv-SE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000" b="0" i="1" smtClean="0">
                                          <a:latin typeface="Cambria Math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sv-SE" sz="2000" b="0" i="1" smtClean="0">
                                          <a:latin typeface="Cambria Math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sSub>
                            <m:sSub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v-SE" sz="2000"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v-SE" sz="200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000" i="1">
                                  <a:latin typeface="Cambria Math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v-SE" sz="2000" i="1">
                                      <a:latin typeface="Cambria Math" charset="0"/>
                                    </a:rPr>
                                    <m:t>𝑀</m:t>
                                  </m:r>
                                  <m:sSub>
                                    <m:sSubPr>
                                      <m:ctrlPr>
                                        <a:rPr lang="sv-S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000" i="1">
                                          <a:latin typeface="Cambria Math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sv-SE" sz="2000" i="1">
                                          <a:latin typeface="Cambria Math" charset="0"/>
                                        </a:rPr>
                                        <m:t>𝑢𝑙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sv-S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000" i="1">
                                          <a:latin typeface="Cambria Math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sv-SE" sz="2000" i="1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sv-S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000" i="1">
                                          <a:latin typeface="Cambria Math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sv-SE" sz="2000" i="1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sv-S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5"/>
                                        </m:rPr>
                                        <a:rPr lang="sv-SE" sz="2000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lang="sv-SE" sz="2000" i="1">
                                          <a:latin typeface="Cambria Math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sv-SE" sz="2000" i="1">
                                          <a:latin typeface="Cambria Math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sv-SE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sz="2000" i="1">
                                              <a:latin typeface="Cambria Math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sv-SE" sz="2000" i="1">
                                              <a:latin typeface="Cambria Math" charset="0"/>
                                            </a:rPr>
                                            <m:t>𝑢𝑙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sv-SE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sz="2000" i="1">
                                              <a:latin typeface="Cambria Math" charset="0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sv-SE" sz="2000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sv-SE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sz="2000" i="1">
                                              <a:latin typeface="Cambria Math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sv-SE" sz="2000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sv-SE" sz="2000" i="1">
                                      <a:latin typeface="Cambria Math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64A930E-C91E-5541-AF0B-2A6E9EFED4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491" y="4970451"/>
                <a:ext cx="4572000" cy="1092671"/>
              </a:xfrm>
              <a:prstGeom prst="rect">
                <a:avLst/>
              </a:prstGeom>
              <a:blipFill>
                <a:blip r:embed="rId5"/>
                <a:stretch>
                  <a:fillRect t="-2299" b="-6436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D5D1FCA-091F-1540-A893-BA0BD5F687BE}"/>
                  </a:ext>
                </a:extLst>
              </p:cNvPr>
              <p:cNvSpPr/>
              <p:nvPr/>
            </p:nvSpPr>
            <p:spPr>
              <a:xfrm>
                <a:off x="6096000" y="4995443"/>
                <a:ext cx="4572000" cy="109267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 b="1" dirty="0"/>
                  <a:t>Downlink</a:t>
                </a:r>
                <a:r>
                  <a:rPr lang="en-US" sz="2000" dirty="0"/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d>
                            <m:d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000" i="1">
                                  <a:latin typeface="Cambria Math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sv-S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000" i="1">
                                          <a:latin typeface="Cambria Math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sv-SE" sz="2000" i="1">
                                          <a:latin typeface="Cambria Math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sv-S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000" i="1">
                                          <a:latin typeface="Cambria Math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sv-SE" sz="2000" i="1">
                                          <a:latin typeface="Cambria Math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sSub>
                            <m:sSub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v-SE" sz="2000"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v-SE" sz="200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000" i="1">
                                  <a:latin typeface="Cambria Math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v-SE" sz="2000" i="1">
                                      <a:latin typeface="Cambria Math" charset="0"/>
                                    </a:rPr>
                                    <m:t>𝑀</m:t>
                                  </m:r>
                                  <m:sSub>
                                    <m:sSubPr>
                                      <m:ctrlPr>
                                        <a:rPr lang="sv-S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000" i="1">
                                          <a:latin typeface="Cambria Math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sv-SE" sz="2000" i="1">
                                          <a:latin typeface="Cambria Math" charset="0"/>
                                        </a:rPr>
                                        <m:t>𝑑𝑙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sv-S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000" i="1">
                                          <a:latin typeface="Cambria Math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sv-SE" sz="2000" i="1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sv-S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000" i="1">
                                          <a:latin typeface="Cambria Math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sv-SE" sz="2000" i="1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sv-S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000" i="1">
                                          <a:latin typeface="Cambria Math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sv-SE" sz="2000" i="1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sv-S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5"/>
                                        </m:rPr>
                                        <a:rPr lang="sv-SE" sz="2000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lang="sv-SE" sz="2000" i="1">
                                          <a:latin typeface="Cambria Math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sv-SE" sz="2000" i="1">
                                          <a:latin typeface="Cambria Math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sv-SE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sz="2000" i="1">
                                              <a:latin typeface="Cambria Math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sv-SE" sz="2000" i="1">
                                              <a:latin typeface="Cambria Math" charset="0"/>
                                            </a:rPr>
                                            <m:t>𝑑𝑙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sv-SE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sz="2000" i="1">
                                              <a:latin typeface="Cambria Math" charset="0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sv-SE" sz="2000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sv-SE" sz="2000" i="1">
                                      <a:latin typeface="Cambria Math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D5D1FCA-091F-1540-A893-BA0BD5F687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995443"/>
                <a:ext cx="4572000" cy="1092671"/>
              </a:xfrm>
              <a:prstGeom prst="rect">
                <a:avLst/>
              </a:prstGeom>
              <a:blipFill>
                <a:blip r:embed="rId6"/>
                <a:stretch>
                  <a:fillRect t="-2299" b="-6436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842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1409C-BE78-4B48-9A3F-C8CE57EAE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Cellular networks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DFDAC-F71F-804B-B0ED-EE00D62FE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Canonical hexagonal model: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EB62C3-1520-E04D-811D-E9F84B90F2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4DDEA-CDBF-0C49-BC5E-C31036BBBBE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2020-05-07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38549-2A35-F745-8C15-D0E6B80A8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5</a:t>
            </a:fld>
            <a:endParaRPr lang="sv-SE" dirty="0"/>
          </a:p>
        </p:txBody>
      </p:sp>
      <p:pic>
        <p:nvPicPr>
          <p:cNvPr id="7" name="Picture 3" descr="C:\Users\emilbjo\Documents\Forskningsprojekt\Mammoet\Presentations\figure_hexagonal2.png">
            <a:extLst>
              <a:ext uri="{FF2B5EF4-FFF2-40B4-BE49-F238E27FC236}">
                <a16:creationId xmlns:a16="http://schemas.microsoft.com/office/drawing/2014/main" id="{7AC47E7B-91CF-7B4B-8DA2-E9D283FAC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927" y="2365646"/>
            <a:ext cx="3024850" cy="332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emilbjo\Documents\Forskningsprojekt\Mammoet\Presentations\figure_cell_with_users.png">
            <a:extLst>
              <a:ext uri="{FF2B5EF4-FFF2-40B4-BE49-F238E27FC236}">
                <a16:creationId xmlns:a16="http://schemas.microsoft.com/office/drawing/2014/main" id="{B24D88A5-7F30-614F-AFD7-4324F197E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78" y="2365646"/>
            <a:ext cx="4360136" cy="3344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9E7B9A-B182-644E-B326-B55819864DC7}"/>
              </a:ext>
            </a:extLst>
          </p:cNvPr>
          <p:cNvCxnSpPr/>
          <p:nvPr/>
        </p:nvCxnSpPr>
        <p:spPr>
          <a:xfrm flipH="1">
            <a:off x="3735562" y="2960180"/>
            <a:ext cx="3177153" cy="6094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45F4B2F-C621-D546-8508-4F548343AF5F}"/>
              </a:ext>
            </a:extLst>
          </p:cNvPr>
          <p:cNvCxnSpPr/>
          <p:nvPr/>
        </p:nvCxnSpPr>
        <p:spPr>
          <a:xfrm flipH="1" flipV="1">
            <a:off x="3735562" y="4030408"/>
            <a:ext cx="3194386" cy="10032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E48965-0E81-C64F-ABD7-3CB699BA1AD6}"/>
                  </a:ext>
                </a:extLst>
              </p:cNvPr>
              <p:cNvSpPr txBox="1"/>
              <p:nvPr/>
            </p:nvSpPr>
            <p:spPr>
              <a:xfrm>
                <a:off x="5901047" y="5209943"/>
                <a:ext cx="399128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charset="0"/>
                        <a:cs typeface="Georgia"/>
                      </a:rPr>
                      <m:t>𝐾</m:t>
                    </m:r>
                  </m:oMath>
                </a14:m>
                <a:r>
                  <a:rPr lang="en-US" sz="2400" dirty="0">
                    <a:latin typeface="Georgia"/>
                    <a:cs typeface="Georgia"/>
                  </a:rPr>
                  <a:t> user terminals per cell </a:t>
                </a:r>
              </a:p>
              <a:p>
                <a14:m>
                  <m:oMath xmlns:m="http://schemas.openxmlformats.org/officeDocument/2006/math">
                    <m:r>
                      <a:rPr lang="sv-SE" sz="2400" b="0" i="1" dirty="0" smtClean="0">
                        <a:latin typeface="Cambria Math" charset="0"/>
                        <a:cs typeface="Georgia"/>
                      </a:rPr>
                      <m:t>𝑀</m:t>
                    </m:r>
                  </m:oMath>
                </a14:m>
                <a:r>
                  <a:rPr lang="en-US" sz="2400" dirty="0">
                    <a:latin typeface="Georgia"/>
                    <a:cs typeface="Georgia"/>
                  </a:rPr>
                  <a:t> antennas per base station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E48965-0E81-C64F-ABD7-3CB699BA1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047" y="5209943"/>
                <a:ext cx="3991285" cy="830997"/>
              </a:xfrm>
              <a:prstGeom prst="rect">
                <a:avLst/>
              </a:prstGeom>
              <a:blipFill>
                <a:blip r:embed="rId4"/>
                <a:stretch>
                  <a:fillRect l="-317" t="-4478" r="-1270" b="-1492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6032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3FC86-6305-0C41-A884-9A72ADE1B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Multi-cell propagation model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48DF89E-AA39-1C40-863A-45AFE79F427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5636925" cy="4066288"/>
              </a:xfrm>
            </p:spPr>
            <p:txBody>
              <a:bodyPr/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sv-SE" i="1" dirty="0">
                        <a:latin typeface="Cambria Math" charset="0"/>
                      </a:rPr>
                      <m:t>𝐿</m:t>
                    </m:r>
                  </m:oMath>
                </a14:m>
                <a:r>
                  <a:rPr lang="en-US" dirty="0"/>
                  <a:t> cells</a:t>
                </a:r>
              </a:p>
              <a:p>
                <a:pPr>
                  <a:spcAft>
                    <a:spcPts val="600"/>
                  </a:spcAft>
                </a:pPr>
                <a:endParaRPr lang="en-US" dirty="0"/>
              </a:p>
              <a:p>
                <a:pPr>
                  <a:spcAft>
                    <a:spcPts val="600"/>
                  </a:spcAft>
                </a:pPr>
                <a:r>
                  <a:rPr lang="en-US" dirty="0"/>
                  <a:t>Channel from BS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𝑙</m:t>
                    </m:r>
                  </m:oMath>
                </a14:m>
                <a:r>
                  <a:rPr lang="en-US" dirty="0"/>
                  <a:t> to user </a:t>
                </a:r>
                <a14:m>
                  <m:oMath xmlns:m="http://schemas.openxmlformats.org/officeDocument/2006/math">
                    <m:r>
                      <a:rPr lang="sv-SE" i="1" dirty="0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dirty="0"/>
                  <a:t> in cell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𝑙</m:t>
                    </m:r>
                    <m:r>
                      <a:rPr lang="sv-SE" i="1" dirty="0">
                        <a:latin typeface="Cambria Math" charset="0"/>
                      </a:rPr>
                      <m:t>′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b="1" i="1">
                              <a:latin typeface="Cambria Math" charset="0"/>
                            </a:rPr>
                            <m:t>𝒈</m:t>
                          </m:r>
                        </m:e>
                        <m:sub>
                          <m:sSup>
                            <m:sSup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sv-SE" i="1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sv-SE" i="1">
                              <a:latin typeface="Cambria Math" charset="0"/>
                            </a:rPr>
                            <m:t>𝑘</m:t>
                          </m:r>
                        </m:sub>
                        <m:sup>
                          <m:r>
                            <a:rPr lang="sv-SE" i="1">
                              <a:latin typeface="Cambria Math" charset="0"/>
                            </a:rPr>
                            <m:t>𝑙</m:t>
                          </m:r>
                        </m:sup>
                      </m:sSubSup>
                      <m:r>
                        <a:rPr lang="sv-SE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sv-S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sv-SE" i="1">
                                            <a:latin typeface="Cambria Math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sv-SE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sv-SE" i="1">
                                                <a:latin typeface="Cambria Math" charset="0"/>
                                              </a:rPr>
                                              <m:t>𝑙</m:t>
                                            </m:r>
                                          </m:e>
                                          <m:sup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sv-SE" i="1">
                                                <a:latin typeface="Cambria Math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m:rPr>
                                            <m:brk m:alnAt="7"/>
                                          </m:rPr>
                                          <a:rPr lang="sv-SE" i="1"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sv-SE" i="1">
                                            <a:latin typeface="Cambria Math" charset="0"/>
                                          </a:rPr>
                                          <m:t>𝑙</m:t>
                                        </m:r>
                                        <m:r>
                                          <a:rPr lang="sv-SE" i="1"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sv-SE" i="1">
                                        <a:latin typeface="Cambria Math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sv-S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sv-SE" i="1">
                                            <a:latin typeface="Cambria Math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sv-SE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sv-SE" i="1">
                                                <a:latin typeface="Cambria Math" charset="0"/>
                                              </a:rPr>
                                              <m:t>𝑙</m:t>
                                            </m:r>
                                          </m:e>
                                          <m:sup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sv-SE" i="1">
                                                <a:latin typeface="Cambria Math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m:rPr>
                                            <m:brk m:alnAt="7"/>
                                          </m:rPr>
                                          <a:rPr lang="sv-SE" i="1"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sv-SE" i="1">
                                            <a:latin typeface="Cambria Math" charset="0"/>
                                          </a:rPr>
                                          <m:t>𝑙</m:t>
                                        </m:r>
                                        <m:r>
                                          <a:rPr lang="sv-SE" i="1">
                                            <a:latin typeface="Cambria Math" charset="0"/>
                                          </a:rPr>
                                          <m:t>𝑀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sv-SE" i="1">
                              <a:latin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>
                  <a:spcAft>
                    <a:spcPts val="600"/>
                  </a:spcAft>
                </a:pPr>
                <a:endParaRPr lang="en-US" dirty="0"/>
              </a:p>
              <a:p>
                <a:pPr>
                  <a:spcAft>
                    <a:spcPts val="600"/>
                  </a:spcAft>
                </a:pPr>
                <a:r>
                  <a:rPr lang="en-US" dirty="0"/>
                  <a:t>Rayleigh fading: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b="1" i="1">
                              <a:latin typeface="Cambria Math" charset="0"/>
                            </a:rPr>
                            <m:t>𝒈</m:t>
                          </m:r>
                        </m:e>
                        <m:sub>
                          <m:sSup>
                            <m:sSup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sv-SE" i="1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sv-SE" i="1">
                              <a:latin typeface="Cambria Math" charset="0"/>
                            </a:rPr>
                            <m:t>𝑘</m:t>
                          </m:r>
                        </m:sub>
                        <m:sup>
                          <m:r>
                            <a:rPr lang="sv-SE" i="1">
                              <a:latin typeface="Cambria Math" charset="0"/>
                            </a:rPr>
                            <m:t>𝑙</m:t>
                          </m:r>
                        </m:sup>
                      </m:sSubSup>
                      <m:r>
                        <a:rPr lang="sv-SE" i="1">
                          <a:latin typeface="Cambria Math" charset="0"/>
                        </a:rPr>
                        <m:t>∼</m:t>
                      </m:r>
                      <m:r>
                        <a:rPr lang="sv-SE" i="1">
                          <a:latin typeface="Cambria Math" charset="0"/>
                        </a:rPr>
                        <m:t>𝐶𝑁</m:t>
                      </m:r>
                      <m:d>
                        <m:d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1" i="1">
                              <a:latin typeface="Cambria Math" charset="0"/>
                            </a:rPr>
                            <m:t>𝟎</m:t>
                          </m:r>
                          <m:r>
                            <a:rPr lang="sv-SE" i="1">
                              <a:latin typeface="Cambria Math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𝛽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i="1">
                                      <a:latin typeface="Cambria Math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sv-SE" i="1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sv-SE" i="1">
                                  <a:latin typeface="Cambria Math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sv-SE" i="1">
                                  <a:latin typeface="Cambria Math" charset="0"/>
                                </a:rPr>
                                <m:t>𝑙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i="1">
                                  <a:latin typeface="Cambria Math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48DF89E-AA39-1C40-863A-45AFE79F42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5636925" cy="4066288"/>
              </a:xfrm>
              <a:blipFill>
                <a:blip r:embed="rId2"/>
                <a:stretch>
                  <a:fillRect l="-1348" t="-21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E80085-4F70-014C-9444-254ED0F27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0A999-FE56-EE43-AE97-EC3A5AD400C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2020-05-07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44C0A-3139-6E47-AB28-A158D2948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6</a:t>
            </a:fld>
            <a:endParaRPr lang="sv-SE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6051A56-09F8-3346-9E07-C82A394A6AFE}"/>
              </a:ext>
            </a:extLst>
          </p:cNvPr>
          <p:cNvGrpSpPr/>
          <p:nvPr/>
        </p:nvGrpSpPr>
        <p:grpSpPr>
          <a:xfrm>
            <a:off x="6677895" y="1614515"/>
            <a:ext cx="4833361" cy="4420416"/>
            <a:chOff x="6810829" y="1830357"/>
            <a:chExt cx="4506459" cy="4121443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F6566892-9D58-2F41-9355-73EA97BCF2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810829" y="1830357"/>
              <a:ext cx="4506459" cy="4121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5D38B9E-1D6C-A54B-80A4-7A33EE2EAF09}"/>
                    </a:ext>
                  </a:extLst>
                </p:cNvPr>
                <p:cNvSpPr/>
                <p:nvPr/>
              </p:nvSpPr>
              <p:spPr>
                <a:xfrm>
                  <a:off x="8803029" y="3302515"/>
                  <a:ext cx="490648" cy="42620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sv-SE" sz="18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sv-SE" sz="1800" b="1" i="1" smtClean="0">
                                <a:latin typeface="Cambria Math" charset="0"/>
                                <a:ea typeface="Cambria Math"/>
                              </a:rPr>
                              <m:t>𝒈</m:t>
                            </m:r>
                          </m:e>
                          <m:sub>
                            <m:sSup>
                              <m:sSupPr>
                                <m:ctrlPr>
                                  <a:rPr lang="sv-SE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v-SE" sz="1800">
                                    <a:latin typeface="Cambria Math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sv-SE" sz="1800" b="0" i="1" smtClean="0">
                                    <a:latin typeface="Cambria Math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sv-SE" sz="1800" b="0" i="1" smtClean="0">
                                <a:latin typeface="Cambria Math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sv-SE" sz="1800" b="0" i="1" smtClean="0">
                                <a:latin typeface="Cambria Math" charset="0"/>
                              </a:rPr>
                              <m:t>𝑙</m:t>
                            </m:r>
                          </m:sup>
                        </m:sSubSup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5D38B9E-1D6C-A54B-80A4-7A33EE2EAF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3029" y="3302515"/>
                  <a:ext cx="490648" cy="42620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5A516F9F-75D2-6C4E-B3F1-ED9F16ABB421}"/>
                    </a:ext>
                  </a:extLst>
                </p:cNvPr>
                <p:cNvSpPr/>
                <p:nvPr/>
              </p:nvSpPr>
              <p:spPr>
                <a:xfrm>
                  <a:off x="10600526" y="5342796"/>
                  <a:ext cx="325291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sv-SE" b="0" i="1" smtClean="0">
                          <a:latin typeface="Cambria Math" charset="0"/>
                          <a:ea typeface="Cambria Math"/>
                        </a:rPr>
                        <m:t>𝑘</m:t>
                      </m:r>
                    </m:oMath>
                  </a14:m>
                  <a:r>
                    <a:rPr lang="en-US" dirty="0"/>
                    <a:t>  </a:t>
                  </a: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5A516F9F-75D2-6C4E-B3F1-ED9F16ABB4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00526" y="5342796"/>
                  <a:ext cx="325291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6803E920-592B-624D-BA71-643B3FA7484A}"/>
                    </a:ext>
                  </a:extLst>
                </p:cNvPr>
                <p:cNvSpPr/>
                <p:nvPr/>
              </p:nvSpPr>
              <p:spPr>
                <a:xfrm>
                  <a:off x="7418055" y="4847949"/>
                  <a:ext cx="699303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r>
                    <a:rPr lang="sv-SE" dirty="0">
                      <a:ea typeface="Cambria Math"/>
                    </a:rPr>
                    <a:t>cell </a:t>
                  </a:r>
                  <a14:m>
                    <m:oMath xmlns:m="http://schemas.openxmlformats.org/officeDocument/2006/math">
                      <m:r>
                        <a:rPr lang="sv-SE" b="0" i="1" smtClean="0">
                          <a:latin typeface="Cambria Math" charset="0"/>
                          <a:ea typeface="Cambria Math"/>
                        </a:rPr>
                        <m:t>𝑙</m:t>
                      </m:r>
                    </m:oMath>
                  </a14:m>
                  <a:r>
                    <a:rPr lang="en-US" dirty="0"/>
                    <a:t>  </a:t>
                  </a: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6803E920-592B-624D-BA71-643B3FA748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8055" y="4847949"/>
                  <a:ext cx="69930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5000" t="-6250" b="-1875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EEA38C0D-1FD1-EE48-91AE-7258C1D513E8}"/>
                    </a:ext>
                  </a:extLst>
                </p:cNvPr>
                <p:cNvSpPr/>
                <p:nvPr/>
              </p:nvSpPr>
              <p:spPr>
                <a:xfrm>
                  <a:off x="8982396" y="5121373"/>
                  <a:ext cx="699303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r>
                    <a:rPr lang="sv-SE" dirty="0">
                      <a:ea typeface="Cambria Math"/>
                    </a:rPr>
                    <a:t>cell </a:t>
                  </a:r>
                  <a14:m>
                    <m:oMath xmlns:m="http://schemas.openxmlformats.org/officeDocument/2006/math">
                      <m:r>
                        <a:rPr lang="sv-SE" b="0" i="1" smtClean="0">
                          <a:latin typeface="Cambria Math" charset="0"/>
                          <a:ea typeface="Cambria Math"/>
                        </a:rPr>
                        <m:t>𝑙</m:t>
                      </m:r>
                      <m:r>
                        <a:rPr lang="sv-SE" b="0" i="1" smtClean="0">
                          <a:latin typeface="Cambria Math" charset="0"/>
                          <a:ea typeface="Cambria Math"/>
                        </a:rPr>
                        <m:t>′</m:t>
                      </m:r>
                    </m:oMath>
                  </a14:m>
                  <a:r>
                    <a:rPr lang="en-US" dirty="0"/>
                    <a:t>  </a:t>
                  </a: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EEA38C0D-1FD1-EE48-91AE-7258C1D513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2396" y="5121373"/>
                  <a:ext cx="699303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5000" t="-6250" b="-1875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4F41947-803D-3347-A7AD-8A02D8A18C27}"/>
                  </a:ext>
                </a:extLst>
              </p:cNvPr>
              <p:cNvSpPr/>
              <p:nvPr/>
            </p:nvSpPr>
            <p:spPr>
              <a:xfrm>
                <a:off x="9340851" y="1337122"/>
                <a:ext cx="2637486" cy="98647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Notation: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sv-SE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sv-SE" sz="24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User</m:t>
                          </m:r>
                          <m:r>
                            <a:rPr lang="sv-SE" sz="24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sv-SE" sz="24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cell</m:t>
                          </m:r>
                          <m:r>
                            <a:rPr lang="sv-SE" sz="24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sv-SE" sz="24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user</m:t>
                          </m:r>
                          <m:r>
                            <a:rPr lang="sv-SE" sz="24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sv-SE" sz="24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index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sv-SE" sz="24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BS</m:t>
                          </m:r>
                          <m:r>
                            <a:rPr lang="sv-SE" sz="24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sv-SE" sz="24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index</m:t>
                          </m:r>
                          <m:r>
                            <a:rPr lang="sv-SE" sz="24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sv-SE" sz="24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BS</m:t>
                          </m:r>
                          <m:r>
                            <a:rPr lang="sv-SE" sz="24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sv-SE" sz="24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antenna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4F41947-803D-3347-A7AD-8A02D8A18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0851" y="1337122"/>
                <a:ext cx="2637486" cy="986470"/>
              </a:xfrm>
              <a:prstGeom prst="rect">
                <a:avLst/>
              </a:prstGeom>
              <a:blipFill>
                <a:blip r:embed="rId8"/>
                <a:stretch>
                  <a:fillRect l="-478" t="-1250" b="-375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196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5405-5335-B14E-9C74-1A77C8E3C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Uplink multi-cell MIMO model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3F0ECF4-F1D1-A847-901B-F0F66AD96B23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Received signal at the BS in cell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  <a:ea typeface="Georgia" charset="0"/>
                        <a:cs typeface="Georgia" charset="0"/>
                      </a:rPr>
                      <m:t>𝑙</m:t>
                    </m:r>
                  </m:oMath>
                </a14:m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1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𝒚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𝑙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𝑢𝑙</m:t>
                              </m:r>
                            </m:sub>
                          </m:sSub>
                        </m:e>
                      </m:rad>
                      <m:sSubSup>
                        <m:sSubSupPr>
                          <m:ctrlPr>
                            <a:rPr lang="sv-SE" b="1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𝑮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𝑙</m:t>
                          </m:r>
                        </m:sub>
                        <m:sup>
                          <m:r>
                            <a:rPr lang="sv-SE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𝑙</m:t>
                          </m:r>
                        </m:sup>
                      </m:sSubSup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𝒙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𝑙</m:t>
                          </m:r>
                        </m:sub>
                      </m:sSub>
                      <m:r>
                        <a:rPr lang="sv-SE" i="1">
                          <a:latin typeface="Cambria Math" charset="0"/>
                          <a:ea typeface="Georgia" charset="0"/>
                          <a:cs typeface="Georgia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𝑢𝑙</m:t>
                              </m:r>
                            </m:sub>
                          </m:sSub>
                        </m:e>
                      </m:rad>
                      <m:nary>
                        <m:naryPr>
                          <m:chr m:val="∑"/>
                          <m:ctrlPr>
                            <a:rPr lang="sv-SE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sv-SE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3"/>
                                </m:rPr>
                                <a:rPr lang="sv-SE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sv-SE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23"/>
                            </m:rPr>
                            <a:rPr lang="sv-SE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=</m:t>
                          </m:r>
                          <m:r>
                            <a:rPr lang="sv-SE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1,</m:t>
                          </m:r>
                          <m:sSup>
                            <m:sSupPr>
                              <m:ctrlPr>
                                <a:rPr lang="sv-SE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3"/>
                                </m:rPr>
                                <a:rPr lang="sv-SE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sv-SE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sv-SE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≠</m:t>
                          </m:r>
                          <m:r>
                            <a:rPr lang="sv-SE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𝑙</m:t>
                          </m:r>
                        </m:sub>
                        <m:sup>
                          <m:r>
                            <a:rPr lang="sv-SE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𝐿</m:t>
                          </m:r>
                        </m:sup>
                        <m:e>
                          <m:sSubSup>
                            <m:sSubSupPr>
                              <m:ctrlPr>
                                <a:rPr lang="sv-SE" b="1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𝑮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  <a:ea typeface="Georgia" charset="0"/>
                                      <a:cs typeface="Georgia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sv-SE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sv-SE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𝑙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𝒙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  <a:ea typeface="Georgia" charset="0"/>
                                      <a:cs typeface="Georgia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sv-SE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nary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+</m:t>
                      </m:r>
                      <m:sSub>
                        <m:sSubPr>
                          <m:ctrlPr>
                            <a:rPr lang="sv-SE" b="1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𝒘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Georgia" charset="0"/>
                  <a:ea typeface="Georgia" charset="0"/>
                  <a:cs typeface="Georgia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1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𝒚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𝑙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sv-SE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𝑙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sv-SE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𝑙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  <a:ea typeface="Georgia" charset="0"/>
                          <a:cs typeface="Georgia" charset="0"/>
                        </a:rPr>
                        <m:t>,</m:t>
                      </m:r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 </m:t>
                      </m:r>
                      <m:r>
                        <a:rPr lang="sv-SE" b="0" i="1" smtClean="0">
                          <a:latin typeface="Cambria Math" panose="02040503050406030204" pitchFamily="18" charset="0"/>
                          <a:ea typeface="Georgia" charset="0"/>
                          <a:cs typeface="Georgia" charset="0"/>
                        </a:rPr>
                        <m:t> </m:t>
                      </m:r>
                      <m:sSubSup>
                        <m:sSubSupPr>
                          <m:ctrlPr>
                            <a:rPr lang="sv-SE" b="1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𝑮</m:t>
                          </m:r>
                        </m:e>
                        <m:sub>
                          <m:sSup>
                            <m:sSupPr>
                              <m:ctrlPr>
                                <a:rPr lang="sv-SE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pPr>
                            <m:e>
                              <m:r>
                                <a:rPr lang="sv-SE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sv-SE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sv-SE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𝑙</m:t>
                          </m:r>
                        </m:sup>
                      </m:sSubSup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sv-SE" i="1">
                                            <a:latin typeface="Cambria Math" panose="02040503050406030204" pitchFamily="18" charset="0"/>
                                            <a:ea typeface="Georgia" charset="0"/>
                                            <a:cs typeface="Georgia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sv-SE" i="1">
                                            <a:latin typeface="Cambria Math" charset="0"/>
                                            <a:ea typeface="Georgia" charset="0"/>
                                            <a:cs typeface="Georgia" charset="0"/>
                                          </a:rPr>
                                          <m:t>𝑙</m:t>
                                        </m:r>
                                      </m:e>
                                      <m:sup>
                                        <m:r>
                                          <a:rPr lang="sv-SE" i="1">
                                            <a:latin typeface="Cambria Math" charset="0"/>
                                            <a:ea typeface="Georgia" charset="0"/>
                                            <a:cs typeface="Georgia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sv-SE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𝑙</m:t>
                                    </m:r>
                                    <m:r>
                                      <a:rPr lang="sv-SE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sv-SE" i="1">
                                            <a:latin typeface="Cambria Math" panose="02040503050406030204" pitchFamily="18" charset="0"/>
                                            <a:ea typeface="Georgia" charset="0"/>
                                            <a:cs typeface="Georgia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sv-SE" i="1">
                                            <a:latin typeface="Cambria Math" charset="0"/>
                                            <a:ea typeface="Georgia" charset="0"/>
                                            <a:cs typeface="Georgia" charset="0"/>
                                          </a:rPr>
                                          <m:t>𝑙</m:t>
                                        </m:r>
                                      </m:e>
                                      <m:sup>
                                        <m:r>
                                          <a:rPr lang="sv-SE" i="1">
                                            <a:latin typeface="Cambria Math" charset="0"/>
                                            <a:ea typeface="Georgia" charset="0"/>
                                            <a:cs typeface="Georgia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𝐾</m:t>
                                    </m:r>
                                  </m:sub>
                                  <m:sup>
                                    <m:r>
                                      <a:rPr lang="sv-SE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𝑙</m:t>
                                    </m:r>
                                    <m:r>
                                      <a:rPr lang="sv-SE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sv-SE" i="1">
                                            <a:latin typeface="Cambria Math" panose="02040503050406030204" pitchFamily="18" charset="0"/>
                                            <a:ea typeface="Georgia" charset="0"/>
                                            <a:cs typeface="Georgia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sv-SE" i="1">
                                            <a:latin typeface="Cambria Math" charset="0"/>
                                            <a:ea typeface="Georgia" charset="0"/>
                                            <a:cs typeface="Georgia" charset="0"/>
                                          </a:rPr>
                                          <m:t>𝑙</m:t>
                                        </m:r>
                                      </m:e>
                                      <m:sup>
                                        <m:r>
                                          <a:rPr lang="sv-SE" i="1">
                                            <a:latin typeface="Cambria Math" charset="0"/>
                                            <a:ea typeface="Georgia" charset="0"/>
                                            <a:cs typeface="Georgia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sv-SE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𝑙𝑀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sv-SE" i="1">
                                            <a:latin typeface="Cambria Math" panose="02040503050406030204" pitchFamily="18" charset="0"/>
                                            <a:ea typeface="Georgia" charset="0"/>
                                            <a:cs typeface="Georgia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sv-SE" i="1">
                                            <a:latin typeface="Cambria Math" charset="0"/>
                                            <a:ea typeface="Georgia" charset="0"/>
                                            <a:cs typeface="Georgia" charset="0"/>
                                          </a:rPr>
                                          <m:t>𝑙</m:t>
                                        </m:r>
                                      </m:e>
                                      <m:sup>
                                        <m:r>
                                          <a:rPr lang="sv-SE" i="1">
                                            <a:latin typeface="Cambria Math" charset="0"/>
                                            <a:ea typeface="Georgia" charset="0"/>
                                            <a:cs typeface="Georgia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𝐾</m:t>
                                    </m:r>
                                  </m:sub>
                                  <m:sup>
                                    <m:r>
                                      <a:rPr lang="sv-SE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𝑙𝑀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sv-SE" b="1" i="1" smtClean="0">
                          <a:latin typeface="Cambria Math" panose="02040503050406030204" pitchFamily="18" charset="0"/>
                          <a:ea typeface="Georgia" charset="0"/>
                          <a:cs typeface="Georgia" charset="0"/>
                        </a:rPr>
                        <m:t>,</m:t>
                      </m:r>
                      <m:r>
                        <a:rPr lang="sv-SE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  </m:t>
                      </m:r>
                      <m:sSub>
                        <m:sSubPr>
                          <m:ctrlPr>
                            <a:rPr lang="sv-SE" b="1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𝒙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𝑙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sv-SE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𝑙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sv-SE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𝑙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𝐾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  <a:ea typeface="Georgia" charset="0"/>
                          <a:cs typeface="Georgia" charset="0"/>
                        </a:rPr>
                        <m:t>,</m:t>
                      </m:r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   </m:t>
                      </m:r>
                      <m:sSub>
                        <m:sSubPr>
                          <m:ctrlPr>
                            <a:rPr lang="sv-SE" b="1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𝒘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𝑙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sv-SE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𝑙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sv-SE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𝑙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Georgia" charset="0"/>
                  <a:ea typeface="Georgia" charset="0"/>
                  <a:cs typeface="Georgia" charset="0"/>
                </a:endParaRPr>
              </a:p>
              <a:p>
                <a:pPr lvl="1"/>
                <a:endParaRPr lang="en-US" dirty="0">
                  <a:latin typeface="Georgia" charset="0"/>
                  <a:ea typeface="Georgia" charset="0"/>
                  <a:cs typeface="Georgia" charset="0"/>
                </a:endParaRPr>
              </a:p>
              <a:p>
                <a:pPr lvl="1"/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Each user’s signal is power-limited as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𝔼</m:t>
                    </m:r>
                    <m:d>
                      <m:dPr>
                        <m:begChr m:val="{"/>
                        <m:endChr m:val="}"/>
                        <m:ctrlPr>
                          <a:rPr lang="sv-SE" b="1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v-SE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sv-SE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sv-S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𝑙𝑘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sv-S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sv-SE" i="1">
                        <a:latin typeface="Cambria Math" charset="0"/>
                        <a:ea typeface="Cambria Math" charset="0"/>
                        <a:cs typeface="Cambria Math" charset="0"/>
                      </a:rPr>
                      <m:t>≤1 </m:t>
                    </m:r>
                  </m:oMath>
                </a14:m>
                <a:endParaRPr lang="en-US" dirty="0">
                  <a:latin typeface="Georgia" charset="0"/>
                  <a:ea typeface="Georgia" charset="0"/>
                  <a:cs typeface="Georgia" charset="0"/>
                </a:endParaRPr>
              </a:p>
              <a:p>
                <a:pPr lvl="1"/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Normalized noise: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1" i="1">
                            <a:latin typeface="Cambria Math" panose="02040503050406030204" pitchFamily="18" charset="0"/>
                            <a:ea typeface="Georgia" charset="0"/>
                            <a:cs typeface="Georgia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𝒘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Georgia" charset="0"/>
                        <a:cs typeface="Georgia" charset="0"/>
                      </a:rPr>
                      <m:t>∼</m:t>
                    </m:r>
                    <m:r>
                      <a:rPr lang="en-US" i="1">
                        <a:latin typeface="Cambria Math" charset="0"/>
                        <a:ea typeface="Georgia" charset="0"/>
                        <a:cs typeface="Georgia" charset="0"/>
                      </a:rPr>
                      <m:t>𝐶𝑁</m:t>
                    </m:r>
                    <m:r>
                      <a:rPr lang="en-US" i="1">
                        <a:latin typeface="Cambria Math" charset="0"/>
                        <a:ea typeface="Georgia" charset="0"/>
                        <a:cs typeface="Georgia" charset="0"/>
                      </a:rPr>
                      <m:t>(</m:t>
                    </m:r>
                    <m:r>
                      <a:rPr lang="en-US" b="1" i="1">
                        <a:latin typeface="Cambria Math" charset="0"/>
                        <a:ea typeface="Georgia" charset="0"/>
                        <a:cs typeface="Georgia" charset="0"/>
                      </a:rPr>
                      <m:t>𝟎</m:t>
                    </m:r>
                    <m:r>
                      <a:rPr lang="en-US" i="1">
                        <a:latin typeface="Cambria Math" charset="0"/>
                        <a:ea typeface="Georgia" charset="0"/>
                        <a:cs typeface="Georgia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Georgia" charset="0"/>
                            <a:cs typeface="Georgia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𝑰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𝑀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Georgia" charset="0"/>
                        <a:cs typeface="Georgia" charset="0"/>
                      </a:rPr>
                      <m:t>)</m:t>
                    </m:r>
                  </m:oMath>
                </a14:m>
                <a:endParaRPr lang="en-US" dirty="0">
                  <a:latin typeface="Georgia" charset="0"/>
                  <a:ea typeface="Georgia" charset="0"/>
                  <a:cs typeface="Georgia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3F0ECF4-F1D1-A847-901B-F0F66AD96B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819" t="-22500" b="-812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10FB36-048A-5544-A52D-39CBDE032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1F395-6B0D-C14A-ABFA-C4EFC87AB3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2020-05-07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70B89-0513-7943-8EF7-A9CC82BB9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7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76615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5BB9433-4A92-6E4C-9C8E-B474A240DD57}"/>
              </a:ext>
            </a:extLst>
          </p:cNvPr>
          <p:cNvSpPr/>
          <p:nvPr/>
        </p:nvSpPr>
        <p:spPr>
          <a:xfrm>
            <a:off x="55420" y="5999018"/>
            <a:ext cx="12011891" cy="207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1A7793-AEE6-274A-87E2-60ABDAF70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pilot reuse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6789DDF-0D83-8341-9CB3-9480033110C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Divide cells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  <a:ea typeface="Cambria Math"/>
                          </a:rPr>
                          <m:t>𝑛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  <a:ea typeface="Cambria Math"/>
                          </a:rPr>
                          <m:t>𝑟𝑒𝑢𝑠𝑒</m:t>
                        </m:r>
                      </m:sub>
                    </m:sSub>
                  </m:oMath>
                </a14:m>
                <a:r>
                  <a:rPr lang="en-US" dirty="0"/>
                  <a:t> clusters</a:t>
                </a:r>
              </a:p>
              <a:p>
                <a:pPr lvl="1"/>
                <a:r>
                  <a:rPr lang="en-US" dirty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  <a:ea typeface="Cambria Math"/>
                          </a:rPr>
                          <m:t>𝐾</m:t>
                        </m:r>
                        <m:r>
                          <a:rPr lang="sv-SE" i="1">
                            <a:latin typeface="Cambria Math" charset="0"/>
                            <a:ea typeface="Cambria Math"/>
                          </a:rPr>
                          <m:t>⋅</m:t>
                        </m:r>
                        <m:r>
                          <a:rPr lang="sv-SE" i="1">
                            <a:latin typeface="Cambria Math" charset="0"/>
                            <a:ea typeface="Cambria Math"/>
                          </a:rPr>
                          <m:t>𝑛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  <a:ea typeface="Cambria Math"/>
                          </a:rPr>
                          <m:t>𝑟𝑒𝑢𝑠𝑒</m:t>
                        </m:r>
                      </m:sub>
                    </m:sSub>
                  </m:oMath>
                </a14:m>
                <a:r>
                  <a:rPr lang="en-US" dirty="0"/>
                  <a:t> pilots, same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charset="0"/>
                        <a:ea typeface="Cambria Math"/>
                      </a:rPr>
                      <m:t>𝐾</m:t>
                    </m:r>
                  </m:oMath>
                </a14:m>
                <a:r>
                  <a:rPr lang="en-US" dirty="0"/>
                  <a:t> in each cell of a cluster 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6789DDF-0D83-8341-9CB3-9480033110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21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37E854-3068-B249-BD4B-D797465825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10C03-D2F6-E547-9386-6A8029EE5E5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2020-05-07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B1EC7-D3D4-1B42-A44C-8A42CC7DDB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8</a:t>
            </a:fld>
            <a:endParaRPr lang="sv-SE" dirty="0"/>
          </a:p>
        </p:txBody>
      </p:sp>
      <p:pic>
        <p:nvPicPr>
          <p:cNvPr id="7" name="Picture 3" descr="C:\Users\emilbjo\Dropbox\Overview Presentations\Material - Massive MIMO\pilotreusefactors-hexagonal.png">
            <a:extLst>
              <a:ext uri="{FF2B5EF4-FFF2-40B4-BE49-F238E27FC236}">
                <a16:creationId xmlns:a16="http://schemas.microsoft.com/office/drawing/2014/main" id="{8ED5B00B-7EC5-6A4D-8D48-D1E124436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737" y="3042212"/>
            <a:ext cx="2242097" cy="246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emilbjo\Documents\Forskningsprojekt\Mammoet\Presentations\figure_hexagonal2.png">
            <a:extLst>
              <a:ext uri="{FF2B5EF4-FFF2-40B4-BE49-F238E27FC236}">
                <a16:creationId xmlns:a16="http://schemas.microsoft.com/office/drawing/2014/main" id="{E5F143A6-D4A7-B842-8BCA-B24475169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179" y="3042212"/>
            <a:ext cx="2242097" cy="246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9155443-D583-4444-B363-8ED45AA29382}"/>
                  </a:ext>
                </a:extLst>
              </p:cNvPr>
              <p:cNvSpPr/>
              <p:nvPr/>
            </p:nvSpPr>
            <p:spPr>
              <a:xfrm>
                <a:off x="7032951" y="5529781"/>
                <a:ext cx="406885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/>
                  <a:t>Pilot reuse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charset="0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charset="0"/>
                              <a:ea typeface="Cambria Math"/>
                            </a:rPr>
                            <m:t>𝑟𝑒𝑢𝑠𝑒</m:t>
                          </m:r>
                        </m:sub>
                      </m:sSub>
                      <m:r>
                        <a:rPr lang="sv-SE" sz="2400" b="0" i="1" smtClean="0">
                          <a:latin typeface="Cambria Math"/>
                          <a:ea typeface="Cambria Math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9155443-D583-4444-B363-8ED45AA293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951" y="5529781"/>
                <a:ext cx="4068859" cy="830997"/>
              </a:xfrm>
              <a:prstGeom prst="rect">
                <a:avLst/>
              </a:prstGeom>
              <a:blipFill>
                <a:blip r:embed="rId5"/>
                <a:stretch>
                  <a:fillRect t="-447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C7A7838-8340-2545-9A02-63CCEA4EAFD0}"/>
                  </a:ext>
                </a:extLst>
              </p:cNvPr>
              <p:cNvSpPr/>
              <p:nvPr/>
            </p:nvSpPr>
            <p:spPr>
              <a:xfrm>
                <a:off x="1196798" y="5529781"/>
                <a:ext cx="406885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/>
                  <a:t>Pilot reuse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charset="0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sv-SE" sz="2400" i="1">
                              <a:latin typeface="Cambria Math" charset="0"/>
                              <a:ea typeface="Cambria Math"/>
                            </a:rPr>
                            <m:t>𝑟𝑒𝑢𝑠𝑒</m:t>
                          </m:r>
                        </m:sub>
                      </m:sSub>
                      <m:r>
                        <a:rPr lang="sv-SE" sz="240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sv-SE" sz="2400" b="0" i="1" smtClean="0"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C7A7838-8340-2545-9A02-63CCEA4EAF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798" y="5529781"/>
                <a:ext cx="4068859" cy="830997"/>
              </a:xfrm>
              <a:prstGeom prst="rect">
                <a:avLst/>
              </a:prstGeom>
              <a:blipFill>
                <a:blip r:embed="rId6"/>
                <a:stretch>
                  <a:fillRect t="-447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2" descr="C:\Users\emilbjo\Documents\Forskningsprojekt\Mammoet\Presentations\figure_hexagonal.png">
            <a:extLst>
              <a:ext uri="{FF2B5EF4-FFF2-40B4-BE49-F238E27FC236}">
                <a16:creationId xmlns:a16="http://schemas.microsoft.com/office/drawing/2014/main" id="{309CAFD8-2255-B943-B9FB-E6947B58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515" y="3042212"/>
            <a:ext cx="2242628" cy="246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CB63F67-0DED-6A4C-9156-29659B213A81}"/>
                  </a:ext>
                </a:extLst>
              </p:cNvPr>
              <p:cNvSpPr/>
              <p:nvPr/>
            </p:nvSpPr>
            <p:spPr>
              <a:xfrm>
                <a:off x="4136399" y="5529781"/>
                <a:ext cx="406885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/>
                  <a:t>Pilot reuse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charset="0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sv-SE" sz="2400" i="1">
                              <a:latin typeface="Cambria Math" charset="0"/>
                              <a:ea typeface="Cambria Math"/>
                            </a:rPr>
                            <m:t>𝑟𝑒𝑢𝑠𝑒</m:t>
                          </m:r>
                        </m:sub>
                      </m:sSub>
                      <m:r>
                        <a:rPr lang="sv-SE" sz="240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sv-SE" sz="2400" b="0" i="1" smtClean="0">
                          <a:latin typeface="Cambria Math"/>
                          <a:ea typeface="Cambria Math"/>
                        </a:rPr>
                        <m:t>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CB63F67-0DED-6A4C-9156-29659B213A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399" y="5529781"/>
                <a:ext cx="4068859" cy="830997"/>
              </a:xfrm>
              <a:prstGeom prst="rect">
                <a:avLst/>
              </a:prstGeom>
              <a:blipFill>
                <a:blip r:embed="rId8"/>
                <a:stretch>
                  <a:fillRect t="-447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9246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24B34-EBD1-DC43-8669-75BB62A6E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pilot reuse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508BD5C-38D5-124C-A6DE-C60A264F2EA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Same pilot sequence sent by</a:t>
                </a:r>
                <a:br>
                  <a:rPr lang="en-US" dirty="0"/>
                </a:br>
                <a:r>
                  <a:rPr lang="en-US" dirty="0"/>
                  <a:t>multiple users</a:t>
                </a:r>
              </a:p>
              <a:p>
                <a:pPr lvl="1"/>
                <a:r>
                  <a:rPr lang="en-US" dirty="0"/>
                  <a:t>Creates interference</a:t>
                </a:r>
              </a:p>
              <a:p>
                <a:pPr lvl="1"/>
                <a:r>
                  <a:rPr lang="en-US" dirty="0"/>
                  <a:t>Called: “pilot contamination”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Contaminating cells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𝒫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: Set of cell using same pilots as cell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𝑙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				(including itself)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508BD5C-38D5-124C-A6DE-C60A264F2E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21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A2CE7E-6DB7-E843-A35E-33DBD3117E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F4ACE-AD7F-9048-876E-6925799CCC8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2020-05-07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39F6A-82AE-E74D-85D3-B86A6887C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9</a:t>
            </a:fld>
            <a:endParaRPr lang="sv-SE" dirty="0"/>
          </a:p>
        </p:txBody>
      </p:sp>
      <p:pic>
        <p:nvPicPr>
          <p:cNvPr id="7" name="Picture 3" descr="C:\Users\emilbjo\Documents\Presentationer\WCNC 2014 Workshop\pilotcontamination.png">
            <a:extLst>
              <a:ext uri="{FF2B5EF4-FFF2-40B4-BE49-F238E27FC236}">
                <a16:creationId xmlns:a16="http://schemas.microsoft.com/office/drawing/2014/main" id="{FE76EAFD-DEEF-D043-B22F-FA7286CA34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8" r="27574" b="-4419"/>
          <a:stretch/>
        </p:blipFill>
        <p:spPr bwMode="auto">
          <a:xfrm>
            <a:off x="8332379" y="1387081"/>
            <a:ext cx="3873476" cy="489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02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art and finis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3C91ECC7-D0B8-004C-A5E7-E0625F6599A3}" vid="{CD006F72-7756-C141-A149-13FAB4F65DDB}"/>
    </a:ext>
  </a:extLst>
</a:theme>
</file>

<file path=ppt/theme/theme2.xml><?xml version="1.0" encoding="utf-8"?>
<a:theme xmlns:a="http://schemas.openxmlformats.org/drawingml/2006/main" name="White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3C91ECC7-D0B8-004C-A5E7-E0625F6599A3}" vid="{A9B7757E-DA71-894F-A9B1-BE52504F7766}"/>
    </a:ext>
  </a:extLst>
</a:theme>
</file>

<file path=ppt/theme/theme3.xml><?xml version="1.0" encoding="utf-8"?>
<a:theme xmlns:a="http://schemas.openxmlformats.org/drawingml/2006/main" name="Black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3C91ECC7-D0B8-004C-A5E7-E0625F6599A3}" vid="{51B92478-41F4-8F4A-82A0-E5FAF54CE102}"/>
    </a:ext>
  </a:extLst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E55F16C3BC0741BECCEF78E59294ED" ma:contentTypeVersion="7" ma:contentTypeDescription="Create a new document." ma:contentTypeScope="" ma:versionID="709333aaeed0b3db26f60f9c2df8959a">
  <xsd:schema xmlns:xsd="http://www.w3.org/2001/XMLSchema" xmlns:xs="http://www.w3.org/2001/XMLSchema" xmlns:p="http://schemas.microsoft.com/office/2006/metadata/properties" xmlns:ns2="a5aea428-1722-47f0-acbf-e195f738e188" targetNamespace="http://schemas.microsoft.com/office/2006/metadata/properties" ma:root="true" ma:fieldsID="2ba064546e06e115a80d3f5fe687bac9" ns2:_="">
    <xsd:import namespace="a5aea428-1722-47f0-acbf-e195f738e1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Not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aea428-1722-47f0-acbf-e195f738e1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Notes" ma:index="13" nillable="true" ma:displayName="Notes" ma:description="Description of contents" ma:format="Dropdown" ma:internalName="Notes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s xmlns="a5aea428-1722-47f0-acbf-e195f738e18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E6C0BFB-7B7D-4275-A53B-E27E48C5E0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aea428-1722-47f0-acbf-e195f738e1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FE17CC-CFFB-40D4-8FF9-C25CBCDADBD5}">
  <ds:schemaRefs>
    <ds:schemaRef ds:uri="http://schemas.microsoft.com/office/2006/metadata/properties"/>
    <ds:schemaRef ds:uri="http://schemas.microsoft.com/office/infopath/2007/PartnerControls"/>
    <ds:schemaRef ds:uri="a5aea428-1722-47f0-acbf-e195f738e188"/>
  </ds:schemaRefs>
</ds:datastoreItem>
</file>

<file path=customXml/itemProps3.xml><?xml version="1.0" encoding="utf-8"?>
<ds:datastoreItem xmlns:ds="http://schemas.openxmlformats.org/officeDocument/2006/customXml" ds:itemID="{DF319BF0-57E1-4878-B48D-94EA12B11E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Start and finish</Template>
  <TotalTime>15866</TotalTime>
  <Words>881</Words>
  <Application>Microsoft Macintosh PowerPoint</Application>
  <PresentationFormat>Widescreen</PresentationFormat>
  <Paragraphs>241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Cambria Math</vt:lpstr>
      <vt:lpstr>Georgia</vt:lpstr>
      <vt:lpstr>KorolevLiU Medium</vt:lpstr>
      <vt:lpstr>Start and finish</vt:lpstr>
      <vt:lpstr>White slides</vt:lpstr>
      <vt:lpstr>Black slides</vt:lpstr>
      <vt:lpstr>TSKS14 Multiple Antenna Communications</vt:lpstr>
      <vt:lpstr>Outline of this lecture</vt:lpstr>
      <vt:lpstr>Recall: Coherence interval</vt:lpstr>
      <vt:lpstr>Net spectral efficiency</vt:lpstr>
      <vt:lpstr>Cellular networks</vt:lpstr>
      <vt:lpstr>Multi-cell propagation model</vt:lpstr>
      <vt:lpstr>Uplink multi-cell MIMO model</vt:lpstr>
      <vt:lpstr>Examples of pilot reuse</vt:lpstr>
      <vt:lpstr>Impact of pilot reuse</vt:lpstr>
      <vt:lpstr>Estimating Gaussian variable in noise</vt:lpstr>
      <vt:lpstr>MMSE estimates of channels in cellular networks</vt:lpstr>
      <vt:lpstr>Pilot contamination</vt:lpstr>
      <vt:lpstr>Linear receiver processing</vt:lpstr>
      <vt:lpstr>Uplink capacity lower bound with MR</vt:lpstr>
      <vt:lpstr>Downlink multi-cell MIMO model</vt:lpstr>
      <vt:lpstr>Downlink capacity lower bound with MR</vt:lpstr>
      <vt:lpstr>Comparing uplink and downlink</vt:lpstr>
      <vt:lpstr>Uplink asymptotic limit</vt:lpstr>
      <vt:lpstr>Summary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Widescreen presentation with LiU typography</dc:title>
  <dc:subject/>
  <dc:creator>Emil Björnson</dc:creator>
  <cp:keywords/>
  <dc:description/>
  <cp:lastModifiedBy>Emil Björnson</cp:lastModifiedBy>
  <cp:revision>165</cp:revision>
  <cp:lastPrinted>2017-10-06T09:53:20Z</cp:lastPrinted>
  <dcterms:created xsi:type="dcterms:W3CDTF">2020-03-25T16:20:45Z</dcterms:created>
  <dcterms:modified xsi:type="dcterms:W3CDTF">2020-05-17T08:26:36Z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0x010100D9E55F16C3BC0741BECCEF78E59294ED</vt:lpwstr>
  </property>
</Properties>
</file>