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9" r:id="rId4"/>
    <p:sldMasterId id="2147483731" r:id="rId5"/>
    <p:sldMasterId id="2147483732" r:id="rId6"/>
  </p:sldMasterIdLst>
  <p:notesMasterIdLst>
    <p:notesMasterId r:id="rId31"/>
  </p:notesMasterIdLst>
  <p:handoutMasterIdLst>
    <p:handoutMasterId r:id="rId32"/>
  </p:handoutMasterIdLst>
  <p:sldIdLst>
    <p:sldId id="256" r:id="rId7"/>
    <p:sldId id="319" r:id="rId8"/>
    <p:sldId id="468" r:id="rId9"/>
    <p:sldId id="469" r:id="rId10"/>
    <p:sldId id="470" r:id="rId11"/>
    <p:sldId id="471" r:id="rId12"/>
    <p:sldId id="472" r:id="rId13"/>
    <p:sldId id="473" r:id="rId14"/>
    <p:sldId id="474" r:id="rId15"/>
    <p:sldId id="475" r:id="rId16"/>
    <p:sldId id="476" r:id="rId17"/>
    <p:sldId id="477" r:id="rId18"/>
    <p:sldId id="478" r:id="rId19"/>
    <p:sldId id="489" r:id="rId20"/>
    <p:sldId id="479" r:id="rId21"/>
    <p:sldId id="490" r:id="rId22"/>
    <p:sldId id="467" r:id="rId23"/>
    <p:sldId id="287" r:id="rId24"/>
    <p:sldId id="483" r:id="rId25"/>
    <p:sldId id="484" r:id="rId26"/>
    <p:sldId id="485" r:id="rId27"/>
    <p:sldId id="486" r:id="rId28"/>
    <p:sldId id="487" r:id="rId29"/>
    <p:sldId id="488" r:id="rId30"/>
  </p:sldIdLst>
  <p:sldSz cx="12192000" cy="6858000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 Björnson" initials="EB" lastIdx="1" clrIdx="0">
    <p:extLst>
      <p:ext uri="{19B8F6BF-5375-455C-9EA6-DF929625EA0E}">
        <p15:presenceInfo xmlns:p15="http://schemas.microsoft.com/office/powerpoint/2012/main" userId="S::emibj29@liu.se::b0a7c065-f6f4-41b0-b3e4-ccdb47e1a0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D9EF"/>
    <a:srgbClr val="00B9E7"/>
    <a:srgbClr val="00CFB5"/>
    <a:srgbClr val="00CBD5"/>
    <a:srgbClr val="3BA890"/>
    <a:srgbClr val="009CA6"/>
    <a:srgbClr val="0099C6"/>
    <a:srgbClr val="2D89B1"/>
    <a:srgbClr val="009BA8"/>
    <a:srgbClr val="17C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just forma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Inget format, tabellrutnä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69" autoAdjust="0"/>
    <p:restoredTop sz="94563" autoAdjust="0"/>
  </p:normalViewPr>
  <p:slideViewPr>
    <p:cSldViewPr snapToGrid="0" snapToObjects="1">
      <p:cViewPr varScale="1">
        <p:scale>
          <a:sx n="91" d="100"/>
          <a:sy n="91" d="100"/>
        </p:scale>
        <p:origin x="94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97" d="100"/>
          <a:sy n="197" d="100"/>
        </p:scale>
        <p:origin x="29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90402-8E07-BB4F-A189-6AD7200B2129}" type="datetime1">
              <a:rPr lang="en-US" smtClean="0"/>
              <a:pPr/>
              <a:t>5/17/20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91D49-AD30-AD49-8FCC-B045B8D02F0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29339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8E3D5-343E-3741-80FE-788E6CEB802F}" type="datetime1">
              <a:rPr lang="en-US" smtClean="0"/>
              <a:pPr/>
              <a:t>5/17/20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C25B8-6A37-0E42-AD12-4E95E5CB520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4151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429060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2" y="999226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30357"/>
            <a:ext cx="10853647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911CA207-A279-F640-8934-9EE6B3497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8B6631B-95A4-2143-A2F6-F35579CFF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0FAA9FCB-7BA4-3447-9255-86CEAB11D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75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and 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1" y="999229"/>
            <a:ext cx="10853649" cy="773510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5" name="Platshållare för bild 4"/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FC50606E-8D65-BB40-89C3-DB05E68B2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11" name="Platshållare för datum 3">
            <a:extLst>
              <a:ext uri="{FF2B5EF4-FFF2-40B4-BE49-F238E27FC236}">
                <a16:creationId xmlns:a16="http://schemas.microsoft.com/office/drawing/2014/main" id="{059B143B-6B9A-ED4B-81EA-C35DA483C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15" name="Platshållare för bildnummer 5">
            <a:extLst>
              <a:ext uri="{FF2B5EF4-FFF2-40B4-BE49-F238E27FC236}">
                <a16:creationId xmlns:a16="http://schemas.microsoft.com/office/drawing/2014/main" id="{3E0483E7-AAC7-2B4D-9123-C3A4ABB4B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32732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2" y="1905000"/>
            <a:ext cx="10853648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BB349C82-4C63-EC4C-A8A7-FD899796B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12" name="Platshållare för datum 3">
            <a:extLst>
              <a:ext uri="{FF2B5EF4-FFF2-40B4-BE49-F238E27FC236}">
                <a16:creationId xmlns:a16="http://schemas.microsoft.com/office/drawing/2014/main" id="{2D959D94-F7D1-E244-BECA-4A98CF6F5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13" name="Platshållare för bildnummer 5">
            <a:extLst>
              <a:ext uri="{FF2B5EF4-FFF2-40B4-BE49-F238E27FC236}">
                <a16:creationId xmlns:a16="http://schemas.microsoft.com/office/drawing/2014/main" id="{015140B2-02FD-ED43-801A-2A8291EE6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94348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Georgia" panose="02040502050405020303" pitchFamily="18" charset="0"/>
              </a:defRPr>
            </a:lvl1pPr>
            <a:lvl2pPr>
              <a:defRPr sz="2400">
                <a:latin typeface="Georgia" panose="02040502050405020303" pitchFamily="18" charset="0"/>
              </a:defRPr>
            </a:lvl2pPr>
            <a:lvl3pPr>
              <a:defRPr sz="2000"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 sz="18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1" name="Platshållare för text 2"/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5BB7419D-5D99-184B-955B-D265CB54A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C2755720-236A-4B4B-A991-421F3434B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CC87F509-AEF2-514A-9CB6-4BF313EC7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31842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00DFF27C-0050-8E48-AEB9-A2DE348F2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BC844AAE-555C-1141-B5A2-7ED5CB1EE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11" name="Platshållare för bildnummer 5">
            <a:extLst>
              <a:ext uri="{FF2B5EF4-FFF2-40B4-BE49-F238E27FC236}">
                <a16:creationId xmlns:a16="http://schemas.microsoft.com/office/drawing/2014/main" id="{44C99517-7C74-004B-A5D6-5FDE09118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73708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E84C533A-F41D-3346-8D45-35153C120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56F624F0-DB1F-EF4D-9BD4-06BA3C31A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6C6500F4-F1DE-624B-80B2-49A567E96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7432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4" y="999226"/>
            <a:ext cx="10853646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830357"/>
            <a:ext cx="10853646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55995D90-25D8-384B-A46F-160E9E383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8A692CE-228F-0844-926B-5232F5494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97852D4C-84F0-3949-8CDC-50C3633A9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48061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, imag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11" name="Platshållare för bild 4">
            <a:extLst>
              <a:ext uri="{FF2B5EF4-FFF2-40B4-BE49-F238E27FC236}">
                <a16:creationId xmlns:a16="http://schemas.microsoft.com/office/drawing/2014/main" id="{4B55AB18-316E-264C-927D-4D03F39D0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FA36A156-6EAA-8B43-9325-7D4C8E2134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132DCA5-CDDD-F241-9907-58F264C53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75276A65-6720-E04B-959F-E57E25A25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268EE809-60DC-E440-91E8-6E90F4DE4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28649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char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3" y="1905000"/>
            <a:ext cx="10853647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F285BBA9-562D-6444-A17F-E0492E9BC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781A8FD2-C5A7-B140-9BA6-8AF5BBB52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C308A004-4F95-B54A-9649-D62E0EEC3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09737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2">
            <a:extLst>
              <a:ext uri="{FF2B5EF4-FFF2-40B4-BE49-F238E27FC236}">
                <a16:creationId xmlns:a16="http://schemas.microsoft.com/office/drawing/2014/main" id="{7BBCE10B-BEB5-C340-AE77-7D4BD1D64B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53D4044F-E6FF-8446-991D-438F372AF4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3740D7A9-B102-1643-B9D5-8E52AFCBB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6E9C796-43FC-104B-8381-02B836BB9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796E3486-504B-8043-A441-37196A064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6250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74C2AC3D-8B24-D043-A184-8129BB1C45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9EFCEF1B-9AA4-AF4B-B77E-89114A2225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39124406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KorolevLiU Medium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6" name="Platshållare för datum 3">
            <a:extLst>
              <a:ext uri="{FF2B5EF4-FFF2-40B4-BE49-F238E27FC236}">
                <a16:creationId xmlns:a16="http://schemas.microsoft.com/office/drawing/2014/main" id="{6AD72A37-0CF9-0C45-BCEB-147B3349D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7" name="Platshållare för bildnummer 5">
            <a:extLst>
              <a:ext uri="{FF2B5EF4-FFF2-40B4-BE49-F238E27FC236}">
                <a16:creationId xmlns:a16="http://schemas.microsoft.com/office/drawing/2014/main" id="{41869A04-DECF-DC43-BAE5-004FEA893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39EE8717-66D7-8C4C-A492-3649D8B39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6127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0A121673-30B5-7649-BD60-CD11B179D1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7D166447-8536-A34D-BAEC-11DFDD3CEE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28166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CA421164-D20C-3B4A-A553-2AB01ACDB9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1FA06165-70FC-CA4C-827B-B5E05CEBCDF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C5B895-9C87-1B42-8B95-8AF00D6438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9849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3CCBC453-3480-F64C-8C58-28AAEFD18B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F306A04-0B94-0042-99CA-48896D854D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423DAAFA-E37B-E248-A732-B1BB274D63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A3CD67F-2AFA-5B41-BF38-85AA5D3EB2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7AAA565B-EB39-7044-B674-F2C4DCE646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6DDDA741-6E1C-A145-B3AD-4EF4C420FD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14" name="Platshållare för sidfot 4">
            <a:extLst>
              <a:ext uri="{FF2B5EF4-FFF2-40B4-BE49-F238E27FC236}">
                <a16:creationId xmlns:a16="http://schemas.microsoft.com/office/drawing/2014/main" id="{DD75F027-E55B-2E47-9821-FB316251B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15" name="Platshållare för datum 3">
            <a:extLst>
              <a:ext uri="{FF2B5EF4-FFF2-40B4-BE49-F238E27FC236}">
                <a16:creationId xmlns:a16="http://schemas.microsoft.com/office/drawing/2014/main" id="{F0A35DE8-8E32-1B41-8EFD-E14B1E4AB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16" name="Platshållare för bildnummer 5">
            <a:extLst>
              <a:ext uri="{FF2B5EF4-FFF2-40B4-BE49-F238E27FC236}">
                <a16:creationId xmlns:a16="http://schemas.microsoft.com/office/drawing/2014/main" id="{357B14DF-34C0-4741-9BAA-77A55CE40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885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DBF04F-8D9C-6E48-A568-FAEE90058A94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67790" y="5754200"/>
            <a:ext cx="2656410" cy="97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5" r:id="rId3"/>
    <p:sldLayoutId id="2147483708" r:id="rId4"/>
    <p:sldLayoutId id="2147483662" r:id="rId5"/>
    <p:sldLayoutId id="2147483666" r:id="rId6"/>
    <p:sldLayoutId id="2147483667" r:id="rId7"/>
    <p:sldLayoutId id="2147483710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Rak 5">
            <a:extLst>
              <a:ext uri="{FF2B5EF4-FFF2-40B4-BE49-F238E27FC236}">
                <a16:creationId xmlns:a16="http://schemas.microsoft.com/office/drawing/2014/main" id="{A6E1C386-BE1B-DC4D-B179-8DBC8BF17B87}"/>
              </a:ext>
            </a:extLst>
          </p:cNvPr>
          <p:cNvCxnSpPr>
            <a:cxnSpLocks/>
          </p:cNvCxnSpPr>
          <p:nvPr userDrawn="1"/>
        </p:nvCxnSpPr>
        <p:spPr>
          <a:xfrm>
            <a:off x="203200" y="6120611"/>
            <a:ext cx="1175886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Bildobjekt 6">
            <a:extLst>
              <a:ext uri="{FF2B5EF4-FFF2-40B4-BE49-F238E27FC236}">
                <a16:creationId xmlns:a16="http://schemas.microsoft.com/office/drawing/2014/main" id="{BE4903E3-FD3B-4943-B0BF-B7711121EE6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0895" y="6195071"/>
            <a:ext cx="1593422" cy="58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3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660" r:id="rId2"/>
    <p:sldLayoutId id="2147483661" r:id="rId3"/>
    <p:sldLayoutId id="2147483663" r:id="rId4"/>
    <p:sldLayoutId id="2147483700" r:id="rId5"/>
    <p:sldLayoutId id="2147483701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53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3">
            <a:extLst>
              <a:ext uri="{FF2B5EF4-FFF2-40B4-BE49-F238E27FC236}">
                <a16:creationId xmlns:a16="http://schemas.microsoft.com/office/drawing/2014/main" id="{F92D805D-7905-F84C-B9CA-E615F3889573}"/>
              </a:ext>
            </a:extLst>
          </p:cNvPr>
          <p:cNvSpPr txBox="1">
            <a:spLocks/>
          </p:cNvSpPr>
          <p:nvPr userDrawn="1"/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cxnSp>
        <p:nvCxnSpPr>
          <p:cNvPr id="11" name="Rak 5">
            <a:extLst>
              <a:ext uri="{FF2B5EF4-FFF2-40B4-BE49-F238E27FC236}">
                <a16:creationId xmlns:a16="http://schemas.microsoft.com/office/drawing/2014/main" id="{F9A8E75B-B9A8-6B42-BBB0-669071CD2547}"/>
              </a:ext>
            </a:extLst>
          </p:cNvPr>
          <p:cNvCxnSpPr>
            <a:cxnSpLocks/>
          </p:cNvCxnSpPr>
          <p:nvPr userDrawn="1"/>
        </p:nvCxnSpPr>
        <p:spPr>
          <a:xfrm>
            <a:off x="203200" y="6120611"/>
            <a:ext cx="11758863" cy="0"/>
          </a:xfrm>
          <a:prstGeom prst="line">
            <a:avLst/>
          </a:prstGeom>
          <a:ln w="158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Bildobjekt 6">
            <a:extLst>
              <a:ext uri="{FF2B5EF4-FFF2-40B4-BE49-F238E27FC236}">
                <a16:creationId xmlns:a16="http://schemas.microsoft.com/office/drawing/2014/main" id="{740DF945-49E4-9548-ADB5-2A23E1DA427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4298" y="6195071"/>
            <a:ext cx="1593419" cy="58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4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TSKS14</a:t>
            </a:r>
            <a:br>
              <a:rPr lang="en-US" dirty="0"/>
            </a:br>
            <a:r>
              <a:rPr lang="en-US" dirty="0"/>
              <a:t>Multiple Antenna Communications</a:t>
            </a:r>
            <a:endParaRPr lang="en-GB" dirty="0"/>
          </a:p>
        </p:txBody>
      </p:sp>
      <p:sp>
        <p:nvSpPr>
          <p:cNvPr id="5" name="Underrubrik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11, 2020</a:t>
            </a:r>
          </a:p>
          <a:p>
            <a:endParaRPr lang="en-US" dirty="0"/>
          </a:p>
          <a:p>
            <a:r>
              <a:rPr lang="en-US" dirty="0"/>
              <a:t>Emil Björnson</a:t>
            </a:r>
          </a:p>
        </p:txBody>
      </p:sp>
    </p:spTree>
    <p:extLst>
      <p:ext uri="{BB962C8B-B14F-4D97-AF65-F5344CB8AC3E}">
        <p14:creationId xmlns:p14="http://schemas.microsoft.com/office/powerpoint/2010/main" val="38762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C375-D13D-0940-9960-7D7EC1035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from max-min power control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D9B5F7B-002A-C547-B15E-5AAE63E177E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dirty="0"/>
                  <a:t>Optimal power control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		</a:t>
                </a:r>
                <a:r>
                  <a:rPr lang="en-US" b="1" dirty="0"/>
                  <a:t>Uplink:			Downlink: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>
                                      <a:latin typeface="Cambria Math" charset="0"/>
                                    </a:rPr>
                                    <m:t>min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𝛾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sv-SE" i="1">
                          <a:latin typeface="Cambria Math" charset="0"/>
                        </a:rPr>
                        <m:t>            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i="1">
                              <a:latin typeface="Cambria Math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𝑑𝑙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𝑑𝑙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sv-SE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sv-SE" i="1"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sv-SE" i="1">
                                      <a:latin typeface="Cambria Math" charset="0"/>
                                    </a:rPr>
                                    <m:t>𝐾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sv-SE" i="1">
                                                  <a:latin typeface="Cambria Math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sv-SE" i="1">
                                                  <a:latin typeface="Cambria Math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den>
                                  </m:f>
                                </m:e>
                              </m:nary>
                              <m:r>
                                <a:rPr lang="sv-SE" i="1"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</a:rPr>
                                    <m:t>𝑑𝑙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sv-SE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sv-SE" i="1"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sv-SE" i="1">
                                      <a:latin typeface="Cambria Math" charset="0"/>
                                    </a:rPr>
                                    <m:t>𝐾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sv-SE" i="1">
                                                  <a:latin typeface="Cambria Math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sv-SE" i="1">
                                                  <a:latin typeface="Cambria Math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sv-SE" i="1">
                                                  <a:latin typeface="Cambria Math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sv-SE" i="1">
                                                  <a:latin typeface="Cambria Math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den>
                                  </m:f>
                                </m:e>
                              </m:nary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Inversely proportional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  <a:ea typeface="Georgia" charset="0"/>
                                <a:cs typeface="Georgia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𝑢𝑙</m:t>
                            </m:r>
                          </m:sub>
                        </m:sSub>
                        <m:sSubSup>
                          <m:sSub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sv-SE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sv-SE" i="1">
                            <a:latin typeface="Cambria Math" charset="0"/>
                          </a:rPr>
                          <m:t>1+</m:t>
                        </m:r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  <a:ea typeface="Georgia" charset="0"/>
                                <a:cs typeface="Georgia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𝑢𝑙</m:t>
                            </m:r>
                          </m:sub>
                        </m:sSub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(approximately)</a:t>
                </a:r>
              </a:p>
              <a:p>
                <a:pPr lvl="1"/>
                <a:r>
                  <a:rPr lang="en-US" dirty="0"/>
                  <a:t>Inversely proportional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(approximately)</a:t>
                </a:r>
              </a:p>
              <a:p>
                <a:pPr lvl="1"/>
                <a:r>
                  <a:rPr lang="en-US" dirty="0"/>
                  <a:t>Spend more power on the weakest users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D9B5F7B-002A-C547-B15E-5AAE63E17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 b="-687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ED8E9-E04A-BE47-99E4-F430CF889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F0406-A72D-1B47-BFD9-9451E7E0AE3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A8734-AC60-C147-903C-9F4CECE4E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10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8038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6AC38-AE8D-C544-84BF-F058B599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performs the optimization?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918CB4F-4814-2D4D-9968-9E01C3CD552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Power-control coefficients depend on</a:t>
                </a:r>
              </a:p>
              <a:p>
                <a:pPr lvl="1"/>
                <a:r>
                  <a:rPr lang="en-US" dirty="0"/>
                  <a:t>Channel conditions: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of all users</a:t>
                </a:r>
              </a:p>
              <a:p>
                <a:pPr lvl="1"/>
                <a:r>
                  <a:rPr lang="en-US" dirty="0"/>
                  <a:t>Maximum transmit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𝑢𝑙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𝑑𝑙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Easiest to implement at the base station</a:t>
                </a:r>
              </a:p>
              <a:p>
                <a:pPr lvl="1"/>
                <a:r>
                  <a:rPr lang="en-US" dirty="0"/>
                  <a:t>Compute downlink coefficients and use them</a:t>
                </a:r>
              </a:p>
              <a:p>
                <a:pPr lvl="1"/>
                <a:r>
                  <a:rPr lang="en-US" dirty="0"/>
                  <a:t>Compute uplink coefficients and tell user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Update when users have moved or entered/exited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918CB4F-4814-2D4D-9968-9E01C3CD5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 b="-125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54B6F-FC78-5B40-83A8-92A0D2B8F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552AA-994D-AC48-93BC-DCCA76BBD25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879E4-9E0A-9444-88CF-3FEE0F11B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3462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E78F770-7BB7-6842-8135-BD4E4CA26057}"/>
              </a:ext>
            </a:extLst>
          </p:cNvPr>
          <p:cNvSpPr/>
          <p:nvPr/>
        </p:nvSpPr>
        <p:spPr>
          <a:xfrm>
            <a:off x="55420" y="5999018"/>
            <a:ext cx="12011891" cy="20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D07DF-99C4-C045-A162-2D796E41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example: Urban deployment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2E12709-8116-644E-9DD3-3A9C9DE8774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0853647" cy="4665986"/>
              </a:xfrm>
            </p:spPr>
            <p:txBody>
              <a:bodyPr/>
              <a:lstStyle/>
              <a:p>
                <a:r>
                  <a:rPr lang="en-US" dirty="0"/>
                  <a:t>Single-cell setup</a:t>
                </a:r>
              </a:p>
              <a:p>
                <a:pPr lvl="1"/>
                <a:r>
                  <a:rPr lang="en-US" dirty="0"/>
                  <a:t>Circular cell with radius 500 m</a:t>
                </a:r>
                <a:endParaRPr lang="en-US" baseline="30000" dirty="0"/>
              </a:p>
              <a:p>
                <a:pPr lvl="1"/>
                <a:r>
                  <a:rPr lang="en-US" dirty="0"/>
                  <a:t>Base station: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=100 </m:t>
                    </m:r>
                  </m:oMath>
                </a14:m>
                <a:r>
                  <a:rPr lang="en-US" dirty="0"/>
                  <a:t>antennas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 uniformly users</a:t>
                </a:r>
              </a:p>
              <a:p>
                <a:pPr lvl="1">
                  <a:spcBef>
                    <a:spcPts val="0"/>
                  </a:spcBef>
                </a:pPr>
                <a:endParaRPr lang="en-US" dirty="0"/>
              </a:p>
              <a:p>
                <a:r>
                  <a:rPr lang="en-US" dirty="0"/>
                  <a:t>Important properties</a:t>
                </a:r>
              </a:p>
              <a:p>
                <a:pPr lvl="1"/>
                <a:r>
                  <a:rPr lang="en-US" dirty="0"/>
                  <a:t>Independent Rayleigh fading</a:t>
                </a:r>
              </a:p>
              <a:p>
                <a:pPr lvl="1"/>
                <a:r>
                  <a:rPr lang="en-US" dirty="0"/>
                  <a:t>No inter-cell interference</a:t>
                </a:r>
              </a:p>
              <a:p>
                <a:pPr lvl="1"/>
                <a:r>
                  <a:rPr lang="en-US" dirty="0"/>
                  <a:t>Carrier frequency: 2 GHz</a:t>
                </a:r>
              </a:p>
              <a:p>
                <a:pPr lvl="1"/>
                <a:r>
                  <a:rPr lang="en-US" dirty="0"/>
                  <a:t>Bandwidth 20 MHz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2E12709-8116-644E-9DD3-3A9C9DE877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0853647" cy="4665986"/>
              </a:xfrm>
              <a:blipFill>
                <a:blip r:embed="rId2"/>
                <a:stretch>
                  <a:fillRect l="-702" t="-190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0396F-8BBC-8C47-804E-7D9867CAC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C4600-969B-AD40-B77B-9BCAB735117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D0FD6-C819-DF41-9466-486399691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12</a:t>
            </a:fld>
            <a:endParaRPr lang="sv-SE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1BE8B4-689C-0440-A556-6B5531893F3C}"/>
              </a:ext>
            </a:extLst>
          </p:cNvPr>
          <p:cNvGrpSpPr/>
          <p:nvPr/>
        </p:nvGrpSpPr>
        <p:grpSpPr>
          <a:xfrm>
            <a:off x="8750105" y="1341867"/>
            <a:ext cx="2978254" cy="2934711"/>
            <a:chOff x="9670959" y="1806101"/>
            <a:chExt cx="2057400" cy="20574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5B97816-FB0F-D840-80AC-C1C4C8060FB2}"/>
                </a:ext>
              </a:extLst>
            </p:cNvPr>
            <p:cNvSpPr/>
            <p:nvPr/>
          </p:nvSpPr>
          <p:spPr>
            <a:xfrm>
              <a:off x="9670959" y="1806101"/>
              <a:ext cx="2057400" cy="20574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FCFD412-3D83-364F-97F8-08D42EDC0DBA}"/>
                </a:ext>
              </a:extLst>
            </p:cNvPr>
            <p:cNvCxnSpPr>
              <a:endCxn id="7" idx="7"/>
            </p:cNvCxnSpPr>
            <p:nvPr/>
          </p:nvCxnSpPr>
          <p:spPr>
            <a:xfrm flipV="1">
              <a:off x="10699659" y="2107400"/>
              <a:ext cx="727401" cy="72740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5F97BD-8B22-D144-8680-C0F9E6825209}"/>
                </a:ext>
              </a:extLst>
            </p:cNvPr>
            <p:cNvSpPr txBox="1"/>
            <p:nvPr/>
          </p:nvSpPr>
          <p:spPr>
            <a:xfrm>
              <a:off x="10324867" y="2226944"/>
              <a:ext cx="835228" cy="323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Georgia"/>
                  <a:cs typeface="Georgia"/>
                </a:rPr>
                <a:t>500 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048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EE800-0741-CF4E-81E0-C741D10B9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parameter values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2D797-78F7-274D-B4E0-392B0D02ED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2" y="5155573"/>
            <a:ext cx="10853647" cy="831130"/>
          </a:xfrm>
        </p:spPr>
        <p:txBody>
          <a:bodyPr/>
          <a:lstStyle/>
          <a:p>
            <a:r>
              <a:rPr lang="en-US" dirty="0"/>
              <a:t>1 </a:t>
            </a:r>
            <a:r>
              <a:rPr lang="en-US" dirty="0" err="1"/>
              <a:t>ms</a:t>
            </a:r>
            <a:r>
              <a:rPr lang="en-US" dirty="0"/>
              <a:t> x 200 kHz = 200 samples per coherence interval</a:t>
            </a:r>
          </a:p>
          <a:p>
            <a:pPr lvl="1"/>
            <a:r>
              <a:rPr lang="en-US" dirty="0"/>
              <a:t>10 for pilots, 63 for uplink (33%), 127 for downlink (67%)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E2496-6AC4-8F41-9F47-D79681492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3111F-DDC1-094E-BD4C-7C709F97709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1D936-62D9-BE4E-B580-953C29450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13</a:t>
            </a:fld>
            <a:endParaRPr lang="sv-SE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24B5EC0-7967-1847-8DC9-A642A6DE6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507659"/>
              </p:ext>
            </p:extLst>
          </p:nvPr>
        </p:nvGraphicFramePr>
        <p:xfrm>
          <a:off x="1235459" y="1829698"/>
          <a:ext cx="428595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2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Parameter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Value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Base station antenna gain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dBi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User terminal antenna gain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dBi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Base station receiver noise figure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 dB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Terminal receiver noise figure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 dB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Nominal noise temperature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300 K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Coherence time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Coherence bandwidth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200 kHz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9FF5FA90-EDE6-B74F-9DF9-F5CEF571DC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6134532"/>
                  </p:ext>
                </p:extLst>
              </p:nvPr>
            </p:nvGraphicFramePr>
            <p:xfrm>
              <a:off x="5932487" y="1829699"/>
              <a:ext cx="5384801" cy="29667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1899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658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636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Arial" charset="0"/>
                            </a:rPr>
                            <a:t>Parameter 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Arial" charset="0"/>
                            </a:rPr>
                            <a:t>Value</a:t>
                          </a: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636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charset="0"/>
                            </a:rPr>
                            <a:t>Base station antenna height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charset="0"/>
                            </a:rPr>
                            <a:t>25 m</a:t>
                          </a: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636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charset="0"/>
                            </a:rPr>
                            <a:t>User terminal height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charset="0"/>
                            </a:rPr>
                            <a:t>1.5 m</a:t>
                          </a: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073436">
                    <a:tc gridSpan="2"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charset="0"/>
                            </a:rPr>
                            <a:t>Path loss model (3GPP):</a:t>
                          </a:r>
                        </a:p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−25.</m:t>
                                </m:r>
                                <m:r>
                                  <a:rPr lang="en-US" sz="1600" b="0" i="1" u="none" strike="noStrike" dirty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sv-SE" sz="16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−37.6</m:t>
                                </m:r>
                                <m:func>
                                  <m:funcPr>
                                    <m:ctrlPr>
                                      <a:rPr lang="sv-SE" sz="16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sv-SE" sz="1600" b="0" i="1" u="none" strike="noStrike" dirty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sv-SE" sz="1600" b="0" i="0" u="none" strike="noStrike" dirty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sv-SE" sz="1600" b="0" i="1" u="none" strike="noStrike" dirty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sv-SE" sz="1600" b="0" i="1" u="none" strike="noStrike" dirty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sv-SE" sz="1600" b="0" i="1" u="none" strike="noStrike" dirty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sv-SE" sz="1600" b="0" i="0" u="none" strike="noStrike" dirty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distance</m:t>
                                            </m:r>
                                          </m:num>
                                          <m:den>
                                            <m:r>
                                              <a:rPr lang="sv-SE" sz="1600" b="0" i="1" u="none" strike="noStrike" dirty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1 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sv-SE" sz="1600" b="0" i="0" u="none" strike="noStrike" dirty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m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6350" marR="6350" marT="635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2783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charset="0"/>
                            </a:rPr>
                            <a:t>Maximum radiated power at base station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charset="0"/>
                            </a:rPr>
                            <a:t>40 W</a:t>
                          </a: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6636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charset="0"/>
                            </a:rPr>
                            <a:t>Maximum radiated power per user terminal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charset="0"/>
                            </a:rPr>
                            <a:t>0.1 W</a:t>
                          </a: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9FF5FA90-EDE6-B74F-9DF9-F5CEF571DC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6134532"/>
                  </p:ext>
                </p:extLst>
              </p:nvPr>
            </p:nvGraphicFramePr>
            <p:xfrm>
              <a:off x="5932487" y="1829699"/>
              <a:ext cx="5384801" cy="29667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1899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658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636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Arial" charset="0"/>
                            </a:rPr>
                            <a:t>Parameter 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Arial" charset="0"/>
                            </a:rPr>
                            <a:t>Value</a:t>
                          </a: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636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charset="0"/>
                            </a:rPr>
                            <a:t>Base station antenna height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charset="0"/>
                            </a:rPr>
                            <a:t>25 m</a:t>
                          </a: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636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charset="0"/>
                            </a:rPr>
                            <a:t>User terminal height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charset="0"/>
                            </a:rPr>
                            <a:t>1.5 m</a:t>
                          </a: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073436">
                    <a:tc gridSpan="2"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 marL="6350" marR="6350" marT="6350" marB="0" anchor="ctr">
                        <a:blipFill>
                          <a:blip r:embed="rId2"/>
                          <a:stretch>
                            <a:fillRect l="-235" t="-104762" r="-235" b="-8571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2783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charset="0"/>
                            </a:rPr>
                            <a:t>Maximum radiated power at base station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charset="0"/>
                            </a:rPr>
                            <a:t>40 W</a:t>
                          </a: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6636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charset="0"/>
                            </a:rPr>
                            <a:t>Maximum radiated power per user terminal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charset="0"/>
                            </a:rPr>
                            <a:t>0.1 W</a:t>
                          </a: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26514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A1762F4-5956-3742-BAB7-59E8ACD5AD41}"/>
              </a:ext>
            </a:extLst>
          </p:cNvPr>
          <p:cNvSpPr/>
          <p:nvPr/>
        </p:nvSpPr>
        <p:spPr>
          <a:xfrm>
            <a:off x="55420" y="5999018"/>
            <a:ext cx="12011891" cy="20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079C5-4A66-1E45-898B-066CEDEF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Uplink signal-to-noise ratio (SNR)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3D623-67C9-8841-A4FB-C986D851CC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E" dirty="0"/>
              <a:t>Users at different locations</a:t>
            </a:r>
          </a:p>
          <a:p>
            <a:pPr lvl="1"/>
            <a:r>
              <a:rPr lang="en-SE" dirty="0"/>
              <a:t>Cell edge</a:t>
            </a:r>
          </a:p>
          <a:p>
            <a:pPr lvl="1"/>
            <a:r>
              <a:rPr lang="en-SE" dirty="0"/>
              <a:t>Cell center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89A0E-1C37-B942-A131-C5A506AEB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DAFD3-1AA5-F841-B777-351EA77A13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3C1BF-3098-6C40-A478-CDAA1FB01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14</a:t>
            </a:fld>
            <a:endParaRPr lang="sv-S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C51686-4CB6-AA43-8FA1-7C954CB555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52"/>
          <a:stretch/>
        </p:blipFill>
        <p:spPr>
          <a:xfrm>
            <a:off x="4955311" y="1625599"/>
            <a:ext cx="7112000" cy="512319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6DCBCBA-A1AD-C142-8BC2-A80E7005AB1B}"/>
              </a:ext>
            </a:extLst>
          </p:cNvPr>
          <p:cNvGrpSpPr/>
          <p:nvPr/>
        </p:nvGrpSpPr>
        <p:grpSpPr>
          <a:xfrm>
            <a:off x="9199766" y="3920939"/>
            <a:ext cx="2024681" cy="1995080"/>
            <a:chOff x="9670959" y="1806101"/>
            <a:chExt cx="2057400" cy="20574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6747E73-3E6E-844D-BDC1-571021EEEDA4}"/>
                </a:ext>
              </a:extLst>
            </p:cNvPr>
            <p:cNvSpPr/>
            <p:nvPr/>
          </p:nvSpPr>
          <p:spPr>
            <a:xfrm>
              <a:off x="9670959" y="1806101"/>
              <a:ext cx="2057400" cy="20574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A84A25F-A405-C944-8F1B-BE964EF75056}"/>
                </a:ext>
              </a:extLst>
            </p:cNvPr>
            <p:cNvCxnSpPr>
              <a:endCxn id="16" idx="7"/>
            </p:cNvCxnSpPr>
            <p:nvPr/>
          </p:nvCxnSpPr>
          <p:spPr>
            <a:xfrm flipV="1">
              <a:off x="10699659" y="2107400"/>
              <a:ext cx="727401" cy="72740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52A380-6386-6949-AD8E-59F55B726296}"/>
                </a:ext>
              </a:extLst>
            </p:cNvPr>
            <p:cNvSpPr txBox="1"/>
            <p:nvPr/>
          </p:nvSpPr>
          <p:spPr>
            <a:xfrm>
              <a:off x="9843175" y="2226944"/>
              <a:ext cx="1316920" cy="479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Georgia"/>
                  <a:cs typeface="Georgia"/>
                </a:rPr>
                <a:t>500 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0CBD936-8B60-1B42-9E99-B3FE299EFE51}"/>
                  </a:ext>
                </a:extLst>
              </p:cNvPr>
              <p:cNvSpPr/>
              <p:nvPr/>
            </p:nvSpPr>
            <p:spPr>
              <a:xfrm>
                <a:off x="663751" y="3457671"/>
                <a:ext cx="4080599" cy="22425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600"/>
                  </a:spcAft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Simulation methodology</a:t>
                </a:r>
              </a:p>
              <a:p>
                <a:pPr marL="457200" indent="-457200">
                  <a:buAutoNum type="arabicParenR"/>
                </a:pPr>
                <a:r>
                  <a:rPr lang="en-US" sz="2400" dirty="0">
                    <a:solidFill>
                      <a:schemeClr val="tx1"/>
                    </a:solidFill>
                  </a:rPr>
                  <a:t>Drop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users in the cell</a:t>
                </a:r>
              </a:p>
              <a:p>
                <a:pPr marL="457200" indent="-457200">
                  <a:buAutoNum type="arabicParenR"/>
                </a:pPr>
                <a:r>
                  <a:rPr lang="en-US" sz="2400" dirty="0">
                    <a:solidFill>
                      <a:schemeClr val="tx1"/>
                    </a:solidFill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arenR"/>
                </a:pPr>
                <a:r>
                  <a:rPr lang="en-US" sz="2400" dirty="0">
                    <a:solidFill>
                      <a:schemeClr val="tx1"/>
                    </a:solidFill>
                  </a:rPr>
                  <a:t>Compute power control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arenR"/>
                </a:pPr>
                <a:r>
                  <a:rPr lang="en-US" sz="2400" dirty="0">
                    <a:solidFill>
                      <a:schemeClr val="tx1"/>
                    </a:solidFill>
                  </a:rPr>
                  <a:t>Compute data rates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0CBD936-8B60-1B42-9E99-B3FE299EF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51" y="3457671"/>
                <a:ext cx="4080599" cy="2242544"/>
              </a:xfrm>
              <a:prstGeom prst="rect">
                <a:avLst/>
              </a:prstGeom>
              <a:blipFill>
                <a:blip r:embed="rId3"/>
                <a:stretch>
                  <a:fillRect l="-216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6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4E48276-F910-394E-A0D0-64606D49863E}"/>
              </a:ext>
            </a:extLst>
          </p:cNvPr>
          <p:cNvSpPr/>
          <p:nvPr/>
        </p:nvSpPr>
        <p:spPr>
          <a:xfrm>
            <a:off x="55420" y="5999018"/>
            <a:ext cx="12011891" cy="20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D3FDF-17C9-6C4A-856A-F68D30F8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Uplink with power control</a:t>
            </a:r>
            <a:endParaRPr lang="en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42328-0E30-9949-A0DC-409D0B83C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97CE5-2ECA-304C-91E6-F145C2CA1A4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DA3CD-7CAF-C942-9ED7-1F6481B0E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15</a:t>
            </a:fld>
            <a:endParaRPr lang="sv-S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0ADC81-F6FC-E244-82DF-6229FD038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S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2602EB-D9BD-B248-94DD-895AF8C26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0" y="1523501"/>
            <a:ext cx="6240000" cy="468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57999E-5BDD-3F48-917D-42962FB41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227" y="1574688"/>
            <a:ext cx="624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5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4E48276-F910-394E-A0D0-64606D49863E}"/>
              </a:ext>
            </a:extLst>
          </p:cNvPr>
          <p:cNvSpPr/>
          <p:nvPr/>
        </p:nvSpPr>
        <p:spPr>
          <a:xfrm>
            <a:off x="55420" y="5999018"/>
            <a:ext cx="12011891" cy="20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D3FDF-17C9-6C4A-856A-F68D30F8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Downlink with power control</a:t>
            </a:r>
            <a:endParaRPr lang="en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42328-0E30-9949-A0DC-409D0B83C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97CE5-2ECA-304C-91E6-F145C2CA1A4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DA3CD-7CAF-C942-9ED7-1F6481B0E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16</a:t>
            </a:fld>
            <a:endParaRPr lang="sv-S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0ADC81-F6FC-E244-82DF-6229FD038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S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2602EB-D9BD-B248-94DD-895AF8C26C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5420" y="1523501"/>
            <a:ext cx="6240000" cy="4680000"/>
          </a:xfrm>
          <a:prstGeom prst="rect">
            <a:avLst/>
          </a:prstGeom>
        </p:spPr>
      </p:pic>
      <p:grpSp>
        <p:nvGrpSpPr>
          <p:cNvPr id="7" name="Grupp 6">
            <a:extLst>
              <a:ext uri="{FF2B5EF4-FFF2-40B4-BE49-F238E27FC236}">
                <a16:creationId xmlns:a16="http://schemas.microsoft.com/office/drawing/2014/main" id="{1C2BAFFA-20FC-AB4E-93FD-3C7A7E025B45}"/>
              </a:ext>
            </a:extLst>
          </p:cNvPr>
          <p:cNvGrpSpPr/>
          <p:nvPr/>
        </p:nvGrpSpPr>
        <p:grpSpPr>
          <a:xfrm>
            <a:off x="6187227" y="1574688"/>
            <a:ext cx="6240000" cy="4680000"/>
            <a:chOff x="6187227" y="1574688"/>
            <a:chExt cx="6240000" cy="4680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257999E-5BDD-3F48-917D-42962FB41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6187227" y="1574688"/>
              <a:ext cx="6240000" cy="4680000"/>
            </a:xfrm>
            <a:prstGeom prst="rect">
              <a:avLst/>
            </a:prstGeom>
          </p:spPr>
        </p:pic>
        <p:sp>
          <p:nvSpPr>
            <p:cNvPr id="3" name="textruta 2">
              <a:extLst>
                <a:ext uri="{FF2B5EF4-FFF2-40B4-BE49-F238E27FC236}">
                  <a16:creationId xmlns:a16="http://schemas.microsoft.com/office/drawing/2014/main" id="{0061C649-BC73-DE41-A691-40B265E0CBB8}"/>
                </a:ext>
              </a:extLst>
            </p:cNvPr>
            <p:cNvSpPr txBox="1"/>
            <p:nvPr/>
          </p:nvSpPr>
          <p:spPr>
            <a:xfrm>
              <a:off x="10502965" y="5421760"/>
              <a:ext cx="117270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>
                  <a:latin typeface="Baskerville" panose="02020502070401020303" pitchFamily="18" charset="0"/>
                  <a:ea typeface="Baskerville" panose="02020502070401020303" pitchFamily="18" charset="0"/>
                </a:rPr>
                <a:t>Equal power</a:t>
              </a:r>
            </a:p>
          </p:txBody>
        </p:sp>
      </p:grpSp>
      <p:sp>
        <p:nvSpPr>
          <p:cNvPr id="13" name="textruta 12">
            <a:extLst>
              <a:ext uri="{FF2B5EF4-FFF2-40B4-BE49-F238E27FC236}">
                <a16:creationId xmlns:a16="http://schemas.microsoft.com/office/drawing/2014/main" id="{5D73505F-749C-374C-940E-5E845799ABBA}"/>
              </a:ext>
            </a:extLst>
          </p:cNvPr>
          <p:cNvSpPr txBox="1"/>
          <p:nvPr/>
        </p:nvSpPr>
        <p:spPr>
          <a:xfrm>
            <a:off x="1367928" y="5374239"/>
            <a:ext cx="1172706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Baskerville" panose="02020502070401020303" pitchFamily="18" charset="0"/>
                <a:ea typeface="Baskerville" panose="02020502070401020303" pitchFamily="18" charset="0"/>
              </a:rPr>
              <a:t>Equal power</a:t>
            </a:r>
          </a:p>
        </p:txBody>
      </p:sp>
    </p:spTree>
    <p:extLst>
      <p:ext uri="{BB962C8B-B14F-4D97-AF65-F5344CB8AC3E}">
        <p14:creationId xmlns:p14="http://schemas.microsoft.com/office/powerpoint/2010/main" val="274780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A0CC-DBE1-D447-9A18-EC9316F1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245CE-2CF2-C546-8DD1-B156D8C1DE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E" dirty="0"/>
              <a:t>User performance depends on transmit powers</a:t>
            </a:r>
          </a:p>
          <a:p>
            <a:pPr lvl="1"/>
            <a:r>
              <a:rPr lang="en-SE" dirty="0"/>
              <a:t>Power control must be actively done</a:t>
            </a:r>
          </a:p>
          <a:p>
            <a:pPr lvl="1"/>
            <a:endParaRPr lang="en-SE" dirty="0"/>
          </a:p>
          <a:p>
            <a:r>
              <a:rPr lang="en-SE" dirty="0"/>
              <a:t>Max-min fairness power control</a:t>
            </a:r>
          </a:p>
          <a:p>
            <a:pPr lvl="1"/>
            <a:r>
              <a:rPr lang="en-SE" dirty="0"/>
              <a:t>Give everyone the same rate, maximize the common value</a:t>
            </a:r>
          </a:p>
          <a:p>
            <a:pPr lvl="1"/>
            <a:r>
              <a:rPr lang="en-SE" dirty="0"/>
              <a:t>Power control coefficients can be computed in closed form</a:t>
            </a:r>
          </a:p>
          <a:p>
            <a:pPr lvl="1"/>
            <a:endParaRPr lang="en-SE" dirty="0"/>
          </a:p>
          <a:p>
            <a:r>
              <a:rPr lang="en-SE" dirty="0"/>
              <a:t>Insight from simulation</a:t>
            </a:r>
          </a:p>
          <a:p>
            <a:pPr lvl="1"/>
            <a:r>
              <a:rPr lang="en-SE" dirty="0"/>
              <a:t>Uplink is particularly affected by power control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33F55-32D3-7E49-884A-53F424B13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01FF0-DB2D-6E48-B0F1-E60CC49D7FD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CAF1F-1308-2D4D-857F-C869BA20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17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80055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F21BFF-2CC7-8E4B-B185-CAAAE16B27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E" dirty="0"/>
              <a:t>End of Lecture 11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F26CC-E97B-E745-96BA-A837C0071D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SE" dirty="0"/>
              <a:t>TSKS14 Multiple Antenna Communications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70912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07DF-99C4-C045-A162-2D796E41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Fixed broadband access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12709-8116-644E-9DD3-3A9C9DE87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Deliver high data rates to homes</a:t>
            </a:r>
          </a:p>
          <a:p>
            <a:pPr lvl="1"/>
            <a:r>
              <a:rPr lang="en-US" dirty="0"/>
              <a:t>7.5 homes/km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3000 homes within radius 11.3 km</a:t>
            </a:r>
          </a:p>
          <a:p>
            <a:pPr lvl="1"/>
            <a:r>
              <a:rPr lang="en-US" dirty="0"/>
              <a:t>Downlink: 20 Mb/s, Uplink: 10 Mb/s</a:t>
            </a:r>
          </a:p>
          <a:p>
            <a:pPr lvl="1"/>
            <a:endParaRPr lang="en-US" dirty="0"/>
          </a:p>
          <a:p>
            <a:r>
              <a:rPr lang="en-US" dirty="0"/>
              <a:t>Deploy a “large” base station in center</a:t>
            </a:r>
          </a:p>
          <a:p>
            <a:pPr lvl="1"/>
            <a:r>
              <a:rPr lang="en-US" dirty="0"/>
              <a:t>No inter-cell interference</a:t>
            </a:r>
          </a:p>
          <a:p>
            <a:pPr lvl="1"/>
            <a:r>
              <a:rPr lang="en-US" dirty="0"/>
              <a:t>Carrier frequency: 800 MHz</a:t>
            </a:r>
          </a:p>
          <a:p>
            <a:pPr lvl="1"/>
            <a:r>
              <a:rPr lang="en-US" dirty="0"/>
              <a:t>Bandwidth 20 MHz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0396F-8BBC-8C47-804E-7D9867CAC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C4600-969B-AD40-B77B-9BCAB735117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D0FD6-C819-DF41-9466-486399691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19</a:t>
            </a:fld>
            <a:endParaRPr lang="sv-SE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1BE8B4-689C-0440-A556-6B5531893F3C}"/>
              </a:ext>
            </a:extLst>
          </p:cNvPr>
          <p:cNvGrpSpPr/>
          <p:nvPr/>
        </p:nvGrpSpPr>
        <p:grpSpPr>
          <a:xfrm>
            <a:off x="8750105" y="1341867"/>
            <a:ext cx="2978254" cy="2934711"/>
            <a:chOff x="9670959" y="1806101"/>
            <a:chExt cx="2057400" cy="20574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5B97816-FB0F-D840-80AC-C1C4C8060FB2}"/>
                </a:ext>
              </a:extLst>
            </p:cNvPr>
            <p:cNvSpPr/>
            <p:nvPr/>
          </p:nvSpPr>
          <p:spPr>
            <a:xfrm>
              <a:off x="9670959" y="1806101"/>
              <a:ext cx="2057400" cy="20574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FCFD412-3D83-364F-97F8-08D42EDC0DBA}"/>
                </a:ext>
              </a:extLst>
            </p:cNvPr>
            <p:cNvCxnSpPr>
              <a:endCxn id="7" idx="7"/>
            </p:cNvCxnSpPr>
            <p:nvPr/>
          </p:nvCxnSpPr>
          <p:spPr>
            <a:xfrm flipV="1">
              <a:off x="10699659" y="2107400"/>
              <a:ext cx="727401" cy="72740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5F97BD-8B22-D144-8680-C0F9E6825209}"/>
                </a:ext>
              </a:extLst>
            </p:cNvPr>
            <p:cNvSpPr txBox="1"/>
            <p:nvPr/>
          </p:nvSpPr>
          <p:spPr>
            <a:xfrm>
              <a:off x="10213266" y="2219026"/>
              <a:ext cx="12137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Georgia"/>
                  <a:cs typeface="Georgia"/>
                </a:rPr>
                <a:t>11.3 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19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2A4FB-4A14-384F-A915-557C0D18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Outline of this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A7F1B-1E1F-0344-9628-1B4EA86EC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E" dirty="0"/>
              <a:t>Power control</a:t>
            </a:r>
          </a:p>
          <a:p>
            <a:pPr lvl="1"/>
            <a:r>
              <a:rPr lang="en-SE" dirty="0"/>
              <a:t>Purpose and operating points</a:t>
            </a:r>
          </a:p>
          <a:p>
            <a:pPr lvl="1"/>
            <a:r>
              <a:rPr lang="en-SE" dirty="0"/>
              <a:t>Structure of the SINR</a:t>
            </a:r>
          </a:p>
          <a:p>
            <a:endParaRPr lang="en-SE" dirty="0"/>
          </a:p>
          <a:p>
            <a:r>
              <a:rPr lang="en-SE" dirty="0"/>
              <a:t>Max-min fairness power control</a:t>
            </a:r>
          </a:p>
          <a:p>
            <a:pPr lvl="1"/>
            <a:r>
              <a:rPr lang="en-SE" dirty="0"/>
              <a:t>Uplink</a:t>
            </a:r>
          </a:p>
          <a:p>
            <a:pPr lvl="1"/>
            <a:r>
              <a:rPr lang="en-SE" dirty="0"/>
              <a:t>Downlink</a:t>
            </a:r>
          </a:p>
          <a:p>
            <a:pPr lvl="1"/>
            <a:endParaRPr lang="en-SE" dirty="0"/>
          </a:p>
          <a:p>
            <a:r>
              <a:rPr lang="en-SE" dirty="0"/>
              <a:t>Simulation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045CC-72F0-E94F-976C-842ED0320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4C24B-25C8-8C40-9A6F-56AC0E55D12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74995-109A-ED4D-BE8B-14B579D00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07442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EE800-0741-CF4E-81E0-C741D10B9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Some parameters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2D797-78F7-274D-B4E0-392B0D02ED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2" y="5275385"/>
            <a:ext cx="10853647" cy="831130"/>
          </a:xfrm>
        </p:spPr>
        <p:txBody>
          <a:bodyPr/>
          <a:lstStyle/>
          <a:p>
            <a:r>
              <a:rPr lang="en-US" dirty="0"/>
              <a:t>50 </a:t>
            </a:r>
            <a:r>
              <a:rPr lang="en-US" dirty="0" err="1"/>
              <a:t>ms</a:t>
            </a:r>
            <a:r>
              <a:rPr lang="en-US" dirty="0"/>
              <a:t> x 300 kHz = 15000 samples per coherence interval</a:t>
            </a:r>
          </a:p>
          <a:p>
            <a:pPr lvl="1"/>
            <a:r>
              <a:rPr lang="en-US" dirty="0"/>
              <a:t>3000 for pilots, 4000 for uplink, 8000 for downlink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E2496-6AC4-8F41-9F47-D79681492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3111F-DDC1-094E-BD4C-7C709F97709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1D936-62D9-BE4E-B580-953C29450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20</a:t>
            </a:fld>
            <a:endParaRPr lang="sv-SE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24B5EC0-7967-1847-8DC9-A642A6DE6E80}"/>
              </a:ext>
            </a:extLst>
          </p:cNvPr>
          <p:cNvGraphicFramePr>
            <a:graphicFrameLocks noGrp="1"/>
          </p:cNvGraphicFramePr>
          <p:nvPr/>
        </p:nvGraphicFramePr>
        <p:xfrm>
          <a:off x="1591557" y="1831015"/>
          <a:ext cx="428595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2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Parameter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Value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Base station antenna gain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dBi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Terminal antenna gain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dBi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Base station receiver noise figure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9 dB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Terminal receiver noise figure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9 dB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Nominal noise temperature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300 K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Terminal mobility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Stationary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Coherence time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50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Coherence bandwidth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300 kHz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FF5FA90-EDE6-B74F-9DF9-F5CEF571DCB5}"/>
              </a:ext>
            </a:extLst>
          </p:cNvPr>
          <p:cNvGraphicFramePr>
            <a:graphicFrameLocks noGrp="1"/>
          </p:cNvGraphicFramePr>
          <p:nvPr/>
        </p:nvGraphicFramePr>
        <p:xfrm>
          <a:off x="6095999" y="1830357"/>
          <a:ext cx="4285957" cy="2954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8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Parameter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Value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Shadow fading standard deviation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 dB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Shadow fading diversity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best of two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Path loss model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Hata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Base station antenna height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32 m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Terminal antenna height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 m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3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Total radiated power per base station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W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Radiated power per terminal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 W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517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4E48276-F910-394E-A0D0-64606D49863E}"/>
              </a:ext>
            </a:extLst>
          </p:cNvPr>
          <p:cNvSpPr/>
          <p:nvPr/>
        </p:nvSpPr>
        <p:spPr>
          <a:xfrm>
            <a:off x="55420" y="5999018"/>
            <a:ext cx="12011891" cy="20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D3FDF-17C9-6C4A-856A-F68D30F8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Uplink with power control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45874-FE1B-4E47-A44B-BDD408E996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6392" y="6206836"/>
            <a:ext cx="10853647" cy="43838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Figure 6.1 </a:t>
            </a:r>
            <a:r>
              <a:rPr lang="en-US" dirty="0"/>
              <a:t>from Fundamentals of Massive MIMO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42328-0E30-9949-A0DC-409D0B83C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97CE5-2ECA-304C-91E6-F145C2CA1A4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DA3CD-7CAF-C942-9ED7-1F6481B0E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21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B09CE1-617A-A544-82A3-26DF4CAD7F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1" t="50222" r="1978" b="1200"/>
          <a:stretch/>
        </p:blipFill>
        <p:spPr>
          <a:xfrm>
            <a:off x="1374473" y="1527588"/>
            <a:ext cx="9443054" cy="442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91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44AAB7-1D13-0641-8A44-B17D2DFEC3E4}"/>
              </a:ext>
            </a:extLst>
          </p:cNvPr>
          <p:cNvSpPr/>
          <p:nvPr/>
        </p:nvSpPr>
        <p:spPr>
          <a:xfrm>
            <a:off x="55420" y="5999018"/>
            <a:ext cx="12011891" cy="20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88FE7F-CD97-D94A-A83E-BF2987867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thousands of antennas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4B439-B6A3-1444-BB48-32B494A7B2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67089" y="1830357"/>
            <a:ext cx="7761270" cy="4066288"/>
          </a:xfrm>
        </p:spPr>
        <p:txBody>
          <a:bodyPr/>
          <a:lstStyle/>
          <a:p>
            <a:r>
              <a:rPr lang="en-US" dirty="0"/>
              <a:t>Linköping Water Tower: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C5E78-174B-8744-8B78-9B4ADBF1D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460E7-6BAD-6542-AB9A-959CBAA81DF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290BC-4FA7-D447-B767-4B5C3554C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22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BB8709-73E6-DC46-BBC2-A4B6BEA62A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24"/>
          <a:stretch/>
        </p:blipFill>
        <p:spPr>
          <a:xfrm>
            <a:off x="1107304" y="2547166"/>
            <a:ext cx="3004231" cy="3031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F22402-8D09-FF40-A034-3F696928987D}"/>
              </a:ext>
            </a:extLst>
          </p:cNvPr>
          <p:cNvSpPr txBox="1"/>
          <p:nvPr/>
        </p:nvSpPr>
        <p:spPr>
          <a:xfrm>
            <a:off x="463641" y="5377315"/>
            <a:ext cx="4291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eorgia"/>
                <a:cs typeface="Georgia"/>
              </a:rPr>
              <a:t>Deploy antennas on </a:t>
            </a:r>
            <a:r>
              <a:rPr lang="en-US" sz="2400">
                <a:latin typeface="Georgia"/>
                <a:cs typeface="Georgia"/>
              </a:rPr>
              <a:t>a cylinder</a:t>
            </a:r>
            <a:endParaRPr lang="en-US" sz="2400" dirty="0">
              <a:latin typeface="Georgia"/>
              <a:cs typeface="Georgi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D5FD46-9F9E-3645-8379-ECF2B20636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810"/>
          <a:stretch/>
        </p:blipFill>
        <p:spPr>
          <a:xfrm>
            <a:off x="7704083" y="1581385"/>
            <a:ext cx="4024276" cy="507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62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19B5F64-DE92-EA4F-9A73-97E758268D99}"/>
              </a:ext>
            </a:extLst>
          </p:cNvPr>
          <p:cNvSpPr/>
          <p:nvPr/>
        </p:nvSpPr>
        <p:spPr>
          <a:xfrm>
            <a:off x="55420" y="5999018"/>
            <a:ext cx="12011891" cy="20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62FB7-F6AE-FA42-843F-691026AB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Downlink with power control</a:t>
            </a:r>
            <a:endParaRPr lang="en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59CF6-A000-DB41-BD31-8ED7441FA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D9179-CEE6-DD49-A47F-41AF4E8571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79C14-D83A-DC4C-ABE8-8D0386BEF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23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98B8D4-116D-7E4E-9DE0-1787C3E9C1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t="51110" r="1781" b="1766"/>
          <a:stretch/>
        </p:blipFill>
        <p:spPr>
          <a:xfrm>
            <a:off x="2370872" y="1520867"/>
            <a:ext cx="7438191" cy="4666643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A2D0A43-B9E1-834E-89C6-64756AC77527}"/>
              </a:ext>
            </a:extLst>
          </p:cNvPr>
          <p:cNvSpPr txBox="1">
            <a:spLocks/>
          </p:cNvSpPr>
          <p:nvPr/>
        </p:nvSpPr>
        <p:spPr>
          <a:xfrm>
            <a:off x="2886393" y="6347516"/>
            <a:ext cx="7438192" cy="438380"/>
          </a:xfrm>
          <a:prstGeom prst="rect">
            <a:avLst/>
          </a:prstGeom>
        </p:spPr>
        <p:txBody>
          <a:bodyPr vert="horz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Figure 6.2 </a:t>
            </a:r>
            <a:r>
              <a:rPr lang="en-US" dirty="0"/>
              <a:t>from Fundamentals of Massive MIMO</a:t>
            </a:r>
          </a:p>
        </p:txBody>
      </p:sp>
    </p:spTree>
    <p:extLst>
      <p:ext uri="{BB962C8B-B14F-4D97-AF65-F5344CB8AC3E}">
        <p14:creationId xmlns:p14="http://schemas.microsoft.com/office/powerpoint/2010/main" val="3093341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D54225-EE95-434C-AD57-3501A6085422}"/>
              </a:ext>
            </a:extLst>
          </p:cNvPr>
          <p:cNvSpPr/>
          <p:nvPr/>
        </p:nvSpPr>
        <p:spPr>
          <a:xfrm>
            <a:off x="55420" y="5999018"/>
            <a:ext cx="12011891" cy="20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186F74-E615-394C-A9EC-06308D7B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Power control coefficients</a:t>
            </a:r>
            <a:endParaRPr lang="en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B1EC7-B399-B04D-9608-D42BBD85E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EA761-07AB-8D46-A223-C4BE3EB002F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930BE-1972-0541-B1AE-6369B4F13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24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CB3654-8D5D-2740-8C0D-460FC79BD0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18451" y="1739760"/>
            <a:ext cx="9485828" cy="4349855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ADBBDC7-D056-0F4B-8043-3348E2C8524D}"/>
              </a:ext>
            </a:extLst>
          </p:cNvPr>
          <p:cNvSpPr txBox="1">
            <a:spLocks/>
          </p:cNvSpPr>
          <p:nvPr/>
        </p:nvSpPr>
        <p:spPr>
          <a:xfrm>
            <a:off x="2886393" y="6347516"/>
            <a:ext cx="7438192" cy="438380"/>
          </a:xfrm>
          <a:prstGeom prst="rect">
            <a:avLst/>
          </a:prstGeom>
        </p:spPr>
        <p:txBody>
          <a:bodyPr vert="horz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Figure 6.3 </a:t>
            </a:r>
            <a:r>
              <a:rPr lang="en-US" dirty="0"/>
              <a:t>from Fundamentals of Massive MIMO</a:t>
            </a:r>
          </a:p>
        </p:txBody>
      </p:sp>
    </p:spTree>
    <p:extLst>
      <p:ext uri="{BB962C8B-B14F-4D97-AF65-F5344CB8AC3E}">
        <p14:creationId xmlns:p14="http://schemas.microsoft.com/office/powerpoint/2010/main" val="398624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A127F-61FB-2147-AC04-8F8D0F5A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Single-cell effective SINRs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7CCF46A-5F8C-6F43-B2AC-9B407CF6AA9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Capacity lower bound for user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>
                                      <a:latin typeface="Cambria Math" charset="0"/>
                                    </a:rPr>
                                    <m:t>SINR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dirty="0"/>
                  <a:t>     where the “effective” SINR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sv-SE">
                              <a:latin typeface="Cambria Math" charset="0"/>
                            </a:rPr>
                            <m:t>SINR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sv-SE" i="1">
                              <a:latin typeface="Cambria Math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5"/>
                                    </m:rPr>
                                    <a:rPr lang="sv-SE" i="1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sv-SE" i="1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5"/>
                                </m:rPr>
                                <a:rPr lang="sv-SE" i="1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sv-SE" i="1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sv-SE" i="1">
                                  <a:latin typeface="Cambria Math" charset="0"/>
                                </a:rPr>
                                <m:t>𝐾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𝜂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With MR: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7CCF46A-5F8C-6F43-B2AC-9B407CF6AA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2EF052-6F01-3646-81E3-0CC6F391D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98353-943F-F94E-B0F2-92F1F4804A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6E1FB-691F-8A41-8F02-96915D534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3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CC45BF62-9481-4647-BC4F-EB0AE80092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6068150"/>
                  </p:ext>
                </p:extLst>
              </p:nvPr>
            </p:nvGraphicFramePr>
            <p:xfrm>
              <a:off x="2796335" y="4358836"/>
              <a:ext cx="6096000" cy="13534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Uplink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Downlink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4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sv-SE" sz="2400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sv-SE" sz="2400" b="0" i="1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sv-SE" sz="2400" b="0" i="1" smtClean="0">
                                    <a:latin typeface="Cambria Math" charset="0"/>
                                  </a:rPr>
                                  <m:t>𝑀</m:t>
                                </m:r>
                                <m:sSub>
                                  <m:sSubPr>
                                    <m:ctrlP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400" b="0" i="1" smtClean="0">
                                        <a:latin typeface="Cambria Math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sv-SE" sz="2400" b="0" i="1" smtClean="0">
                                        <a:latin typeface="Cambria Math" charset="0"/>
                                      </a:rPr>
                                      <m:t>𝑢𝑙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400" b="0" i="1" smtClean="0">
                                        <a:latin typeface="Cambria Math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sv-SE" sz="2400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v-SE" sz="24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v-SE" sz="2400" b="0" i="1" smtClean="0"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sv-SE" sz="2400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sSup>
                                      <m:sSupPr>
                                        <m:ctrlPr>
                                          <a:rPr lang="sv-SE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sv-SE" sz="2400" b="0" i="1" smtClean="0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e>
                                      <m:sup>
                                        <m:r>
                                          <a:rPr lang="sv-SE" sz="2400" b="0" i="1" smtClean="0">
                                            <a:latin typeface="Cambria Math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p>
                                </m:sSubSup>
                                <m:r>
                                  <a:rPr lang="sv-SE" sz="2400" b="0" i="1" smtClean="0">
                                    <a:latin typeface="Cambria Math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400" b="0" i="1" smtClean="0">
                                        <a:latin typeface="Cambria Math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sv-SE" sz="2400" b="0" i="1" smtClean="0">
                                        <a:latin typeface="Cambria Math" charset="0"/>
                                      </a:rPr>
                                      <m:t>𝑢𝑙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400" b="0" i="1" smtClean="0"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sv-SE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sv-SE" sz="2400" b="0" i="1" smtClean="0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e>
                                      <m:sup>
                                        <m:r>
                                          <a:rPr lang="sv-SE" sz="2400" b="0" i="1" smtClean="0">
                                            <a:latin typeface="Cambria Math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4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sv-SE" sz="2400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sv-SE" sz="2400" b="0" i="1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sv-SE" sz="2400" b="0" i="1" smtClean="0">
                                    <a:latin typeface="Cambria Math" charset="0"/>
                                  </a:rPr>
                                  <m:t>𝑀</m:t>
                                </m:r>
                                <m:sSub>
                                  <m:sSubPr>
                                    <m:ctrlP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400" b="0" i="1" smtClean="0">
                                        <a:latin typeface="Cambria Math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sv-SE" sz="2400" b="0" i="1" smtClean="0">
                                        <a:latin typeface="Cambria Math" charset="0"/>
                                      </a:rPr>
                                      <m:t>𝑑𝑙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400" b="0" i="1" smtClean="0">
                                        <a:latin typeface="Cambria Math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sv-SE" sz="2400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v-SE" sz="24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v-SE" sz="2400" b="0" i="1" smtClean="0"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sv-SE" sz="2400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sSup>
                                      <m:sSupPr>
                                        <m:ctrlPr>
                                          <a:rPr lang="sv-SE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sv-SE" sz="2400" b="0" i="1" smtClean="0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e>
                                      <m:sup>
                                        <m:r>
                                          <a:rPr lang="sv-SE" sz="2400" b="0" i="1" smtClean="0">
                                            <a:latin typeface="Cambria Math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p>
                                </m:sSubSup>
                                <m:r>
                                  <a:rPr lang="sv-SE" sz="2400" b="0" i="1" smtClean="0">
                                    <a:latin typeface="Cambria Math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400" b="0" i="1" smtClean="0">
                                        <a:latin typeface="Cambria Math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sv-SE" sz="2400" b="0" i="1" smtClean="0">
                                        <a:latin typeface="Cambria Math" charset="0"/>
                                      </a:rPr>
                                      <m:t>𝑑𝑙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400" b="0" i="1" smtClean="0"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sv-SE" sz="2400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CC45BF62-9481-4647-BC4F-EB0AE80092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6068150"/>
                  </p:ext>
                </p:extLst>
              </p:nvPr>
            </p:nvGraphicFramePr>
            <p:xfrm>
              <a:off x="2796335" y="4358836"/>
              <a:ext cx="6096000" cy="13534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Uplink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Downlink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96239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415" t="-56338" r="-100000" b="-84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100833" t="-56338" r="-417" b="-84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E45DC237-A5C5-7C43-B3B8-887E5DA404C7}"/>
              </a:ext>
            </a:extLst>
          </p:cNvPr>
          <p:cNvSpPr/>
          <p:nvPr/>
        </p:nvSpPr>
        <p:spPr>
          <a:xfrm>
            <a:off x="4208999" y="5871245"/>
            <a:ext cx="3270672" cy="8311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Same structure with other methods than MR</a:t>
            </a:r>
            <a:endParaRPr lang="sv-S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65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04484-D24A-1446-B4F8-D9200D34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channel conditions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D299F1-BC67-0441-977C-9AC518296F9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4529797"/>
                <a:ext cx="10853647" cy="1366848"/>
              </a:xfrm>
            </p:spPr>
            <p:txBody>
              <a:bodyPr/>
              <a:lstStyle/>
              <a:p>
                <a:r>
                  <a:rPr lang="en-US" dirty="0"/>
                  <a:t>Nature and hardware setup determine the values of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𝑢𝑙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,  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𝑢𝑙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We can compensate by selecting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D299F1-BC67-0441-977C-9AC518296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4529797"/>
                <a:ext cx="10853647" cy="1366848"/>
              </a:xfrm>
              <a:blipFill>
                <a:blip r:embed="rId2"/>
                <a:stretch>
                  <a:fillRect l="-702" t="-6481" b="-277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AF9A6-6845-CE42-BCD6-9AD472BC7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FA9D0-C614-C549-A3CC-372EF8B456E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68457-F18E-6C43-A2BB-BBC389B72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4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4E0CC8-0C87-7F42-8F3B-8DD0BA5B7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199" y="1971033"/>
            <a:ext cx="8557602" cy="212985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6AE25D-52C6-1440-B8BF-5CEDB64F71A7}"/>
              </a:ext>
            </a:extLst>
          </p:cNvPr>
          <p:cNvCxnSpPr>
            <a:cxnSpLocks/>
          </p:cNvCxnSpPr>
          <p:nvPr/>
        </p:nvCxnSpPr>
        <p:spPr>
          <a:xfrm flipH="1">
            <a:off x="3332173" y="2465394"/>
            <a:ext cx="2123577" cy="5370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96CBCA-ECAD-CA44-9BFB-8E4EFD11F8A4}"/>
              </a:ext>
            </a:extLst>
          </p:cNvPr>
          <p:cNvCxnSpPr>
            <a:cxnSpLocks/>
          </p:cNvCxnSpPr>
          <p:nvPr/>
        </p:nvCxnSpPr>
        <p:spPr>
          <a:xfrm flipH="1">
            <a:off x="4685536" y="2700036"/>
            <a:ext cx="770215" cy="470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5CCEB0-D1F9-EC4B-8A98-0396D430F054}"/>
              </a:ext>
            </a:extLst>
          </p:cNvPr>
          <p:cNvCxnSpPr>
            <a:cxnSpLocks/>
          </p:cNvCxnSpPr>
          <p:nvPr/>
        </p:nvCxnSpPr>
        <p:spPr>
          <a:xfrm flipH="1" flipV="1">
            <a:off x="6476764" y="2669035"/>
            <a:ext cx="734728" cy="3840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E94A3F-6818-2F45-ACFD-1481A3A537A3}"/>
              </a:ext>
            </a:extLst>
          </p:cNvPr>
          <p:cNvCxnSpPr>
            <a:cxnSpLocks/>
          </p:cNvCxnSpPr>
          <p:nvPr/>
        </p:nvCxnSpPr>
        <p:spPr>
          <a:xfrm flipH="1" flipV="1">
            <a:off x="6527563" y="2348295"/>
            <a:ext cx="2257144" cy="1630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558C9F-1567-404D-B50C-5B131BE6B490}"/>
                  </a:ext>
                </a:extLst>
              </p:cNvPr>
              <p:cNvSpPr txBox="1"/>
              <p:nvPr/>
            </p:nvSpPr>
            <p:spPr>
              <a:xfrm>
                <a:off x="3508611" y="2343918"/>
                <a:ext cx="11769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Georgia"/>
                      </a:rPr>
                      <m:t>−120 </m:t>
                    </m:r>
                  </m:oMath>
                </a14:m>
                <a:r>
                  <a:rPr lang="en-US" sz="2000" dirty="0">
                    <a:latin typeface="Georgia"/>
                    <a:cs typeface="Georgia"/>
                  </a:rPr>
                  <a:t>dB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558C9F-1567-404D-B50C-5B131BE6B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611" y="2343918"/>
                <a:ext cx="1176925" cy="400110"/>
              </a:xfrm>
              <a:prstGeom prst="rect">
                <a:avLst/>
              </a:prstGeom>
              <a:blipFill>
                <a:blip r:embed="rId4"/>
                <a:stretch>
                  <a:fillRect t="-9375" r="-3226" b="-2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242C04-3CE2-DE45-9BC7-4FF13345A920}"/>
                  </a:ext>
                </a:extLst>
              </p:cNvPr>
              <p:cNvSpPr txBox="1"/>
              <p:nvPr/>
            </p:nvSpPr>
            <p:spPr>
              <a:xfrm>
                <a:off x="6094194" y="2877531"/>
                <a:ext cx="10342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Georgia"/>
                      </a:rPr>
                      <m:t>−65 </m:t>
                    </m:r>
                  </m:oMath>
                </a14:m>
                <a:r>
                  <a:rPr lang="en-US" sz="2000" dirty="0">
                    <a:latin typeface="Georgia"/>
                    <a:cs typeface="Georgia"/>
                  </a:rPr>
                  <a:t>dB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242C04-3CE2-DE45-9BC7-4FF13345A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194" y="2877531"/>
                <a:ext cx="1034257" cy="400110"/>
              </a:xfrm>
              <a:prstGeom prst="rect">
                <a:avLst/>
              </a:prstGeom>
              <a:blipFill>
                <a:blip r:embed="rId5"/>
                <a:stretch>
                  <a:fillRect t="-6250" r="-4938" b="-2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B1BB112-EFB1-1648-9BA6-A80C41B1CA58}"/>
                  </a:ext>
                </a:extLst>
              </p:cNvPr>
              <p:cNvSpPr txBox="1"/>
              <p:nvPr/>
            </p:nvSpPr>
            <p:spPr>
              <a:xfrm>
                <a:off x="4891685" y="2888743"/>
                <a:ext cx="10406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Georgia"/>
                      </a:rPr>
                      <m:t>−94</m:t>
                    </m:r>
                  </m:oMath>
                </a14:m>
                <a:r>
                  <a:rPr lang="en-US" sz="2000" dirty="0">
                    <a:latin typeface="Georgia"/>
                    <a:cs typeface="Georgia"/>
                  </a:rPr>
                  <a:t> dB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B1BB112-EFB1-1648-9BA6-A80C41B1C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685" y="2888743"/>
                <a:ext cx="1040670" cy="400110"/>
              </a:xfrm>
              <a:prstGeom prst="rect">
                <a:avLst/>
              </a:prstGeom>
              <a:blipFill>
                <a:blip r:embed="rId6"/>
                <a:stretch>
                  <a:fillRect t="-6061" r="-4819" b="-2424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8D9350-3F4F-5F41-BFD6-DD8EA991912D}"/>
                  </a:ext>
                </a:extLst>
              </p:cNvPr>
              <p:cNvSpPr txBox="1"/>
              <p:nvPr/>
            </p:nvSpPr>
            <p:spPr>
              <a:xfrm>
                <a:off x="7399285" y="2018158"/>
                <a:ext cx="10342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Georgia"/>
                      </a:rPr>
                      <m:t>−97 </m:t>
                    </m:r>
                  </m:oMath>
                </a14:m>
                <a:r>
                  <a:rPr lang="en-US" sz="2000" dirty="0">
                    <a:latin typeface="Georgia"/>
                    <a:cs typeface="Georgia"/>
                  </a:rPr>
                  <a:t>dB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8D9350-3F4F-5F41-BFD6-DD8EA9919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285" y="2018158"/>
                <a:ext cx="1034257" cy="400110"/>
              </a:xfrm>
              <a:prstGeom prst="rect">
                <a:avLst/>
              </a:prstGeom>
              <a:blipFill>
                <a:blip r:embed="rId7"/>
                <a:stretch>
                  <a:fillRect t="-6250" r="-4878" b="-2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106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EAA6062-71A7-C34C-9918-25C2FFB64677}"/>
              </a:ext>
            </a:extLst>
          </p:cNvPr>
          <p:cNvSpPr/>
          <p:nvPr/>
        </p:nvSpPr>
        <p:spPr>
          <a:xfrm>
            <a:off x="55420" y="5999018"/>
            <a:ext cx="12011891" cy="20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D1BA8-7448-BA49-BEE6-E05D8284B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control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A03157A-048F-9A47-BDDB-B6CF9FBC145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Effective SINRs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be selected to achieve different operating points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A03157A-048F-9A47-BDDB-B6CF9FBC1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65DB0-8FE1-8E4F-8A10-7131180F4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4FC4C-4E70-0349-B9D6-5EE5DC352EE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EF7A5-A5B5-E14C-9902-7ED7B2CA4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5</a:t>
            </a:fld>
            <a:endParaRPr lang="sv-S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6E20BE-EE0A-474F-AC49-B1E4802AC2ED}"/>
              </a:ext>
            </a:extLst>
          </p:cNvPr>
          <p:cNvSpPr/>
          <p:nvPr/>
        </p:nvSpPr>
        <p:spPr>
          <a:xfrm>
            <a:off x="6070147" y="4452870"/>
            <a:ext cx="2736547" cy="831452"/>
          </a:xfrm>
          <a:prstGeom prst="rect">
            <a:avLst/>
          </a:prstGeom>
          <a:solidFill>
            <a:srgbClr val="C00000">
              <a:alpha val="9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8" name="Picture 3" descr="C:\Users\emilbjo\Documents\Presentationer\2012-10 Supelec\region_examples_convex.png">
            <a:extLst>
              <a:ext uri="{FF2B5EF4-FFF2-40B4-BE49-F238E27FC236}">
                <a16:creationId xmlns:a16="http://schemas.microsoft.com/office/drawing/2014/main" id="{A049BFDC-395E-9542-B160-0722E3181D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9" b="6633"/>
          <a:stretch/>
        </p:blipFill>
        <p:spPr bwMode="auto">
          <a:xfrm>
            <a:off x="3300665" y="3121539"/>
            <a:ext cx="3691099" cy="337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198A1A1D-1279-B24E-AC10-6DF488ACF910}"/>
              </a:ext>
            </a:extLst>
          </p:cNvPr>
          <p:cNvSpPr txBox="1">
            <a:spLocks/>
          </p:cNvSpPr>
          <p:nvPr/>
        </p:nvSpPr>
        <p:spPr bwMode="auto">
          <a:xfrm>
            <a:off x="3672188" y="5001381"/>
            <a:ext cx="1671848" cy="928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-204788" algn="ctr" defTabSz="10429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tabLst/>
              <a:defRPr/>
            </a:pPr>
            <a:r>
              <a:rPr lang="en-US" sz="2000" kern="0" baseline="0" dirty="0">
                <a:latin typeface="+mn-lt"/>
              </a:rPr>
              <a:t>Rate</a:t>
            </a:r>
            <a:r>
              <a:rPr lang="en-US" sz="2000" kern="0" dirty="0">
                <a:latin typeface="+mn-lt"/>
              </a:rPr>
              <a:t> r</a:t>
            </a:r>
            <a:r>
              <a:rPr lang="en-US" sz="2000" kern="0" baseline="0" dirty="0">
                <a:latin typeface="+mn-lt"/>
              </a:rPr>
              <a:t>egion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A6E9CFA-AA16-3A4B-B9CF-168CA7C00E67}"/>
              </a:ext>
            </a:extLst>
          </p:cNvPr>
          <p:cNvSpPr/>
          <p:nvPr/>
        </p:nvSpPr>
        <p:spPr bwMode="auto">
          <a:xfrm>
            <a:off x="5025360" y="4222214"/>
            <a:ext cx="61920" cy="61920"/>
          </a:xfrm>
          <a:prstGeom prst="ellipse">
            <a:avLst/>
          </a:prstGeom>
          <a:solidFill>
            <a:srgbClr val="B81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E15EF91-46FB-E94B-B622-E36682B14AD3}"/>
              </a:ext>
            </a:extLst>
          </p:cNvPr>
          <p:cNvSpPr/>
          <p:nvPr/>
        </p:nvSpPr>
        <p:spPr bwMode="auto">
          <a:xfrm>
            <a:off x="5263581" y="4470527"/>
            <a:ext cx="61920" cy="61920"/>
          </a:xfrm>
          <a:prstGeom prst="ellipse">
            <a:avLst/>
          </a:prstGeom>
          <a:solidFill>
            <a:srgbClr val="B81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C36F7E-1640-2D4A-B2C9-7146915F884B}"/>
              </a:ext>
            </a:extLst>
          </p:cNvPr>
          <p:cNvCxnSpPr/>
          <p:nvPr/>
        </p:nvCxnSpPr>
        <p:spPr bwMode="auto">
          <a:xfrm flipH="1">
            <a:off x="5114030" y="3945379"/>
            <a:ext cx="746506" cy="25203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B811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9">
                <a:extLst>
                  <a:ext uri="{FF2B5EF4-FFF2-40B4-BE49-F238E27FC236}">
                    <a16:creationId xmlns:a16="http://schemas.microsoft.com/office/drawing/2014/main" id="{5777ED93-B4B9-C14F-ADCF-4FFD0166E4A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252482" y="3197046"/>
                <a:ext cx="5012414" cy="8049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indent="-204788" algn="ctr" defTabSz="1042988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000" b="1" kern="0" dirty="0">
                    <a:latin typeface="+mn-lt"/>
                  </a:rPr>
                  <a:t>Max sum rate</a:t>
                </a:r>
              </a:p>
              <a:p>
                <a:pPr indent="-204788" algn="ctr" defTabSz="1042988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000" kern="0" dirty="0"/>
                  <a:t>Largest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v-SE" sz="2000" i="1">
                            <a:latin typeface="Cambria Math" panose="02040503050406030204" pitchFamily="18" charset="0"/>
                            <a:cs typeface="Georgia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  <a:cs typeface="Georgia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v-SE" sz="2000">
                                <a:latin typeface="Cambria Math" charset="0"/>
                                <a:cs typeface="Georgia"/>
                              </a:rPr>
                              <m:t>log</m:t>
                            </m:r>
                          </m:e>
                          <m:sub>
                            <m:r>
                              <a:rPr lang="sv-SE" sz="2000" i="1">
                                <a:latin typeface="Cambria Math" charset="0"/>
                                <a:cs typeface="Georgia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sv-SE" sz="2000" i="1">
                                <a:latin typeface="Cambria Math" panose="02040503050406030204" pitchFamily="18" charset="0"/>
                                <a:cs typeface="Georgia"/>
                              </a:rPr>
                            </m:ctrlPr>
                          </m:dPr>
                          <m:e>
                            <m:r>
                              <a:rPr lang="sv-SE" sz="2000" i="1">
                                <a:latin typeface="Cambria Math" charset="0"/>
                                <a:cs typeface="Georgia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lang="sv-SE" sz="2000">
                                <a:latin typeface="Cambria Math" charset="0"/>
                                <a:cs typeface="Georgia"/>
                              </a:rPr>
                              <m:t>SIN</m:t>
                            </m:r>
                            <m:sSub>
                              <m:sSubPr>
                                <m:ctrlPr>
                                  <a:rPr lang="sv-SE" sz="2000" i="1">
                                    <a:latin typeface="Cambria Math" panose="02040503050406030204" pitchFamily="18" charset="0"/>
                                    <a:cs typeface="Georgia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sv-SE" sz="2000">
                                    <a:latin typeface="Cambria Math" charset="0"/>
                                    <a:cs typeface="Georgia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sv-SE" sz="2000" i="1">
                                    <a:latin typeface="Cambria Math" charset="0"/>
                                    <a:cs typeface="Georgia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sv-SE" sz="2000" b="0" i="0" smtClean="0">
                        <a:latin typeface="Cambria Math" charset="0"/>
                        <a:cs typeface="Georgia"/>
                      </a:rPr>
                      <m:t> </m:t>
                    </m:r>
                  </m:oMath>
                </a14:m>
                <a:r>
                  <a:rPr lang="en-US" sz="2000" dirty="0">
                    <a:latin typeface="Georgia"/>
                    <a:cs typeface="Georgia"/>
                  </a:rPr>
                  <a:t>+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v-SE" sz="2000" i="1">
                            <a:latin typeface="Cambria Math" panose="02040503050406030204" pitchFamily="18" charset="0"/>
                            <a:cs typeface="Georgia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  <a:cs typeface="Georgia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v-SE" sz="2000">
                                <a:latin typeface="Cambria Math" charset="0"/>
                                <a:cs typeface="Georgia"/>
                              </a:rPr>
                              <m:t>log</m:t>
                            </m:r>
                          </m:e>
                          <m:sub>
                            <m:r>
                              <a:rPr lang="sv-SE" sz="2000" i="1">
                                <a:latin typeface="Cambria Math" charset="0"/>
                                <a:cs typeface="Georgia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sv-SE" sz="2000" i="1">
                                <a:latin typeface="Cambria Math" panose="02040503050406030204" pitchFamily="18" charset="0"/>
                                <a:cs typeface="Georgia"/>
                              </a:rPr>
                            </m:ctrlPr>
                          </m:dPr>
                          <m:e>
                            <m:r>
                              <a:rPr lang="sv-SE" sz="2000" i="1">
                                <a:latin typeface="Cambria Math" charset="0"/>
                                <a:cs typeface="Georgia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lang="sv-SE" sz="2000">
                                <a:latin typeface="Cambria Math" charset="0"/>
                                <a:cs typeface="Georgia"/>
                              </a:rPr>
                              <m:t>SIN</m:t>
                            </m:r>
                            <m:sSub>
                              <m:sSubPr>
                                <m:ctrlPr>
                                  <a:rPr lang="sv-SE" sz="2000" i="1">
                                    <a:latin typeface="Cambria Math" panose="02040503050406030204" pitchFamily="18" charset="0"/>
                                    <a:cs typeface="Georgia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sv-SE" sz="2000">
                                    <a:latin typeface="Cambria Math" charset="0"/>
                                    <a:cs typeface="Georgia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sv-SE" sz="2000" b="0" i="1" smtClean="0">
                                    <a:latin typeface="Cambria Math" charset="0"/>
                                    <a:cs typeface="Georgia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sv-SE" sz="2000" b="0" i="1" smtClean="0">
                            <a:latin typeface="Cambria Math" charset="0"/>
                            <a:cs typeface="Georgia"/>
                          </a:rPr>
                          <m:t> </m:t>
                        </m:r>
                      </m:e>
                    </m:func>
                  </m:oMath>
                </a14:m>
                <a:endParaRPr lang="en-US" sz="20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13" name="Content Placeholder 9">
                <a:extLst>
                  <a:ext uri="{FF2B5EF4-FFF2-40B4-BE49-F238E27FC236}">
                    <a16:creationId xmlns:a16="http://schemas.microsoft.com/office/drawing/2014/main" id="{5777ED93-B4B9-C14F-ADCF-4FFD0166E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2482" y="3197046"/>
                <a:ext cx="5012414" cy="804964"/>
              </a:xfrm>
              <a:prstGeom prst="rect">
                <a:avLst/>
              </a:prstGeom>
              <a:blipFill>
                <a:blip r:embed="rId4"/>
                <a:stretch>
                  <a:fillRect l="-253" t="-4762" b="-793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424204-F30A-EF48-910B-0FFE058D28E6}"/>
              </a:ext>
            </a:extLst>
          </p:cNvPr>
          <p:cNvCxnSpPr/>
          <p:nvPr/>
        </p:nvCxnSpPr>
        <p:spPr bwMode="auto">
          <a:xfrm flipH="1" flipV="1">
            <a:off x="5405957" y="4535507"/>
            <a:ext cx="681123" cy="2162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B811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9">
                <a:extLst>
                  <a:ext uri="{FF2B5EF4-FFF2-40B4-BE49-F238E27FC236}">
                    <a16:creationId xmlns:a16="http://schemas.microsoft.com/office/drawing/2014/main" id="{2856C143-8CD3-0E47-9B6E-027B3467596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805186" y="4452870"/>
                <a:ext cx="3317555" cy="8049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indent="-204788" algn="ctr" defTabSz="1042988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000" b="1" kern="0" dirty="0"/>
                  <a:t>Max-min rate</a:t>
                </a:r>
              </a:p>
              <a:p>
                <a:pPr indent="-204788" algn="ctr" defTabSz="1042988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000" kern="0" dirty="0"/>
                  <a:t>Largest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dirty="0">
                            <a:latin typeface="Cambria Math" panose="02040503050406030204" pitchFamily="18" charset="0"/>
                            <a:cs typeface="Georgi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sv-SE" sz="2000" dirty="0">
                            <a:latin typeface="Cambria Math" charset="0"/>
                            <a:cs typeface="Georgia"/>
                          </a:rPr>
                          <m:t>SINR</m:t>
                        </m:r>
                      </m:e>
                      <m:sub>
                        <m:r>
                          <a:rPr lang="en-US" sz="2000" i="1" dirty="0">
                            <a:latin typeface="Cambria Math" charset="0"/>
                            <a:cs typeface="Georgia"/>
                          </a:rPr>
                          <m:t>1</m:t>
                        </m:r>
                      </m:sub>
                    </m:sSub>
                    <m:r>
                      <a:rPr lang="sv-SE" sz="2000" b="0" i="0" dirty="0" smtClean="0">
                        <a:latin typeface="Cambria Math" charset="0"/>
                        <a:cs typeface="Georgia"/>
                      </a:rPr>
                      <m:t>=</m:t>
                    </m:r>
                    <m:sSub>
                      <m:sSubPr>
                        <m:ctrlPr>
                          <a:rPr lang="sv-SE" sz="2000" i="1" dirty="0">
                            <a:latin typeface="Cambria Math" panose="02040503050406030204" pitchFamily="18" charset="0"/>
                            <a:cs typeface="Georgi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sv-SE" sz="2000" b="0" i="0" dirty="0" smtClean="0">
                            <a:latin typeface="Cambria Math" charset="0"/>
                            <a:cs typeface="Georgia"/>
                          </a:rPr>
                          <m:t>SINR</m:t>
                        </m:r>
                      </m:e>
                      <m:sub>
                        <m:r>
                          <a:rPr lang="sv-SE" sz="2000" dirty="0">
                            <a:latin typeface="Cambria Math" charset="0"/>
                            <a:cs typeface="Georgia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15" name="Content Placeholder 9">
                <a:extLst>
                  <a:ext uri="{FF2B5EF4-FFF2-40B4-BE49-F238E27FC236}">
                    <a16:creationId xmlns:a16="http://schemas.microsoft.com/office/drawing/2014/main" id="{2856C143-8CD3-0E47-9B6E-027B34675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05186" y="4452870"/>
                <a:ext cx="3317555" cy="804964"/>
              </a:xfrm>
              <a:prstGeom prst="rect">
                <a:avLst/>
              </a:prstGeom>
              <a:blipFill>
                <a:blip r:embed="rId5"/>
                <a:stretch>
                  <a:fillRect t="-3125" b="-781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DA65F9D-0492-BF42-BC8D-8F6B5D288F8B}"/>
                  </a:ext>
                </a:extLst>
              </p:cNvPr>
              <p:cNvSpPr txBox="1"/>
              <p:nvPr/>
            </p:nvSpPr>
            <p:spPr>
              <a:xfrm>
                <a:off x="6835508" y="5896661"/>
                <a:ext cx="24434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400" b="0" i="1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  <a:cs typeface="Georgia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 sz="2400" b="0" i="0" smtClean="0">
                                  <a:latin typeface="Cambria Math" charset="0"/>
                                  <a:cs typeface="Georgia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charset="0"/>
                                  <a:cs typeface="Georgia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  <a:cs typeface="Georgia"/>
                                </a:rPr>
                              </m:ctrlPr>
                            </m:dPr>
                            <m:e>
                              <m:r>
                                <a:rPr lang="sv-SE" sz="2400" b="0" i="1" smtClean="0">
                                  <a:latin typeface="Cambria Math" charset="0"/>
                                  <a:cs typeface="Georgia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sv-SE" sz="2400" b="0" i="0" smtClean="0">
                                  <a:latin typeface="Cambria Math" charset="0"/>
                                  <a:cs typeface="Georgia"/>
                                </a:rPr>
                                <m:t>SIN</m:t>
                              </m:r>
                              <m:sSub>
                                <m:sSub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  <a:cs typeface="Georgia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 sz="2400" b="0" i="0" smtClean="0">
                                      <a:latin typeface="Cambria Math" charset="0"/>
                                      <a:cs typeface="Georgia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charset="0"/>
                                      <a:cs typeface="Georgia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DA65F9D-0492-BF42-BC8D-8F6B5D288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508" y="5896661"/>
                <a:ext cx="2443489" cy="461665"/>
              </a:xfrm>
              <a:prstGeom prst="rect">
                <a:avLst/>
              </a:prstGeom>
              <a:blipFill>
                <a:blip r:embed="rId6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30741B-FFF2-E446-98BE-8A2DEFFC3A48}"/>
                  </a:ext>
                </a:extLst>
              </p:cNvPr>
              <p:cNvSpPr txBox="1"/>
              <p:nvPr/>
            </p:nvSpPr>
            <p:spPr>
              <a:xfrm>
                <a:off x="1029456" y="3368695"/>
                <a:ext cx="24036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400" i="1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sz="2400" i="1">
                                  <a:latin typeface="Cambria Math" panose="02040503050406030204" pitchFamily="18" charset="0"/>
                                  <a:cs typeface="Georgia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 sz="2400">
                                  <a:latin typeface="Cambria Math" charset="0"/>
                                  <a:cs typeface="Georgia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sz="2400" i="1">
                                  <a:latin typeface="Cambria Math" charset="0"/>
                                  <a:cs typeface="Georgia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sz="2400" i="1">
                                  <a:latin typeface="Cambria Math" panose="02040503050406030204" pitchFamily="18" charset="0"/>
                                  <a:cs typeface="Georgia"/>
                                </a:rPr>
                              </m:ctrlPr>
                            </m:dPr>
                            <m:e>
                              <m:r>
                                <a:rPr lang="sv-SE" sz="2400" i="1">
                                  <a:latin typeface="Cambria Math" charset="0"/>
                                  <a:cs typeface="Georgia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sv-SE" sz="2400">
                                  <a:latin typeface="Cambria Math" charset="0"/>
                                  <a:cs typeface="Georgia"/>
                                </a:rPr>
                                <m:t>SIN</m:t>
                              </m:r>
                              <m:sSub>
                                <m:sSubPr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  <a:cs typeface="Georgia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 sz="2400">
                                      <a:latin typeface="Cambria Math" charset="0"/>
                                      <a:cs typeface="Georgia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charset="0"/>
                                      <a:cs typeface="Georgia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30741B-FFF2-E446-98BE-8A2DEFFC3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456" y="3368695"/>
                <a:ext cx="2403607" cy="461665"/>
              </a:xfrm>
              <a:prstGeom prst="rect">
                <a:avLst/>
              </a:prstGeom>
              <a:blipFill>
                <a:blip r:embed="rId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54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F367-A58D-0746-8DEA-0F808A435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fairness power control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7E055F5-C876-8847-9FAF-F89D286D593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Maximize the minimum SINR (minimum rate)</a:t>
                </a:r>
              </a:p>
              <a:p>
                <a:pPr lvl="1"/>
                <a:r>
                  <a:rPr lang="en-US" dirty="0"/>
                  <a:t>Every user get the same performance</a:t>
                </a:r>
                <a:br>
                  <a:rPr lang="en-US" dirty="0"/>
                </a:br>
                <a:r>
                  <a:rPr lang="en-US" dirty="0"/>
                  <a:t>(Prove by contradiction!)</a:t>
                </a:r>
              </a:p>
              <a:p>
                <a:pPr lvl="1">
                  <a:spcBef>
                    <a:spcPts val="0"/>
                  </a:spcBef>
                </a:pPr>
                <a:endParaRPr lang="en-US" dirty="0"/>
              </a:p>
              <a:p>
                <a:r>
                  <a:rPr lang="en-US" dirty="0"/>
                  <a:t>Power constraint</a:t>
                </a:r>
              </a:p>
              <a:p>
                <a:pPr lvl="1"/>
                <a:r>
                  <a:rPr lang="en-US" dirty="0"/>
                  <a:t>Uplink: </a:t>
                </a:r>
                <a:endParaRPr lang="sv-SE" i="1" dirty="0">
                  <a:latin typeface="Cambria Math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>
                          <a:latin typeface="Cambria Math" charset="0"/>
                        </a:rPr>
                        <m:t>0≤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</a:rPr>
                        <m:t>≤1,  </m:t>
                      </m:r>
                      <m:r>
                        <a:rPr lang="sv-SE" i="1">
                          <a:latin typeface="Cambria Math" charset="0"/>
                        </a:rPr>
                        <m:t>𝑘</m:t>
                      </m:r>
                      <m:r>
                        <a:rPr lang="sv-SE" i="1">
                          <a:latin typeface="Cambria Math" charset="0"/>
                        </a:rPr>
                        <m:t>=1,…,</m:t>
                      </m:r>
                      <m:r>
                        <a:rPr lang="sv-SE" i="1">
                          <a:latin typeface="Cambria Math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Downlink: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sv-SE" i="1">
                              <a:latin typeface="Cambria Math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sv-SE" i="1">
                          <a:latin typeface="Cambria Math" charset="0"/>
                        </a:rPr>
                        <m:t>≤1,  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</a:rPr>
                        <m:t>≥0,  </m:t>
                      </m:r>
                      <m:r>
                        <a:rPr lang="sv-SE" i="1">
                          <a:latin typeface="Cambria Math" charset="0"/>
                        </a:rPr>
                        <m:t>𝑘</m:t>
                      </m:r>
                      <m:r>
                        <a:rPr lang="sv-SE" i="1">
                          <a:latin typeface="Cambria Math" charset="0"/>
                        </a:rPr>
                        <m:t>=1,…,</m:t>
                      </m:r>
                      <m:r>
                        <a:rPr lang="sv-SE" i="1">
                          <a:latin typeface="Cambria Math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7E055F5-C876-8847-9FAF-F89D286D59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 b="-4312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18E995-DBC2-9E4A-8F67-2A44DFBFD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59F68-400D-904B-80BF-43E315EE799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7EB49-1F5F-AD4A-95C2-F04C072A7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1094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FABFA-D9D0-9547-8BD2-4A29C2A0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 as an optimization problem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8A07630-D56C-854A-8309-C5804998280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v-SE">
                          <a:latin typeface="Cambria Math" charset="0"/>
                        </a:rPr>
                        <m:t>maximize</m:t>
                      </m:r>
                      <m:r>
                        <a:rPr lang="sv-SE" i="1">
                          <a:latin typeface="Cambria Math" charset="0"/>
                        </a:rPr>
                        <m:t>            </m:t>
                      </m:r>
                      <m:acc>
                        <m:accPr>
                          <m:chr m:val="̅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sv-SE">
                              <a:latin typeface="Cambria Math" charset="0"/>
                            </a:rPr>
                            <m:t>SINR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sv-SE">
                          <a:latin typeface="Cambria Math" charset="0"/>
                        </a:rPr>
                        <m:t>with</m:t>
                      </m:r>
                      <m:r>
                        <a:rPr lang="sv-SE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>
                          <a:latin typeface="Cambria Math" charset="0"/>
                        </a:rPr>
                        <m:t>respect</m:t>
                      </m:r>
                      <m:r>
                        <a:rPr lang="sv-SE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>
                          <a:latin typeface="Cambria Math" charset="0"/>
                        </a:rPr>
                        <m:t>to</m:t>
                      </m:r>
                      <m:r>
                        <a:rPr lang="sv-SE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 </m:t>
                          </m:r>
                          <m:r>
                            <a:rPr lang="sv-SE" i="1">
                              <a:latin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</a:rPr>
                        <m:t>,…,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𝐾</m:t>
                          </m:r>
                        </m:sub>
                      </m:sSub>
                      <m:r>
                        <a:rPr lang="sv-SE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sv-SE">
                              <a:latin typeface="Cambria Math" charset="0"/>
                            </a:rPr>
                            <m:t>SINR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sv-SE">
                          <a:latin typeface="Cambria Math" charset="0"/>
                        </a:rPr>
                        <m:t>subject</m:t>
                      </m:r>
                      <m:r>
                        <a:rPr lang="sv-SE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>
                          <a:latin typeface="Cambria Math" charset="0"/>
                        </a:rPr>
                        <m:t>to</m:t>
                      </m:r>
                      <m:r>
                        <a:rPr lang="sv-SE">
                          <a:latin typeface="Cambria Math" charset="0"/>
                        </a:rPr>
                        <m:t>            </m:t>
                      </m:r>
                      <m:r>
                        <m:rPr>
                          <m:sty m:val="p"/>
                        </m:rPr>
                        <a:rPr lang="sv-SE">
                          <a:latin typeface="Cambria Math" charset="0"/>
                        </a:rPr>
                        <m:t>SIN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sv-SE">
                              <a:latin typeface="Cambria Math" charset="0"/>
                            </a:rPr>
                            <m:t>R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</a:rPr>
                        <m:t>≥</m:t>
                      </m:r>
                      <m:acc>
                        <m:accPr>
                          <m:chr m:val="̅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sv-SE">
                              <a:latin typeface="Cambria Math" charset="0"/>
                            </a:rPr>
                            <m:t>SINR</m:t>
                          </m:r>
                        </m:e>
                      </m:acc>
                      <m:r>
                        <a:rPr lang="sv-SE" i="1">
                          <a:latin typeface="Cambria Math" charset="0"/>
                        </a:rPr>
                        <m:t>    </m:t>
                      </m:r>
                      <m:r>
                        <a:rPr lang="sv-SE" i="1">
                          <a:latin typeface="Cambria Math" charset="0"/>
                        </a:rPr>
                        <m:t>𝑘</m:t>
                      </m:r>
                      <m:r>
                        <a:rPr lang="sv-SE" i="1">
                          <a:latin typeface="Cambria Math" charset="0"/>
                        </a:rPr>
                        <m:t>=1,…,</m:t>
                      </m:r>
                      <m:r>
                        <a:rPr lang="sv-SE" i="1">
                          <a:latin typeface="Cambria Math" charset="0"/>
                        </a:rPr>
                        <m:t>𝐾</m:t>
                      </m:r>
                    </m:oMath>
                    <m:oMath xmlns:m="http://schemas.openxmlformats.org/officeDocument/2006/math">
                      <m:r>
                        <a:rPr lang="sv-SE">
                          <a:latin typeface="Cambria Math" charset="0"/>
                        </a:rPr>
                        <m:t>                               </m:t>
                      </m:r>
                      <m:r>
                        <m:rPr>
                          <m:sty m:val="p"/>
                        </m:rPr>
                        <a:rPr lang="sv-SE">
                          <a:latin typeface="Cambria Math" charset="0"/>
                        </a:rPr>
                        <m:t>Power</m:t>
                      </m:r>
                      <m:r>
                        <a:rPr lang="sv-SE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>
                          <a:latin typeface="Cambria Math" charset="0"/>
                        </a:rPr>
                        <m:t>constraints</m:t>
                      </m:r>
                    </m:oMath>
                  </m:oMathPara>
                </a14:m>
                <a:endParaRPr lang="sv-SE" dirty="0"/>
              </a:p>
              <a:p>
                <a:pPr marL="0" indent="0">
                  <a:buNone/>
                </a:pPr>
                <a:endParaRPr lang="sv-SE" dirty="0"/>
              </a:p>
              <a:p>
                <a:pPr marL="0" indent="0">
                  <a:buNone/>
                </a:pPr>
                <a:endParaRPr lang="sv-SE" dirty="0"/>
              </a:p>
              <a:p>
                <a:r>
                  <a:rPr lang="en-US" dirty="0"/>
                  <a:t>Different solutions in uplink and downlink, since</a:t>
                </a:r>
              </a:p>
              <a:p>
                <a:pPr lvl="1"/>
                <a:r>
                  <a:rPr lang="en-US" dirty="0"/>
                  <a:t>SINR expressions are different</a:t>
                </a:r>
              </a:p>
              <a:p>
                <a:pPr lvl="1"/>
                <a:r>
                  <a:rPr lang="en-US" dirty="0"/>
                  <a:t>Power constraints are different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8A07630-D56C-854A-8309-C580499828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31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EB867-3DA5-BA4A-AF3D-35006CDE4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C3ED5-E77C-3E40-A5DC-F84DE2AD4D5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56D86-8D17-304D-A5CD-98C70F871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7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6422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86326-57AA-4E4C-9CDC-F9DB92847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Uplink max-min fairness with MR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F7D34FB-66F4-B94D-B05E-E41CA1EE4EE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Optimal power-control coefficients: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>
                                      <a:latin typeface="Cambria Math" charset="0"/>
                                    </a:rPr>
                                    <m:t>min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𝛾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Max-min SINR: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sv-SE">
                              <a:latin typeface="Cambria Math" charset="0"/>
                            </a:rPr>
                            <m:t>SINR</m:t>
                          </m:r>
                        </m:e>
                      </m:acc>
                      <m:r>
                        <a:rPr lang="sv-SE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i="1">
                              <a:latin typeface="Cambria Math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𝑢𝑙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sv-SE">
                                          <a:latin typeface="Cambria Math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sSup>
                                        <m:sSup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</m:e>
                              </m:func>
                            </m:den>
                          </m:f>
                          <m:r>
                            <a:rPr lang="sv-SE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𝑢𝑙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sv-SE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v-SE" i="1">
                                  <a:latin typeface="Cambria Math" charset="0"/>
                                </a:rPr>
                                <m:t>𝐾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F7D34FB-66F4-B94D-B05E-E41CA1EE4E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11992-DF06-0848-BBDA-266C7B376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F3D1C-0212-1C4F-8002-1B650984217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15CEF-3F68-DE44-BF44-DE7232F89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8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2CE355B-5C91-3842-862C-8D780D0B02D7}"/>
                  </a:ext>
                </a:extLst>
              </p:cNvPr>
              <p:cNvSpPr/>
              <p:nvPr/>
            </p:nvSpPr>
            <p:spPr>
              <a:xfrm>
                <a:off x="7749758" y="999226"/>
                <a:ext cx="4168382" cy="112805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sv-SE" sz="240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SINR</m:t>
                          </m:r>
                        </m:e>
                        <m:sub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𝑢𝑙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5"/>
                                    </m:rP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5"/>
                                </m:r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𝑢𝑙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sSub>
                                <m:sSubPr>
                                  <m:ctrlP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𝜂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sv-S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2CE355B-5C91-3842-862C-8D780D0B02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758" y="999226"/>
                <a:ext cx="4168382" cy="1128053"/>
              </a:xfrm>
              <a:prstGeom prst="rect">
                <a:avLst/>
              </a:prstGeom>
              <a:blipFill>
                <a:blip r:embed="rId3"/>
                <a:stretch>
                  <a:fillRect t="-5495" b="-6483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49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9308-8874-AF45-8CAC-B2034637C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Downlink max-min fairness with MR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C4C8FCE-809A-9141-8C4D-23CEE908D2E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Optimal power-control coefficients: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i="1">
                              <a:latin typeface="Cambria Math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𝑑𝑙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𝑑𝑙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i="1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𝑑𝑙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sv-SE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sv-SE" i="1"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sv-SE" i="1">
                                      <a:latin typeface="Cambria Math" charset="0"/>
                                    </a:rPr>
                                    <m:t>𝐾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sv-SE" i="1">
                                                  <a:latin typeface="Cambria Math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sv-SE" i="1">
                                                  <a:latin typeface="Cambria Math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den>
                                  </m:f>
                                </m:e>
                              </m:nary>
                              <m:r>
                                <a:rPr lang="sv-SE" i="1">
                                  <a:latin typeface="Cambria Math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sv-SE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sv-SE" i="1"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sv-SE" i="1">
                                      <a:latin typeface="Cambria Math" charset="0"/>
                                    </a:rPr>
                                    <m:t>𝐾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sv-SE" i="1">
                                                  <a:latin typeface="Cambria Math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sv-SE" i="1">
                                                  <a:latin typeface="Cambria Math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sv-SE" i="1">
                                                  <a:latin typeface="Cambria Math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sv-SE" i="1">
                                                  <a:latin typeface="Cambria Math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den>
                                  </m:f>
                                </m:e>
                              </m:nary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Max-min SINR: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sv-SE">
                              <a:latin typeface="Cambria Math" charset="0"/>
                            </a:rPr>
                            <m:t>SINR</m:t>
                          </m:r>
                        </m:e>
                      </m:acc>
                      <m:r>
                        <a:rPr lang="sv-SE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i="1">
                              <a:latin typeface="Cambria Math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𝑑𝑙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sv-SE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v-SE" i="1">
                                  <a:latin typeface="Cambria Math" charset="0"/>
                                </a:rPr>
                                <m:t>𝐾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i="1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  <m:r>
                            <a:rPr lang="sv-SE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𝑑𝑙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sv-SE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v-SE" i="1">
                                  <a:latin typeface="Cambria Math" charset="0"/>
                                </a:rPr>
                                <m:t>𝐾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C4C8FCE-809A-9141-8C4D-23CEE908D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5174BF-16B4-384B-A5D3-DBF7FD462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10221-043C-E34D-9043-4EEA4ED8D76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0D133-A10D-CF43-91C9-EF799EC34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9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49783A1-9DC9-2F4F-8D9D-829EDB4ABCB0}"/>
                  </a:ext>
                </a:extLst>
              </p:cNvPr>
              <p:cNvSpPr/>
              <p:nvPr/>
            </p:nvSpPr>
            <p:spPr>
              <a:xfrm>
                <a:off x="8126083" y="1075188"/>
                <a:ext cx="3892336" cy="112805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sv-SE" sz="240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SINR</m:t>
                          </m:r>
                        </m:e>
                        <m:sub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𝑑𝑙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nary>
                            <m:naryPr>
                              <m:chr m:val="∑"/>
                              <m:limLoc m:val="subSup"/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5"/>
                                    </m:rP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5"/>
                                </m:r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𝜂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sv-S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49783A1-9DC9-2F4F-8D9D-829EDB4ABC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083" y="1075188"/>
                <a:ext cx="3892336" cy="1128053"/>
              </a:xfrm>
              <a:prstGeom prst="rect">
                <a:avLst/>
              </a:prstGeom>
              <a:blipFill>
                <a:blip r:embed="rId3"/>
                <a:stretch>
                  <a:fillRect l="-974" t="-4444" b="-6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59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rt and fini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CD006F72-7756-C141-A149-13FAB4F65DDB}"/>
    </a:ext>
  </a:extLst>
</a:theme>
</file>

<file path=ppt/theme/theme2.xml><?xml version="1.0" encoding="utf-8"?>
<a:theme xmlns:a="http://schemas.openxmlformats.org/drawingml/2006/main" name="Whit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A9B7757E-DA71-894F-A9B1-BE52504F7766}"/>
    </a:ext>
  </a:extLst>
</a:theme>
</file>

<file path=ppt/theme/theme3.xml><?xml version="1.0" encoding="utf-8"?>
<a:theme xmlns:a="http://schemas.openxmlformats.org/drawingml/2006/main" name="Black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51B92478-41F4-8F4A-82A0-E5FAF54CE102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a5aea428-1722-47f0-acbf-e195f738e18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E55F16C3BC0741BECCEF78E59294ED" ma:contentTypeVersion="7" ma:contentTypeDescription="Create a new document." ma:contentTypeScope="" ma:versionID="709333aaeed0b3db26f60f9c2df8959a">
  <xsd:schema xmlns:xsd="http://www.w3.org/2001/XMLSchema" xmlns:xs="http://www.w3.org/2001/XMLSchema" xmlns:p="http://schemas.microsoft.com/office/2006/metadata/properties" xmlns:ns2="a5aea428-1722-47f0-acbf-e195f738e188" targetNamespace="http://schemas.microsoft.com/office/2006/metadata/properties" ma:root="true" ma:fieldsID="2ba064546e06e115a80d3f5fe687bac9" ns2:_="">
    <xsd:import namespace="a5aea428-1722-47f0-acbf-e195f738e1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aea428-1722-47f0-acbf-e195f738e1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Notes" ma:index="13" nillable="true" ma:displayName="Notes" ma:description="Description of contents" ma:format="Dropdown" ma:internalName="Notes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FE17CC-CFFB-40D4-8FF9-C25CBCDADBD5}">
  <ds:schemaRefs>
    <ds:schemaRef ds:uri="http://schemas.microsoft.com/office/2006/metadata/properties"/>
    <ds:schemaRef ds:uri="http://schemas.microsoft.com/office/infopath/2007/PartnerControls"/>
    <ds:schemaRef ds:uri="a5aea428-1722-47f0-acbf-e195f738e188"/>
  </ds:schemaRefs>
</ds:datastoreItem>
</file>

<file path=customXml/itemProps2.xml><?xml version="1.0" encoding="utf-8"?>
<ds:datastoreItem xmlns:ds="http://schemas.openxmlformats.org/officeDocument/2006/customXml" ds:itemID="{4E6C0BFB-7B7D-4275-A53B-E27E48C5E0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aea428-1722-47f0-acbf-e195f738e1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319BF0-57E1-4878-B48D-94EA12B11E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Start and finish</Template>
  <TotalTime>16646</TotalTime>
  <Words>1019</Words>
  <Application>Microsoft Macintosh PowerPoint</Application>
  <PresentationFormat>Widescreen</PresentationFormat>
  <Paragraphs>286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Baskerville</vt:lpstr>
      <vt:lpstr>Calibri</vt:lpstr>
      <vt:lpstr>Cambria Math</vt:lpstr>
      <vt:lpstr>Georgia</vt:lpstr>
      <vt:lpstr>KorolevLiU Medium</vt:lpstr>
      <vt:lpstr>Times</vt:lpstr>
      <vt:lpstr>Start and finish</vt:lpstr>
      <vt:lpstr>White slides</vt:lpstr>
      <vt:lpstr>Black slides</vt:lpstr>
      <vt:lpstr>TSKS14 Multiple Antenna Communications</vt:lpstr>
      <vt:lpstr>Outline of this lecture</vt:lpstr>
      <vt:lpstr>Single-cell effective SINRs</vt:lpstr>
      <vt:lpstr>Different channel conditions</vt:lpstr>
      <vt:lpstr>Power control</vt:lpstr>
      <vt:lpstr>Max-min fairness power control</vt:lpstr>
      <vt:lpstr>Formulation as an optimization problem</vt:lpstr>
      <vt:lpstr>Uplink max-min fairness with MR</vt:lpstr>
      <vt:lpstr>Downlink max-min fairness with MR</vt:lpstr>
      <vt:lpstr>Insights from max-min power control</vt:lpstr>
      <vt:lpstr>Who performs the optimization?</vt:lpstr>
      <vt:lpstr>Simulation example: Urban deployment</vt:lpstr>
      <vt:lpstr>Some parameter values</vt:lpstr>
      <vt:lpstr>Uplink signal-to-noise ratio (SNR)</vt:lpstr>
      <vt:lpstr>Case study: Uplink with power control</vt:lpstr>
      <vt:lpstr>Case study: Downlink with power control</vt:lpstr>
      <vt:lpstr>Summary</vt:lpstr>
      <vt:lpstr>PowerPoint Presentation</vt:lpstr>
      <vt:lpstr>Case study: Fixed broadband access</vt:lpstr>
      <vt:lpstr>Case study: Some parameters</vt:lpstr>
      <vt:lpstr>Case study: Uplink with power control</vt:lpstr>
      <vt:lpstr>Deploying thousands of antennas</vt:lpstr>
      <vt:lpstr>Case study: Downlink with power control</vt:lpstr>
      <vt:lpstr>Case study: Power control coefficients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Widescreen presentation with LiU typography</dc:title>
  <dc:subject/>
  <dc:creator>Emil Björnson</dc:creator>
  <cp:keywords/>
  <dc:description/>
  <cp:lastModifiedBy>Emil Björnson</cp:lastModifiedBy>
  <cp:revision>176</cp:revision>
  <cp:lastPrinted>2017-10-06T09:53:20Z</cp:lastPrinted>
  <dcterms:created xsi:type="dcterms:W3CDTF">2020-03-25T16:20:45Z</dcterms:created>
  <dcterms:modified xsi:type="dcterms:W3CDTF">2020-05-17T08:27:55Z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0x010100D9E55F16C3BC0741BECCEF78E59294ED</vt:lpwstr>
  </property>
</Properties>
</file>