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30"/>
  </p:notesMasterIdLst>
  <p:handoutMasterIdLst>
    <p:handoutMasterId r:id="rId31"/>
  </p:handoutMasterIdLst>
  <p:sldIdLst>
    <p:sldId id="256" r:id="rId7"/>
    <p:sldId id="318" r:id="rId8"/>
    <p:sldId id="319" r:id="rId9"/>
    <p:sldId id="309" r:id="rId10"/>
    <p:sldId id="288" r:id="rId11"/>
    <p:sldId id="310" r:id="rId12"/>
    <p:sldId id="321" r:id="rId13"/>
    <p:sldId id="320" r:id="rId14"/>
    <p:sldId id="311" r:id="rId15"/>
    <p:sldId id="322" r:id="rId16"/>
    <p:sldId id="312" r:id="rId17"/>
    <p:sldId id="313" r:id="rId18"/>
    <p:sldId id="323" r:id="rId19"/>
    <p:sldId id="314" r:id="rId20"/>
    <p:sldId id="315" r:id="rId21"/>
    <p:sldId id="326" r:id="rId22"/>
    <p:sldId id="324" r:id="rId23"/>
    <p:sldId id="325" r:id="rId24"/>
    <p:sldId id="317" r:id="rId25"/>
    <p:sldId id="327" r:id="rId26"/>
    <p:sldId id="328" r:id="rId27"/>
    <p:sldId id="329" r:id="rId28"/>
    <p:sldId id="287" r:id="rId29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FB5"/>
    <a:srgbClr val="00CBD5"/>
    <a:srgbClr val="00B9E7"/>
    <a:srgbClr val="3BA890"/>
    <a:srgbClr val="009CA6"/>
    <a:srgbClr val="0099C6"/>
    <a:srgbClr val="2D89B1"/>
    <a:srgbClr val="009BA8"/>
    <a:srgbClr val="17C7D2"/>
    <a:srgbClr val="0CC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5" autoAdjust="0"/>
    <p:restoredTop sz="94563" autoAdjust="0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ak 5">
            <a:extLst>
              <a:ext uri="{FF2B5EF4-FFF2-40B4-BE49-F238E27FC236}">
                <a16:creationId xmlns:a16="http://schemas.microsoft.com/office/drawing/2014/main" id="{A6E1C386-BE1B-DC4D-B179-8DBC8BF17B8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Bildobjekt 6">
            <a:extLst>
              <a:ext uri="{FF2B5EF4-FFF2-40B4-BE49-F238E27FC236}">
                <a16:creationId xmlns:a16="http://schemas.microsoft.com/office/drawing/2014/main" id="{BE4903E3-FD3B-4943-B0BF-B7711121EE6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895" y="6195071"/>
            <a:ext cx="1593422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11" Type="http://schemas.openxmlformats.org/officeDocument/2006/relationships/image" Target="../media/image200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TSKS14</a:t>
            </a:r>
            <a:br>
              <a:rPr lang="en-US" dirty="0"/>
            </a:br>
            <a:r>
              <a:rPr lang="en-US" dirty="0"/>
              <a:t>Multiple Antenna Communications</a:t>
            </a:r>
            <a:endParaRPr lang="en-GB" dirty="0"/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2, 2020</a:t>
            </a:r>
          </a:p>
          <a:p>
            <a:endParaRPr lang="en-US" dirty="0"/>
          </a:p>
          <a:p>
            <a:r>
              <a:rPr lang="en-US" dirty="0"/>
              <a:t>Emil Björnson</a:t>
            </a:r>
          </a:p>
        </p:txBody>
      </p:sp>
    </p:spTree>
    <p:extLst>
      <p:ext uri="{BB962C8B-B14F-4D97-AF65-F5344CB8AC3E}">
        <p14:creationId xmlns:p14="http://schemas.microsoft.com/office/powerpoint/2010/main" val="3876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77C9B-26E5-0847-A1F0-1421E1B80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C1AB6-7AA1-C344-B0F7-870CD9A4C4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DD6A-0704-B149-8973-EF4208260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098ADCB0-D85D-734C-8755-E5905D901C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4104977"/>
                <a:ext cx="10853647" cy="179166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𝑦</m:t>
                      </m:r>
                      <m:r>
                        <a:rPr lang="en-US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den>
                      </m:f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Capacity: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bits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per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complex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sample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098ADCB0-D85D-734C-8755-E5905D901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4104977"/>
                <a:ext cx="10853647" cy="1791667"/>
              </a:xfrm>
              <a:blipFill>
                <a:blip r:embed="rId2"/>
                <a:stretch>
                  <a:fillRect l="-702" b="-105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4FD6804E-7AF4-D146-9928-90857FE6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75" y="1143622"/>
            <a:ext cx="6859471" cy="2835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194FF2-CCE6-C241-8613-52D4526A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Geometry of received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A5C62FE8-636E-8C41-AFAF-9FD821B27D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713" y="1830357"/>
                <a:ext cx="6096000" cy="1791667"/>
              </a:xfrm>
              <a:prstGeom prst="rect">
                <a:avLst/>
              </a:prstGeom>
            </p:spPr>
            <p:txBody>
              <a:bodyPr vert="horz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:r>
                  <a:rPr lang="en-SE" dirty="0"/>
                  <a:t>Channel projects signal 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SE" dirty="0"/>
                  <a:t>:</a:t>
                </a:r>
              </a:p>
            </p:txBody>
          </p:sp>
        </mc:Choice>
        <mc:Fallback xmlns="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A5C62FE8-636E-8C41-AFAF-9FD821B27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13" y="1830357"/>
                <a:ext cx="6096000" cy="1791667"/>
              </a:xfrm>
              <a:prstGeom prst="rect">
                <a:avLst/>
              </a:prstGeom>
              <a:blipFill>
                <a:blip r:embed="rId4"/>
                <a:stretch>
                  <a:fillRect l="-1247" t="-49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07D440-3F88-B749-BE39-F9B90C7F017E}"/>
                  </a:ext>
                </a:extLst>
              </p:cNvPr>
              <p:cNvSpPr/>
              <p:nvPr/>
            </p:nvSpPr>
            <p:spPr>
              <a:xfrm>
                <a:off x="290833" y="2494070"/>
                <a:ext cx="4667248" cy="13787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Maximum ratio transmission (MRT):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07D440-3F88-B749-BE39-F9B90C7F0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33" y="2494070"/>
                <a:ext cx="4667248" cy="1378787"/>
              </a:xfrm>
              <a:prstGeom prst="rect">
                <a:avLst/>
              </a:prstGeom>
              <a:blipFill>
                <a:blip r:embed="rId5"/>
                <a:stretch>
                  <a:fillRect l="-1355" r="-13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2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C335-7838-B544-8236-85D9B780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and transmit beamforming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8A3D5A1-E0FC-FD41-ADD2-92B8FE43D7F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Same capacity of SIMO and MISO channel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C</m:t>
                              </m:r>
                              <m:r>
                                <a:rPr lang="sv-SE">
                                  <a:latin typeface="Cambria Math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sv-SE" i="1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bit</m:t>
                      </m:r>
                      <m:r>
                        <m:rPr>
                          <m:sty m:val="p"/>
                        </m:rPr>
                        <a:rPr lang="sv-SE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panose="02040503050406030204" pitchFamily="18" charset="0"/>
                        </a:rPr>
                        <m:t>complex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panose="02040503050406030204" pitchFamily="18" charset="0"/>
                        </a:rPr>
                        <m:t>sample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Achieved by “beamforming” along channel vector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Beamforming gain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d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(often proportional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Several different names</a:t>
                </a:r>
              </a:p>
              <a:p>
                <a:pPr lvl="1"/>
                <a:r>
                  <a:rPr lang="en-US" dirty="0"/>
                  <a:t>Maximum ratio combining/transmission (MRC, MRT)</a:t>
                </a:r>
              </a:p>
              <a:p>
                <a:pPr lvl="1"/>
                <a:r>
                  <a:rPr lang="en-US" dirty="0"/>
                  <a:t>Conjugate beamforming, matched filtering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8A3D5A1-E0FC-FD41-ADD2-92B8FE43D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14892-0EB0-A94C-9D44-73FC88756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BBA1B-31D4-C441-B7E5-BAA18883C4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A3164-6B27-EA47-A792-2AE1B54D5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55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EB26-0ADE-4E44-92F1-B12F579D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beamforming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74035-9805-CF4D-A687-0912ECE68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E" dirty="0"/>
          </a:p>
          <a:p>
            <a:endParaRPr lang="en-SE" dirty="0"/>
          </a:p>
          <a:p>
            <a:endParaRPr lang="en-SE" dirty="0"/>
          </a:p>
          <a:p>
            <a:endParaRPr lang="en-SE" dirty="0"/>
          </a:p>
          <a:p>
            <a:r>
              <a:rPr lang="en-SE" dirty="0"/>
              <a:t>Other names:</a:t>
            </a:r>
          </a:p>
          <a:p>
            <a:pPr lvl="1"/>
            <a:r>
              <a:rPr lang="en-SE" dirty="0"/>
              <a:t>Array gain</a:t>
            </a:r>
          </a:p>
          <a:p>
            <a:pPr lvl="1"/>
            <a:r>
              <a:rPr lang="en-SE" dirty="0"/>
              <a:t>Power gain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A1C36-D35A-7D40-B1B7-230AC8989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5D3F-6AA3-E442-B25B-5770AFA2A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51297" y="361000"/>
            <a:ext cx="1908257" cy="264685"/>
          </a:xfrm>
        </p:spPr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C9F5-4F04-EA44-8173-EDE4DA479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4852" y="361657"/>
            <a:ext cx="738379" cy="264685"/>
          </a:xfrm>
        </p:spPr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01FE5-2696-404B-A5ED-EA06A9E74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931" y="780391"/>
            <a:ext cx="7102929" cy="53271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BCEE0-7F8A-564E-B855-04C6CD090ECB}"/>
                  </a:ext>
                </a:extLst>
              </p:cNvPr>
              <p:cNvSpPr txBox="1"/>
              <p:nvPr/>
            </p:nvSpPr>
            <p:spPr>
              <a:xfrm>
                <a:off x="6301535" y="1388581"/>
                <a:ext cx="4548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Georgia"/>
                    <a:cs typeface="Georgia"/>
                  </a:rPr>
                  <a:t>Directivity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Georgia"/>
                    <a:cs typeface="Georgia"/>
                  </a:rPr>
                  <a:t> Beamforming gain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BCEE0-7F8A-564E-B855-04C6CD09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535" y="1388581"/>
                <a:ext cx="4548040" cy="461665"/>
              </a:xfrm>
              <a:prstGeom prst="rect">
                <a:avLst/>
              </a:prstGeom>
              <a:blipFill>
                <a:blip r:embed="rId3"/>
                <a:stretch>
                  <a:fillRect l="-1950" t="-7895" r="-1114" b="-2631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33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FF62-8728-6042-9B83-38152900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Free-space line-of-sight commmunication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C5B2D-FFF6-294E-BF1D-01799F08D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5950B-A3AE-4E4B-86E6-C9675AA30C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4E9A-E5FE-8441-BF25-7B3CFB728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33108D0E-1388-1649-874D-2D32721D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2933312"/>
            <a:ext cx="6845300" cy="3073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7989D-35C8-6449-AD90-88A4FAA36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Direct path between transmitter and receiver</a:t>
            </a:r>
          </a:p>
          <a:p>
            <a:pPr lvl="1"/>
            <a:r>
              <a:rPr lang="en-SE" dirty="0"/>
              <a:t>No other paths</a:t>
            </a:r>
          </a:p>
          <a:p>
            <a:pPr lvl="1"/>
            <a:endParaRPr lang="en-SE" dirty="0"/>
          </a:p>
          <a:p>
            <a:r>
              <a:rPr lang="en-SE" dirty="0"/>
              <a:t>We will derive a channel model</a:t>
            </a:r>
          </a:p>
        </p:txBody>
      </p:sp>
    </p:spTree>
    <p:extLst>
      <p:ext uri="{BB962C8B-B14F-4D97-AF65-F5344CB8AC3E}">
        <p14:creationId xmlns:p14="http://schemas.microsoft.com/office/powerpoint/2010/main" val="372220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3DF1-F62E-6248-8B16-342C72F1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baseband representation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075EB38-7A30-B449-8E7B-D712126EC43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dirty="0"/>
                  <a:t>Real-valued baseband signals (bandwidth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i="1" dirty="0">
                        <a:latin typeface="Cambria Math" charset="0"/>
                      </a:rPr>
                      <m:t>/2</m:t>
                    </m:r>
                  </m:oMath>
                </a14:m>
                <a:r>
                  <a:rPr lang="en-US" dirty="0"/>
                  <a:t>):</a:t>
                </a:r>
              </a:p>
              <a:p>
                <a:pPr marL="0" lvl="0" indent="0" algn="ctr">
                  <a:spcBef>
                    <a:spcPts val="0"/>
                  </a:spcBef>
                  <a:spcAft>
                    <a:spcPts val="120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𝐼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(</m:t>
                    </m:r>
                    <m:r>
                      <a:rPr lang="sv-SE" i="1">
                        <a:latin typeface="Cambria Math" charset="0"/>
                      </a:rPr>
                      <m:t>𝑡</m:t>
                    </m:r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𝑄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(</m:t>
                    </m:r>
                    <m:r>
                      <a:rPr lang="sv-SE" i="1">
                        <a:latin typeface="Cambria Math" charset="0"/>
                      </a:rPr>
                      <m:t>𝑡</m:t>
                    </m:r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dirty="0"/>
                  <a:t>Complex baseband representation: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  <a:sym typeface="Symbol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sym typeface="Symbol" pitchFamily="18" charset="2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  <a:sym typeface="Symbol" pitchFamily="18" charset="2"/>
                            </a:rPr>
                            <m:t>𝑡</m:t>
                          </m:r>
                        </m:e>
                      </m:d>
                      <m:r>
                        <a:rPr lang="sv-SE" i="1">
                          <a:latin typeface="Cambria Math" charset="0"/>
                          <a:sym typeface="Symbol" pitchFamily="18" charset="2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  <a:sym typeface="Symbol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sym typeface="Symbol" pitchFamily="18" charset="2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  <a:sym typeface="Symbol" pitchFamily="18" charset="2"/>
                            </a:rPr>
                            <m:t>𝑡</m:t>
                          </m:r>
                        </m:e>
                      </m:d>
                      <m:r>
                        <a:rPr lang="sv-SE" i="1">
                          <a:latin typeface="Cambria Math" charset="0"/>
                          <a:sym typeface="Symbol" pitchFamily="18" charset="2"/>
                        </a:rPr>
                        <m:t>+</m:t>
                      </m:r>
                      <m:r>
                        <a:rPr lang="sv-SE" i="1">
                          <a:latin typeface="Cambria Math" charset="0"/>
                          <a:sym typeface="Symbol" pitchFamily="18" charset="2"/>
                        </a:rPr>
                        <m:t>𝑗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  <a:sym typeface="Symbol" pitchFamily="18" charset="2"/>
                            </a:rPr>
                            <m:t>𝑠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sym typeface="Symbol" pitchFamily="18" charset="2"/>
                            </a:rPr>
                            <m:t>𝑄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  <a:sym typeface="Symbol" pitchFamily="18" charset="2"/>
                        </a:rPr>
                        <m:t>(</m:t>
                      </m:r>
                      <m:r>
                        <a:rPr lang="sv-SE" i="1">
                          <a:latin typeface="Cambria Math" charset="0"/>
                          <a:sym typeface="Symbol" pitchFamily="18" charset="2"/>
                        </a:rPr>
                        <m:t>𝑡</m:t>
                      </m:r>
                      <m:r>
                        <a:rPr lang="sv-SE" i="1">
                          <a:latin typeface="Cambria Math" charset="0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en-US" dirty="0">
                  <a:sym typeface="Symbol" pitchFamily="18" charset="2"/>
                </a:endParaRPr>
              </a:p>
              <a:p>
                <a:pPr marL="0" lvl="0" indent="0">
                  <a:spcBef>
                    <a:spcPts val="0"/>
                  </a:spcBef>
                  <a:buNone/>
                  <a:defRPr/>
                </a:pPr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dirty="0"/>
                  <a:t>Real-valued passband signal</a:t>
                </a:r>
              </a:p>
              <a:p>
                <a:pPr marL="0" lv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</a:rPr>
                        <m:t>𝑠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v-SE" i="1">
                              <a:latin typeface="Cambria Math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sv-SE" i="1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v-SE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v-SE" i="1">
                              <a:latin typeface="Cambria Math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sv-SE" i="1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v-SE" dirty="0"/>
              </a:p>
              <a:p>
                <a:pPr marL="0" lvl="0" indent="0">
                  <a:spcBef>
                    <a:spcPts val="0"/>
                  </a:spcBef>
                  <a:spcAft>
                    <a:spcPts val="12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dirty="0">
                          <a:latin typeface="Cambria Math" charset="0"/>
                          <a:sym typeface="Symbol" pitchFamily="18" charset="2"/>
                        </a:rPr>
                        <m:t>=</m:t>
                      </m:r>
                      <m:r>
                        <a:rPr lang="sv-SE" i="1" dirty="0">
                          <a:latin typeface="Cambria Math" charset="0"/>
                          <a:sym typeface="Symbol" pitchFamily="18" charset="2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 dirty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sv-SE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sv-SE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𝑗</m:t>
                              </m:r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2</m:t>
                              </m:r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sv-SE" i="1" dirty="0">
                                      <a:latin typeface="Cambria Math" charset="0"/>
                                      <a:sym typeface="Symbol" pitchFamily="18" charset="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latin typeface="Cambria Math" charset="0"/>
                                      <a:sym typeface="Symbol" pitchFamily="18" charset="2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>
                  <a:spcBef>
                    <a:spcPts val="0"/>
                  </a:spcBef>
                  <a:defRPr/>
                </a:pPr>
                <a:r>
                  <a:rPr lang="en-US" dirty="0"/>
                  <a:t>Carrier frequency: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≫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  <a:defRPr/>
                </a:pPr>
                <a:r>
                  <a:rPr lang="en-US" dirty="0"/>
                  <a:t>Wavelength: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lvl="0" indent="0">
                  <a:spcBef>
                    <a:spcPts val="0"/>
                  </a:spcBef>
                  <a:buNone/>
                  <a:defRPr/>
                </a:pPr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075EB38-7A30-B449-8E7B-D712126EC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2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E749B-7EA0-1849-BD4A-39471F000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6E5B5-E502-1242-B41F-4A999D2829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A639C-E925-E848-9F39-8ADFCCF1F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2134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B524-436C-484D-B8FC-7CC05543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baseband representation (2)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445BC7-2E58-E341-BEAD-D72EF894986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131757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Fourier transforms: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=</m:t>
                    </m:r>
                    <m:r>
                      <a:rPr lang="sv-SE" i="1">
                        <a:latin typeface="Cambria Math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sv-SE" i="1" dirty="0">
                                <a:latin typeface="Cambria Math" charset="0"/>
                                <a:sym typeface="Symbol" pitchFamily="18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sv-SE" i="1" dirty="0">
                                <a:latin typeface="Cambria Math" charset="0"/>
                                <a:sym typeface="Symbol" pitchFamily="18" charset="2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sv-SE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sv-SE" i="1" dirty="0">
                                <a:latin typeface="Cambria Math" charset="0"/>
                                <a:sym typeface="Symbol" pitchFamily="18" charset="2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charset="0"/>
                        </a:rPr>
                        <m:t>𝑆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𝑓</m:t>
                          </m:r>
                        </m:e>
                      </m:d>
                      <m:r>
                        <a:rPr lang="sv-SE" i="1" dirty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 dirty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i="1" dirty="0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sv-SE" i="1">
                              <a:latin typeface="Cambria Math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445BC7-2E58-E341-BEAD-D72EF8949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1317577"/>
              </a:xfrm>
              <a:blipFill>
                <a:blip r:embed="rId2"/>
                <a:stretch>
                  <a:fillRect l="-819" t="-673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F8B72-2DD1-DB4A-B1FA-17AE2DFF6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F2B43-FBCC-B34D-BB3A-AB6E5FB78D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C5FE3-32F4-6649-B62A-F5610E7D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C6AD67-C9D6-F14A-9C78-6AE52200A39E}"/>
              </a:ext>
            </a:extLst>
          </p:cNvPr>
          <p:cNvCxnSpPr/>
          <p:nvPr/>
        </p:nvCxnSpPr>
        <p:spPr bwMode="auto">
          <a:xfrm>
            <a:off x="2683782" y="408756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7851FA7F-7134-CC4D-969D-4A897AD5C4DF}"/>
              </a:ext>
            </a:extLst>
          </p:cNvPr>
          <p:cNvSpPr/>
          <p:nvPr/>
        </p:nvSpPr>
        <p:spPr bwMode="auto">
          <a:xfrm>
            <a:off x="5237178" y="3367487"/>
            <a:ext cx="936104" cy="72008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330F7D-AD4E-7445-B476-DE9D1EF5126F}"/>
              </a:ext>
            </a:extLst>
          </p:cNvPr>
          <p:cNvCxnSpPr/>
          <p:nvPr/>
        </p:nvCxnSpPr>
        <p:spPr bwMode="auto">
          <a:xfrm flipV="1">
            <a:off x="5708118" y="3079455"/>
            <a:ext cx="0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69E0D7-5788-A846-9210-13F39867F25E}"/>
              </a:ext>
            </a:extLst>
          </p:cNvPr>
          <p:cNvCxnSpPr/>
          <p:nvPr/>
        </p:nvCxnSpPr>
        <p:spPr bwMode="auto">
          <a:xfrm>
            <a:off x="2696696" y="560477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DCE99E8-5D9D-394A-A90F-EC2ECEDA3B4A}"/>
              </a:ext>
            </a:extLst>
          </p:cNvPr>
          <p:cNvSpPr/>
          <p:nvPr/>
        </p:nvSpPr>
        <p:spPr bwMode="auto">
          <a:xfrm flipH="1">
            <a:off x="3076938" y="4884691"/>
            <a:ext cx="936104" cy="72008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5A063F-B069-6544-B8DF-2159356AC130}"/>
              </a:ext>
            </a:extLst>
          </p:cNvPr>
          <p:cNvCxnSpPr/>
          <p:nvPr/>
        </p:nvCxnSpPr>
        <p:spPr bwMode="auto">
          <a:xfrm flipV="1">
            <a:off x="5721032" y="4596659"/>
            <a:ext cx="0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470CD27-C27C-5F42-9580-16C5138CDCBE}"/>
              </a:ext>
            </a:extLst>
          </p:cNvPr>
          <p:cNvSpPr/>
          <p:nvPr/>
        </p:nvSpPr>
        <p:spPr bwMode="auto">
          <a:xfrm>
            <a:off x="7397418" y="4884691"/>
            <a:ext cx="936104" cy="72008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0E295B-8AB5-F640-AFA4-283AADFDE0A0}"/>
                  </a:ext>
                </a:extLst>
              </p:cNvPr>
              <p:cNvSpPr txBox="1"/>
              <p:nvPr/>
            </p:nvSpPr>
            <p:spPr>
              <a:xfrm>
                <a:off x="7698310" y="5729132"/>
                <a:ext cx="3163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4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sv-SE" sz="1400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0E295B-8AB5-F640-AFA4-283AADFDE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310" y="5729132"/>
                <a:ext cx="316369" cy="215444"/>
              </a:xfrm>
              <a:prstGeom prst="rect">
                <a:avLst/>
              </a:prstGeom>
              <a:blipFill>
                <a:blip r:embed="rId3"/>
                <a:stretch>
                  <a:fillRect l="-7692" r="-3846" b="-277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E921B9-8B3A-E84E-BD16-E9F3B1CEBABD}"/>
              </a:ext>
            </a:extLst>
          </p:cNvPr>
          <p:cNvCxnSpPr/>
          <p:nvPr/>
        </p:nvCxnSpPr>
        <p:spPr bwMode="auto">
          <a:xfrm>
            <a:off x="7865470" y="5535475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ED1E7C-552C-B147-A5CD-1CB1A9D36990}"/>
                  </a:ext>
                </a:extLst>
              </p:cNvPr>
              <p:cNvSpPr txBox="1"/>
              <p:nvPr/>
            </p:nvSpPr>
            <p:spPr>
              <a:xfrm>
                <a:off x="3389242" y="5729132"/>
                <a:ext cx="3163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sv-S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4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sv-SE" sz="1400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ED1E7C-552C-B147-A5CD-1CB1A9D36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242" y="5729132"/>
                <a:ext cx="316369" cy="215444"/>
              </a:xfrm>
              <a:prstGeom prst="rect">
                <a:avLst/>
              </a:prstGeom>
              <a:blipFill>
                <a:blip r:embed="rId4"/>
                <a:stretch>
                  <a:fillRect r="-3846" b="-277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33DB87-CF7E-0341-A978-3CABA6B05978}"/>
              </a:ext>
            </a:extLst>
          </p:cNvPr>
          <p:cNvCxnSpPr/>
          <p:nvPr/>
        </p:nvCxnSpPr>
        <p:spPr bwMode="auto">
          <a:xfrm>
            <a:off x="3556402" y="5535475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5190C-6C87-4D4C-BE8B-F06789F8ED8E}"/>
                  </a:ext>
                </a:extLst>
              </p:cNvPr>
              <p:cNvSpPr txBox="1"/>
              <p:nvPr/>
            </p:nvSpPr>
            <p:spPr>
              <a:xfrm>
                <a:off x="5649515" y="4117414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E5190C-6C87-4D4C-BE8B-F06789F8E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15" y="4117414"/>
                <a:ext cx="149079" cy="215444"/>
              </a:xfrm>
              <a:prstGeom prst="rect">
                <a:avLst/>
              </a:prstGeom>
              <a:blipFill>
                <a:blip r:embed="rId5"/>
                <a:stretch>
                  <a:fillRect l="-15385" r="-15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F542C42-2576-3540-B4C8-88E8744E25AE}"/>
                  </a:ext>
                </a:extLst>
              </p:cNvPr>
              <p:cNvSpPr/>
              <p:nvPr/>
            </p:nvSpPr>
            <p:spPr>
              <a:xfrm>
                <a:off x="5733394" y="2925157"/>
                <a:ext cx="6546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4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sv-SE" sz="1400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sv-S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400" i="1">
                              <a:latin typeface="Cambria Math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F542C42-2576-3540-B4C8-88E8744E2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394" y="2925157"/>
                <a:ext cx="654603" cy="307777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14A9C9C-1A8D-0C46-BC86-D7E881F1D2AA}"/>
                  </a:ext>
                </a:extLst>
              </p:cNvPr>
              <p:cNvSpPr/>
              <p:nvPr/>
            </p:nvSpPr>
            <p:spPr>
              <a:xfrm>
                <a:off x="5733394" y="4445503"/>
                <a:ext cx="5861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charset="0"/>
                        </a:rPr>
                        <m:t>𝑆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14A9C9C-1A8D-0C46-BC86-D7E881F1D2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394" y="4445503"/>
                <a:ext cx="586122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46FEE4-3355-4049-A04E-1BA00992E9CC}"/>
              </a:ext>
            </a:extLst>
          </p:cNvPr>
          <p:cNvCxnSpPr/>
          <p:nvPr/>
        </p:nvCxnSpPr>
        <p:spPr bwMode="auto">
          <a:xfrm>
            <a:off x="5708118" y="3661927"/>
            <a:ext cx="4651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CA07B98-7618-BF4C-88D9-BCB7847A2D92}"/>
                  </a:ext>
                </a:extLst>
              </p:cNvPr>
              <p:cNvSpPr/>
              <p:nvPr/>
            </p:nvSpPr>
            <p:spPr>
              <a:xfrm>
                <a:off x="5689616" y="3339227"/>
                <a:ext cx="53572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sz="1400" b="0" i="1" smtClean="0"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CA07B98-7618-BF4C-88D9-BCB7847A2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16" y="3339227"/>
                <a:ext cx="535724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483984-8E33-9745-8C5E-5F01CCE1619C}"/>
              </a:ext>
            </a:extLst>
          </p:cNvPr>
          <p:cNvCxnSpPr/>
          <p:nvPr/>
        </p:nvCxnSpPr>
        <p:spPr bwMode="auto">
          <a:xfrm flipV="1">
            <a:off x="7385769" y="4787991"/>
            <a:ext cx="940463" cy="9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C2B9576-95F0-7C45-9019-7956DB54816F}"/>
                  </a:ext>
                </a:extLst>
              </p:cNvPr>
              <p:cNvSpPr/>
              <p:nvPr/>
            </p:nvSpPr>
            <p:spPr>
              <a:xfrm>
                <a:off x="7685450" y="4504906"/>
                <a:ext cx="3481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C2B9576-95F0-7C45-9019-7956DB548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450" y="4504906"/>
                <a:ext cx="34817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77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7BE3-7630-3C47-8710-A1919EF1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Uniform linear array (ULA)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6E441-2BFE-864B-86A3-E242D315F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DE04E-55AE-AB4B-883F-CB32E43D81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3B86D-0EF6-8E46-8B03-E177094B8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F519AE-FAFB-0F4E-8A08-C8847374B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1663908"/>
            <a:ext cx="9095317" cy="4399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332C5C-AB29-E442-B283-EC1829FCFB9F}"/>
                  </a:ext>
                </a:extLst>
              </p:cNvPr>
              <p:cNvSpPr txBox="1"/>
              <p:nvPr/>
            </p:nvSpPr>
            <p:spPr>
              <a:xfrm>
                <a:off x="9753599" y="5355208"/>
                <a:ext cx="22975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000" dirty="0"/>
                  <a:t>Antenna spacing: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0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sv-SE" sz="2000" b="0" dirty="0"/>
              </a:p>
              <a:p>
                <a:r>
                  <a:rPr lang="en-SE" sz="2000" dirty="0"/>
                  <a:t>Angle of arrival:   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332C5C-AB29-E442-B283-EC1829FC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599" y="5355208"/>
                <a:ext cx="2297552" cy="707886"/>
              </a:xfrm>
              <a:prstGeom prst="rect">
                <a:avLst/>
              </a:prstGeom>
              <a:blipFill>
                <a:blip r:embed="rId3"/>
                <a:stretch>
                  <a:fillRect l="-2762" t="-3571" b="-142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56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5172-A89D-B540-8711-F40C88D2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Impact of channel in complex baseband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983594D-750D-6B4B-8F56-2134F531CF5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Transmitted signal:</a:t>
                </a:r>
              </a:p>
              <a:p>
                <a:pPr marL="0" lv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</a:rPr>
                        <m:t>𝑠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sv-SE" i="1" dirty="0">
                          <a:latin typeface="Cambria Math" charset="0"/>
                          <a:sym typeface="Symbol" pitchFamily="18" charset="2"/>
                        </a:rPr>
                        <m:t>=</m:t>
                      </m:r>
                      <m:r>
                        <a:rPr lang="sv-SE" i="1" dirty="0">
                          <a:latin typeface="Cambria Math" charset="0"/>
                          <a:sym typeface="Symbol" pitchFamily="18" charset="2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 dirty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sv-SE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sv-SE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𝑗</m:t>
                              </m:r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2</m:t>
                              </m:r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sv-SE" i="1" dirty="0">
                                      <a:latin typeface="Cambria Math" charset="0"/>
                                      <a:sym typeface="Symbol" pitchFamily="18" charset="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latin typeface="Cambria Math" charset="0"/>
                                      <a:sym typeface="Symbol" pitchFamily="18" charset="2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SE" dirty="0"/>
              </a:p>
              <a:p>
                <a:pPr>
                  <a:spcAft>
                    <a:spcPts val="600"/>
                  </a:spcAft>
                </a:pPr>
                <a:r>
                  <a:rPr lang="en-SE" dirty="0"/>
                  <a:t>Received signal at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sv-SE" i="1" dirty="0">
                          <a:latin typeface="Cambria Math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sv-SE" b="0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𝑠</m:t>
                      </m:r>
                      <m:d>
                        <m:dPr>
                          <m:ctrlPr>
                            <a:rPr lang="sv-SE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𝑡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−</m:t>
                          </m:r>
                          <m:f>
                            <m:fPr>
                              <m:ctrlPr>
                                <a:rPr lang="sv-SE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sv-SE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v-SE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sv-SE" b="0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sv-SE" i="1" dirty="0">
                          <a:latin typeface="Cambria Math" charset="0"/>
                          <a:sym typeface="Symbol" pitchFamily="18" charset="2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 dirty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sv-SE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𝑡</m:t>
                              </m:r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b="0" i="1" dirty="0" smtClea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dirty="0" smtClea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sv-SE" b="0" i="1" dirty="0" smtClean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sv-SE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𝑗</m:t>
                              </m:r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2</m:t>
                              </m:r>
                              <m:r>
                                <a:rPr lang="sv-SE" i="1" dirty="0">
                                  <a:latin typeface="Cambria Math" charset="0"/>
                                  <a:sym typeface="Symbol" pitchFamily="18" charset="2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sv-SE" i="1" dirty="0">
                                      <a:latin typeface="Cambria Math" charset="0"/>
                                      <a:sym typeface="Symbol" pitchFamily="18" charset="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latin typeface="Cambria Math" charset="0"/>
                                      <a:sym typeface="Symbol" pitchFamily="18" charset="2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sv-SE" i="1" dirty="0">
                                      <a:latin typeface="Cambria Math" charset="0"/>
                                      <a:sym typeface="Symbol" pitchFamily="18" charset="2"/>
                                    </a:rPr>
                                    <m:t>𝑡</m:t>
                                  </m:r>
                                  <m:r>
                                    <a:rPr lang="sv-SE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sv-SE" i="1" dirty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sv-SE" b="0" i="1" dirty="0" smtClean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 dirty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sv-SE" b="0" i="1" dirty="0" smtClean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sv-SE" i="1" dirty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Receiver can compensate for time delay by selecting sampling time</a:t>
                </a:r>
              </a:p>
              <a:p>
                <a:pPr lvl="1"/>
                <a:r>
                  <a:rPr lang="en-US" dirty="0"/>
                  <a:t>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 Only one antenna has perfect sampling</a:t>
                </a:r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983594D-750D-6B4B-8F56-2134F531C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E23A9-B66E-3E4E-944D-22303D131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B1ED3-820C-3140-861B-6745532DEE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7BBE-7505-304E-815C-3C56CAC7C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99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049C6A-91F7-3B47-AF21-B5EE91CF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68" y="1761650"/>
            <a:ext cx="8890000" cy="430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B5303-9F84-6948-90CB-B0C40CE5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Far-field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58D0165-56B0-8840-9BE8-AFC8407EE24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SE" dirty="0"/>
                  <a:t> approximately the same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58D0165-56B0-8840-9BE8-AFC8407EE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72F49-2561-F14E-9CC3-914FA6099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1BC65-3134-B54A-AA38-93DEBFD9FEF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C45DB-B354-174E-9AE1-88D732B3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18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878B18-FF0C-1846-AC55-CF37DE7340B2}"/>
                  </a:ext>
                </a:extLst>
              </p:cNvPr>
              <p:cNvSpPr/>
              <p:nvPr/>
            </p:nvSpPr>
            <p:spPr>
              <a:xfrm>
                <a:off x="307766" y="3305314"/>
                <a:ext cx="3028102" cy="1722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Approximately same channel gain: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878B18-FF0C-1846-AC55-CF37DE734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66" y="3305314"/>
                <a:ext cx="3028102" cy="1722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E74676D-0D14-764B-82C9-FFE68FC8BC0E}"/>
                  </a:ext>
                </a:extLst>
              </p:cNvPr>
              <p:cNvSpPr/>
              <p:nvPr/>
            </p:nvSpPr>
            <p:spPr>
              <a:xfrm>
                <a:off x="7501978" y="5347971"/>
                <a:ext cx="4475136" cy="804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 dirty="0">
                          <a:latin typeface="Cambria Math" charset="0"/>
                          <a:sym typeface="Symbol" pitchFamily="18" charset="2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 dirty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sv-SE" sz="2400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400" i="1" dirty="0">
                                  <a:latin typeface="Cambria Math" charset="0"/>
                                  <a:sym typeface="Symbol" pitchFamily="18" charset="2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sv-SE" sz="2400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sz="2400" i="1" dirty="0">
                                  <a:latin typeface="Cambria Math" charset="0"/>
                                  <a:sym typeface="Symbol" pitchFamily="18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v-SE" sz="2400" i="1" dirty="0">
                                  <a:latin typeface="Cambria Math" charset="0"/>
                                  <a:sym typeface="Symbol" pitchFamily="18" charset="2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sv-SE" sz="2400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sv-SE" sz="2400" i="1" dirty="0">
                                  <a:latin typeface="Cambria Math" charset="0"/>
                                  <a:sym typeface="Symbol" pitchFamily="18" charset="2"/>
                                </a:rPr>
                                <m:t>𝑡</m:t>
                              </m:r>
                              <m:r>
                                <a:rPr lang="sv-SE" sz="2400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sv-SE" sz="2400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sz="2400" i="1" dirty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 dirty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sv-SE" sz="2400" i="1" dirty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sv-SE" sz="2400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sv-SE" sz="2400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sv-SE" sz="2400" i="1" dirty="0">
                                  <a:latin typeface="Cambria Math" charset="0"/>
                                  <a:sym typeface="Symbol" pitchFamily="18" charset="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2400" i="1" dirty="0">
                                  <a:latin typeface="Cambria Math" charset="0"/>
                                  <a:sym typeface="Symbol" pitchFamily="18" charset="2"/>
                                </a:rPr>
                                <m:t>𝑗</m:t>
                              </m:r>
                              <m:r>
                                <a:rPr lang="sv-SE" sz="2400" i="1" dirty="0">
                                  <a:latin typeface="Cambria Math" charset="0"/>
                                  <a:sym typeface="Symbol" pitchFamily="18" charset="2"/>
                                </a:rPr>
                                <m:t>2</m:t>
                              </m:r>
                              <m:r>
                                <a:rPr lang="sv-SE" sz="2400" i="1" dirty="0">
                                  <a:latin typeface="Cambria Math" charset="0"/>
                                  <a:sym typeface="Symbol" pitchFamily="18" charset="2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sv-SE" sz="2400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 dirty="0">
                                      <a:latin typeface="Cambria Math" charset="0"/>
                                      <a:sym typeface="Symbol" pitchFamily="18" charset="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sv-SE" sz="2400" i="1" dirty="0">
                                      <a:latin typeface="Cambria Math" charset="0"/>
                                      <a:sym typeface="Symbol" pitchFamily="18" charset="2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v-SE" sz="2400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 dirty="0">
                                      <a:latin typeface="Cambria Math" charset="0"/>
                                      <a:sym typeface="Symbol" pitchFamily="18" charset="2"/>
                                    </a:rPr>
                                    <m:t>𝑡</m:t>
                                  </m:r>
                                  <m:r>
                                    <a:rPr lang="sv-SE" sz="2400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sv-SE" sz="2400" i="1" dirty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sv-SE" sz="2400" i="1" dirty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i="1" dirty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sv-SE" sz="2400" i="1" dirty="0">
                                              <a:latin typeface="Cambria Math" panose="02040503050406030204" pitchFamily="18" charset="0"/>
                                              <a:sym typeface="Symbol" pitchFamily="18" charset="2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sv-SE" sz="2400" i="1" dirty="0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E74676D-0D14-764B-82C9-FFE68FC8B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978" y="5347971"/>
                <a:ext cx="4475136" cy="804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C74DDD-E1FA-0D4E-81AD-EDACAFC822D1}"/>
                  </a:ext>
                </a:extLst>
              </p:cNvPr>
              <p:cNvSpPr txBox="1"/>
              <p:nvPr/>
            </p:nvSpPr>
            <p:spPr>
              <a:xfrm>
                <a:off x="9041449" y="6322404"/>
                <a:ext cx="2399631" cy="535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000" dirty="0"/>
                  <a:t>Sample at </a:t>
                </a:r>
                <a14:m>
                  <m:oMath xmlns:m="http://schemas.openxmlformats.org/officeDocument/2006/math">
                    <m:r>
                      <a:rPr lang="en-SE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sv-SE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SE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C74DDD-E1FA-0D4E-81AD-EDACAFC82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449" y="6322404"/>
                <a:ext cx="2399631" cy="535596"/>
              </a:xfrm>
              <a:prstGeom prst="rect">
                <a:avLst/>
              </a:prstGeom>
              <a:blipFill>
                <a:blip r:embed="rId6"/>
                <a:stretch>
                  <a:fillRect l="-2105" b="-46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9E056E-0758-9F43-A774-29E2E556B6FE}"/>
              </a:ext>
            </a:extLst>
          </p:cNvPr>
          <p:cNvCxnSpPr>
            <a:cxnSpLocks/>
          </p:cNvCxnSpPr>
          <p:nvPr/>
        </p:nvCxnSpPr>
        <p:spPr>
          <a:xfrm flipV="1">
            <a:off x="10886891" y="5931751"/>
            <a:ext cx="166875" cy="3906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8A61AE-C801-8E4F-9EE5-669B4F53BE72}"/>
              </a:ext>
            </a:extLst>
          </p:cNvPr>
          <p:cNvCxnSpPr>
            <a:cxnSpLocks/>
          </p:cNvCxnSpPr>
          <p:nvPr/>
        </p:nvCxnSpPr>
        <p:spPr>
          <a:xfrm flipH="1" flipV="1">
            <a:off x="9179731" y="5990558"/>
            <a:ext cx="196281" cy="50644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B9D6-9A4B-5943-A0D7-77EAC030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ULA channel model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C73685-207E-C046-8AB7-076D9D1C318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7490355" cy="40662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antennas in receiver array</a:t>
                </a:r>
              </a:p>
              <a:p>
                <a:pPr lvl="1"/>
                <a:r>
                  <a:rPr lang="en-US" dirty="0"/>
                  <a:t>Angle of arrival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Wavelength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between antennas</a:t>
                </a:r>
              </a:p>
              <a:p>
                <a:pPr lvl="1"/>
                <a:r>
                  <a:rPr lang="en-US" dirty="0"/>
                  <a:t>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/>
                  <a:t> to first antenna</a:t>
                </a:r>
              </a:p>
              <a:p>
                <a:r>
                  <a:rPr lang="en-US" dirty="0"/>
                  <a:t>Channel vector: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𝜋</m:t>
                                          </m:r>
                                          <m:f>
                                            <m:fPr>
                                              <m:ctrlP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sv-SE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sv-SE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sin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sv-S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func>
                                            </m:num>
                                            <m:den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𝜋</m:t>
                                          </m:r>
                                          <m:f>
                                            <m:fPr>
                                              <m:ctrlP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charset="0"/>
                                                    </a:rPr>
                                                    <m:t>𝑀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charset="0"/>
                                                    </a:rPr>
                                                    <m:t>−1</m:t>
                                                  </m:r>
                                                </m:e>
                                              </m:d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sv-SE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sv-SE">
                                                      <a:latin typeface="Cambria Math" panose="02040503050406030204" pitchFamily="18" charset="0"/>
                                                    </a:rPr>
                                                    <m:t>sin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sv-S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func>
                                            </m:num>
                                            <m:den>
                                              <m: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C73685-207E-C046-8AB7-076D9D1C3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7490355" cy="4066288"/>
              </a:xfrm>
              <a:blipFill>
                <a:blip r:embed="rId2"/>
                <a:stretch>
                  <a:fillRect l="-1015" t="-2188" b="-3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F3F8F-4EF5-5142-905B-08815F643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AA203-2212-B648-ACEB-0D221CA50F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8D1D6-F5F8-8843-ABB7-181F8292D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19</a:t>
            </a:fld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46850C-DDAE-B14D-8787-9F1527595978}"/>
              </a:ext>
            </a:extLst>
          </p:cNvPr>
          <p:cNvSpPr/>
          <p:nvPr/>
        </p:nvSpPr>
        <p:spPr>
          <a:xfrm>
            <a:off x="8081871" y="4614334"/>
            <a:ext cx="3646488" cy="1024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Applies to both SIMO and MISO channels</a:t>
            </a:r>
          </a:p>
        </p:txBody>
      </p:sp>
    </p:spTree>
    <p:extLst>
      <p:ext uri="{BB962C8B-B14F-4D97-AF65-F5344CB8AC3E}">
        <p14:creationId xmlns:p14="http://schemas.microsoft.com/office/powerpoint/2010/main" val="220792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4FDB-BE3C-7945-AA3A-A9FC2838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Taxonomy: Point-to-point channels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E44A1-E339-D14C-AA34-5A21C597D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52B53-D020-ED4F-9AE9-4FBD0428AC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1095C-FEF6-A845-A13C-7DD7976F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9D4798C-0ED4-384E-ADB3-8105D885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774" y="1582432"/>
            <a:ext cx="5508000" cy="4155976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66F8F7A-595F-1242-8DF8-AA0216B8C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0" y="1801991"/>
            <a:ext cx="5580000" cy="3945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67A2D0-7015-DA4F-BE2F-5C4E7E43AE0D}"/>
              </a:ext>
            </a:extLst>
          </p:cNvPr>
          <p:cNvSpPr txBox="1"/>
          <p:nvPr/>
        </p:nvSpPr>
        <p:spPr>
          <a:xfrm>
            <a:off x="2058367" y="6174705"/>
            <a:ext cx="8968292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SE" dirty="0"/>
              <a:t>Single-input single-output (SISO)</a:t>
            </a:r>
          </a:p>
          <a:p>
            <a:r>
              <a:rPr lang="en-SE" dirty="0"/>
              <a:t>Single-input multiple-output (SIMO)</a:t>
            </a:r>
          </a:p>
          <a:p>
            <a:br>
              <a:rPr lang="en-SE" dirty="0"/>
            </a:br>
            <a:br>
              <a:rPr lang="en-SE" dirty="0"/>
            </a:br>
            <a:r>
              <a:rPr lang="en-SE" dirty="0"/>
              <a:t>Multiple-input single-output (MISO)</a:t>
            </a:r>
          </a:p>
          <a:p>
            <a:r>
              <a:rPr lang="en-SE" dirty="0"/>
              <a:t>Multiple-input multiple-output (MIMO)</a:t>
            </a:r>
          </a:p>
        </p:txBody>
      </p:sp>
    </p:spTree>
    <p:extLst>
      <p:ext uri="{BB962C8B-B14F-4D97-AF65-F5344CB8AC3E}">
        <p14:creationId xmlns:p14="http://schemas.microsoft.com/office/powerpoint/2010/main" val="3276845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60EA-8CA9-F348-8901-AADB7314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Channel capacity with line-of-sight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A0DB722-BF48-B84B-AE0F-45DACC0A045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Recall: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C</m:t>
                              </m:r>
                              <m:r>
                                <a:rPr lang="sv-SE">
                                  <a:latin typeface="Cambria Math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sv-SE" i="1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bit</m:t>
                      </m:r>
                      <m:r>
                        <m:rPr>
                          <m:sty m:val="p"/>
                        </m:rPr>
                        <a:rPr lang="sv-SE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panose="02040503050406030204" pitchFamily="18" charset="0"/>
                        </a:rPr>
                        <m:t>complex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panose="02040503050406030204" pitchFamily="18" charset="0"/>
                        </a:rPr>
                        <m:t>sample</m:t>
                      </m:r>
                    </m:oMath>
                  </m:oMathPara>
                </a14:m>
                <a:endParaRPr lang="en-SE" dirty="0"/>
              </a:p>
              <a:p>
                <a:endParaRPr lang="en-SE" dirty="0"/>
              </a:p>
              <a:p>
                <a:pPr>
                  <a:spcAft>
                    <a:spcPts val="1200"/>
                  </a:spcAft>
                </a:pPr>
                <a:r>
                  <a:rPr lang="en-SE" dirty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d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SE" dirty="0"/>
                  <a:t>	where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C</m:t>
                              </m:r>
                              <m:r>
                                <a:rPr lang="sv-SE">
                                  <a:latin typeface="Cambria Math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sv-SE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A0DB722-BF48-B84B-AE0F-45DACC0A0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63B0-E7D4-944B-B835-428D3DE20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CE92F-6221-764C-9E58-5B4268081F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3AB22-C9CE-1D4B-B2BF-3018EE10B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20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AB0698-CE4D-B24C-881D-DECCDA1E00B7}"/>
                  </a:ext>
                </a:extLst>
              </p:cNvPr>
              <p:cNvSpPr/>
              <p:nvPr/>
            </p:nvSpPr>
            <p:spPr>
              <a:xfrm>
                <a:off x="4272756" y="5295512"/>
                <a:ext cx="3646488" cy="6011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Beamforming gain: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AB0698-CE4D-B24C-881D-DECCDA1E0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56" y="5295512"/>
                <a:ext cx="3646488" cy="601133"/>
              </a:xfrm>
              <a:prstGeom prst="rect">
                <a:avLst/>
              </a:prstGeom>
              <a:blipFill>
                <a:blip r:embed="rId3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1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0C12-6319-854A-9E8F-CB415833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Beamwidth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C3AC5DE-2F1E-8E47-B640-BB22EAA5D18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4067442" cy="4066288"/>
              </a:xfrm>
            </p:spPr>
            <p:txBody>
              <a:bodyPr/>
              <a:lstStyle/>
              <a:p>
                <a:r>
                  <a:rPr lang="en-SE" dirty="0"/>
                  <a:t>Beamforming gain in more than one direction</a:t>
                </a:r>
              </a:p>
              <a:p>
                <a:endParaRPr lang="en-SE" dirty="0"/>
              </a:p>
              <a:p>
                <a:r>
                  <a:rPr lang="en-SE" dirty="0"/>
                  <a:t>Example: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SE" i="1" dirty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sv-SE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SE" dirty="0"/>
              </a:p>
              <a:p>
                <a:endParaRPr lang="en-SE" dirty="0"/>
              </a:p>
              <a:p>
                <a:r>
                  <a:rPr lang="en-SE" dirty="0"/>
                  <a:t>First-null beamwidth: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C3AC5DE-2F1E-8E47-B640-BB22EAA5D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4067442" cy="4066288"/>
              </a:xfrm>
              <a:blipFill>
                <a:blip r:embed="rId2"/>
                <a:stretch>
                  <a:fillRect l="-1869" t="-2188" r="-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86154-212D-AF41-AC5A-531A737FE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C89A1-E353-3B4E-9766-59F595F186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6F00-B929-4F45-872A-8A4FFA7EA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21</a:t>
            </a:fld>
            <a:endParaRPr lang="sv-SE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F7D8B65-375E-8C40-A444-BD0415832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410" y="811741"/>
            <a:ext cx="6786205" cy="52683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EB3440-C261-334C-AD12-4CFBCF242080}"/>
              </a:ext>
            </a:extLst>
          </p:cNvPr>
          <p:cNvSpPr/>
          <p:nvPr/>
        </p:nvSpPr>
        <p:spPr>
          <a:xfrm>
            <a:off x="1529095" y="5145386"/>
            <a:ext cx="2758677" cy="917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More antennas: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Narrower beams</a:t>
            </a:r>
          </a:p>
        </p:txBody>
      </p:sp>
    </p:spTree>
    <p:extLst>
      <p:ext uri="{BB962C8B-B14F-4D97-AF65-F5344CB8AC3E}">
        <p14:creationId xmlns:p14="http://schemas.microsoft.com/office/powerpoint/2010/main" val="419177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D8F9-FF0A-7C4E-A66B-173D05FB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1354507"/>
          </a:xfrm>
        </p:spPr>
        <p:txBody>
          <a:bodyPr/>
          <a:lstStyle/>
          <a:p>
            <a:r>
              <a:rPr lang="en-SE" dirty="0"/>
              <a:t>Two benefits of </a:t>
            </a:r>
            <a:br>
              <a:rPr lang="en-SE" dirty="0"/>
            </a:br>
            <a:r>
              <a:rPr lang="en-SE" dirty="0"/>
              <a:t>beamforming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8AA6B-6C17-2A44-8982-BD39A66F9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2353733"/>
            <a:ext cx="10853647" cy="3542912"/>
          </a:xfrm>
        </p:spPr>
        <p:txBody>
          <a:bodyPr/>
          <a:lstStyle/>
          <a:p>
            <a:r>
              <a:rPr lang="en-SE" dirty="0"/>
              <a:t>Beamforming gain</a:t>
            </a:r>
          </a:p>
          <a:p>
            <a:pPr lvl="1"/>
            <a:r>
              <a:rPr lang="en-SE" dirty="0"/>
              <a:t>Stronger signal at</a:t>
            </a:r>
            <a:br>
              <a:rPr lang="en-SE" dirty="0"/>
            </a:br>
            <a:r>
              <a:rPr lang="en-SE" dirty="0"/>
              <a:t>desired location</a:t>
            </a:r>
          </a:p>
          <a:p>
            <a:pPr lvl="1"/>
            <a:endParaRPr lang="en-SE" dirty="0"/>
          </a:p>
          <a:p>
            <a:r>
              <a:rPr lang="en-SE" dirty="0"/>
              <a:t>Narrower beam</a:t>
            </a:r>
          </a:p>
          <a:p>
            <a:pPr lvl="1"/>
            <a:r>
              <a:rPr lang="en-SE" dirty="0"/>
              <a:t>Less interference at</a:t>
            </a:r>
            <a:br>
              <a:rPr lang="en-SE" dirty="0"/>
            </a:br>
            <a:r>
              <a:rPr lang="en-SE" dirty="0"/>
              <a:t>undesired locations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E2805-8387-AE4E-A26F-84CD9EC24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156E-F46B-6146-8B60-A299E4EA7E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F7B5-33B8-2A4D-8C00-514D03BA2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22</a:t>
            </a:fld>
            <a:endParaRPr lang="sv-SE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B8CA73-E64A-A946-BC18-A724B36F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714" y="961355"/>
            <a:ext cx="7532286" cy="589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21BFF-2CC7-8E4B-B185-CAAAE16B2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/>
              <a:t>End of Lecture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F26CC-E97B-E745-96BA-A837C0071D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E" dirty="0"/>
              <a:t>TSKS14 Multiple Antenna Communications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091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 of this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Recap of SISO channel capacity</a:t>
            </a:r>
          </a:p>
          <a:p>
            <a:r>
              <a:rPr lang="en-SE" dirty="0"/>
              <a:t>Capacity of SIMO and MISO channels</a:t>
            </a:r>
          </a:p>
          <a:p>
            <a:r>
              <a:rPr lang="en-SE" dirty="0"/>
              <a:t>Channel models for line-of-sight channels</a:t>
            </a:r>
          </a:p>
          <a:p>
            <a:r>
              <a:rPr lang="en-SE" dirty="0"/>
              <a:t>Beamwidth with uniform linear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4C24B-25C8-8C40-9A6F-56AC0E55D1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6C5B-A8D9-DE49-9E28-9A14CEB7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transmit power is received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FF98C03-BDA3-3B4C-B86C-AE7893CDB57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Wireless signals spread out as a sphere</a:t>
                </a:r>
              </a:p>
              <a:p>
                <a:pPr lvl="1"/>
                <a:r>
                  <a:rPr lang="en-SE" dirty="0"/>
                  <a:t>Fraction of received signal at distance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E" dirty="0"/>
                  <a:t>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spcBef>
                    <a:spcPts val="2100"/>
                  </a:spcBef>
                </a:pPr>
                <a:r>
                  <a:rPr lang="en-US" dirty="0"/>
                  <a:t>Cellular communication: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dirty="0"/>
                  <a:t> dB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130</m:t>
                    </m:r>
                  </m:oMath>
                </a14:m>
                <a:r>
                  <a:rPr lang="en-US" dirty="0"/>
                  <a:t> dB is lost!</a:t>
                </a:r>
              </a:p>
              <a:p>
                <a:pPr lvl="2"/>
                <a:r>
                  <a:rPr lang="sv-SE" dirty="0"/>
                  <a:t>Channel </a:t>
                </a:r>
                <a:r>
                  <a:rPr lang="sv-SE" dirty="0" err="1"/>
                  <a:t>gain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−70</m:t>
                    </m:r>
                  </m:oMath>
                </a14:m>
                <a:r>
                  <a:rPr lang="en-US" dirty="0"/>
                  <a:t> dB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−130 </m:t>
                    </m:r>
                  </m:oMath>
                </a14:m>
                <a:r>
                  <a:rPr lang="en-US" dirty="0"/>
                  <a:t>dB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FF98C03-BDA3-3B4C-B86C-AE7893CDB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4900B-35AE-1B40-8341-CD2282554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C5F65-B7D3-3944-9D3E-EB19E6193EA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E57EB-3E4D-9645-ACCF-358B54C67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F944E4-9AF8-9145-BF32-EAAD4E21A12C}"/>
              </a:ext>
            </a:extLst>
          </p:cNvPr>
          <p:cNvGrpSpPr/>
          <p:nvPr/>
        </p:nvGrpSpPr>
        <p:grpSpPr>
          <a:xfrm>
            <a:off x="2420862" y="4151617"/>
            <a:ext cx="7605015" cy="1488205"/>
            <a:chOff x="1426603" y="3459352"/>
            <a:chExt cx="5757863" cy="1126741"/>
          </a:xfrm>
        </p:grpSpPr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id="{0ED77FCC-E8D8-6F4A-A23F-AB3D3E1CF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6603" y="4009830"/>
              <a:ext cx="5757863" cy="576263"/>
              <a:chOff x="1677" y="1389"/>
              <a:chExt cx="3627" cy="363"/>
            </a:xfrm>
          </p:grpSpPr>
          <p:cxnSp>
            <p:nvCxnSpPr>
              <p:cNvPr id="12" name="AutoShape 24">
                <a:extLst>
                  <a:ext uri="{FF2B5EF4-FFF2-40B4-BE49-F238E27FC236}">
                    <a16:creationId xmlns:a16="http://schemas.microsoft.com/office/drawing/2014/main" id="{BE51170F-C984-354C-B851-BCDC32F493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49" y="1571"/>
                <a:ext cx="629" cy="0"/>
              </a:xfrm>
              <a:prstGeom prst="straightConnector1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AutoShape 25">
                <a:extLst>
                  <a:ext uri="{FF2B5EF4-FFF2-40B4-BE49-F238E27FC236}">
                    <a16:creationId xmlns:a16="http://schemas.microsoft.com/office/drawing/2014/main" id="{D1D1DFD0-D01C-2F4B-B23C-FBE85C4CC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389"/>
                <a:ext cx="817" cy="363"/>
              </a:xfrm>
              <a:prstGeom prst="roundRect">
                <a:avLst>
                  <a:gd name="adj" fmla="val 3907"/>
                </a:avLst>
              </a:prstGeom>
              <a:noFill/>
              <a:ln w="19050" algn="ctr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CC">
                        <a:alpha val="14999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 Box 26">
                    <a:extLst>
                      <a:ext uri="{FF2B5EF4-FFF2-40B4-BE49-F238E27FC236}">
                        <a16:creationId xmlns:a16="http://schemas.microsoft.com/office/drawing/2014/main" id="{670AC98F-2711-224C-A352-D735C8A4B3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6" y="1434"/>
                    <a:ext cx="817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sv-SE" sz="2000" dirty="0"/>
                  </a:p>
                </p:txBody>
              </p:sp>
            </mc:Choice>
            <mc:Fallback xmlns="">
              <p:sp>
                <p:nvSpPr>
                  <p:cNvPr id="10" name="Text 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26" y="1434"/>
                    <a:ext cx="817" cy="2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AutoShape 27">
                <a:extLst>
                  <a:ext uri="{FF2B5EF4-FFF2-40B4-BE49-F238E27FC236}">
                    <a16:creationId xmlns:a16="http://schemas.microsoft.com/office/drawing/2014/main" id="{CB38B288-17BE-CE40-B788-A46E516383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018" y="1571"/>
                <a:ext cx="402" cy="0"/>
              </a:xfrm>
              <a:prstGeom prst="straightConnector1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28">
                    <a:extLst>
                      <a:ext uri="{FF2B5EF4-FFF2-40B4-BE49-F238E27FC236}">
                        <a16:creationId xmlns:a16="http://schemas.microsoft.com/office/drawing/2014/main" id="{F006CD19-B66B-BD46-819E-F5705D4165D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7" y="1434"/>
                    <a:ext cx="318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 algn="l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0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lang="sv-SE" sz="2000" i="1" dirty="0">
                      <a:latin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 Box 28">
                    <a:extLst>
                      <a:ext uri="{FF2B5EF4-FFF2-40B4-BE49-F238E27FC236}">
                        <a16:creationId xmlns:a16="http://schemas.microsoft.com/office/drawing/2014/main" id="{F006CD19-B66B-BD46-819E-F5705D4165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77" y="1434"/>
                    <a:ext cx="318" cy="2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 Box 29">
                    <a:extLst>
                      <a:ext uri="{FF2B5EF4-FFF2-40B4-BE49-F238E27FC236}">
                        <a16:creationId xmlns:a16="http://schemas.microsoft.com/office/drawing/2014/main" id="{78A4762D-E1FE-6943-8591-02687531ECA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7" y="1447"/>
                    <a:ext cx="1577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000" i="1" smtClean="0">
                              <a:latin typeface="Cambria Math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sv-SE" sz="2000" i="1">
                              <a:latin typeface="Cambria Math" charset="0"/>
                            </a:rPr>
                            <m:t>=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sv-SE" sz="2000" i="1">
                              <a:latin typeface="Cambria Math" charset="0"/>
                            </a:rPr>
                            <m:t>⋅</m:t>
                          </m:r>
                          <m:r>
                            <a:rPr lang="sv-SE" sz="2000" i="1">
                              <a:latin typeface="Cambria Math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sv-SE" sz="2000" i="1">
                              <a:latin typeface="Cambria Math" charset="0"/>
                            </a:rPr>
                            <m:t>+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000" i="1">
                              <a:latin typeface="Cambria Math" charset="0"/>
                            </a:rPr>
                            <m:t>[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sv-SE" sz="2000" i="1">
                              <a:latin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" name="Text Box 29">
                    <a:extLst>
                      <a:ext uri="{FF2B5EF4-FFF2-40B4-BE49-F238E27FC236}">
                        <a16:creationId xmlns:a16="http://schemas.microsoft.com/office/drawing/2014/main" id="{78A4762D-E1FE-6943-8591-02687531EC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27" y="1447"/>
                    <a:ext cx="1577" cy="2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D52DF0-14A1-4340-ABB0-FC84B791C10C}"/>
                </a:ext>
              </a:extLst>
            </p:cNvPr>
            <p:cNvSpPr/>
            <p:nvPr/>
          </p:nvSpPr>
          <p:spPr bwMode="auto">
            <a:xfrm>
              <a:off x="4276724" y="4169397"/>
              <a:ext cx="230008" cy="234359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352425" marR="0" indent="-352425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</a:t>
              </a:r>
            </a:p>
          </p:txBody>
        </p:sp>
        <p:cxnSp>
          <p:nvCxnSpPr>
            <p:cNvPr id="10" name="AutoShape 27">
              <a:extLst>
                <a:ext uri="{FF2B5EF4-FFF2-40B4-BE49-F238E27FC236}">
                  <a16:creationId xmlns:a16="http://schemas.microsoft.com/office/drawing/2014/main" id="{D4264D78-A9A4-8C49-A2E8-F4458DCF78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211728" y="3989397"/>
              <a:ext cx="360000" cy="0"/>
            </a:xfrm>
            <a:prstGeom prst="straightConnector1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D0A2DED-A3A8-494B-A99C-B5A8977D8DBC}"/>
                    </a:ext>
                  </a:extLst>
                </p:cNvPr>
                <p:cNvSpPr/>
                <p:nvPr/>
              </p:nvSpPr>
              <p:spPr>
                <a:xfrm>
                  <a:off x="4148903" y="3459352"/>
                  <a:ext cx="501240" cy="3029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sz="2000" b="0" i="1" smtClean="0">
                            <a:latin typeface="Cambria Math" charset="0"/>
                          </a:rPr>
                          <m:t>[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sv-SE" sz="2000" b="0" i="1" smtClean="0">
                            <a:latin typeface="Cambria Math" charset="0"/>
                          </a:rPr>
                          <m:t>]</m:t>
                        </m:r>
                      </m:oMath>
                    </m:oMathPara>
                  </a14:m>
                  <a:endParaRPr lang="sv-SE" sz="20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D0A2DED-A3A8-494B-A99C-B5A8977D8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903" y="3459352"/>
                  <a:ext cx="501240" cy="302929"/>
                </a:xfrm>
                <a:prstGeom prst="rect">
                  <a:avLst/>
                </a:prstGeom>
                <a:blipFill>
                  <a:blip r:embed="rId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02F41F4-988A-8E45-8280-F0538E4A13F5}"/>
              </a:ext>
            </a:extLst>
          </p:cNvPr>
          <p:cNvSpPr txBox="1"/>
          <p:nvPr/>
        </p:nvSpPr>
        <p:spPr>
          <a:xfrm>
            <a:off x="3523011" y="5685364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Channel 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3E3973-0705-294D-9D23-41182924B380}"/>
              </a:ext>
            </a:extLst>
          </p:cNvPr>
          <p:cNvSpPr/>
          <p:nvPr/>
        </p:nvSpPr>
        <p:spPr>
          <a:xfrm>
            <a:off x="9668934" y="3192939"/>
            <a:ext cx="2223103" cy="705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Also known as </a:t>
            </a:r>
            <a:r>
              <a:rPr lang="en-SE" sz="2400" i="1" dirty="0">
                <a:solidFill>
                  <a:schemeClr val="tx1"/>
                </a:solidFill>
              </a:rPr>
              <a:t>pathloss</a:t>
            </a:r>
          </a:p>
        </p:txBody>
      </p:sp>
    </p:spTree>
    <p:extLst>
      <p:ext uri="{BB962C8B-B14F-4D97-AF65-F5344CB8AC3E}">
        <p14:creationId xmlns:p14="http://schemas.microsoft.com/office/powerpoint/2010/main" val="17898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9F3-AB70-2741-BF1B-7C4F0DC1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dirty="0"/>
              <a:t>Capacity of memoryless SISO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2E0C6F-19C8-9643-9708-2DF65FB0FC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AWGN channel with a complex channel 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charset="0"/>
                        </a:rPr>
                        <m:t>⋅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, energy per sample: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</a:rPr>
                      <m:t>(0,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spcAft>
                    <a:spcPts val="1800"/>
                  </a:spcAft>
                </a:pPr>
                <a:endParaRPr lang="en-US" dirty="0"/>
              </a:p>
              <a:p>
                <a:pPr lvl="1">
                  <a:spcAft>
                    <a:spcPts val="1200"/>
                  </a:spcAft>
                </a:pPr>
                <a:endParaRPr lang="en-US" dirty="0"/>
              </a:p>
              <a:p>
                <a:pPr marL="400050">
                  <a:spcAft>
                    <a:spcPts val="600"/>
                  </a:spcAft>
                </a:pPr>
                <a:r>
                  <a:rPr lang="en-US" dirty="0"/>
                  <a:t>Capacity computation: Treat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charset="0"/>
                      </a:rPr>
                      <m:t>⋅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as the signal!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bits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per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complex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sample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2E0C6F-19C8-9643-9708-2DF65FB0F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28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2ABDB-B6F7-9744-AF14-98A5868C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FEBA4-776C-C74B-9608-1142A37DC4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9C17-295D-E34D-B8BE-A1E97E38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A2B25-A9D5-3245-AE04-D9CA750657CF}"/>
              </a:ext>
            </a:extLst>
          </p:cNvPr>
          <p:cNvSpPr txBox="1"/>
          <p:nvPr/>
        </p:nvSpPr>
        <p:spPr>
          <a:xfrm>
            <a:off x="4600123" y="6349889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Received SNR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662820-3187-E34E-83A1-24FE8EEC3051}"/>
              </a:ext>
            </a:extLst>
          </p:cNvPr>
          <p:cNvCxnSpPr>
            <a:cxnSpLocks/>
          </p:cNvCxnSpPr>
          <p:nvPr/>
        </p:nvCxnSpPr>
        <p:spPr>
          <a:xfrm flipH="1" flipV="1">
            <a:off x="5523133" y="5952190"/>
            <a:ext cx="121511" cy="40733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96E857-0AFC-BD4E-93B1-4D45FA0FB616}"/>
              </a:ext>
            </a:extLst>
          </p:cNvPr>
          <p:cNvSpPr/>
          <p:nvPr/>
        </p:nvSpPr>
        <p:spPr>
          <a:xfrm>
            <a:off x="7908274" y="5858774"/>
            <a:ext cx="4051496" cy="705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How can we increase the SNR?</a:t>
            </a:r>
            <a:endParaRPr lang="en-SE" sz="24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03F94B-DE78-0B4F-B29B-DD71A684D8D8}"/>
                  </a:ext>
                </a:extLst>
              </p:cNvPr>
              <p:cNvSpPr/>
              <p:nvPr/>
            </p:nvSpPr>
            <p:spPr>
              <a:xfrm>
                <a:off x="3100061" y="3725175"/>
                <a:ext cx="5991877" cy="7056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Memoryless channel: Drop dependence on </a:t>
                </a:r>
                <a14:m>
                  <m:oMath xmlns:m="http://schemas.openxmlformats.org/officeDocument/2006/math">
                    <m:r>
                      <a:rPr lang="en-SE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SE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03F94B-DE78-0B4F-B29B-DD71A684D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061" y="3725175"/>
                <a:ext cx="5991877" cy="705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4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88B8-DB7B-6F47-88BD-28588AB0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Single-input multiple-output (SIMO) channel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379009F-0B1E-DA42-B498-1AD828DF50B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4071111"/>
                <a:ext cx="10853647" cy="1791667"/>
              </a:xfrm>
            </p:spPr>
            <p:txBody>
              <a:bodyPr/>
              <a:lstStyle/>
              <a:p>
                <a:r>
                  <a:rPr lang="en-US" dirty="0"/>
                  <a:t>Received vector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b="1" i="1" dirty="0">
                  <a:latin typeface="Cambria Math" charset="0"/>
                </a:endParaRPr>
              </a:p>
              <a:p>
                <a:pPr lvl="1"/>
                <a:r>
                  <a:rPr lang="en-US" dirty="0"/>
                  <a:t>Short form:</a:t>
                </a:r>
                <a:endParaRPr lang="sv-SE" b="1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charset="0"/>
                        </a:rPr>
                        <m:t>𝒚</m:t>
                      </m:r>
                      <m:r>
                        <a:rPr lang="sv-SE" i="1">
                          <a:latin typeface="Cambria Math" charset="0"/>
                        </a:rPr>
                        <m:t>=</m:t>
                      </m:r>
                      <m:r>
                        <a:rPr lang="sv-SE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sv-SE" i="1">
                          <a:latin typeface="Cambria Math" charset="0"/>
                        </a:rPr>
                        <m:t>𝑥</m:t>
                      </m:r>
                      <m:r>
                        <a:rPr lang="sv-SE" i="1">
                          <a:latin typeface="Cambria Math" charset="0"/>
                        </a:rPr>
                        <m:t>+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379009F-0B1E-DA42-B498-1AD828DF50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4071111"/>
                <a:ext cx="10853647" cy="1791667"/>
              </a:xfrm>
              <a:blipFill>
                <a:blip r:embed="rId2"/>
                <a:stretch>
                  <a:fillRect l="-702" t="-4930" b="-176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6F32E-E8F6-0A48-B764-A68336EC3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A45B2-96DD-1846-82BA-7903DFE461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7D23C-E1D0-AB42-9840-ECFB88236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43413-FCB5-0346-942A-C877C091A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055" y="1888233"/>
            <a:ext cx="3620694" cy="17583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E0026E-6F79-6248-A2AF-32E3987D7FFC}"/>
              </a:ext>
            </a:extLst>
          </p:cNvPr>
          <p:cNvCxnSpPr/>
          <p:nvPr/>
        </p:nvCxnSpPr>
        <p:spPr>
          <a:xfrm flipV="1">
            <a:off x="4384298" y="1963511"/>
            <a:ext cx="2333808" cy="83433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620444-669A-CC40-9FA0-ADAC32090A66}"/>
              </a:ext>
            </a:extLst>
          </p:cNvPr>
          <p:cNvCxnSpPr>
            <a:cxnSpLocks/>
          </p:cNvCxnSpPr>
          <p:nvPr/>
        </p:nvCxnSpPr>
        <p:spPr>
          <a:xfrm>
            <a:off x="4384298" y="2797848"/>
            <a:ext cx="2333808" cy="7152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BB1100-323A-C34D-B548-FED0F2FF1DCE}"/>
              </a:ext>
            </a:extLst>
          </p:cNvPr>
          <p:cNvCxnSpPr/>
          <p:nvPr/>
        </p:nvCxnSpPr>
        <p:spPr>
          <a:xfrm flipV="1">
            <a:off x="4384298" y="2407531"/>
            <a:ext cx="2333808" cy="39031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8">
                <a:extLst>
                  <a:ext uri="{FF2B5EF4-FFF2-40B4-BE49-F238E27FC236}">
                    <a16:creationId xmlns:a16="http://schemas.microsoft.com/office/drawing/2014/main" id="{98580584-CBA6-214E-8674-9222C915E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9529" y="2441338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sv-SE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1" name="Text Box 28">
                <a:extLst>
                  <a:ext uri="{FF2B5EF4-FFF2-40B4-BE49-F238E27FC236}">
                    <a16:creationId xmlns:a16="http://schemas.microsoft.com/office/drawing/2014/main" id="{98580584-CBA6-214E-8674-9222C915E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9529" y="2441338"/>
                <a:ext cx="666776" cy="570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8">
                <a:extLst>
                  <a:ext uri="{FF2B5EF4-FFF2-40B4-BE49-F238E27FC236}">
                    <a16:creationId xmlns:a16="http://schemas.microsoft.com/office/drawing/2014/main" id="{B568DCF2-B6A6-E844-80FB-827D771C0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33358" y="1722950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2" name="Text Box 28">
                <a:extLst>
                  <a:ext uri="{FF2B5EF4-FFF2-40B4-BE49-F238E27FC236}">
                    <a16:creationId xmlns:a16="http://schemas.microsoft.com/office/drawing/2014/main" id="{B568DCF2-B6A6-E844-80FB-827D771C0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33358" y="1722950"/>
                <a:ext cx="666776" cy="570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28">
                <a:extLst>
                  <a:ext uri="{FF2B5EF4-FFF2-40B4-BE49-F238E27FC236}">
                    <a16:creationId xmlns:a16="http://schemas.microsoft.com/office/drawing/2014/main" id="{850AA53B-CF1B-054A-8956-183215DBC5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33358" y="2070902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3" name="Text Box 28">
                <a:extLst>
                  <a:ext uri="{FF2B5EF4-FFF2-40B4-BE49-F238E27FC236}">
                    <a16:creationId xmlns:a16="http://schemas.microsoft.com/office/drawing/2014/main" id="{850AA53B-CF1B-054A-8956-183215DBC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33358" y="2070902"/>
                <a:ext cx="666776" cy="5703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28">
                <a:extLst>
                  <a:ext uri="{FF2B5EF4-FFF2-40B4-BE49-F238E27FC236}">
                    <a16:creationId xmlns:a16="http://schemas.microsoft.com/office/drawing/2014/main" id="{F59C96E4-D786-274B-AD7C-382CDDCD4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33358" y="3161130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sv-SE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4" name="Text Box 28">
                <a:extLst>
                  <a:ext uri="{FF2B5EF4-FFF2-40B4-BE49-F238E27FC236}">
                    <a16:creationId xmlns:a16="http://schemas.microsoft.com/office/drawing/2014/main" id="{F59C96E4-D786-274B-AD7C-382CDDCD4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33358" y="3161130"/>
                <a:ext cx="666776" cy="570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1D2D5A6C-0B9E-F14A-BA90-E10D8EFCE2B0}"/>
              </a:ext>
            </a:extLst>
          </p:cNvPr>
          <p:cNvSpPr/>
          <p:nvPr/>
        </p:nvSpPr>
        <p:spPr bwMode="auto">
          <a:xfrm>
            <a:off x="5958894" y="2025624"/>
            <a:ext cx="288000" cy="288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12725" marR="0" indent="-20478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</a:t>
            </a:r>
          </a:p>
        </p:txBody>
      </p:sp>
      <p:cxnSp>
        <p:nvCxnSpPr>
          <p:cNvPr id="16" name="AutoShape 27">
            <a:extLst>
              <a:ext uri="{FF2B5EF4-FFF2-40B4-BE49-F238E27FC236}">
                <a16:creationId xmlns:a16="http://schemas.microsoft.com/office/drawing/2014/main" id="{B0A287B1-4498-CA46-9573-265CBF6E8F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01323" y="1845955"/>
            <a:ext cx="219114" cy="208390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B70022-90F7-114D-8EF2-5EB0AFF36EB2}"/>
                  </a:ext>
                </a:extLst>
              </p:cNvPr>
              <p:cNvSpPr/>
              <p:nvPr/>
            </p:nvSpPr>
            <p:spPr>
              <a:xfrm>
                <a:off x="5353071" y="1549804"/>
                <a:ext cx="5019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B70022-90F7-114D-8EF2-5EB0AFF36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071" y="1549804"/>
                <a:ext cx="50193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BA98399-63AB-6349-A51E-F3999ADC0E97}"/>
              </a:ext>
            </a:extLst>
          </p:cNvPr>
          <p:cNvSpPr/>
          <p:nvPr/>
        </p:nvSpPr>
        <p:spPr bwMode="auto">
          <a:xfrm>
            <a:off x="5959068" y="3209040"/>
            <a:ext cx="288000" cy="288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12725" marR="0" indent="-20478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</a:t>
            </a:r>
          </a:p>
        </p:txBody>
      </p: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51CFC333-4E5D-C848-8EA1-E3D4558A943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97136" y="3499862"/>
            <a:ext cx="71315" cy="266025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B4DF54-F29B-974D-9C8D-1A3A18AD3520}"/>
                  </a:ext>
                </a:extLst>
              </p:cNvPr>
              <p:cNvSpPr/>
              <p:nvPr/>
            </p:nvSpPr>
            <p:spPr>
              <a:xfrm>
                <a:off x="5680342" y="3706269"/>
                <a:ext cx="5685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sv-SE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B4DF54-F29B-974D-9C8D-1A3A18AD3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42" y="3706269"/>
                <a:ext cx="56855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AC2195C0-B4C7-2F49-A039-3803B67D2553}"/>
              </a:ext>
            </a:extLst>
          </p:cNvPr>
          <p:cNvSpPr/>
          <p:nvPr/>
        </p:nvSpPr>
        <p:spPr bwMode="auto">
          <a:xfrm>
            <a:off x="5958985" y="2371142"/>
            <a:ext cx="288000" cy="288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12725" marR="0" indent="-20478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</a:t>
            </a:r>
          </a:p>
        </p:txBody>
      </p:sp>
      <p:cxnSp>
        <p:nvCxnSpPr>
          <p:cNvPr id="22" name="AutoShape 27">
            <a:extLst>
              <a:ext uri="{FF2B5EF4-FFF2-40B4-BE49-F238E27FC236}">
                <a16:creationId xmlns:a16="http://schemas.microsoft.com/office/drawing/2014/main" id="{FAEA3EE4-9D16-FC43-BF67-10A4110F187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092065" y="2660693"/>
            <a:ext cx="48579" cy="221513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9DB4974-BB60-1D4A-AE78-C913894D6AB8}"/>
                  </a:ext>
                </a:extLst>
              </p:cNvPr>
              <p:cNvSpPr/>
              <p:nvPr/>
            </p:nvSpPr>
            <p:spPr>
              <a:xfrm>
                <a:off x="5866693" y="2769689"/>
                <a:ext cx="5078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9DB4974-BB60-1D4A-AE78-C913894D6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693" y="2769689"/>
                <a:ext cx="50789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172A2EB-BA29-B242-A5C0-7F4B1D0DB4EB}"/>
              </a:ext>
            </a:extLst>
          </p:cNvPr>
          <p:cNvGrpSpPr/>
          <p:nvPr/>
        </p:nvGrpSpPr>
        <p:grpSpPr>
          <a:xfrm>
            <a:off x="4779587" y="2163422"/>
            <a:ext cx="565411" cy="461665"/>
            <a:chOff x="4092611" y="2185783"/>
            <a:chExt cx="565411" cy="461665"/>
          </a:xfrm>
        </p:grpSpPr>
        <p:sp>
          <p:nvSpPr>
            <p:cNvPr id="25" name="AutoShape 25">
              <a:extLst>
                <a:ext uri="{FF2B5EF4-FFF2-40B4-BE49-F238E27FC236}">
                  <a16:creationId xmlns:a16="http://schemas.microsoft.com/office/drawing/2014/main" id="{06580AB7-96E6-774C-B101-CA2FD56F9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075" y="2350786"/>
              <a:ext cx="378793" cy="274734"/>
            </a:xfrm>
            <a:prstGeom prst="roundRect">
              <a:avLst>
                <a:gd name="adj" fmla="val 3907"/>
              </a:avLst>
            </a:prstGeom>
            <a:solidFill>
              <a:schemeClr val="bg1"/>
            </a:solidFill>
            <a:ln w="19050" algn="ctr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108BC5A-E37F-EF4E-A3DA-8CBE16483FE1}"/>
                    </a:ext>
                  </a:extLst>
                </p:cNvPr>
                <p:cNvSpPr txBox="1"/>
                <p:nvPr/>
              </p:nvSpPr>
              <p:spPr>
                <a:xfrm>
                  <a:off x="4092611" y="2185783"/>
                  <a:ext cx="5654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  <m:t>𝑔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charset="0"/>
                                <a:cs typeface="Georgi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Georgia"/>
                    <a:cs typeface="Georgia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611" y="2185783"/>
                  <a:ext cx="565411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D06B2D-0DE9-ED45-88C9-DC340EB2F9B3}"/>
              </a:ext>
            </a:extLst>
          </p:cNvPr>
          <p:cNvGrpSpPr/>
          <p:nvPr/>
        </p:nvGrpSpPr>
        <p:grpSpPr>
          <a:xfrm>
            <a:off x="4914471" y="2813731"/>
            <a:ext cx="650819" cy="461665"/>
            <a:chOff x="4055086" y="2185783"/>
            <a:chExt cx="650819" cy="461665"/>
          </a:xfrm>
        </p:grpSpPr>
        <p:sp>
          <p:nvSpPr>
            <p:cNvPr id="28" name="AutoShape 25">
              <a:extLst>
                <a:ext uri="{FF2B5EF4-FFF2-40B4-BE49-F238E27FC236}">
                  <a16:creationId xmlns:a16="http://schemas.microsoft.com/office/drawing/2014/main" id="{D5AD5E45-8670-2240-8696-1890474AE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075" y="2350786"/>
              <a:ext cx="378793" cy="274734"/>
            </a:xfrm>
            <a:prstGeom prst="roundRect">
              <a:avLst>
                <a:gd name="adj" fmla="val 3907"/>
              </a:avLst>
            </a:prstGeom>
            <a:solidFill>
              <a:schemeClr val="bg1"/>
            </a:solidFill>
            <a:ln w="19050" algn="ctr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65FAF37-9C90-FF40-BA30-34CE836A9D61}"/>
                    </a:ext>
                  </a:extLst>
                </p:cNvPr>
                <p:cNvSpPr txBox="1"/>
                <p:nvPr/>
              </p:nvSpPr>
              <p:spPr>
                <a:xfrm>
                  <a:off x="4055086" y="2185783"/>
                  <a:ext cx="6508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  <m:t>𝑔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Georgia"/>
                    <a:cs typeface="Georgia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67BF087-148B-154E-89A5-73B25E907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086" y="2185783"/>
                  <a:ext cx="650819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E95602-CA09-514F-8F8B-2F47E123760B}"/>
              </a:ext>
            </a:extLst>
          </p:cNvPr>
          <p:cNvGrpSpPr/>
          <p:nvPr/>
        </p:nvGrpSpPr>
        <p:grpSpPr>
          <a:xfrm>
            <a:off x="5214321" y="2376040"/>
            <a:ext cx="578042" cy="461665"/>
            <a:chOff x="4092611" y="2185783"/>
            <a:chExt cx="578042" cy="461665"/>
          </a:xfrm>
        </p:grpSpPr>
        <p:sp>
          <p:nvSpPr>
            <p:cNvPr id="31" name="AutoShape 25">
              <a:extLst>
                <a:ext uri="{FF2B5EF4-FFF2-40B4-BE49-F238E27FC236}">
                  <a16:creationId xmlns:a16="http://schemas.microsoft.com/office/drawing/2014/main" id="{7C9C4CA8-BADA-A64F-989E-E09F6E50A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075" y="2350786"/>
              <a:ext cx="378793" cy="274734"/>
            </a:xfrm>
            <a:prstGeom prst="roundRect">
              <a:avLst>
                <a:gd name="adj" fmla="val 3907"/>
              </a:avLst>
            </a:prstGeom>
            <a:solidFill>
              <a:schemeClr val="bg1"/>
            </a:solidFill>
            <a:ln w="19050" algn="ctr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ED9DE25-A0B6-F84F-AE4A-F61B2EE20FF0}"/>
                    </a:ext>
                  </a:extLst>
                </p:cNvPr>
                <p:cNvSpPr txBox="1"/>
                <p:nvPr/>
              </p:nvSpPr>
              <p:spPr>
                <a:xfrm>
                  <a:off x="4092611" y="2185783"/>
                  <a:ext cx="5780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  <m:t>𝑔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Georgia"/>
                    <a:cs typeface="Georgia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9F6ECAE-9195-DB48-B965-E7A82D088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611" y="2185783"/>
                  <a:ext cx="578042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01CCF64-5C29-A248-B646-F75EC3A76E16}"/>
                  </a:ext>
                </a:extLst>
              </p:cNvPr>
              <p:cNvSpPr/>
              <p:nvPr/>
            </p:nvSpPr>
            <p:spPr>
              <a:xfrm>
                <a:off x="9577503" y="2541834"/>
                <a:ext cx="2400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v-SE" b="0" dirty="0" err="1"/>
                  <a:t>Noise</a:t>
                </a:r>
                <a:r>
                  <a:rPr lang="sv-SE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</a:rPr>
                      <m:t>(0,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01CCF64-5C29-A248-B646-F75EC3A76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503" y="2541834"/>
                <a:ext cx="2400465" cy="369332"/>
              </a:xfrm>
              <a:prstGeom prst="rect">
                <a:avLst/>
              </a:prstGeom>
              <a:blipFill>
                <a:blip r:embed="rId14"/>
                <a:stretch>
                  <a:fillRect l="-1579" t="-3333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60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bject, antenna, colorful, air&#10;&#10;Description automatically generated">
            <a:extLst>
              <a:ext uri="{FF2B5EF4-FFF2-40B4-BE49-F238E27FC236}">
                <a16:creationId xmlns:a16="http://schemas.microsoft.com/office/drawing/2014/main" id="{4A3FEA67-3E89-814F-8FA7-C7F90D9A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358" y="1164166"/>
            <a:ext cx="6705600" cy="490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42187-66BF-8146-B288-AFF5B453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Geometry of received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1529C88-3523-C043-BE27-E3F9B3E2CBA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Received vector </a:t>
                </a:r>
                <a14:m>
                  <m:oMath xmlns:m="http://schemas.openxmlformats.org/officeDocument/2006/math">
                    <m:r>
                      <a:rPr lang="en-SE" b="1" i="1" dirty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SE" dirty="0"/>
                  <a:t> is summation of</a:t>
                </a:r>
              </a:p>
              <a:p>
                <a:pPr lvl="1"/>
                <a:r>
                  <a:rPr lang="en-SE" dirty="0"/>
                  <a:t>Desired signal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Noise vector </a:t>
                </a:r>
                <a14:m>
                  <m:oMath xmlns:m="http://schemas.openxmlformats.org/officeDocument/2006/math">
                    <m:r>
                      <a:rPr lang="en-SE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SE" b="1" dirty="0"/>
              </a:p>
              <a:p>
                <a:pPr lvl="1"/>
                <a:endParaRPr lang="en-SE" b="1" dirty="0"/>
              </a:p>
              <a:p>
                <a:r>
                  <a:rPr lang="en-SE" dirty="0"/>
                  <a:t>Want to turn </a:t>
                </a:r>
                <a14:m>
                  <m:oMath xmlns:m="http://schemas.openxmlformats.org/officeDocument/2006/math">
                    <m:r>
                      <a:rPr lang="en-SE" b="1" i="1" dirty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SE" dirty="0"/>
                  <a:t> into an </a:t>
                </a:r>
                <a:br>
                  <a:rPr lang="en-SE" dirty="0"/>
                </a:br>
                <a:r>
                  <a:rPr lang="en-SE" dirty="0"/>
                  <a:t>estimate of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1529C88-3523-C043-BE27-E3F9B3E2CB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9A2F7-F9FC-FD4B-AEF9-A45ADB3F3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A6529-920C-7C45-A78D-DA0D2E79BE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D1B3-6BE5-8141-AB3F-7E221FBFA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E4B83A-8186-7B41-A988-CC3F86E953CC}"/>
                  </a:ext>
                </a:extLst>
              </p:cNvPr>
              <p:cNvSpPr/>
              <p:nvPr/>
            </p:nvSpPr>
            <p:spPr>
              <a:xfrm>
                <a:off x="971263" y="4851399"/>
                <a:ext cx="4051496" cy="8781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Only part of </a:t>
                </a:r>
                <a14:m>
                  <m:oMath xmlns:m="http://schemas.openxmlformats.org/officeDocument/2006/math">
                    <m:r>
                      <a:rPr lang="en-SE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SE" sz="24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SE" sz="2400" i="1" dirty="0">
                    <a:solidFill>
                      <a:schemeClr val="tx1"/>
                    </a:solidFill>
                  </a:rPr>
                  <a:t>parallel to </a:t>
                </a:r>
                <a14:m>
                  <m:oMath xmlns:m="http://schemas.openxmlformats.org/officeDocument/2006/math">
                    <m:r>
                      <a:rPr lang="en-SE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SE" sz="24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SE" sz="2400" i="1" dirty="0">
                    <a:solidFill>
                      <a:schemeClr val="tx1"/>
                    </a:solidFill>
                  </a:rPr>
                  <a:t>contains desired signal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E4B83A-8186-7B41-A988-CC3F86E95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63" y="4851399"/>
                <a:ext cx="4051496" cy="878124"/>
              </a:xfrm>
              <a:prstGeom prst="rect">
                <a:avLst/>
              </a:prstGeom>
              <a:blipFill>
                <a:blip r:embed="rId4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4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B504-C3DA-3843-86DB-6ACA91BC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Capacity of SIMO channel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39317-B7EE-F14B-8FCF-9F46CFFC9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BEFFE-A84B-6040-B0A4-FDC64A48CE2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6339C-7D79-1246-9FA6-7E502F047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DA85F9F-A42F-D248-B0F2-3F03E76993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712" y="4911989"/>
                <a:ext cx="10853647" cy="1103186"/>
              </a:xfrm>
              <a:prstGeom prst="rect">
                <a:avLst/>
              </a:prstGeom>
            </p:spPr>
            <p:txBody>
              <a:bodyPr vert="horz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Capacity: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bits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per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complex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sample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DA85F9F-A42F-D248-B0F2-3F03E769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12" y="4911989"/>
                <a:ext cx="10853647" cy="1103186"/>
              </a:xfrm>
              <a:prstGeom prst="rect">
                <a:avLst/>
              </a:prstGeom>
              <a:blipFill>
                <a:blip r:embed="rId2"/>
                <a:stretch>
                  <a:fillRect l="-702" t="-7955" b="-681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64862632-104F-E141-83EE-BCBD6DFD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215"/>
            <a:ext cx="6096000" cy="3993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6D31C505-AE22-1D45-BEE4-A238067FC34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6096000" cy="1791667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SE" dirty="0"/>
                  <a:t>Maximum ratio combining (MRC):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den>
                      </m:f>
                      <m:r>
                        <a:rPr lang="sv-SE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6D31C505-AE22-1D45-BEE4-A238067FC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6096000" cy="1791667"/>
              </a:xfrm>
              <a:blipFill>
                <a:blip r:embed="rId4"/>
                <a:stretch>
                  <a:fillRect l="-1247" t="-49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81BAB7A-695E-3244-97EA-5C7D9870460C}"/>
              </a:ext>
            </a:extLst>
          </p:cNvPr>
          <p:cNvSpPr txBox="1"/>
          <p:nvPr/>
        </p:nvSpPr>
        <p:spPr>
          <a:xfrm>
            <a:off x="1321421" y="3397553"/>
            <a:ext cx="183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Combining vector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36E89F-6103-FD46-AFAF-730652FEB102}"/>
              </a:ext>
            </a:extLst>
          </p:cNvPr>
          <p:cNvSpPr txBox="1"/>
          <p:nvPr/>
        </p:nvSpPr>
        <p:spPr>
          <a:xfrm>
            <a:off x="3752706" y="3419752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Scalar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543C8D-8F47-3A4E-84EC-E677CAF1E99A}"/>
              </a:ext>
            </a:extLst>
          </p:cNvPr>
          <p:cNvCxnSpPr>
            <a:cxnSpLocks/>
          </p:cNvCxnSpPr>
          <p:nvPr/>
        </p:nvCxnSpPr>
        <p:spPr>
          <a:xfrm flipH="1" flipV="1">
            <a:off x="3979817" y="3001791"/>
            <a:ext cx="121511" cy="40733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CB6F71-1953-9A46-9A7A-0CA657F8792F}"/>
              </a:ext>
            </a:extLst>
          </p:cNvPr>
          <p:cNvCxnSpPr>
            <a:cxnSpLocks/>
          </p:cNvCxnSpPr>
          <p:nvPr/>
        </p:nvCxnSpPr>
        <p:spPr>
          <a:xfrm flipV="1">
            <a:off x="2286325" y="3031066"/>
            <a:ext cx="214272" cy="36648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1674347-B4D7-E347-B29E-DFD4DA16DAB4}"/>
                  </a:ext>
                </a:extLst>
              </p:cNvPr>
              <p:cNvSpPr/>
              <p:nvPr/>
            </p:nvSpPr>
            <p:spPr>
              <a:xfrm>
                <a:off x="1047167" y="4014093"/>
                <a:ext cx="4710165" cy="5957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L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SE" sz="2400" dirty="0">
                    <a:solidFill>
                      <a:schemeClr val="tx1"/>
                    </a:solidFill>
                  </a:rPr>
                  <a:t>ke a SISO channel with </a:t>
                </a:r>
                <a14:m>
                  <m:oMath xmlns:m="http://schemas.openxmlformats.org/officeDocument/2006/math">
                    <m:r>
                      <a:rPr lang="en-SE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SE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SE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</m:oMath>
                </a14:m>
                <a:endParaRPr lang="en-SE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1674347-B4D7-E347-B29E-DFD4DA16D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67" y="4014093"/>
                <a:ext cx="4710165" cy="595743"/>
              </a:xfrm>
              <a:prstGeom prst="rect">
                <a:avLst/>
              </a:prstGeom>
              <a:blipFill>
                <a:blip r:embed="rId5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74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4FF2-CCE6-C241-8613-52D4526A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Multiple-input single-output (MISO) channel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77C9B-26E5-0847-A1F0-1421E1B80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C1AB6-7AA1-C344-B0F7-870CD9A4C4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2020-03-30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DD6A-0704-B149-8973-EF4208260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A2A83-ADD1-344E-A36C-25CAA122D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55170" y="1980091"/>
            <a:ext cx="3620694" cy="17583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53D18E-D58D-BD41-9915-A065F5924061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5310456" y="2055371"/>
            <a:ext cx="1839180" cy="715066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8E6AAE-BCD8-7D4A-B81A-782A3AD2DA58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5310455" y="2974083"/>
            <a:ext cx="1839181" cy="619152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93DFA6-946A-4447-9DF9-E6E389935E5D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5310455" y="2499390"/>
            <a:ext cx="1797004" cy="37287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8">
                <a:extLst>
                  <a:ext uri="{FF2B5EF4-FFF2-40B4-BE49-F238E27FC236}">
                    <a16:creationId xmlns:a16="http://schemas.microsoft.com/office/drawing/2014/main" id="{539907B7-A227-4F45-940A-3E91018A30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4219" y="2562818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sv-SE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1" name="Text Box 28">
                <a:extLst>
                  <a:ext uri="{FF2B5EF4-FFF2-40B4-BE49-F238E27FC236}">
                    <a16:creationId xmlns:a16="http://schemas.microsoft.com/office/drawing/2014/main" id="{539907B7-A227-4F45-940A-3E91018A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4219" y="2562818"/>
                <a:ext cx="666776" cy="570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8">
                <a:extLst>
                  <a:ext uri="{FF2B5EF4-FFF2-40B4-BE49-F238E27FC236}">
                    <a16:creationId xmlns:a16="http://schemas.microsoft.com/office/drawing/2014/main" id="{5F74B14B-29C7-4B43-8B0B-052F3C639E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9764" y="1814808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2" name="Text Box 28">
                <a:extLst>
                  <a:ext uri="{FF2B5EF4-FFF2-40B4-BE49-F238E27FC236}">
                    <a16:creationId xmlns:a16="http://schemas.microsoft.com/office/drawing/2014/main" id="{5F74B14B-29C7-4B43-8B0B-052F3C639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9764" y="1814808"/>
                <a:ext cx="666776" cy="570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28">
                <a:extLst>
                  <a:ext uri="{FF2B5EF4-FFF2-40B4-BE49-F238E27FC236}">
                    <a16:creationId xmlns:a16="http://schemas.microsoft.com/office/drawing/2014/main" id="{CAE71A98-786D-FD45-9F75-0CD2A1076E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9764" y="2162760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3" name="Text Box 28">
                <a:extLst>
                  <a:ext uri="{FF2B5EF4-FFF2-40B4-BE49-F238E27FC236}">
                    <a16:creationId xmlns:a16="http://schemas.microsoft.com/office/drawing/2014/main" id="{CAE71A98-786D-FD45-9F75-0CD2A1076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9764" y="2162760"/>
                <a:ext cx="666776" cy="570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28">
                <a:extLst>
                  <a:ext uri="{FF2B5EF4-FFF2-40B4-BE49-F238E27FC236}">
                    <a16:creationId xmlns:a16="http://schemas.microsoft.com/office/drawing/2014/main" id="{0F72784B-7822-1844-9CFE-192B2BF1C9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9764" y="3252988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sv-SE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4" name="Text Box 28">
                <a:extLst>
                  <a:ext uri="{FF2B5EF4-FFF2-40B4-BE49-F238E27FC236}">
                    <a16:creationId xmlns:a16="http://schemas.microsoft.com/office/drawing/2014/main" id="{0F72784B-7822-1844-9CFE-192B2BF1C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9764" y="3252988"/>
                <a:ext cx="666776" cy="5703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AutoShape 27">
            <a:extLst>
              <a:ext uri="{FF2B5EF4-FFF2-40B4-BE49-F238E27FC236}">
                <a16:creationId xmlns:a16="http://schemas.microsoft.com/office/drawing/2014/main" id="{6316A677-FA7A-2B48-A58D-C2F545D85C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39433" y="2438270"/>
            <a:ext cx="4817" cy="289793"/>
          </a:xfrm>
          <a:prstGeom prst="straightConnector1">
            <a:avLst/>
          </a:prstGeom>
          <a:noFill/>
          <a:ln w="15875">
            <a:solidFill>
              <a:srgbClr val="0070C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BA8859B-5A92-9148-99A6-474AC88154BE}"/>
                  </a:ext>
                </a:extLst>
              </p:cNvPr>
              <p:cNvSpPr/>
              <p:nvPr/>
            </p:nvSpPr>
            <p:spPr>
              <a:xfrm>
                <a:off x="7051231" y="2068720"/>
                <a:ext cx="17301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∼</m:t>
                    </m:r>
                    <m:r>
                      <a:rPr lang="en-US" sz="2000" i="1">
                        <a:latin typeface="Cambria Math" charset="0"/>
                      </a:rPr>
                      <m:t>𝐶𝑁</m:t>
                    </m:r>
                    <m:r>
                      <a:rPr lang="en-US" sz="2000" i="1">
                        <a:latin typeface="Cambria Math" charset="0"/>
                      </a:rPr>
                      <m:t>(0,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)</m:t>
                    </m:r>
                  </m:oMath>
                </a14:m>
                <a:endParaRPr lang="sv-SE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BA8859B-5A92-9148-99A6-474AC8815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31" y="2068720"/>
                <a:ext cx="1730154" cy="400110"/>
              </a:xfrm>
              <a:prstGeom prst="rect">
                <a:avLst/>
              </a:prstGeom>
              <a:blipFill>
                <a:blip r:embed="rId7"/>
                <a:stretch>
                  <a:fillRect r="-730" b="-12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385C706-0E32-3345-B867-F3DE57C06FC1}"/>
              </a:ext>
            </a:extLst>
          </p:cNvPr>
          <p:cNvGrpSpPr/>
          <p:nvPr/>
        </p:nvGrpSpPr>
        <p:grpSpPr>
          <a:xfrm>
            <a:off x="5718771" y="1963680"/>
            <a:ext cx="570926" cy="461665"/>
            <a:chOff x="4083720" y="2187782"/>
            <a:chExt cx="570926" cy="461665"/>
          </a:xfrm>
        </p:grpSpPr>
        <p:sp>
          <p:nvSpPr>
            <p:cNvPr id="18" name="AutoShape 25">
              <a:extLst>
                <a:ext uri="{FF2B5EF4-FFF2-40B4-BE49-F238E27FC236}">
                  <a16:creationId xmlns:a16="http://schemas.microsoft.com/office/drawing/2014/main" id="{92E1A3C8-7101-DF4A-98F0-A8B60622B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075" y="2279471"/>
              <a:ext cx="378793" cy="346049"/>
            </a:xfrm>
            <a:prstGeom prst="roundRect">
              <a:avLst>
                <a:gd name="adj" fmla="val 3907"/>
              </a:avLst>
            </a:prstGeom>
            <a:solidFill>
              <a:schemeClr val="bg1"/>
            </a:solidFill>
            <a:ln w="19050" algn="ctr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342EE8F-2A56-9C44-B92E-72ABE52C1151}"/>
                    </a:ext>
                  </a:extLst>
                </p:cNvPr>
                <p:cNvSpPr txBox="1"/>
                <p:nvPr/>
              </p:nvSpPr>
              <p:spPr>
                <a:xfrm>
                  <a:off x="4083720" y="2187782"/>
                  <a:ext cx="5709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  <m:t>𝑔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Georgia"/>
                    <a:cs typeface="Georgia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342EE8F-2A56-9C44-B92E-72ABE52C1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720" y="2187782"/>
                  <a:ext cx="570926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85F099-DD07-7E44-87FA-00BB69B618FD}"/>
              </a:ext>
            </a:extLst>
          </p:cNvPr>
          <p:cNvGrpSpPr/>
          <p:nvPr/>
        </p:nvGrpSpPr>
        <p:grpSpPr>
          <a:xfrm>
            <a:off x="5674112" y="3144083"/>
            <a:ext cx="650819" cy="461665"/>
            <a:chOff x="4045508" y="2176368"/>
            <a:chExt cx="650819" cy="461665"/>
          </a:xfrm>
        </p:grpSpPr>
        <p:sp>
          <p:nvSpPr>
            <p:cNvPr id="21" name="AutoShape 25">
              <a:extLst>
                <a:ext uri="{FF2B5EF4-FFF2-40B4-BE49-F238E27FC236}">
                  <a16:creationId xmlns:a16="http://schemas.microsoft.com/office/drawing/2014/main" id="{AF9AEC0D-52CA-2843-93CE-AFE979882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075" y="2265917"/>
              <a:ext cx="378793" cy="359603"/>
            </a:xfrm>
            <a:prstGeom prst="roundRect">
              <a:avLst>
                <a:gd name="adj" fmla="val 3907"/>
              </a:avLst>
            </a:prstGeom>
            <a:solidFill>
              <a:schemeClr val="bg1"/>
            </a:solidFill>
            <a:ln w="19050" algn="ctr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39311BE-A5FA-C045-B744-AC2461B50416}"/>
                    </a:ext>
                  </a:extLst>
                </p:cNvPr>
                <p:cNvSpPr txBox="1"/>
                <p:nvPr/>
              </p:nvSpPr>
              <p:spPr>
                <a:xfrm>
                  <a:off x="4045508" y="2176368"/>
                  <a:ext cx="6508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  <m:t>𝑔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Georgia"/>
                    <a:cs typeface="Georgia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39311BE-A5FA-C045-B744-AC2461B50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5508" y="2176368"/>
                  <a:ext cx="65081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62A0C8-30CB-7E42-9A67-84E2DC09DDF1}"/>
              </a:ext>
            </a:extLst>
          </p:cNvPr>
          <p:cNvGrpSpPr/>
          <p:nvPr/>
        </p:nvGrpSpPr>
        <p:grpSpPr>
          <a:xfrm>
            <a:off x="5717317" y="2385132"/>
            <a:ext cx="578042" cy="461665"/>
            <a:chOff x="4081922" y="2242967"/>
            <a:chExt cx="578042" cy="461665"/>
          </a:xfrm>
        </p:grpSpPr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582BC500-5408-544D-9EE6-4960F242B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075" y="2350786"/>
              <a:ext cx="378793" cy="308046"/>
            </a:xfrm>
            <a:prstGeom prst="roundRect">
              <a:avLst>
                <a:gd name="adj" fmla="val 3907"/>
              </a:avLst>
            </a:prstGeom>
            <a:solidFill>
              <a:schemeClr val="bg1"/>
            </a:solidFill>
            <a:ln w="19050" algn="ctr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372743D-C469-B449-A652-0CC4F5115877}"/>
                    </a:ext>
                  </a:extLst>
                </p:cNvPr>
                <p:cNvSpPr txBox="1"/>
                <p:nvPr/>
              </p:nvSpPr>
              <p:spPr>
                <a:xfrm>
                  <a:off x="4081922" y="2242967"/>
                  <a:ext cx="5780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  <m:t>𝑔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Georgi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Georgia"/>
                    <a:cs typeface="Georgia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372743D-C469-B449-A652-0CC4F5115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922" y="2242967"/>
                  <a:ext cx="578042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83E314-8CA2-F146-930C-DBA4698C1FA0}"/>
              </a:ext>
            </a:extLst>
          </p:cNvPr>
          <p:cNvCxnSpPr>
            <a:cxnSpLocks/>
          </p:cNvCxnSpPr>
          <p:nvPr/>
        </p:nvCxnSpPr>
        <p:spPr>
          <a:xfrm flipH="1">
            <a:off x="7251459" y="2872260"/>
            <a:ext cx="417951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B33D66D-4CA7-744E-A3FD-6AF5FBB632F3}"/>
              </a:ext>
            </a:extLst>
          </p:cNvPr>
          <p:cNvSpPr/>
          <p:nvPr/>
        </p:nvSpPr>
        <p:spPr bwMode="auto">
          <a:xfrm>
            <a:off x="7107459" y="2728260"/>
            <a:ext cx="288000" cy="288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12725" marR="0" indent="-20478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098ADCB0-D85D-734C-8755-E5905D901C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4104977"/>
                <a:ext cx="10853647" cy="1791667"/>
              </a:xfrm>
            </p:spPr>
            <p:txBody>
              <a:bodyPr/>
              <a:lstStyle/>
              <a:p>
                <a:r>
                  <a:rPr lang="en-US" dirty="0"/>
                  <a:t>Received vector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</a:rPr>
                        <m:t>𝑦</m:t>
                      </m:r>
                      <m:r>
                        <a:rPr lang="sv-SE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v-S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sv-SE" b="1" i="1">
                          <a:latin typeface="Cambria Math" charset="0"/>
                        </a:rPr>
                        <m:t>𝒙</m:t>
                      </m:r>
                      <m:r>
                        <a:rPr lang="sv-SE" i="1">
                          <a:latin typeface="Cambria Math" charset="0"/>
                        </a:rPr>
                        <m:t>+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sv-SE" dirty="0" err="1"/>
                  <a:t>Precoding</a:t>
                </a:r>
                <a:r>
                  <a:rPr lang="sv-SE" dirty="0"/>
                  <a:t>: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𝒘</m:t>
                    </m:r>
                    <m:acc>
                      <m:accPr>
                        <m:chr m:val="̃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098ADCB0-D85D-734C-8755-E5905D901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4104977"/>
                <a:ext cx="10853647" cy="1791667"/>
              </a:xfrm>
              <a:blipFill>
                <a:blip r:embed="rId11"/>
                <a:stretch>
                  <a:fillRect l="-702" t="-4225" b="-49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D19164E-F6F2-8C4C-8F12-F9314B4AE78A}"/>
              </a:ext>
            </a:extLst>
          </p:cNvPr>
          <p:cNvSpPr txBox="1"/>
          <p:nvPr/>
        </p:nvSpPr>
        <p:spPr>
          <a:xfrm>
            <a:off x="2705304" y="6156110"/>
            <a:ext cx="176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Unit-norm</a:t>
            </a:r>
          </a:p>
          <a:p>
            <a:r>
              <a:rPr lang="en-US" dirty="0"/>
              <a:t>p</a:t>
            </a:r>
            <a:r>
              <a:rPr lang="en-SE" dirty="0"/>
              <a:t>recoding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A1741A-8B0F-CE46-B4E2-CECF0EC37414}"/>
                  </a:ext>
                </a:extLst>
              </p:cNvPr>
              <p:cNvSpPr txBox="1"/>
              <p:nvPr/>
            </p:nvSpPr>
            <p:spPr>
              <a:xfrm>
                <a:off x="4736540" y="5711978"/>
                <a:ext cx="3276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/>
                  <a:t>Information signal: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</a:rPr>
                      <m:t>(0,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A1741A-8B0F-CE46-B4E2-CECF0EC37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540" y="5711978"/>
                <a:ext cx="3276923" cy="369332"/>
              </a:xfrm>
              <a:prstGeom prst="rect">
                <a:avLst/>
              </a:prstGeom>
              <a:blipFill>
                <a:blip r:embed="rId12"/>
                <a:stretch>
                  <a:fillRect l="-1158" t="-6667" b="-2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D5B932-B4C6-5F4F-B32C-DBB75754E315}"/>
              </a:ext>
            </a:extLst>
          </p:cNvPr>
          <p:cNvCxnSpPr>
            <a:cxnSpLocks/>
          </p:cNvCxnSpPr>
          <p:nvPr/>
        </p:nvCxnSpPr>
        <p:spPr>
          <a:xfrm flipH="1" flipV="1">
            <a:off x="4214646" y="5692976"/>
            <a:ext cx="456087" cy="2036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51AFE1-0AAA-9246-AB23-6F8EB57EAAB4}"/>
              </a:ext>
            </a:extLst>
          </p:cNvPr>
          <p:cNvCxnSpPr>
            <a:cxnSpLocks/>
          </p:cNvCxnSpPr>
          <p:nvPr/>
        </p:nvCxnSpPr>
        <p:spPr>
          <a:xfrm flipV="1">
            <a:off x="3670208" y="5789623"/>
            <a:ext cx="214272" cy="36648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81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customXml/itemProps2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7404</TotalTime>
  <Words>969</Words>
  <Application>Microsoft Macintosh PowerPoint</Application>
  <PresentationFormat>Widescreen</PresentationFormat>
  <Paragraphs>254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Georgia</vt:lpstr>
      <vt:lpstr>KorolevLiU Medium</vt:lpstr>
      <vt:lpstr>Wingdings</vt:lpstr>
      <vt:lpstr>Start and finish</vt:lpstr>
      <vt:lpstr>White slides</vt:lpstr>
      <vt:lpstr>Black slides</vt:lpstr>
      <vt:lpstr>TSKS14 Multiple Antenna Communications</vt:lpstr>
      <vt:lpstr>Taxonomy: Point-to-point channels</vt:lpstr>
      <vt:lpstr>Outline of this lecture</vt:lpstr>
      <vt:lpstr>Not all transmit power is received</vt:lpstr>
      <vt:lpstr>Capacity of memoryless SISO channel</vt:lpstr>
      <vt:lpstr>Single-input multiple-output (SIMO) channel</vt:lpstr>
      <vt:lpstr>Geometry of received signal</vt:lpstr>
      <vt:lpstr>Capacity of SIMO channel</vt:lpstr>
      <vt:lpstr>Multiple-input single-output (MISO) channel</vt:lpstr>
      <vt:lpstr>Geometry of received signal</vt:lpstr>
      <vt:lpstr>Receive and transmit beamforming</vt:lpstr>
      <vt:lpstr>Transmit beamforming</vt:lpstr>
      <vt:lpstr>Free-space line-of-sight commmunication</vt:lpstr>
      <vt:lpstr>Complex baseband representation</vt:lpstr>
      <vt:lpstr>Complex baseband representation (2)</vt:lpstr>
      <vt:lpstr>Uniform linear array (ULA)</vt:lpstr>
      <vt:lpstr>Impact of channel in complex baseband</vt:lpstr>
      <vt:lpstr>Far-field approximation</vt:lpstr>
      <vt:lpstr>ULA channel model</vt:lpstr>
      <vt:lpstr>Channel capacity with line-of-sight channel</vt:lpstr>
      <vt:lpstr>Beamwidth</vt:lpstr>
      <vt:lpstr>Two benefits of  beamforming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40</cp:revision>
  <cp:lastPrinted>2017-10-06T09:53:20Z</cp:lastPrinted>
  <dcterms:created xsi:type="dcterms:W3CDTF">2020-03-25T16:20:45Z</dcterms:created>
  <dcterms:modified xsi:type="dcterms:W3CDTF">2020-05-17T08:13:04Z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