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33"/>
  </p:notesMasterIdLst>
  <p:handoutMasterIdLst>
    <p:handoutMasterId r:id="rId34"/>
  </p:handoutMasterIdLst>
  <p:sldIdLst>
    <p:sldId id="256" r:id="rId7"/>
    <p:sldId id="319" r:id="rId8"/>
    <p:sldId id="330" r:id="rId9"/>
    <p:sldId id="346" r:id="rId10"/>
    <p:sldId id="345" r:id="rId11"/>
    <p:sldId id="331" r:id="rId12"/>
    <p:sldId id="332" r:id="rId13"/>
    <p:sldId id="333" r:id="rId14"/>
    <p:sldId id="335" r:id="rId15"/>
    <p:sldId id="347" r:id="rId16"/>
    <p:sldId id="334" r:id="rId17"/>
    <p:sldId id="336" r:id="rId18"/>
    <p:sldId id="337" r:id="rId19"/>
    <p:sldId id="338" r:id="rId20"/>
    <p:sldId id="339" r:id="rId21"/>
    <p:sldId id="340" r:id="rId22"/>
    <p:sldId id="348" r:id="rId23"/>
    <p:sldId id="341" r:id="rId24"/>
    <p:sldId id="350" r:id="rId25"/>
    <p:sldId id="352" r:id="rId26"/>
    <p:sldId id="351" r:id="rId27"/>
    <p:sldId id="342" r:id="rId28"/>
    <p:sldId id="343" r:id="rId29"/>
    <p:sldId id="353" r:id="rId30"/>
    <p:sldId id="344" r:id="rId31"/>
    <p:sldId id="287" r:id="rId32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B5"/>
    <a:srgbClr val="00CBD5"/>
    <a:srgbClr val="00B9E7"/>
    <a:srgbClr val="3BA890"/>
    <a:srgbClr val="009CA6"/>
    <a:srgbClr val="0099C6"/>
    <a:srgbClr val="2D89B1"/>
    <a:srgbClr val="009BA8"/>
    <a:srgbClr val="17C7D2"/>
    <a:srgbClr val="0C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 autoAdjust="0"/>
    <p:restoredTop sz="94563" autoAdjust="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9EDF-D223-2842-8738-5A8FC4AF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Opportunistic transmission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A32A66-BA8E-844A-A8AD-0FD00C2DB69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Suppose transmitter encode using the rate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E" dirty="0"/>
                  <a:t> bit/s/Hz</a:t>
                </a:r>
              </a:p>
              <a:p>
                <a:endParaRPr lang="en-SE" dirty="0"/>
              </a:p>
              <a:p>
                <a:r>
                  <a:rPr lang="en-SE" dirty="0"/>
                  <a:t>Two possible events:</a:t>
                </a:r>
              </a:p>
              <a:p>
                <a:pPr lvl="1"/>
                <a:r>
                  <a:rPr lang="en-SE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SE" dirty="0"/>
                  <a:t>: 	Successful transmission</a:t>
                </a:r>
              </a:p>
              <a:p>
                <a:pPr lvl="1"/>
                <a:r>
                  <a:rPr lang="en-SE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SE" dirty="0"/>
                  <a:t>: 	Large error probability</a:t>
                </a:r>
              </a:p>
              <a:p>
                <a:pPr lvl="1"/>
                <a:endParaRPr lang="en-SE" dirty="0"/>
              </a:p>
              <a:p>
                <a:pPr lvl="1">
                  <a:spcAft>
                    <a:spcPts val="1200"/>
                  </a:spcAft>
                </a:pPr>
                <a:endParaRPr lang="en-SE" dirty="0"/>
              </a:p>
              <a:p>
                <a:r>
                  <a:rPr lang="en-US" dirty="0"/>
                  <a:t>Outage probability for rate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charset="0"/>
                                        </a:rPr>
                                        <m:t>SNR</m:t>
                                      </m:r>
                                    </m:e>
                                  </m:d>
                                  <m:r>
                                    <a:rPr lang="sv-SE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sv-SE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A32A66-BA8E-844A-A8AD-0FD00C2DB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E12D9-38F3-294C-8CD1-45665E1F1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C760-2E01-214E-904E-03366EC04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CB82F-FDF7-D140-A63E-EDF11703D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F6A619-B5FA-B948-81CB-91DC93E73DE1}"/>
                  </a:ext>
                </a:extLst>
              </p:cNvPr>
              <p:cNvSpPr/>
              <p:nvPr/>
            </p:nvSpPr>
            <p:spPr>
              <a:xfrm>
                <a:off x="4215661" y="4283192"/>
                <a:ext cx="3760678" cy="5728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System is outage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F6A619-B5FA-B948-81CB-91DC93E73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661" y="4283192"/>
                <a:ext cx="3760678" cy="572881"/>
              </a:xfrm>
              <a:prstGeom prst="rect">
                <a:avLst/>
              </a:prstGeom>
              <a:blipFill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92D19D-5040-BF43-A35E-78A13350D205}"/>
              </a:ext>
            </a:extLst>
          </p:cNvPr>
          <p:cNvSpPr/>
          <p:nvPr/>
        </p:nvSpPr>
        <p:spPr>
          <a:xfrm>
            <a:off x="168812" y="6006905"/>
            <a:ext cx="11844997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11908F-96B3-5E4C-87EE-3712E3811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Outage probability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11908F-96B3-5E4C-87EE-3712E3811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BBCB156-F566-904A-B677-81733755346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Outage probability for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0" dirty="0" smtClean="0">
                        <a:latin typeface="Cambria Math" panose="02040503050406030204" pitchFamily="18" charset="0"/>
                      </a:rPr>
                      <m:t>:            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lang="sv-SE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 panose="02040503050406030204" pitchFamily="18" charset="0"/>
                              </a:rPr>
                              <m:t>SNR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BBCB156-F566-904A-B677-817337553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07D86-8059-8E40-AC2D-896D90E18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6A8D-89C9-504E-825A-DBB2541F5A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9298-AC66-6D44-A82C-87BD519B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FB8163C-68D8-1A4A-B859-73BFDA358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506" y="2524923"/>
            <a:ext cx="5246320" cy="420285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D92FA5-1AF6-4D48-A634-C8DF3BFF1B17}"/>
              </a:ext>
            </a:extLst>
          </p:cNvPr>
          <p:cNvCxnSpPr>
            <a:cxnSpLocks/>
          </p:cNvCxnSpPr>
          <p:nvPr/>
        </p:nvCxnSpPr>
        <p:spPr>
          <a:xfrm flipH="1">
            <a:off x="10832124" y="1375880"/>
            <a:ext cx="157858" cy="7109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F2C9A9-8FE9-114E-85C3-8F19257734E6}"/>
              </a:ext>
            </a:extLst>
          </p:cNvPr>
          <p:cNvSpPr txBox="1"/>
          <p:nvPr/>
        </p:nvSpPr>
        <p:spPr>
          <a:xfrm>
            <a:off x="10794548" y="100746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High 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004871-51D0-E841-A3E3-9F31913C8EEB}"/>
                  </a:ext>
                </a:extLst>
              </p:cNvPr>
              <p:cNvSpPr/>
              <p:nvPr/>
            </p:nvSpPr>
            <p:spPr>
              <a:xfrm>
                <a:off x="10626677" y="1838591"/>
                <a:ext cx="1234184" cy="71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sv-SE" sz="2000">
                              <a:latin typeface="Cambria Math" panose="02040503050406030204" pitchFamily="18" charset="0"/>
                            </a:rPr>
                            <m:t>SNR</m:t>
                          </m:r>
                        </m:den>
                      </m:f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004871-51D0-E841-A3E3-9F31913C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677" y="1838591"/>
                <a:ext cx="1234184" cy="710131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99D6C5-2126-4F41-9DBC-4910FC83FA96}"/>
                  </a:ext>
                </a:extLst>
              </p:cNvPr>
              <p:cNvSpPr/>
              <p:nvPr/>
            </p:nvSpPr>
            <p:spPr>
              <a:xfrm>
                <a:off x="8843874" y="3472692"/>
                <a:ext cx="2733362" cy="17775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Outage probability</a:t>
                </a:r>
                <a:b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decays with </a:t>
                </a:r>
                <a:b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 charset="0"/>
                        <a:cs typeface="Georgia"/>
                      </a:rPr>
                      <m:t>SNR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  <a:cs typeface="Georgia"/>
                      </a:rPr>
                      <m:t>=</m:t>
                    </m:r>
                    <m:r>
                      <a:rPr lang="sv-SE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𝑞</m:t>
                    </m:r>
                    <m:r>
                      <a:rPr lang="sv-SE" sz="2400" i="1" dirty="0">
                        <a:solidFill>
                          <a:schemeClr val="tx1"/>
                        </a:solidFill>
                        <a:latin typeface="Cambria Math" charset="0"/>
                        <a:cs typeface="Georgia"/>
                      </a:rPr>
                      <m:t>/</m:t>
                    </m:r>
                    <m:sSub>
                      <m:sSubPr>
                        <m:ctrlPr>
                          <a:rPr lang="sv-SE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Georgia"/>
                          </a:rPr>
                          <m:t>𝑁</m:t>
                        </m:r>
                      </m:e>
                      <m:sub>
                        <m:r>
                          <a:rPr lang="sv-SE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Georgi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Georgi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charset="0"/>
                            <a:cs typeface="Georgia"/>
                          </a:rPr>
                          <m:t>SNR</m:t>
                        </m:r>
                      </m:e>
                      <m:sup>
                        <m:r>
                          <a:rPr lang="sv-SE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Georgia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99D6C5-2126-4F41-9DBC-4910FC83F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874" y="3472692"/>
                <a:ext cx="2733362" cy="1777553"/>
              </a:xfrm>
              <a:prstGeom prst="rect">
                <a:avLst/>
              </a:prstGeom>
              <a:blipFill>
                <a:blip r:embed="rId6"/>
                <a:stretch>
                  <a:fillRect l="-3687" r="-1382" b="-14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83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1673-DE22-6A45-A3A1-98C0CC5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capacity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BE29B4-5CD9-BC42-9309-0A15D3B5F2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Difference from AWGN channel</a:t>
                </a:r>
              </a:p>
              <a:p>
                <a:pPr lvl="1"/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can guarantee zero error probability</a:t>
                </a:r>
              </a:p>
              <a:p>
                <a:pPr lvl="2"/>
                <a:r>
                  <a:rPr lang="en-US" dirty="0"/>
                  <a:t>Capacity is zero</a:t>
                </a:r>
              </a:p>
              <a:p>
                <a:pPr lvl="2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/>
                  <a:t>-Outage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Largest rate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sv-SE" i="1">
                        <a:latin typeface="Cambria Math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BE29B4-5CD9-BC42-9309-0A15D3B5F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FCB0-5534-F340-9BF2-E24481618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621D-0B35-3544-BCA0-BF9D0F2199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8E17-492A-A840-A6D0-E90F84EF6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AA62940-30C5-8041-B130-B74D8ACAF5F4}"/>
                  </a:ext>
                </a:extLst>
              </p:cNvPr>
              <p:cNvSpPr/>
              <p:nvPr/>
            </p:nvSpPr>
            <p:spPr>
              <a:xfrm>
                <a:off x="1225923" y="4896022"/>
                <a:ext cx="10151224" cy="10175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5875" lvl="1" algn="ctr"/>
                <a:r>
                  <a:rPr lang="en-US" sz="2400" b="1" dirty="0">
                    <a:solidFill>
                      <a:schemeClr val="tx1"/>
                    </a:solidFill>
                  </a:rPr>
                  <a:t>Interpretation: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sv-S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sv-SE" sz="2400" i="1">
                        <a:solidFill>
                          <a:schemeClr val="tx1"/>
                        </a:solidFill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we can communicate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is zero error probability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AA62940-30C5-8041-B130-B74D8ACAF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23" y="4896022"/>
                <a:ext cx="10151224" cy="1017556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6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CA26CF-1D2F-2D49-88D1-5268F565FD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Outage capacity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CA26CF-1D2F-2D49-88D1-5268F565F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B525A7-C353-B243-994E-FD9BD9A27D2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5269397" cy="40662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  <m:func>
                                <m:func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/>
                  <a:t>: Better with AWGN channel</a:t>
                </a:r>
              </a:p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/>
                  <a:t>: Better with fading channel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B525A7-C353-B243-994E-FD9BD9A27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5269397" cy="4066288"/>
              </a:xfrm>
              <a:blipFill>
                <a:blip r:embed="rId3"/>
                <a:stretch>
                  <a:fillRect l="-14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D5DE1-66A8-BA4B-BA12-E36EAD87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7953-BFC4-E740-8205-ADC1AAC636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C1EA-F4B0-5A4F-B2E4-AE3C0B497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B164A96-1F2C-4E47-A198-AB2F8CC6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09" y="1913206"/>
            <a:ext cx="6047891" cy="477598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B20AB1AD-A5A5-C045-9146-EE35192FCECC}"/>
              </a:ext>
            </a:extLst>
          </p:cNvPr>
          <p:cNvSpPr/>
          <p:nvPr/>
        </p:nvSpPr>
        <p:spPr>
          <a:xfrm rot="16200000">
            <a:off x="4542864" y="1647612"/>
            <a:ext cx="276323" cy="17514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2704D-2558-F245-B3C6-928675DB5DE2}"/>
              </a:ext>
            </a:extLst>
          </p:cNvPr>
          <p:cNvSpPr txBox="1"/>
          <p:nvPr/>
        </p:nvSpPr>
        <p:spPr>
          <a:xfrm>
            <a:off x="10079316" y="5397109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SNR is 0 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2DAA6-3072-1547-B65C-5CA92E48F4D3}"/>
              </a:ext>
            </a:extLst>
          </p:cNvPr>
          <p:cNvSpPr txBox="1"/>
          <p:nvPr/>
        </p:nvSpPr>
        <p:spPr>
          <a:xfrm>
            <a:off x="3841525" y="2714240"/>
            <a:ext cx="1715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Difference from </a:t>
            </a:r>
            <a:br>
              <a:rPr lang="en-SE" dirty="0"/>
            </a:br>
            <a:r>
              <a:rPr lang="en-SE" dirty="0"/>
              <a:t>AWGN channel</a:t>
            </a:r>
          </a:p>
        </p:txBody>
      </p:sp>
    </p:spTree>
    <p:extLst>
      <p:ext uri="{BB962C8B-B14F-4D97-AF65-F5344CB8AC3E}">
        <p14:creationId xmlns:p14="http://schemas.microsoft.com/office/powerpoint/2010/main" val="2009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6F17-8570-1145-B108-5991A840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capacity with small outage probability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11B27F-E5BA-CF4E-B32C-2BC719BDBDF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4736862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Fraction of AWGN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SNR</m:t>
                                  </m:r>
                                  <m:func>
                                    <m:func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  <m:t>1−</m:t>
                                                  </m:r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𝜖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SNR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Much lower capacity than with AWGN channel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11B27F-E5BA-CF4E-B32C-2BC719BDB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4736862" cy="4066288"/>
              </a:xfrm>
              <a:blipFill>
                <a:blip r:embed="rId2"/>
                <a:stretch>
                  <a:fillRect l="-1604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91AA8-3E5F-194E-8C48-DE182F22E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E678F-0422-EF48-9B3E-882C668D03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23AC-5092-3F4C-941F-EFDED8D82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D47B3-E23B-4E40-9B07-27799995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91" y="1586566"/>
            <a:ext cx="5720862" cy="4496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559E05-EC1F-944C-A357-DC24410E71BA}"/>
              </a:ext>
            </a:extLst>
          </p:cNvPr>
          <p:cNvSpPr/>
          <p:nvPr/>
        </p:nvSpPr>
        <p:spPr>
          <a:xfrm>
            <a:off x="874712" y="4888104"/>
            <a:ext cx="4485079" cy="57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>
                <a:solidFill>
                  <a:schemeClr val="tx1"/>
                </a:solidFill>
              </a:rPr>
              <a:t>Can</a:t>
            </a: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we</a:t>
            </a: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improve</a:t>
            </a:r>
            <a:r>
              <a:rPr lang="sv-SE" sz="2400" dirty="0">
                <a:solidFill>
                  <a:schemeClr val="tx1"/>
                </a:solidFill>
              </a:rPr>
              <a:t> the situation?</a:t>
            </a:r>
            <a:endParaRPr lang="en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5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D2CB-3AE0-894C-81A1-4A975D70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multiple antenna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CF9D45B-C7F3-C84D-8A13-8F260F012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203241"/>
                <a:ext cx="10853647" cy="369340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Independent and identically distributed Rayleigh fading</a:t>
                </a:r>
              </a:p>
              <a:p>
                <a:pPr lvl="1"/>
                <a:r>
                  <a:rPr lang="en-US" dirty="0"/>
                  <a:t>Channel gain: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b="1" i="1">
                        <a:latin typeface="Cambria Math" charset="0"/>
                      </a:rPr>
                      <m:t>𝟎</m:t>
                    </m:r>
                    <m:r>
                      <a:rPr lang="sv-SE" i="1">
                        <a:latin typeface="Cambria Math" charset="0"/>
                      </a:rPr>
                      <m:t>,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d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sv-S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sup>
                        </m:sSup>
                      </m:num>
                      <m:den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CF9D45B-C7F3-C84D-8A13-8F260F01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203241"/>
                <a:ext cx="10853647" cy="3693403"/>
              </a:xfrm>
              <a:blipFill>
                <a:blip r:embed="rId2"/>
                <a:stretch>
                  <a:fillRect l="-702" b="-78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27155-65DD-E843-8789-AD274863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A4EC-348E-5D44-8157-0BDE42D5D6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BB2C4-1DCD-154D-B4E2-87D96539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7AF43-9139-CB4E-BC83-8E7C93B6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75" y="1664501"/>
            <a:ext cx="6624320" cy="2484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D1AED1-279F-A24D-8FEC-DC556CE7F3A0}"/>
                  </a:ext>
                </a:extLst>
              </p:cNvPr>
              <p:cNvSpPr/>
              <p:nvPr/>
            </p:nvSpPr>
            <p:spPr>
              <a:xfrm>
                <a:off x="9041449" y="4813896"/>
                <a:ext cx="3021967" cy="12381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400" dirty="0">
                    <a:solidFill>
                      <a:schemeClr val="tx1"/>
                    </a:solidFill>
                  </a:rPr>
                  <a:t>Independent:</a:t>
                </a:r>
              </a:p>
              <a:p>
                <a:pPr algn="ctr"/>
                <a:r>
                  <a:rPr lang="sv-SE" sz="2400" dirty="0">
                    <a:solidFill>
                      <a:schemeClr val="tx1"/>
                    </a:solidFill>
                  </a:rPr>
                  <a:t>Uniform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linear</a:t>
                </a:r>
                <a:r>
                  <a:rPr lang="sv-SE" sz="2400" dirty="0">
                    <a:solidFill>
                      <a:schemeClr val="tx1"/>
                    </a:solidFill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array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sv-SE" sz="2400" dirty="0" err="1">
                    <a:solidFill>
                      <a:schemeClr val="tx1"/>
                    </a:solidFill>
                  </a:rPr>
                  <a:t>with</a:t>
                </a:r>
                <a:r>
                  <a:rPr lang="sv-S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D1AED1-279F-A24D-8FEC-DC556CE7F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449" y="4813896"/>
                <a:ext cx="3021967" cy="1238156"/>
              </a:xfrm>
              <a:prstGeom prst="rect">
                <a:avLst/>
              </a:prstGeom>
              <a:blipFill>
                <a:blip r:embed="rId4"/>
                <a:stretch>
                  <a:fillRect t="-1000" b="-7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3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4A597B-BE91-5943-89D8-151F578C717D}"/>
              </a:ext>
            </a:extLst>
          </p:cNvPr>
          <p:cNvSpPr/>
          <p:nvPr/>
        </p:nvSpPr>
        <p:spPr>
          <a:xfrm>
            <a:off x="168812" y="6006905"/>
            <a:ext cx="11844997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779A91-E452-D444-9765-E4FFA83D2E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receive antennas and </a:t>
                </a:r>
                <a:r>
                  <a:rPr lang="en-US" dirty="0" err="1"/>
                  <a:t>i.i.d</a:t>
                </a:r>
                <a:r>
                  <a:rPr lang="en-US" dirty="0"/>
                  <a:t>. Rayleigh fading</a:t>
                </a:r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779A91-E452-D444-9765-E4FFA83D2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85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EAA999-A9D1-D642-8125-D46EF8FF1B2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966749" cy="1888088"/>
              </a:xfrm>
            </p:spPr>
            <p:txBody>
              <a:bodyPr/>
              <a:lstStyle/>
              <a:p>
                <a:r>
                  <a:rPr lang="en-US" dirty="0"/>
                  <a:t>Outage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charset="0"/>
                                        </a:rPr>
                                        <m:t>SNR</m:t>
                                      </m:r>
                                    </m:e>
                                  </m:d>
                                  <m:r>
                                    <a:rPr lang="sv-SE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sv-SE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EAA999-A9D1-D642-8125-D46EF8FF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966749" cy="1888088"/>
              </a:xfrm>
              <a:blipFill>
                <a:blip r:embed="rId3"/>
                <a:stretch>
                  <a:fillRect l="-849" t="-55705" b="-88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FE91-F4F6-4B47-AF9B-69F3515B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8AFB5-58F2-6E40-97CC-D78FF050EF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51A6-E4E7-6B4A-9A46-27BF2A390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BB6837-DB91-6E48-81E4-BCF13A8FD449}"/>
              </a:ext>
            </a:extLst>
          </p:cNvPr>
          <p:cNvCxnSpPr>
            <a:cxnSpLocks/>
          </p:cNvCxnSpPr>
          <p:nvPr/>
        </p:nvCxnSpPr>
        <p:spPr>
          <a:xfrm flipH="1">
            <a:off x="9481625" y="1854851"/>
            <a:ext cx="157858" cy="7109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FAB8BF-F764-E843-A950-9B93C447DACA}"/>
              </a:ext>
            </a:extLst>
          </p:cNvPr>
          <p:cNvSpPr txBox="1"/>
          <p:nvPr/>
        </p:nvSpPr>
        <p:spPr>
          <a:xfrm>
            <a:off x="9444049" y="14864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High 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52BC2E-4892-BC4E-A392-C02FE11A53A5}"/>
                  </a:ext>
                </a:extLst>
              </p:cNvPr>
              <p:cNvSpPr/>
              <p:nvPr/>
            </p:nvSpPr>
            <p:spPr>
              <a:xfrm>
                <a:off x="9256427" y="2288361"/>
                <a:ext cx="2049600" cy="851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p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latin typeface="Cambria Math" panose="02040503050406030204" pitchFamily="18" charset="0"/>
                                    </a:rPr>
                                    <m:t>SNR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52BC2E-4892-BC4E-A392-C02FE11A5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427" y="2288361"/>
                <a:ext cx="2049600" cy="851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14EF25-0D19-1540-B03D-E064137B2ED0}"/>
                  </a:ext>
                </a:extLst>
              </p:cNvPr>
              <p:cNvSpPr/>
              <p:nvPr/>
            </p:nvSpPr>
            <p:spPr>
              <a:xfrm>
                <a:off x="4013882" y="4183810"/>
                <a:ext cx="4575305" cy="12381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5875" algn="ctr"/>
                <a:r>
                  <a:rPr lang="en-US" sz="2400" b="1" dirty="0">
                    <a:solidFill>
                      <a:schemeClr val="tx1"/>
                    </a:solidFill>
                  </a:rPr>
                  <a:t>Spatial diversity gain</a:t>
                </a:r>
              </a:p>
              <a:p>
                <a:pPr marL="15875" lvl="1" algn="ctr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proportional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 charset="0"/>
                      </a:rPr>
                      <m:t>SN</m:t>
                    </m:r>
                    <m:sSup>
                      <m:sSupPr>
                        <m:ctrlPr>
                          <a:rPr lang="sv-SE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R</m:t>
                        </m:r>
                      </m:e>
                      <m:sup>
                        <m:r>
                          <a:rPr lang="sv-SE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sv-SE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5875" lvl="1" algn="ctr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diversity order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14EF25-0D19-1540-B03D-E064137B2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882" y="4183810"/>
                <a:ext cx="4575305" cy="1238156"/>
              </a:xfrm>
              <a:prstGeom prst="rect">
                <a:avLst/>
              </a:prstGeom>
              <a:blipFill>
                <a:blip r:embed="rId5"/>
                <a:stretch>
                  <a:fillRect t="-1000" b="-7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4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9706B-B5CF-0444-AEDA-CB81BCEEC1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Outage probability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receive antennas</a:t>
                </a:r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9706B-B5CF-0444-AEDA-CB81BCEEC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4BBF9F-FF39-3F40-8517-492FCE8C28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4682026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Outage probability decays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charset="0"/>
                        </a:rPr>
                        <m:t>SN</m:t>
                      </m:r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R</m:t>
                          </m:r>
                        </m:e>
                        <m:sup>
                          <m:r>
                            <a:rPr lang="sv-SE" i="1" dirty="0">
                              <a:latin typeface="Cambria Math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lvl="1"/>
                <a:r>
                  <a:rPr lang="en-SE" dirty="0"/>
                  <a:t>Makes a huge difference!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4BBF9F-FF39-3F40-8517-492FCE8C2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4682026" cy="4066288"/>
              </a:xfrm>
              <a:blipFill>
                <a:blip r:embed="rId3"/>
                <a:stretch>
                  <a:fillRect l="-162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1D64B-717E-374D-B1B4-D4DA2B0C2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8C83-15E6-874D-95F4-7D6A218135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E659-052C-4E48-90BD-A178B222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4D09A-8EAC-464D-ABA1-34C6869E5449}"/>
              </a:ext>
            </a:extLst>
          </p:cNvPr>
          <p:cNvSpPr/>
          <p:nvPr/>
        </p:nvSpPr>
        <p:spPr>
          <a:xfrm>
            <a:off x="168812" y="6006905"/>
            <a:ext cx="11844997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FA65F0-4E5D-2E40-9C42-834468FD3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884" y="1575580"/>
            <a:ext cx="6632601" cy="5169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18B2B0-7074-714E-8BB2-78A27B3B23E8}"/>
              </a:ext>
            </a:extLst>
          </p:cNvPr>
          <p:cNvSpPr/>
          <p:nvPr/>
        </p:nvSpPr>
        <p:spPr>
          <a:xfrm>
            <a:off x="952271" y="4478576"/>
            <a:ext cx="4437055" cy="138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Multiple receive antennas gives:</a:t>
            </a:r>
          </a:p>
          <a:p>
            <a:pPr marL="1255713" indent="-334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Beamforming gain</a:t>
            </a:r>
          </a:p>
          <a:p>
            <a:pPr marL="1255713" indent="-334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Diversity gain</a:t>
            </a:r>
          </a:p>
        </p:txBody>
      </p:sp>
    </p:spTree>
    <p:extLst>
      <p:ext uri="{BB962C8B-B14F-4D97-AF65-F5344CB8AC3E}">
        <p14:creationId xmlns:p14="http://schemas.microsoft.com/office/powerpoint/2010/main" val="206461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85D4-57E6-C143-A1F3-4CC2B9BF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fading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3726B6-15EB-F94D-A0FD-C97CBB2025C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Received signal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v-SE" i="1">
                          <a:latin typeface="Cambria Math" charset="0"/>
                        </a:rPr>
                        <m:t>[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i="1">
                          <a:latin typeface="Cambria Math" charset="0"/>
                        </a:rPr>
                        <m:t>]⋅</m:t>
                      </m:r>
                      <m:r>
                        <a:rPr lang="sv-SE" i="1">
                          <a:latin typeface="Cambria Math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i="1">
                          <a:latin typeface="Cambria Math" charset="0"/>
                        </a:rPr>
                        <m:t>[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Block fading</a:t>
                </a:r>
              </a:p>
              <a:p>
                <a:pPr lvl="1"/>
                <a:r>
                  <a:rPr lang="en-US" dirty="0"/>
                  <a:t>One realization of channel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/>
                  <a:t> per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(or a finite-sized block of symbols)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New independent realization every time (ergodic process)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3726B6-15EB-F94D-A0FD-C97CBB202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1C4B2-CFA8-F84C-B82B-BB2E20CEB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7D8AA-2B3A-644F-89D9-D3CCD4B5A3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3392-E90B-224B-81C2-33669A49C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957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9EDF-D223-2842-8738-5A8FC4AF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Opportunistic transmission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A32A66-BA8E-844A-A8AD-0FD00C2DB69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265643"/>
              </a:xfrm>
            </p:spPr>
            <p:txBody>
              <a:bodyPr/>
              <a:lstStyle/>
              <a:p>
                <a:r>
                  <a:rPr lang="en-SE" dirty="0"/>
                  <a:t>Suppose transmitter encode using the rate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E" dirty="0"/>
                  <a:t> bit/s/Hz</a:t>
                </a:r>
              </a:p>
              <a:p>
                <a:pPr lvl="1"/>
                <a:r>
                  <a:rPr lang="en-SE" dirty="0"/>
                  <a:t>There are </a:t>
                </a:r>
                <a:r>
                  <a:rPr lang="en-SE" i="1" dirty="0"/>
                  <a:t>L </a:t>
                </a:r>
                <a:r>
                  <a:rPr lang="en-SE" dirty="0"/>
                  <a:t>fading realization: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r>
                  <a:rPr lang="sv-SE" dirty="0" err="1"/>
                  <a:t>Reliable</a:t>
                </a:r>
                <a:r>
                  <a:rPr lang="sv-SE" dirty="0"/>
                  <a:t> </a:t>
                </a:r>
                <a:r>
                  <a:rPr lang="sv-SE" dirty="0" err="1"/>
                  <a:t>communication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sv-S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unc>
                            <m:func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b="0" i="0" dirty="0" smtClean="0">
                                      <a:latin typeface="Cambria Math" panose="02040503050406030204" pitchFamily="18" charset="0"/>
                                    </a:rPr>
                                    <m:t>SNR</m:t>
                                  </m:r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sv-S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sv-SE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𝐿𝑅</m:t>
                      </m:r>
                    </m:oMath>
                  </m:oMathPara>
                </a14:m>
                <a:endParaRPr lang="en-SE" dirty="0"/>
              </a:p>
              <a:p>
                <a:pPr lvl="1">
                  <a:spcAft>
                    <a:spcPts val="600"/>
                  </a:spcAft>
                </a:pPr>
                <a:r>
                  <a:rPr lang="en-SE" dirty="0"/>
                  <a:t>Many fading realizations: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unc>
                            <m:func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dirty="0">
                                      <a:latin typeface="Cambria Math" panose="02040503050406030204" pitchFamily="18" charset="0"/>
                                    </a:rPr>
                                    <m:t>SNR</m:t>
                                  </m:r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sv-S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 dirty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sv-SE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i="1" dirty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sv-S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sv-SE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SNR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SE" dirty="0"/>
              </a:p>
              <a:p>
                <a:pPr marL="57150" indent="0">
                  <a:buNone/>
                </a:pPr>
                <a:endParaRPr lang="sv-SE" dirty="0"/>
              </a:p>
              <a:p>
                <a:pPr marL="5715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A32A66-BA8E-844A-A8AD-0FD00C2DB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265643"/>
              </a:xfrm>
              <a:blipFill>
                <a:blip r:embed="rId2"/>
                <a:stretch>
                  <a:fillRect l="-702" t="-2083" b="-39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E12D9-38F3-294C-8CD1-45665E1F1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C760-2E01-214E-904E-03366EC04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CB82F-FDF7-D140-A63E-EDF11703D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3858C-77F4-B444-80F2-B8EA13DF7805}"/>
              </a:ext>
            </a:extLst>
          </p:cNvPr>
          <p:cNvCxnSpPr>
            <a:cxnSpLocks/>
          </p:cNvCxnSpPr>
          <p:nvPr/>
        </p:nvCxnSpPr>
        <p:spPr>
          <a:xfrm flipH="1" flipV="1">
            <a:off x="6890825" y="5653762"/>
            <a:ext cx="136508" cy="6269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355813-AA1B-CD41-A701-C68F10BDEA34}"/>
                  </a:ext>
                </a:extLst>
              </p:cNvPr>
              <p:cNvSpPr txBox="1"/>
              <p:nvPr/>
            </p:nvSpPr>
            <p:spPr>
              <a:xfrm>
                <a:off x="6531518" y="6312334"/>
                <a:ext cx="1106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As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355813-AA1B-CD41-A701-C68F10BDE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518" y="6312334"/>
                <a:ext cx="1106329" cy="369332"/>
              </a:xfrm>
              <a:prstGeom prst="rect">
                <a:avLst/>
              </a:prstGeom>
              <a:blipFill>
                <a:blip r:embed="rId3"/>
                <a:stretch>
                  <a:fillRect l="-3409" t="-6667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46B3FF2-3572-9646-996C-4840A4E3D09E}"/>
              </a:ext>
            </a:extLst>
          </p:cNvPr>
          <p:cNvSpPr/>
          <p:nvPr/>
        </p:nvSpPr>
        <p:spPr>
          <a:xfrm>
            <a:off x="8612454" y="5848166"/>
            <a:ext cx="3472284" cy="831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5" lvl="1"/>
            <a:r>
              <a:rPr lang="en-US" sz="2400" dirty="0">
                <a:solidFill>
                  <a:schemeClr val="tx1"/>
                </a:solidFill>
              </a:rPr>
              <a:t>Mean value with respect to channel fading</a:t>
            </a:r>
          </a:p>
        </p:txBody>
      </p:sp>
    </p:spTree>
    <p:extLst>
      <p:ext uri="{BB962C8B-B14F-4D97-AF65-F5344CB8AC3E}">
        <p14:creationId xmlns:p14="http://schemas.microsoft.com/office/powerpoint/2010/main" val="28907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 of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Multipath propagation and Rayleigh fading</a:t>
            </a:r>
          </a:p>
          <a:p>
            <a:r>
              <a:rPr lang="en-SE" dirty="0"/>
              <a:t>Slow fading</a:t>
            </a:r>
          </a:p>
          <a:p>
            <a:pPr lvl="1"/>
            <a:r>
              <a:rPr lang="en-SE" dirty="0"/>
              <a:t>Outage probability</a:t>
            </a:r>
          </a:p>
          <a:p>
            <a:pPr lvl="1"/>
            <a:r>
              <a:rPr lang="en-SE" dirty="0"/>
              <a:t>Outage capacity</a:t>
            </a:r>
          </a:p>
          <a:p>
            <a:pPr lvl="1"/>
            <a:r>
              <a:rPr lang="en-SE" dirty="0"/>
              <a:t>Spatial diversity</a:t>
            </a:r>
          </a:p>
          <a:p>
            <a:r>
              <a:rPr lang="en-SE" dirty="0"/>
              <a:t>Fast fading</a:t>
            </a:r>
          </a:p>
          <a:p>
            <a:pPr lvl="1"/>
            <a:r>
              <a:rPr lang="en-SE" dirty="0"/>
              <a:t>Ergodic capacity</a:t>
            </a:r>
          </a:p>
          <a:p>
            <a:pPr lvl="1"/>
            <a:r>
              <a:rPr lang="en-SE" dirty="0"/>
              <a:t>Channel hardening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C24B-25C8-8C40-9A6F-56AC0E55D1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0563-018B-8B48-B2B7-229A6FEF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Ergodic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3060965-BF6B-4145-82FA-3FC767F445E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This is called ergodic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SNR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SE" dirty="0"/>
              </a:p>
              <a:p>
                <a:pPr lvl="1"/>
                <a:endParaRPr lang="en-SE" dirty="0"/>
              </a:p>
              <a:p>
                <a:pPr lvl="1"/>
                <a:r>
                  <a:rPr lang="en-SE" dirty="0"/>
                  <a:t>Deterministic: Transmitter knows it even if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E" dirty="0"/>
                  <a:t> is unknown</a:t>
                </a:r>
              </a:p>
              <a:p>
                <a:pPr lvl="1"/>
                <a:r>
                  <a:rPr lang="en-SE" dirty="0"/>
                  <a:t>There are no outage issues!</a:t>
                </a:r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Extension to SIMO case with channel: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SNR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3060965-BF6B-4145-82FA-3FC767F44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55F96-EE59-DA41-8151-1FF6FD70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8AC72-6CDE-4448-880C-7809D87142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13FC-94F2-FB47-BC87-DA7729234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EE42-5166-484F-9086-37F81C9D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Comparison with AWGN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4D33AF-EA02-A241-AFCB-667D762E728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4823738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AWGN channel: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sv-SE" i="1">
                              <a:latin typeface="Cambria Math" charset="0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SNR</m:t>
                          </m:r>
                          <m:r>
                            <a:rPr lang="sv-SE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SE" dirty="0"/>
              </a:p>
              <a:p>
                <a:endParaRPr lang="en-SE" dirty="0"/>
              </a:p>
              <a:p>
                <a:pPr>
                  <a:spcAft>
                    <a:spcPts val="600"/>
                  </a:spcAft>
                </a:pPr>
                <a:r>
                  <a:rPr lang="en-SE" dirty="0"/>
                  <a:t>Rayleigh fading: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SNR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4D33AF-EA02-A241-AFCB-667D762E7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4823738" cy="4066288"/>
              </a:xfrm>
              <a:blipFill>
                <a:blip r:embed="rId2"/>
                <a:stretch>
                  <a:fillRect l="-1575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7FC86-BBA9-3D4B-AC79-32E18C471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64F23-17C4-FD48-9E15-6A710BDD90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930B-6D42-F340-B920-C85AFF53C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21</a:t>
            </a:fld>
            <a:endParaRPr lang="sv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51727-E392-FA4D-9D92-1188D9031942}"/>
              </a:ext>
            </a:extLst>
          </p:cNvPr>
          <p:cNvSpPr/>
          <p:nvPr/>
        </p:nvSpPr>
        <p:spPr>
          <a:xfrm>
            <a:off x="168812" y="6006905"/>
            <a:ext cx="11844997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C2765A1-8CCA-9F4A-B3F8-DFEB80BF9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50" y="1709799"/>
            <a:ext cx="6493550" cy="51482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C537A3-8540-F345-9E85-E320858E709E}"/>
              </a:ext>
            </a:extLst>
          </p:cNvPr>
          <p:cNvSpPr/>
          <p:nvPr/>
        </p:nvSpPr>
        <p:spPr>
          <a:xfrm>
            <a:off x="644720" y="5027644"/>
            <a:ext cx="4577822" cy="831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5" lvl="1"/>
            <a:r>
              <a:rPr lang="en-US" sz="2400" dirty="0">
                <a:solidFill>
                  <a:schemeClr val="tx1"/>
                </a:solidFill>
              </a:rPr>
              <a:t>Low SNR: Little difference</a:t>
            </a:r>
          </a:p>
          <a:p>
            <a:pPr marL="15875" lvl="1"/>
            <a:r>
              <a:rPr lang="en-US" sz="2400" dirty="0">
                <a:solidFill>
                  <a:schemeClr val="tx1"/>
                </a:solidFill>
              </a:rPr>
              <a:t>High SNR: Ergodic capacity is lower</a:t>
            </a:r>
          </a:p>
        </p:txBody>
      </p:sp>
    </p:spTree>
    <p:extLst>
      <p:ext uri="{BB962C8B-B14F-4D97-AF65-F5344CB8AC3E}">
        <p14:creationId xmlns:p14="http://schemas.microsoft.com/office/powerpoint/2010/main" val="33111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8D09C5-3C54-9149-8935-521A1F0E9B03}"/>
              </a:ext>
            </a:extLst>
          </p:cNvPr>
          <p:cNvSpPr/>
          <p:nvPr/>
        </p:nvSpPr>
        <p:spPr>
          <a:xfrm>
            <a:off x="168812" y="6006905"/>
            <a:ext cx="11844997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D39D3-4C14-8C44-9628-8FDAFAF4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Jensen’s inequality and concave functions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18B118-C32E-E847-B05C-AFE37B257A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</m:oMath>
                </a14:m>
                <a:r>
                  <a:rPr lang="en-US" dirty="0"/>
                  <a:t> and concave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  <m:r>
                      <a:rPr lang="en-US" i="1" dirty="0">
                        <a:latin typeface="Cambria Math" charset="0"/>
                      </a:rPr>
                      <m:t>(⋅)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sv-SE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sv-SE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sv-SE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sv-SE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sv-SE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18B118-C32E-E847-B05C-AFE37B257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592CD-A47C-9544-ADD0-DC210578C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5CBE-B1B7-3445-B86C-FDC0A5DEDC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94F2-C140-7F49-BB46-C5F615ED9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C1FD3-5CF6-2247-A17D-FD4309CCB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81" y="2681823"/>
            <a:ext cx="6039892" cy="4045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AC25E0-A46B-BA48-A647-FB19CE91CC86}"/>
                  </a:ext>
                </a:extLst>
              </p:cNvPr>
              <p:cNvSpPr/>
              <p:nvPr/>
            </p:nvSpPr>
            <p:spPr>
              <a:xfrm>
                <a:off x="5588181" y="3279211"/>
                <a:ext cx="2106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sv-S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sv-S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AC25E0-A46B-BA48-A647-FB19CE91C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81" y="3279211"/>
                <a:ext cx="210634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2A8166-BFCB-D144-A724-F4ED75C1C058}"/>
                  </a:ext>
                </a:extLst>
              </p:cNvPr>
              <p:cNvSpPr/>
              <p:nvPr/>
            </p:nvSpPr>
            <p:spPr>
              <a:xfrm>
                <a:off x="6641354" y="4396989"/>
                <a:ext cx="2521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sv-S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sv-SE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1+1/</m:t>
                              </m:r>
                              <m:r>
                                <a:rPr lang="sv-S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2A8166-BFCB-D144-A724-F4ED75C1C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54" y="4396989"/>
                <a:ext cx="252152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52CBC19-C367-C548-B472-90D66DF99D12}"/>
              </a:ext>
            </a:extLst>
          </p:cNvPr>
          <p:cNvSpPr txBox="1"/>
          <p:nvPr/>
        </p:nvSpPr>
        <p:spPr>
          <a:xfrm>
            <a:off x="1113775" y="3355708"/>
            <a:ext cx="3321743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A function is concave if</a:t>
            </a:r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000" dirty="0">
                <a:latin typeface="Georgia"/>
                <a:cs typeface="Georgia"/>
              </a:rPr>
              <a:t>Any line between two 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points on the curve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is below the curve</a:t>
            </a:r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000" dirty="0">
                <a:latin typeface="Georgia"/>
                <a:cs typeface="Georgia"/>
              </a:rPr>
              <a:t>Second derivative 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is negative</a:t>
            </a:r>
          </a:p>
        </p:txBody>
      </p:sp>
    </p:spTree>
    <p:extLst>
      <p:ext uri="{BB962C8B-B14F-4D97-AF65-F5344CB8AC3E}">
        <p14:creationId xmlns:p14="http://schemas.microsoft.com/office/powerpoint/2010/main" val="413170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7D7D-2811-EC40-B066-5BF3C57B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 capacity with SIMO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4E6FEB-4C69-DC45-BAB8-FC81D2CF567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Can be used to prove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latin typeface="Cambria Math" charset="0"/>
                                    </a:rPr>
                                    <m:t>SNR</m:t>
                                  </m:r>
                                </m:num>
                                <m:den>
                                  <m:r>
                                    <a:rPr lang="sv-SE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sv-SE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sv-SE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sv-SE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latin typeface="Cambria Math" charset="0"/>
                                    </a:rPr>
                                    <m:t>SNR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≤</m:t>
                      </m:r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sv-SE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𝔼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Rayleigh fading with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dirty="0"/>
                  <a:t> having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𝐶𝑁</m:t>
                    </m:r>
                    <m:r>
                      <a:rPr lang="en-US" i="1" dirty="0">
                        <a:latin typeface="Cambria Math" charset="0"/>
                      </a:rPr>
                      <m:t>(0,1)</m:t>
                    </m:r>
                  </m:oMath>
                </a14:m>
                <a:r>
                  <a:rPr lang="en-US" dirty="0"/>
                  <a:t> elements: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sv-SE" sz="200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sv-SE" sz="2000" i="1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lang="sv-SE" sz="2000">
                                  <a:latin typeface="Cambria Math" charset="0"/>
                                </a:rPr>
                                <m:t>−1)</m:t>
                              </m:r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  <m:r>
                        <a:rPr lang="sv-SE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sv-SE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latin typeface="Cambria Math" charset="0"/>
                                    </a:rPr>
                                    <m:t>SNR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≤</m:t>
                      </m:r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sv-SE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  <m:r>
                                <a:rPr lang="sv-SE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4E6FEB-4C69-DC45-BAB8-FC81D2CF5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3CE1E-8628-E44C-9BD7-F12664CBC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A0F0-1995-E341-9EF0-79559B0BA3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F6FA-B5B6-6040-82D6-F612A2637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EAE9BC-B81E-F546-9AA3-B2679F3F2A1B}"/>
                  </a:ext>
                </a:extLst>
              </p:cNvPr>
              <p:cNvSpPr/>
              <p:nvPr/>
            </p:nvSpPr>
            <p:spPr>
              <a:xfrm>
                <a:off x="7327200" y="5593613"/>
                <a:ext cx="4018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/>
                  <a:t>Non-fading channel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d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EAE9BC-B81E-F546-9AA3-B2679F3F2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200" y="5593613"/>
                <a:ext cx="4018601" cy="369332"/>
              </a:xfrm>
              <a:prstGeom prst="rect">
                <a:avLst/>
              </a:prstGeom>
              <a:blipFill>
                <a:blip r:embed="rId3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EAE7A5-D723-D74A-A8D2-9A9A82B84D3E}"/>
              </a:ext>
            </a:extLst>
          </p:cNvPr>
          <p:cNvCxnSpPr>
            <a:cxnSpLocks/>
          </p:cNvCxnSpPr>
          <p:nvPr/>
        </p:nvCxnSpPr>
        <p:spPr>
          <a:xfrm flipH="1" flipV="1">
            <a:off x="9238972" y="4915395"/>
            <a:ext cx="136508" cy="6269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517FE2-179A-4740-B485-4B2ACFF3B572}"/>
                  </a:ext>
                </a:extLst>
              </p:cNvPr>
              <p:cNvSpPr/>
              <p:nvPr/>
            </p:nvSpPr>
            <p:spPr>
              <a:xfrm>
                <a:off x="1756137" y="5593613"/>
                <a:ext cx="43921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/>
                  <a:t>Non-fading channel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d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𝑀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517FE2-179A-4740-B485-4B2ACFF3B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137" y="5593613"/>
                <a:ext cx="4392100" cy="369332"/>
              </a:xfrm>
              <a:prstGeom prst="rect">
                <a:avLst/>
              </a:prstGeom>
              <a:blipFill>
                <a:blip r:embed="rId4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85A9D9-9810-9C43-A41D-6424A3EE6FB6}"/>
              </a:ext>
            </a:extLst>
          </p:cNvPr>
          <p:cNvCxnSpPr>
            <a:cxnSpLocks/>
          </p:cNvCxnSpPr>
          <p:nvPr/>
        </p:nvCxnSpPr>
        <p:spPr>
          <a:xfrm flipV="1">
            <a:off x="3956814" y="4927600"/>
            <a:ext cx="90253" cy="6146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8F76AF-6209-D94D-B19E-51F1E6F6DEF2}"/>
                  </a:ext>
                </a:extLst>
              </p:cNvPr>
              <p:cNvSpPr/>
              <p:nvPr/>
            </p:nvSpPr>
            <p:spPr>
              <a:xfrm>
                <a:off x="9402699" y="3154884"/>
                <a:ext cx="240995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ea typeface="Cambria Math" charset="0"/>
                    <a:cs typeface="Cambria Math" charset="0"/>
                  </a:rPr>
                  <a:t>Jensen’s inequality with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8F76AF-6209-D94D-B19E-51F1E6F6D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699" y="3154884"/>
                <a:ext cx="2409955" cy="646331"/>
              </a:xfrm>
              <a:prstGeom prst="rect">
                <a:avLst/>
              </a:prstGeom>
              <a:blipFill>
                <a:blip r:embed="rId5"/>
                <a:stretch>
                  <a:fillRect l="-1047" t="-1923" r="-1571" b="-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FBA7FC-024C-4F47-B8D5-08FFF94EEC2A}"/>
                  </a:ext>
                </a:extLst>
              </p:cNvPr>
              <p:cNvSpPr/>
              <p:nvPr/>
            </p:nvSpPr>
            <p:spPr>
              <a:xfrm>
                <a:off x="1022513" y="3154884"/>
                <a:ext cx="25889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ea typeface="Cambria Math" charset="0"/>
                    <a:cs typeface="Cambria Math" charset="0"/>
                  </a:rPr>
                  <a:t>Jensen’s inequality with</a:t>
                </a:r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1+1/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FBA7FC-024C-4F47-B8D5-08FFF94EE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13" y="3154884"/>
                <a:ext cx="2588978" cy="646331"/>
              </a:xfrm>
              <a:prstGeom prst="rect">
                <a:avLst/>
              </a:prstGeom>
              <a:blipFill>
                <a:blip r:embed="rId6"/>
                <a:stretch>
                  <a:fillRect t="-1923" b="-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72670E-BC93-2941-8EE7-CD27B0711EF0}"/>
              </a:ext>
            </a:extLst>
          </p:cNvPr>
          <p:cNvCxnSpPr>
            <a:cxnSpLocks/>
          </p:cNvCxnSpPr>
          <p:nvPr/>
        </p:nvCxnSpPr>
        <p:spPr>
          <a:xfrm flipH="1" flipV="1">
            <a:off x="8871688" y="2695027"/>
            <a:ext cx="577115" cy="45985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434AE5-D207-FB47-B2F2-4C7CDE455938}"/>
              </a:ext>
            </a:extLst>
          </p:cNvPr>
          <p:cNvCxnSpPr>
            <a:cxnSpLocks/>
          </p:cNvCxnSpPr>
          <p:nvPr/>
        </p:nvCxnSpPr>
        <p:spPr>
          <a:xfrm flipV="1">
            <a:off x="3150552" y="2789795"/>
            <a:ext cx="698992" cy="3650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D3D42E-0C8D-AF41-988E-11EBF43B5452}"/>
              </a:ext>
            </a:extLst>
          </p:cNvPr>
          <p:cNvSpPr/>
          <p:nvPr/>
        </p:nvSpPr>
        <p:spPr>
          <a:xfrm>
            <a:off x="168812" y="6006905"/>
            <a:ext cx="11844997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B90C4-BA39-F040-890D-A889BA0B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D1DE1D-96EE-5942-840F-6AFDD6D809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3968221" cy="4066288"/>
              </a:xfrm>
            </p:spPr>
            <p:txBody>
              <a:bodyPr/>
              <a:lstStyle/>
              <a:p>
                <a:r>
                  <a:rPr lang="en-SE" dirty="0"/>
                  <a:t>Small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Large loss from channel fading</a:t>
                </a:r>
              </a:p>
              <a:p>
                <a:endParaRPr lang="en-SE" dirty="0"/>
              </a:p>
              <a:p>
                <a:r>
                  <a:rPr lang="en-SE" dirty="0"/>
                  <a:t>Larger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Small loss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D1DE1D-96EE-5942-840F-6AFDD6D80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3968221" cy="4066288"/>
              </a:xfrm>
              <a:blipFill>
                <a:blip r:embed="rId2"/>
                <a:stretch>
                  <a:fillRect l="-1917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AB490-07D8-614A-B256-37BE501C4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A6CDC-F513-DE4F-BBEE-9ADA4ECCB7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12428-2BE8-934B-9962-67FB56283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24</a:t>
            </a:fld>
            <a:endParaRPr lang="sv-S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A0346B0-94C2-A84F-8251-ACAECC9F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11" y="829733"/>
            <a:ext cx="7497522" cy="6028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D0DB22-712D-F54D-837E-F3067F2A787F}"/>
                  </a:ext>
                </a:extLst>
              </p:cNvPr>
              <p:cNvSpPr/>
              <p:nvPr/>
            </p:nvSpPr>
            <p:spPr>
              <a:xfrm>
                <a:off x="675458" y="4561279"/>
                <a:ext cx="3968221" cy="1433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5875" lvl="1" algn="ctr"/>
                <a:r>
                  <a:rPr lang="en-US" sz="2400" b="1" dirty="0">
                    <a:solidFill>
                      <a:schemeClr val="tx1"/>
                    </a:solidFill>
                  </a:rPr>
                  <a:t>Channel hardening:</a:t>
                </a:r>
              </a:p>
              <a:p>
                <a:pPr marL="15875" lvl="1" algn="ctr"/>
                <a:r>
                  <a:rPr lang="en-US" sz="24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large, no penalty from channel fading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D0DB22-712D-F54D-837E-F3067F2A7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8" y="4561279"/>
                <a:ext cx="3968221" cy="1433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1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8827-0CEA-C740-82AE-03682C38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8993DD-9EAE-7F48-A151-CFDAE3F195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Slow fading: </a:t>
                </a:r>
                <a:r>
                  <a:rPr lang="en-US" dirty="0"/>
                  <a:t>One realization during transmission</a:t>
                </a:r>
              </a:p>
              <a:p>
                <a:pPr lvl="1"/>
                <a:r>
                  <a:rPr lang="en-US" dirty="0"/>
                  <a:t>Outage probability, outage capacity</a:t>
                </a:r>
              </a:p>
              <a:p>
                <a:pPr lvl="1"/>
                <a:r>
                  <a:rPr lang="en-US" dirty="0"/>
                  <a:t>Reliable communication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Large performance loss</a:t>
                </a:r>
              </a:p>
              <a:p>
                <a:pPr lvl="1"/>
                <a:r>
                  <a:rPr lang="en-US" dirty="0"/>
                  <a:t>Multiple antennas give more reliability 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Fast fading: </a:t>
                </a:r>
                <a:r>
                  <a:rPr lang="en-US" dirty="0"/>
                  <a:t>Many realizations during transmission</a:t>
                </a:r>
              </a:p>
              <a:p>
                <a:pPr lvl="1"/>
                <a:r>
                  <a:rPr lang="en-US" dirty="0"/>
                  <a:t>Ergodic capacity with averaging over fading</a:t>
                </a:r>
              </a:p>
              <a:p>
                <a:pPr lvl="1"/>
                <a:r>
                  <a:rPr lang="en-US" dirty="0"/>
                  <a:t>No reliability issue, but performance loss</a:t>
                </a:r>
              </a:p>
              <a:p>
                <a:pPr lvl="1"/>
                <a:r>
                  <a:rPr lang="en-SE" dirty="0"/>
                  <a:t>Multiple antennas give </a:t>
                </a:r>
                <a:r>
                  <a:rPr lang="en-US" dirty="0"/>
                  <a:t>similar capacity as with non-fading channels</a:t>
                </a:r>
              </a:p>
              <a:p>
                <a:pPr lvl="1"/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8993DD-9EAE-7F48-A151-CFDAE3F19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1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4CCDA-2F26-0246-BBE7-2D9F9157B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A4991-FC3E-AF41-A6A6-8138DD8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D02A-0F79-744C-8177-F58DE79D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36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1438-E090-D441-BFF0-606D3D4D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propagation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DF1B47A-C7C7-A745-97D0-30ACB7828A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4603152"/>
                <a:ext cx="10853647" cy="1530361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Channel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propagation paths: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DF1B47A-C7C7-A745-97D0-30ACB7828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4603152"/>
                <a:ext cx="10853647" cy="1530361"/>
              </a:xfrm>
              <a:blipFill>
                <a:blip r:embed="rId2"/>
                <a:stretch>
                  <a:fillRect l="-702" t="-53279" b="-1114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5B118-36C4-094C-BF33-77F1296A5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CFC3C-3E18-7946-8F37-B6343B6742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3D46-B97E-8040-9CA1-1A21880F7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0E2C8FF-2075-7D47-B6DE-A0F3E687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2" y="1605269"/>
            <a:ext cx="7373230" cy="2983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13AAA2-FA28-874F-BD3A-2EEEA44117D0}"/>
              </a:ext>
            </a:extLst>
          </p:cNvPr>
          <p:cNvSpPr txBox="1"/>
          <p:nvPr/>
        </p:nvSpPr>
        <p:spPr>
          <a:xfrm>
            <a:off x="5731212" y="6312334"/>
            <a:ext cx="13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Channel 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FC69A-2A82-684F-A158-28A22BE12BEF}"/>
              </a:ext>
            </a:extLst>
          </p:cNvPr>
          <p:cNvSpPr txBox="1"/>
          <p:nvPr/>
        </p:nvSpPr>
        <p:spPr>
          <a:xfrm>
            <a:off x="8243668" y="5474179"/>
            <a:ext cx="19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Reference distance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B93C26-7D7C-3A48-8F31-F56F12D4C919}"/>
              </a:ext>
            </a:extLst>
          </p:cNvPr>
          <p:cNvCxnSpPr>
            <a:cxnSpLocks/>
          </p:cNvCxnSpPr>
          <p:nvPr/>
        </p:nvCxnSpPr>
        <p:spPr>
          <a:xfrm flipH="1" flipV="1">
            <a:off x="7691461" y="5293148"/>
            <a:ext cx="552207" cy="2776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D2F8E0-542F-9E46-A855-DFE6C4ABCAE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231272" y="5738892"/>
            <a:ext cx="197664" cy="5734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31BDC0-3996-E340-AB36-48072DE2DD6E}"/>
              </a:ext>
            </a:extLst>
          </p:cNvPr>
          <p:cNvCxnSpPr>
            <a:cxnSpLocks/>
          </p:cNvCxnSpPr>
          <p:nvPr/>
        </p:nvCxnSpPr>
        <p:spPr>
          <a:xfrm flipH="1" flipV="1">
            <a:off x="7471631" y="5630710"/>
            <a:ext cx="236432" cy="6816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E2095A-BB88-E947-A52F-3153DFC052C7}"/>
              </a:ext>
            </a:extLst>
          </p:cNvPr>
          <p:cNvSpPr txBox="1"/>
          <p:nvPr/>
        </p:nvSpPr>
        <p:spPr>
          <a:xfrm>
            <a:off x="7452721" y="6312334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Wavelength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0E8794-BA59-3C49-9F62-CF347EFFDFDE}"/>
              </a:ext>
            </a:extLst>
          </p:cNvPr>
          <p:cNvSpPr/>
          <p:nvPr/>
        </p:nvSpPr>
        <p:spPr>
          <a:xfrm>
            <a:off x="9598335" y="2203241"/>
            <a:ext cx="2356599" cy="1154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E" sz="2400" dirty="0">
                <a:solidFill>
                  <a:schemeClr val="tx1"/>
                </a:solidFill>
              </a:rPr>
              <a:t>Non-line-of-sight channel: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>
                <a:solidFill>
                  <a:schemeClr val="tx1"/>
                </a:solidFill>
              </a:rPr>
              <a:t>Scattering</a:t>
            </a:r>
          </a:p>
        </p:txBody>
      </p:sp>
    </p:spTree>
    <p:extLst>
      <p:ext uri="{BB962C8B-B14F-4D97-AF65-F5344CB8AC3E}">
        <p14:creationId xmlns:p14="http://schemas.microsoft.com/office/powerpoint/2010/main" val="38930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AA27-FC97-2547-B2C4-8F152730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Multipath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77E8FD-98EA-9340-B4E2-A31D2AD2F95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679739" cy="4066288"/>
              </a:xfrm>
            </p:spPr>
            <p:txBody>
              <a:bodyPr/>
              <a:lstStyle/>
              <a:p>
                <a:r>
                  <a:rPr lang="en-SE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sv-SE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(0,2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SE" dirty="0"/>
                  <a:t>)</a:t>
                </a:r>
              </a:p>
              <a:p>
                <a:pPr marL="457200" lvl="1" indent="0">
                  <a:buNone/>
                </a:pPr>
                <a:endParaRPr lang="en-SE" dirty="0"/>
              </a:p>
              <a:p>
                <a:pPr>
                  <a:spcAft>
                    <a:spcPts val="1200"/>
                  </a:spcAft>
                </a:pPr>
                <a:r>
                  <a:rPr lang="en-SE" dirty="0"/>
                  <a:t>Channel magnitude: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rad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77E8FD-98EA-9340-B4E2-A31D2AD2F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679739" cy="4066288"/>
              </a:xfrm>
              <a:blipFill>
                <a:blip r:embed="rId2"/>
                <a:stretch>
                  <a:fillRect l="-1626" t="-2188" b="-34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892C-7257-6B47-BD2E-9F993CCA6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ECAAE-49DD-4C44-81E0-DDC883B8CD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8225-37E1-C84E-8040-E8F345BDC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FA24D-8390-A34B-A719-5E8384820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5"/>
          <a:stretch/>
        </p:blipFill>
        <p:spPr>
          <a:xfrm>
            <a:off x="5527653" y="733864"/>
            <a:ext cx="6664347" cy="5334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EFC62B-AA17-DA4F-A662-23F150536550}"/>
              </a:ext>
            </a:extLst>
          </p:cNvPr>
          <p:cNvCxnSpPr>
            <a:cxnSpLocks/>
          </p:cNvCxnSpPr>
          <p:nvPr/>
        </p:nvCxnSpPr>
        <p:spPr>
          <a:xfrm flipH="1" flipV="1">
            <a:off x="10871766" y="1148733"/>
            <a:ext cx="118216" cy="7891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B52B50-1C27-6348-B2CF-ED7094F55D5A}"/>
                  </a:ext>
                </a:extLst>
              </p:cNvPr>
              <p:cNvSpPr txBox="1"/>
              <p:nvPr/>
            </p:nvSpPr>
            <p:spPr>
              <a:xfrm>
                <a:off x="10210555" y="2012497"/>
                <a:ext cx="1630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Approximation: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E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𝐶𝑁</m:t>
                      </m:r>
                      <m:d>
                        <m:d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B52B50-1C27-6348-B2CF-ED7094F55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555" y="2012497"/>
                <a:ext cx="1630639" cy="646331"/>
              </a:xfrm>
              <a:prstGeom prst="rect">
                <a:avLst/>
              </a:prstGeom>
              <a:blipFill>
                <a:blip r:embed="rId4"/>
                <a:stretch>
                  <a:fillRect l="-3125" t="-1923" r="-2344" b="-38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4F40F4-C5F2-A749-9719-185DB8E4546E}"/>
              </a:ext>
            </a:extLst>
          </p:cNvPr>
          <p:cNvCxnSpPr/>
          <p:nvPr/>
        </p:nvCxnSpPr>
        <p:spPr>
          <a:xfrm flipV="1">
            <a:off x="7840133" y="3572933"/>
            <a:ext cx="0" cy="1811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854AE9-07EA-1041-AEF7-1C6C0128E034}"/>
              </a:ext>
            </a:extLst>
          </p:cNvPr>
          <p:cNvCxnSpPr>
            <a:cxnSpLocks/>
          </p:cNvCxnSpPr>
          <p:nvPr/>
        </p:nvCxnSpPr>
        <p:spPr>
          <a:xfrm flipH="1" flipV="1">
            <a:off x="6451600" y="3591425"/>
            <a:ext cx="138853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CF035F-B1B0-B447-8EA2-0670C904CBDE}"/>
                  </a:ext>
                </a:extLst>
              </p:cNvPr>
              <p:cNvSpPr txBox="1"/>
              <p:nvPr/>
            </p:nvSpPr>
            <p:spPr>
              <a:xfrm>
                <a:off x="7656140" y="530765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CF035F-B1B0-B447-8EA2-0670C904C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140" y="5307656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0958A0-A39B-0248-BDAF-386384CAAA5A}"/>
                  </a:ext>
                </a:extLst>
              </p:cNvPr>
              <p:cNvSpPr txBox="1"/>
              <p:nvPr/>
            </p:nvSpPr>
            <p:spPr>
              <a:xfrm>
                <a:off x="6336637" y="3194191"/>
                <a:ext cx="1367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E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⁡{</m:t>
                      </m:r>
                      <m:d>
                        <m:dPr>
                          <m:begChr m:val="|"/>
                          <m:endChr m:val="|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0958A0-A39B-0248-BDAF-386384CAA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37" y="3194191"/>
                <a:ext cx="1367618" cy="369332"/>
              </a:xfrm>
              <a:prstGeom prst="rect">
                <a:avLst/>
              </a:prstGeom>
              <a:blipFill>
                <a:blip r:embed="rId6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29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4DA6-9CE9-A942-90F3-4EA1BC3B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Rich scattering: Rayleigh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BA2421-2AEC-124C-AD2F-BFBF3781AD6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4281024"/>
                <a:ext cx="10853647" cy="1967375"/>
              </a:xfrm>
            </p:spPr>
            <p:txBody>
              <a:bodyPr/>
              <a:lstStyle/>
              <a:p>
                <a:r>
                  <a:rPr lang="en-US" dirty="0"/>
                  <a:t>Rich multipath propagation</a:t>
                </a:r>
              </a:p>
              <a:p>
                <a:pPr lvl="1"/>
                <a:r>
                  <a:rPr lang="en-US" dirty="0"/>
                  <a:t>Very large number paths: Gaussian distribution</a:t>
                </a:r>
              </a:p>
              <a:p>
                <a:pPr lvl="1"/>
                <a:r>
                  <a:rPr lang="en-US" dirty="0"/>
                  <a:t>Channel gain: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</a:rPr>
                      <m:t>(0,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</a:t>
                </a:r>
                <a:r>
                  <a:rPr lang="en-US" i="1" dirty="0"/>
                  <a:t>Rayleigh fading </a:t>
                </a: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sv-SE">
                        <a:latin typeface="Cambria Math" charset="0"/>
                      </a:rPr>
                      <m:t>|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>
                        <a:latin typeface="Cambria Math" charset="0"/>
                      </a:rPr>
                      <m:t>|∼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Rayleigh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e>
                    </m:rad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BA2421-2AEC-124C-AD2F-BFBF3781A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4281024"/>
                <a:ext cx="10853647" cy="1967375"/>
              </a:xfrm>
              <a:blipFill>
                <a:blip r:embed="rId2"/>
                <a:stretch>
                  <a:fillRect l="-702" t="-38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01EAD-0A0C-2C40-A047-716CB14B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F07B-14A4-2D4B-BF52-6F294DC7D5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71FC-359E-7642-9B17-46B5EA4A1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57731C-62BC-2645-8CA5-2CF7D9837EA1}"/>
                  </a:ext>
                </a:extLst>
              </p:cNvPr>
              <p:cNvSpPr/>
              <p:nvPr/>
            </p:nvSpPr>
            <p:spPr>
              <a:xfrm>
                <a:off x="1844273" y="1665991"/>
                <a:ext cx="8503453" cy="24558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Central limit theorem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be a sequence of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real-valued independent and identically distributed random variables with zero mean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converges to a standard Gaussian distribution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57731C-62BC-2645-8CA5-2CF7D9837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273" y="1665991"/>
                <a:ext cx="8503453" cy="2455843"/>
              </a:xfrm>
              <a:prstGeom prst="rect">
                <a:avLst/>
              </a:prstGeom>
              <a:blipFill>
                <a:blip r:embed="rId3"/>
                <a:stretch>
                  <a:fillRect l="-744" t="-510" r="-149" b="-5153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35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5DB6E5-CA64-1D4B-BE8F-A12AD53C11F4}"/>
              </a:ext>
            </a:extLst>
          </p:cNvPr>
          <p:cNvSpPr/>
          <p:nvPr/>
        </p:nvSpPr>
        <p:spPr>
          <a:xfrm>
            <a:off x="168812" y="6006905"/>
            <a:ext cx="11844997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44FE39-3FC4-164F-B83A-347228D2E8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Rayleigh fading, </a:t>
                </a:r>
                <a14:m>
                  <m:oMath xmlns:m="http://schemas.openxmlformats.org/officeDocument/2006/math">
                    <m:r>
                      <a:rPr lang="sv-SE">
                        <a:latin typeface="Cambria Math" charset="0"/>
                      </a:rPr>
                      <m:t>|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>
                        <a:latin typeface="Cambria Math" charset="0"/>
                      </a:rPr>
                      <m:t>|∼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Rayleigh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sv-SE" i="1">
                        <a:latin typeface="Cambria Math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e>
                    </m:rad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44FE39-3FC4-164F-B83A-347228D2E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2121" b="-30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5162B-204A-334E-8A5B-AA20FF97F9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3950506" cy="4066288"/>
              </a:xfrm>
            </p:spPr>
            <p:txBody>
              <a:bodyPr/>
              <a:lstStyle/>
              <a:p>
                <a:r>
                  <a:rPr lang="en-US" dirty="0"/>
                  <a:t>Channel gain changes over time</a:t>
                </a:r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In this case: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5162B-204A-334E-8A5B-AA20FF97F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3950506" cy="4066288"/>
              </a:xfrm>
              <a:blipFill>
                <a:blip r:embed="rId3"/>
                <a:stretch>
                  <a:fillRect l="-1923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065FE-91F0-7A45-BD19-A0BC609CD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6B735-C0A4-AC45-8B21-B66D9C2E90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C191-BA9C-D64A-8771-AF6D0D37A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D9BFE5-7A4D-BD4B-9A1E-F56FD316E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0"/>
          <a:stretch/>
        </p:blipFill>
        <p:spPr>
          <a:xfrm>
            <a:off x="5000285" y="1702191"/>
            <a:ext cx="7112000" cy="50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7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63986F-EB38-F040-A444-81A73C5586E0}"/>
              </a:ext>
            </a:extLst>
          </p:cNvPr>
          <p:cNvSpPr/>
          <p:nvPr/>
        </p:nvSpPr>
        <p:spPr>
          <a:xfrm>
            <a:off x="168812" y="6006905"/>
            <a:ext cx="11844997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9E84-CA9F-2145-9C95-A1915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fading, zooming in on tail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18ECF-7225-E64D-A93C-2021714E8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3190851" cy="4066288"/>
          </a:xfrm>
        </p:spPr>
        <p:txBody>
          <a:bodyPr/>
          <a:lstStyle/>
          <a:p>
            <a:r>
              <a:rPr lang="en-US" dirty="0"/>
              <a:t>Risk of very small channel gain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5C8D7-20A4-BD47-883A-B73AE30E3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BA380-994F-7948-ABCA-8DA08442E0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EFCA-99BC-3242-AD5B-DA5C277E3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BB89B70-1477-6940-903C-5A7AD368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39" y="1760103"/>
            <a:ext cx="6424705" cy="50276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39EF3F-AFF3-4F49-94A0-E639E8E8E0BD}"/>
              </a:ext>
            </a:extLst>
          </p:cNvPr>
          <p:cNvSpPr/>
          <p:nvPr/>
        </p:nvSpPr>
        <p:spPr>
          <a:xfrm>
            <a:off x="431579" y="4153864"/>
            <a:ext cx="4077116" cy="12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E" sz="2400" dirty="0">
                <a:solidFill>
                  <a:schemeClr val="tx1"/>
                </a:solidFill>
              </a:rPr>
              <a:t>Two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>
                <a:solidFill>
                  <a:schemeClr val="tx1"/>
                </a:solidFill>
              </a:rPr>
              <a:t>Variations in channel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>
                <a:solidFill>
                  <a:schemeClr val="tx1"/>
                </a:solidFill>
              </a:rPr>
              <a:t>Unpredictable</a:t>
            </a:r>
          </a:p>
        </p:txBody>
      </p:sp>
    </p:spTree>
    <p:extLst>
      <p:ext uri="{BB962C8B-B14F-4D97-AF65-F5344CB8AC3E}">
        <p14:creationId xmlns:p14="http://schemas.microsoft.com/office/powerpoint/2010/main" val="267992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65AF-675B-5B4E-9E20-E76DA430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fading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68CDB5-5603-B14A-A5DD-616AB50FEFC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AWGN channel with a random channel response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 dirty="0">
                        <a:latin typeface="Cambria Math" charset="0"/>
                      </a:rPr>
                      <m:t>[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sv-SE" i="1" dirty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v-SE" i="1">
                          <a:latin typeface="Cambria Math" charset="0"/>
                        </a:rPr>
                        <m:t>[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i="1">
                          <a:latin typeface="Cambria Math" charset="0"/>
                        </a:rPr>
                        <m:t>]⋅</m:t>
                      </m:r>
                      <m:r>
                        <a:rPr lang="sv-SE" i="1">
                          <a:latin typeface="Cambria Math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i="1">
                          <a:latin typeface="Cambria Math" charset="0"/>
                        </a:rPr>
                        <m:t>[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sv-SE" i="1" dirty="0">
                        <a:latin typeface="Cambria Math" charset="0"/>
                      </a:rPr>
                      <m:t>∼</m:t>
                    </m:r>
                    <m:r>
                      <a:rPr lang="sv-SE" i="1" dirty="0">
                        <a:latin typeface="Cambria Math" charset="0"/>
                      </a:rPr>
                      <m:t>𝐶𝑁</m:t>
                    </m:r>
                    <m:r>
                      <a:rPr lang="sv-SE" i="1" dirty="0">
                        <a:latin typeface="Cambria Math" charset="0"/>
                      </a:rPr>
                      <m:t>(0,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, energy per sample: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i="1" dirty="0">
                        <a:latin typeface="Cambria Math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charset="0"/>
                      </a:rPr>
                      <m:t>/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sv-SE" i="1" dirty="0">
                        <a:latin typeface="Cambria Math" charset="0"/>
                      </a:rPr>
                      <m:t>∼</m:t>
                    </m:r>
                    <m:r>
                      <a:rPr lang="sv-SE" i="1" dirty="0">
                        <a:latin typeface="Cambria Math" charset="0"/>
                      </a:rPr>
                      <m:t>𝐶𝑁</m:t>
                    </m:r>
                    <m:r>
                      <a:rPr lang="sv-SE" i="1" dirty="0">
                        <a:latin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sv-SE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categories:</a:t>
                </a:r>
              </a:p>
              <a:p>
                <a:pPr marL="679450" lvl="1" indent="-209550"/>
                <a:r>
                  <a:rPr lang="en-US" dirty="0"/>
                  <a:t>Slow fading: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/>
                  <a:t> takes one realization during communication</a:t>
                </a:r>
              </a:p>
              <a:p>
                <a:pPr marL="679450" lvl="1" indent="-209550"/>
                <a:r>
                  <a:rPr lang="en-US" dirty="0"/>
                  <a:t>Fast fading: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/>
                  <a:t> takes “all” realizations during communication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68CDB5-5603-B14A-A5DD-616AB50FE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B85BE-9962-FF4B-A20A-1E725F316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8CE2-465B-CB4D-BE80-0243F48247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ED87-90D1-7641-AC12-60032DBDD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04DFA-FFAB-F943-9C9B-B67BAE348F42}"/>
              </a:ext>
            </a:extLst>
          </p:cNvPr>
          <p:cNvSpPr/>
          <p:nvPr/>
        </p:nvSpPr>
        <p:spPr>
          <a:xfrm>
            <a:off x="3371642" y="5858774"/>
            <a:ext cx="5448716" cy="57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Reality might be somewhere in between</a:t>
            </a:r>
          </a:p>
        </p:txBody>
      </p:sp>
    </p:spTree>
    <p:extLst>
      <p:ext uri="{BB962C8B-B14F-4D97-AF65-F5344CB8AC3E}">
        <p14:creationId xmlns:p14="http://schemas.microsoft.com/office/powerpoint/2010/main" val="27414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2D58-B317-5C4B-80B5-85069FE2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1B0CA8-F57B-5F4D-8465-AE353B32262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Received signal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v-SE" i="1">
                          <a:latin typeface="Cambria Math" charset="0"/>
                        </a:rPr>
                        <m:t>⋅</m:t>
                      </m:r>
                      <m:r>
                        <a:rPr lang="sv-SE" i="1">
                          <a:latin typeface="Cambria Math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+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i="1">
                          <a:latin typeface="Cambria Math" charset="0"/>
                        </a:rPr>
                        <m:t>[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Fixed channel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for the entire transmission</a:t>
                </a:r>
              </a:p>
              <a:p>
                <a:pPr lvl="1"/>
                <a:r>
                  <a:rPr lang="en-US" dirty="0"/>
                  <a:t>Assumption: Receiver 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but not the transmitter</a:t>
                </a:r>
              </a:p>
              <a:p>
                <a:pPr>
                  <a:spcBef>
                    <a:spcPts val="1500"/>
                  </a:spcBef>
                  <a:spcAft>
                    <a:spcPts val="600"/>
                  </a:spcAft>
                </a:pPr>
                <a:endParaRPr lang="en-US" dirty="0"/>
              </a:p>
              <a:p>
                <a:pPr>
                  <a:spcBef>
                    <a:spcPts val="1500"/>
                  </a:spcBef>
                  <a:spcAft>
                    <a:spcPts val="600"/>
                  </a:spcAft>
                </a:pPr>
                <a:r>
                  <a:rPr lang="en-US" dirty="0"/>
                  <a:t>Capacity for a realization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sv-SE" i="1">
                              <a:latin typeface="Cambria Math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SNR</m:t>
                          </m:r>
                          <m:r>
                            <a:rPr lang="sv-SE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v-SE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1B0CA8-F57B-5F4D-8465-AE353B322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5B6E5-10D5-5946-A929-DECD00599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FA072-5AB9-B848-97D1-E0E04FA8C6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2020-04-09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68E4-DB08-F44F-8BAC-D3E7244D0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2CC6EB-76AC-F447-877E-6A852EA9B810}"/>
                  </a:ext>
                </a:extLst>
              </p:cNvPr>
              <p:cNvSpPr/>
              <p:nvPr/>
            </p:nvSpPr>
            <p:spPr>
              <a:xfrm>
                <a:off x="3100061" y="5543811"/>
                <a:ext cx="5991877" cy="9531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Transmitter does not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endParaRPr lang="sv-SE" sz="2400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Cannot encode the data to achieve it!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2CC6EB-76AC-F447-877E-6A852EA9B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061" y="5543811"/>
                <a:ext cx="5991877" cy="953189"/>
              </a:xfrm>
              <a:prstGeom prst="rect">
                <a:avLst/>
              </a:prstGeom>
              <a:blipFill>
                <a:blip r:embed="rId3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DA238-F87A-D14C-B0B2-D32F47B2CD36}"/>
              </a:ext>
            </a:extLst>
          </p:cNvPr>
          <p:cNvCxnSpPr>
            <a:cxnSpLocks/>
          </p:cNvCxnSpPr>
          <p:nvPr/>
        </p:nvCxnSpPr>
        <p:spPr>
          <a:xfrm flipH="1">
            <a:off x="7512149" y="4445391"/>
            <a:ext cx="379826" cy="3657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2EAB2-24AA-9F49-961D-4C322D231309}"/>
                  </a:ext>
                </a:extLst>
              </p:cNvPr>
              <p:cNvSpPr txBox="1"/>
              <p:nvPr/>
            </p:nvSpPr>
            <p:spPr>
              <a:xfrm>
                <a:off x="7877907" y="4155128"/>
                <a:ext cx="739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2EAB2-24AA-9F49-961D-4C322D23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07" y="4155128"/>
                <a:ext cx="73988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9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10867</TotalTime>
  <Words>1183</Words>
  <Application>Microsoft Macintosh PowerPoint</Application>
  <PresentationFormat>Widescreen</PresentationFormat>
  <Paragraphs>293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TSKS14 Multiple Antenna Communications</vt:lpstr>
      <vt:lpstr>Outline of this lecture</vt:lpstr>
      <vt:lpstr>Multipath propagation</vt:lpstr>
      <vt:lpstr>Multipath fading</vt:lpstr>
      <vt:lpstr>Rich scattering: Rayleigh fading</vt:lpstr>
      <vt:lpstr>Rayleigh fading, |g|∼Rayleigh(1/√2)</vt:lpstr>
      <vt:lpstr>Rayleigh fading, zooming in on tail</vt:lpstr>
      <vt:lpstr>Capacity of fading channel</vt:lpstr>
      <vt:lpstr>Slow fading</vt:lpstr>
      <vt:lpstr>Opportunistic transmission</vt:lpstr>
      <vt:lpstr>Outage probability with g~CN(0,1)</vt:lpstr>
      <vt:lpstr>Outage capacity</vt:lpstr>
      <vt:lpstr>Outage capacity with g~CN(0,1)</vt:lpstr>
      <vt:lpstr>Outage capacity with small outage probability</vt:lpstr>
      <vt:lpstr>Fading multiple antenna channels</vt:lpstr>
      <vt:lpstr>M receive antennas and i.i.d. Rayleigh fading</vt:lpstr>
      <vt:lpstr>Outage probability with M receive antennas</vt:lpstr>
      <vt:lpstr>Fast fading</vt:lpstr>
      <vt:lpstr>Opportunistic transmission</vt:lpstr>
      <vt:lpstr>Ergodic capacity</vt:lpstr>
      <vt:lpstr>Comparison with AWGN channel</vt:lpstr>
      <vt:lpstr>Jensen’s inequality and concave functions</vt:lpstr>
      <vt:lpstr>Ergodic capacity with SIMO channel</vt:lpstr>
      <vt:lpstr>Comparison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63</cp:revision>
  <cp:lastPrinted>2017-10-06T09:53:20Z</cp:lastPrinted>
  <dcterms:created xsi:type="dcterms:W3CDTF">2020-03-25T16:20:45Z</dcterms:created>
  <dcterms:modified xsi:type="dcterms:W3CDTF">2020-05-17T08:14:30Z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