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9" r:id="rId4"/>
    <p:sldMasterId id="2147483731" r:id="rId5"/>
    <p:sldMasterId id="2147483732" r:id="rId6"/>
  </p:sldMasterIdLst>
  <p:notesMasterIdLst>
    <p:notesMasterId r:id="rId27"/>
  </p:notesMasterIdLst>
  <p:handoutMasterIdLst>
    <p:handoutMasterId r:id="rId28"/>
  </p:handoutMasterIdLst>
  <p:sldIdLst>
    <p:sldId id="256" r:id="rId7"/>
    <p:sldId id="319" r:id="rId8"/>
    <p:sldId id="392" r:id="rId9"/>
    <p:sldId id="393" r:id="rId10"/>
    <p:sldId id="394" r:id="rId11"/>
    <p:sldId id="408" r:id="rId12"/>
    <p:sldId id="396" r:id="rId13"/>
    <p:sldId id="397" r:id="rId14"/>
    <p:sldId id="407" r:id="rId15"/>
    <p:sldId id="399" r:id="rId16"/>
    <p:sldId id="398" r:id="rId17"/>
    <p:sldId id="400" r:id="rId18"/>
    <p:sldId id="409" r:id="rId19"/>
    <p:sldId id="401" r:id="rId20"/>
    <p:sldId id="402" r:id="rId21"/>
    <p:sldId id="410" r:id="rId22"/>
    <p:sldId id="404" r:id="rId23"/>
    <p:sldId id="405" r:id="rId24"/>
    <p:sldId id="406" r:id="rId25"/>
    <p:sldId id="287" r:id="rId26"/>
  </p:sldIdLst>
  <p:sldSz cx="12192000" cy="6858000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 Björnson" initials="EB" lastIdx="1" clrIdx="0">
    <p:extLst>
      <p:ext uri="{19B8F6BF-5375-455C-9EA6-DF929625EA0E}">
        <p15:presenceInfo xmlns:p15="http://schemas.microsoft.com/office/powerpoint/2012/main" userId="S::emibj29@liu.se::b0a7c065-f6f4-41b0-b3e4-ccdb47e1a0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D9EF"/>
    <a:srgbClr val="00B9E7"/>
    <a:srgbClr val="00CFB5"/>
    <a:srgbClr val="00CBD5"/>
    <a:srgbClr val="3BA890"/>
    <a:srgbClr val="009CA6"/>
    <a:srgbClr val="0099C6"/>
    <a:srgbClr val="2D89B1"/>
    <a:srgbClr val="009BA8"/>
    <a:srgbClr val="17C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just forma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Inget format, tabellrutnä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73" autoAdjust="0"/>
    <p:restoredTop sz="94563" autoAdjust="0"/>
  </p:normalViewPr>
  <p:slideViewPr>
    <p:cSldViewPr snapToGrid="0" snapToObjects="1">
      <p:cViewPr varScale="1">
        <p:scale>
          <a:sx n="92" d="100"/>
          <a:sy n="92" d="100"/>
        </p:scale>
        <p:origin x="472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97" d="100"/>
          <a:sy n="197" d="100"/>
        </p:scale>
        <p:origin x="29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90402-8E07-BB4F-A189-6AD7200B2129}" type="datetime1">
              <a:rPr lang="en-US" smtClean="0"/>
              <a:pPr/>
              <a:t>5/17/20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91D49-AD30-AD49-8FCC-B045B8D02F0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29339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8E3D5-343E-3741-80FE-788E6CEB802F}" type="datetime1">
              <a:rPr lang="en-US" smtClean="0"/>
              <a:pPr/>
              <a:t>5/17/20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C25B8-6A37-0E42-AD12-4E95E5CB520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4151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429060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2" y="999226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30357"/>
            <a:ext cx="10853647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911CA207-A279-F640-8934-9EE6B3497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8B6631B-95A4-2143-A2F6-F35579CFF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2020-04-19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0FAA9FCB-7BA4-3447-9255-86CEAB11D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75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and 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1" y="999229"/>
            <a:ext cx="10853649" cy="773510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5" name="Platshållare för bild 4"/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FC50606E-8D65-BB40-89C3-DB05E68B2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11" name="Platshållare för datum 3">
            <a:extLst>
              <a:ext uri="{FF2B5EF4-FFF2-40B4-BE49-F238E27FC236}">
                <a16:creationId xmlns:a16="http://schemas.microsoft.com/office/drawing/2014/main" id="{059B143B-6B9A-ED4B-81EA-C35DA483C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2020-04-19</a:t>
            </a:r>
            <a:endParaRPr lang="sv-SE" dirty="0"/>
          </a:p>
        </p:txBody>
      </p:sp>
      <p:sp>
        <p:nvSpPr>
          <p:cNvPr id="15" name="Platshållare för bildnummer 5">
            <a:extLst>
              <a:ext uri="{FF2B5EF4-FFF2-40B4-BE49-F238E27FC236}">
                <a16:creationId xmlns:a16="http://schemas.microsoft.com/office/drawing/2014/main" id="{3E0483E7-AAC7-2B4D-9123-C3A4ABB4B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32732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2" y="1905000"/>
            <a:ext cx="10853648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BB349C82-4C63-EC4C-A8A7-FD899796B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12" name="Platshållare för datum 3">
            <a:extLst>
              <a:ext uri="{FF2B5EF4-FFF2-40B4-BE49-F238E27FC236}">
                <a16:creationId xmlns:a16="http://schemas.microsoft.com/office/drawing/2014/main" id="{2D959D94-F7D1-E244-BECA-4A98CF6F5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2020-04-19</a:t>
            </a:r>
            <a:endParaRPr lang="sv-SE" dirty="0"/>
          </a:p>
        </p:txBody>
      </p:sp>
      <p:sp>
        <p:nvSpPr>
          <p:cNvPr id="13" name="Platshållare för bildnummer 5">
            <a:extLst>
              <a:ext uri="{FF2B5EF4-FFF2-40B4-BE49-F238E27FC236}">
                <a16:creationId xmlns:a16="http://schemas.microsoft.com/office/drawing/2014/main" id="{015140B2-02FD-ED43-801A-2A8291EE6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94348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Georgia" panose="02040502050405020303" pitchFamily="18" charset="0"/>
              </a:defRPr>
            </a:lvl1pPr>
            <a:lvl2pPr>
              <a:defRPr sz="2400">
                <a:latin typeface="Georgia" panose="02040502050405020303" pitchFamily="18" charset="0"/>
              </a:defRPr>
            </a:lvl2pPr>
            <a:lvl3pPr>
              <a:defRPr sz="2000"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 sz="18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1" name="Platshållare för text 2"/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5BB7419D-5D99-184B-955B-D265CB54A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C2755720-236A-4B4B-A991-421F3434B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2020-04-19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CC87F509-AEF2-514A-9CB6-4BF313EC7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31842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00DFF27C-0050-8E48-AEB9-A2DE348F2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BC844AAE-555C-1141-B5A2-7ED5CB1EE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2020-04-19</a:t>
            </a:r>
            <a:endParaRPr lang="sv-SE" dirty="0"/>
          </a:p>
        </p:txBody>
      </p:sp>
      <p:sp>
        <p:nvSpPr>
          <p:cNvPr id="11" name="Platshållare för bildnummer 5">
            <a:extLst>
              <a:ext uri="{FF2B5EF4-FFF2-40B4-BE49-F238E27FC236}">
                <a16:creationId xmlns:a16="http://schemas.microsoft.com/office/drawing/2014/main" id="{44C99517-7C74-004B-A5D6-5FDE09118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73708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E84C533A-F41D-3346-8D45-35153C120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2020-04-19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56F624F0-DB1F-EF4D-9BD4-06BA3C31A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6C6500F4-F1DE-624B-80B2-49A567E96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7432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4" y="999226"/>
            <a:ext cx="10853646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830357"/>
            <a:ext cx="10853646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55995D90-25D8-384B-A46F-160E9E383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2020-04-19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8A692CE-228F-0844-926B-5232F5494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97852D4C-84F0-3949-8CDC-50C3633A9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48061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, imag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11" name="Platshållare för bild 4">
            <a:extLst>
              <a:ext uri="{FF2B5EF4-FFF2-40B4-BE49-F238E27FC236}">
                <a16:creationId xmlns:a16="http://schemas.microsoft.com/office/drawing/2014/main" id="{4B55AB18-316E-264C-927D-4D03F39D0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FA36A156-6EAA-8B43-9325-7D4C8E2134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132DCA5-CDDD-F241-9907-58F264C53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2020-04-19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75276A65-6720-E04B-959F-E57E25A25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268EE809-60DC-E440-91E8-6E90F4DE4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28649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char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3" y="1905000"/>
            <a:ext cx="10853647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F285BBA9-562D-6444-A17F-E0492E9BC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2020-04-19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781A8FD2-C5A7-B140-9BA6-8AF5BBB52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C308A004-4F95-B54A-9649-D62E0EEC3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09737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2">
            <a:extLst>
              <a:ext uri="{FF2B5EF4-FFF2-40B4-BE49-F238E27FC236}">
                <a16:creationId xmlns:a16="http://schemas.microsoft.com/office/drawing/2014/main" id="{7BBCE10B-BEB5-C340-AE77-7D4BD1D64B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53D4044F-E6FF-8446-991D-438F372AF4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3740D7A9-B102-1643-B9D5-8E52AFCBB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2020-04-19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6E9C796-43FC-104B-8381-02B836BB9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796E3486-504B-8043-A441-37196A064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6250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74C2AC3D-8B24-D043-A184-8129BB1C45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9EFCEF1B-9AA4-AF4B-B77E-89114A2225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39124406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KorolevLiU Medium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6" name="Platshållare för datum 3">
            <a:extLst>
              <a:ext uri="{FF2B5EF4-FFF2-40B4-BE49-F238E27FC236}">
                <a16:creationId xmlns:a16="http://schemas.microsoft.com/office/drawing/2014/main" id="{6AD72A37-0CF9-0C45-BCEB-147B3349D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2020-04-19</a:t>
            </a:r>
            <a:endParaRPr lang="sv-SE" dirty="0"/>
          </a:p>
        </p:txBody>
      </p:sp>
      <p:sp>
        <p:nvSpPr>
          <p:cNvPr id="7" name="Platshållare för bildnummer 5">
            <a:extLst>
              <a:ext uri="{FF2B5EF4-FFF2-40B4-BE49-F238E27FC236}">
                <a16:creationId xmlns:a16="http://schemas.microsoft.com/office/drawing/2014/main" id="{41869A04-DECF-DC43-BAE5-004FEA893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39EE8717-66D7-8C4C-A492-3649D8B39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6127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0A121673-30B5-7649-BD60-CD11B179D1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7D166447-8536-A34D-BAEC-11DFDD3CEE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28166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CA421164-D20C-3B4A-A553-2AB01ACDB9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1FA06165-70FC-CA4C-827B-B5E05CEBCDF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C5B895-9C87-1B42-8B95-8AF00D6438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9849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3CCBC453-3480-F64C-8C58-28AAEFD18B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F306A04-0B94-0042-99CA-48896D854D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423DAAFA-E37B-E248-A732-B1BB274D63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A3CD67F-2AFA-5B41-BF38-85AA5D3EB2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7AAA565B-EB39-7044-B674-F2C4DCE646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6DDDA741-6E1C-A145-B3AD-4EF4C420FD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14" name="Platshållare för sidfot 4">
            <a:extLst>
              <a:ext uri="{FF2B5EF4-FFF2-40B4-BE49-F238E27FC236}">
                <a16:creationId xmlns:a16="http://schemas.microsoft.com/office/drawing/2014/main" id="{DD75F027-E55B-2E47-9821-FB316251B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15" name="Platshållare för datum 3">
            <a:extLst>
              <a:ext uri="{FF2B5EF4-FFF2-40B4-BE49-F238E27FC236}">
                <a16:creationId xmlns:a16="http://schemas.microsoft.com/office/drawing/2014/main" id="{F0A35DE8-8E32-1B41-8EFD-E14B1E4AB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2020-04-19</a:t>
            </a:r>
            <a:endParaRPr lang="sv-SE" dirty="0"/>
          </a:p>
        </p:txBody>
      </p:sp>
      <p:sp>
        <p:nvSpPr>
          <p:cNvPr id="16" name="Platshållare för bildnummer 5">
            <a:extLst>
              <a:ext uri="{FF2B5EF4-FFF2-40B4-BE49-F238E27FC236}">
                <a16:creationId xmlns:a16="http://schemas.microsoft.com/office/drawing/2014/main" id="{357B14DF-34C0-4741-9BAA-77A55CE40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885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DBF04F-8D9C-6E48-A568-FAEE90058A94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67790" y="5754200"/>
            <a:ext cx="2656410" cy="97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5" r:id="rId3"/>
    <p:sldLayoutId id="2147483708" r:id="rId4"/>
    <p:sldLayoutId id="2147483662" r:id="rId5"/>
    <p:sldLayoutId id="2147483666" r:id="rId6"/>
    <p:sldLayoutId id="2147483667" r:id="rId7"/>
    <p:sldLayoutId id="2147483710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Rak 5">
            <a:extLst>
              <a:ext uri="{FF2B5EF4-FFF2-40B4-BE49-F238E27FC236}">
                <a16:creationId xmlns:a16="http://schemas.microsoft.com/office/drawing/2014/main" id="{A6E1C386-BE1B-DC4D-B179-8DBC8BF17B87}"/>
              </a:ext>
            </a:extLst>
          </p:cNvPr>
          <p:cNvCxnSpPr>
            <a:cxnSpLocks/>
          </p:cNvCxnSpPr>
          <p:nvPr userDrawn="1"/>
        </p:nvCxnSpPr>
        <p:spPr>
          <a:xfrm>
            <a:off x="203200" y="6120611"/>
            <a:ext cx="1175886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Bildobjekt 6">
            <a:extLst>
              <a:ext uri="{FF2B5EF4-FFF2-40B4-BE49-F238E27FC236}">
                <a16:creationId xmlns:a16="http://schemas.microsoft.com/office/drawing/2014/main" id="{BE4903E3-FD3B-4943-B0BF-B7711121EE6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0895" y="6195071"/>
            <a:ext cx="1593422" cy="58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3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660" r:id="rId2"/>
    <p:sldLayoutId id="2147483661" r:id="rId3"/>
    <p:sldLayoutId id="2147483663" r:id="rId4"/>
    <p:sldLayoutId id="2147483700" r:id="rId5"/>
    <p:sldLayoutId id="2147483701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53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3">
            <a:extLst>
              <a:ext uri="{FF2B5EF4-FFF2-40B4-BE49-F238E27FC236}">
                <a16:creationId xmlns:a16="http://schemas.microsoft.com/office/drawing/2014/main" id="{F92D805D-7905-F84C-B9CA-E615F3889573}"/>
              </a:ext>
            </a:extLst>
          </p:cNvPr>
          <p:cNvSpPr txBox="1">
            <a:spLocks/>
          </p:cNvSpPr>
          <p:nvPr userDrawn="1"/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cxnSp>
        <p:nvCxnSpPr>
          <p:cNvPr id="11" name="Rak 5">
            <a:extLst>
              <a:ext uri="{FF2B5EF4-FFF2-40B4-BE49-F238E27FC236}">
                <a16:creationId xmlns:a16="http://schemas.microsoft.com/office/drawing/2014/main" id="{F9A8E75B-B9A8-6B42-BBB0-669071CD2547}"/>
              </a:ext>
            </a:extLst>
          </p:cNvPr>
          <p:cNvCxnSpPr>
            <a:cxnSpLocks/>
          </p:cNvCxnSpPr>
          <p:nvPr userDrawn="1"/>
        </p:nvCxnSpPr>
        <p:spPr>
          <a:xfrm>
            <a:off x="203200" y="6120611"/>
            <a:ext cx="11758863" cy="0"/>
          </a:xfrm>
          <a:prstGeom prst="line">
            <a:avLst/>
          </a:prstGeom>
          <a:ln w="158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Bildobjekt 6">
            <a:extLst>
              <a:ext uri="{FF2B5EF4-FFF2-40B4-BE49-F238E27FC236}">
                <a16:creationId xmlns:a16="http://schemas.microsoft.com/office/drawing/2014/main" id="{740DF945-49E4-9548-ADB5-2A23E1DA427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4298" y="6195071"/>
            <a:ext cx="1593419" cy="58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4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7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6.png"/><Relationship Id="rId7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00.png"/><Relationship Id="rId5" Type="http://schemas.openxmlformats.org/officeDocument/2006/relationships/image" Target="../media/image290.png"/><Relationship Id="rId10" Type="http://schemas.openxmlformats.org/officeDocument/2006/relationships/image" Target="../media/image47.png"/><Relationship Id="rId4" Type="http://schemas.openxmlformats.org/officeDocument/2006/relationships/image" Target="../media/image280.png"/><Relationship Id="rId9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1.png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TSKS14</a:t>
            </a:r>
            <a:br>
              <a:rPr lang="en-US" dirty="0"/>
            </a:br>
            <a:r>
              <a:rPr lang="en-US" dirty="0"/>
              <a:t>Multiple Antenna Communications</a:t>
            </a:r>
            <a:endParaRPr lang="en-GB" dirty="0"/>
          </a:p>
        </p:txBody>
      </p:sp>
      <p:sp>
        <p:nvSpPr>
          <p:cNvPr id="5" name="Underrubrik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6, 2020</a:t>
            </a:r>
          </a:p>
          <a:p>
            <a:endParaRPr lang="en-US" dirty="0"/>
          </a:p>
          <a:p>
            <a:r>
              <a:rPr lang="en-US" dirty="0"/>
              <a:t>Emil Björnson</a:t>
            </a:r>
          </a:p>
        </p:txBody>
      </p:sp>
    </p:spTree>
    <p:extLst>
      <p:ext uri="{BB962C8B-B14F-4D97-AF65-F5344CB8AC3E}">
        <p14:creationId xmlns:p14="http://schemas.microsoft.com/office/powerpoint/2010/main" val="38762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219A2-2D4C-8A47-A96B-8FAFB0055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Massive MIMO: Favorable propagation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3A902BD-339C-5948-A66E-B0241D6BD5B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Consider two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dirty="0"/>
                  <a:t>-antenna channels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charset="0"/>
                          </a:rPr>
                          <m:t>𝒈</m:t>
                        </m:r>
                      </m:e>
                      <m:sub>
                        <m:r>
                          <a:rPr lang="sv-SE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sv-SE" b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charset="0"/>
                          </a:rPr>
                          <m:t>𝒈</m:t>
                        </m:r>
                      </m:e>
                      <m:sub>
                        <m:r>
                          <a:rPr lang="sv-SE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3A902BD-339C-5948-A66E-B0241D6BD5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F8015-23A8-084B-BF3B-928BB51AD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1AFE9-BA05-5145-8816-26BAC3CE875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2020-04-19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4E761-3C21-9C40-BC2B-4942BCF4F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10</a:t>
            </a:fld>
            <a:endParaRPr lang="sv-SE" dirty="0"/>
          </a:p>
        </p:txBody>
      </p:sp>
      <p:pic>
        <p:nvPicPr>
          <p:cNvPr id="7" name="Picture 5" descr="C:\Users\emilbjo\Dropbox\Overview Presentations\Material - Massive MIMO\measured.png">
            <a:extLst>
              <a:ext uri="{FF2B5EF4-FFF2-40B4-BE49-F238E27FC236}">
                <a16:creationId xmlns:a16="http://schemas.microsoft.com/office/drawing/2014/main" id="{79570DEE-1C52-0F4B-B2D6-90707848BD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1" b="6252"/>
          <a:stretch/>
        </p:blipFill>
        <p:spPr bwMode="auto">
          <a:xfrm>
            <a:off x="7119492" y="1241606"/>
            <a:ext cx="4689519" cy="385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B015E7-A7FF-2A44-860E-592B84EBF977}"/>
                  </a:ext>
                </a:extLst>
              </p:cNvPr>
              <p:cNvSpPr/>
              <p:nvPr/>
            </p:nvSpPr>
            <p:spPr>
              <a:xfrm>
                <a:off x="5361572" y="3037674"/>
                <a:ext cx="2592288" cy="662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v-SE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sv-SE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v-SE" sz="1800" b="1" i="1" smtClean="0">
                                      <a:latin typeface="Cambria Math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sv-SE" sz="1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sv-SE" sz="1800" i="1"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b="1" i="1" smtClean="0">
                                      <a:latin typeface="Cambria Math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sv-SE" sz="1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sv-SE" sz="1800" b="0" i="1" smtClean="0">
                              <a:latin typeface="Cambria Math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sv-SE" sz="18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B015E7-A7FF-2A44-860E-592B84EBF9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572" y="3037674"/>
                <a:ext cx="2592288" cy="662104"/>
              </a:xfrm>
              <a:prstGeom prst="rect">
                <a:avLst/>
              </a:prstGeom>
              <a:blipFill>
                <a:blip r:embed="rId4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5" descr="C:\Users\emilbjo\Documents\Presentationer\WCNC 2014 Workshop\measurement.png">
            <a:extLst>
              <a:ext uri="{FF2B5EF4-FFF2-40B4-BE49-F238E27FC236}">
                <a16:creationId xmlns:a16="http://schemas.microsoft.com/office/drawing/2014/main" id="{4C89F15D-8C6E-5443-BDE4-6460EE1E99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4" b="4086"/>
          <a:stretch/>
        </p:blipFill>
        <p:spPr bwMode="auto">
          <a:xfrm>
            <a:off x="163459" y="4839397"/>
            <a:ext cx="3230046" cy="18493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B4252B5-F546-2F40-AC91-7394760E4428}"/>
              </a:ext>
            </a:extLst>
          </p:cNvPr>
          <p:cNvSpPr/>
          <p:nvPr/>
        </p:nvSpPr>
        <p:spPr>
          <a:xfrm>
            <a:off x="3501079" y="6181550"/>
            <a:ext cx="54738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Reference: J. Hoydis, C. </a:t>
            </a:r>
            <a:r>
              <a:rPr lang="en-US" sz="1600" dirty="0" err="1"/>
              <a:t>Hoek</a:t>
            </a:r>
            <a:r>
              <a:rPr lang="en-US" sz="1600" dirty="0"/>
              <a:t>, T. Wild, and S. ten Brink, </a:t>
            </a:r>
            <a:br>
              <a:rPr lang="en-US" sz="1600" dirty="0"/>
            </a:br>
            <a:r>
              <a:rPr lang="en-US" sz="1600" dirty="0"/>
              <a:t>“Channel Measurements for Large Antenna Arrays,” ISWCS 2012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2B5652A-C57B-3840-8854-3CDC13E046C7}"/>
                  </a:ext>
                </a:extLst>
              </p:cNvPr>
              <p:cNvSpPr/>
              <p:nvPr/>
            </p:nvSpPr>
            <p:spPr>
              <a:xfrm>
                <a:off x="1861357" y="2467359"/>
                <a:ext cx="3064297" cy="19567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US" sz="2400" dirty="0"/>
                  <a:t>Inner product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sv-SE" sz="2400" b="1" i="1" smtClean="0">
                                    <a:latin typeface="Cambria Math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𝐻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400" b="1" i="1" smtClean="0">
                                    <a:latin typeface="Cambria Math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:r>
                  <a:rPr lang="en-US" sz="2400" dirty="0"/>
                  <a:t>converges to zero </a:t>
                </a:r>
                <a:br>
                  <a:rPr lang="en-US" sz="2400" dirty="0"/>
                </a:br>
                <a:r>
                  <a:rPr lang="en-US" sz="2400" dirty="0"/>
                  <a:t>as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</a:rPr>
                      <m:t>𝑀</m:t>
                    </m:r>
                    <m:r>
                      <a:rPr lang="en-US" sz="2400" b="0" i="1" smtClean="0">
                        <a:latin typeface="Cambria Math" charset="0"/>
                      </a:rPr>
                      <m:t>→∞</m:t>
                    </m:r>
                  </m:oMath>
                </a14:m>
                <a:endParaRPr lang="en-US" sz="2400" b="0" dirty="0"/>
              </a:p>
              <a:p>
                <a:pPr algn="ctr"/>
                <a:r>
                  <a:rPr lang="en-US" sz="2400" b="1" dirty="0"/>
                  <a:t>Less interference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2B5652A-C57B-3840-8854-3CDC13E046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357" y="2467359"/>
                <a:ext cx="3064297" cy="1956754"/>
              </a:xfrm>
              <a:prstGeom prst="rect">
                <a:avLst/>
              </a:prstGeom>
              <a:blipFill>
                <a:blip r:embed="rId6"/>
                <a:stretch>
                  <a:fillRect b="-580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1EA4F40-2C75-2148-A79F-5542EDD9CFBB}"/>
                  </a:ext>
                </a:extLst>
              </p:cNvPr>
              <p:cNvSpPr txBox="1"/>
              <p:nvPr/>
            </p:nvSpPr>
            <p:spPr>
              <a:xfrm>
                <a:off x="8373532" y="5177476"/>
                <a:ext cx="2713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eorgia"/>
                    <a:cs typeface="Georgia"/>
                  </a:rPr>
                  <a:t>Number of antennas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  <a:cs typeface="Georgia"/>
                      </a:rPr>
                      <m:t>𝑀</m:t>
                    </m:r>
                  </m:oMath>
                </a14:m>
                <a:r>
                  <a:rPr lang="en-US" dirty="0">
                    <a:latin typeface="Georgia"/>
                    <a:cs typeface="Georgia"/>
                  </a:rPr>
                  <a:t>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1EA4F40-2C75-2148-A79F-5542EDD9C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532" y="5177476"/>
                <a:ext cx="2713435" cy="369332"/>
              </a:xfrm>
              <a:prstGeom prst="rect">
                <a:avLst/>
              </a:prstGeom>
              <a:blipFill>
                <a:blip r:embed="rId7"/>
                <a:stretch>
                  <a:fillRect l="-1395" t="-10345" r="-930" b="-206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37F45C4E-7E1F-F64B-B51C-5B6F0AE86F29}"/>
              </a:ext>
            </a:extLst>
          </p:cNvPr>
          <p:cNvSpPr/>
          <p:nvPr/>
        </p:nvSpPr>
        <p:spPr>
          <a:xfrm>
            <a:off x="3689448" y="5112263"/>
            <a:ext cx="3871484" cy="8311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Related to beamforming gain and beamwidth</a:t>
            </a:r>
          </a:p>
        </p:txBody>
      </p:sp>
    </p:spTree>
    <p:extLst>
      <p:ext uri="{BB962C8B-B14F-4D97-AF65-F5344CB8AC3E}">
        <p14:creationId xmlns:p14="http://schemas.microsoft.com/office/powerpoint/2010/main" val="179766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900D-3BA8-8F41-A725-FDB0F536B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Massive MIMO: Channel hardening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F2F1104-8468-B341-974F-AF8BFB129F7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3" y="1830357"/>
                <a:ext cx="6996300" cy="4066288"/>
              </a:xfrm>
            </p:spPr>
            <p:txBody>
              <a:bodyPr/>
              <a:lstStyle/>
              <a:p>
                <a:r>
                  <a:rPr lang="en-US" dirty="0"/>
                  <a:t>Consider an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dirty="0"/>
                  <a:t>-antenna channel </a:t>
                </a:r>
                <a14:m>
                  <m:oMath xmlns:m="http://schemas.openxmlformats.org/officeDocument/2006/math">
                    <m:r>
                      <a:rPr lang="sv-SE" b="1" i="1">
                        <a:latin typeface="Cambria Math" charset="0"/>
                      </a:rPr>
                      <m:t>𝒈</m:t>
                    </m:r>
                    <m:r>
                      <a:rPr lang="sv-SE" b="1" i="1">
                        <a:latin typeface="Cambria Math" charset="0"/>
                      </a:rPr>
                      <m:t>∼</m:t>
                    </m:r>
                    <m:r>
                      <a:rPr lang="sv-SE" i="1">
                        <a:latin typeface="Cambria Math" charset="0"/>
                      </a:rPr>
                      <m:t>𝐶𝑁</m:t>
                    </m:r>
                    <m:r>
                      <a:rPr lang="sv-SE" i="1">
                        <a:latin typeface="Cambria Math" charset="0"/>
                      </a:rPr>
                      <m:t>(</m:t>
                    </m:r>
                    <m:r>
                      <a:rPr lang="sv-SE" b="1" i="1">
                        <a:latin typeface="Cambria Math" charset="0"/>
                      </a:rPr>
                      <m:t>𝟎</m:t>
                    </m:r>
                    <m:r>
                      <a:rPr lang="sv-SE" b="1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charset="0"/>
                          </a:rPr>
                          <m:t>𝑰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sv-SE" dirty="0"/>
                  <a:t>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sv-SE">
                            <a:latin typeface="Cambria Math"/>
                          </a:rPr>
                          <m:t>𝑀</m:t>
                        </m:r>
                      </m:den>
                    </m:f>
                    <m:sSup>
                      <m:sSup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</m:d>
                      </m:e>
                      <m:sup>
                        <m:r>
                          <a:rPr lang="sv-SE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sv-SE" b="1" i="1">
                        <a:latin typeface="Cambria Math" charset="0"/>
                      </a:rPr>
                      <m:t>  </m:t>
                    </m:r>
                    <m:r>
                      <m:rPr>
                        <m:sty m:val="p"/>
                      </m:rPr>
                      <a:rPr lang="sv-SE">
                        <a:latin typeface="Cambria Math" charset="0"/>
                      </a:rPr>
                      <m:t>has</m:t>
                    </m:r>
                    <m:r>
                      <a:rPr lang="sv-SE">
                        <a:latin typeface="Cambria Math" charset="0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sv-SE" b="1" i="1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sv-SE">
                                <a:latin typeface="Cambria Math" charset="0"/>
                              </a:rPr>
                              <m:t>Mean</m:t>
                            </m:r>
                            <m:r>
                              <a:rPr lang="sv-SE" i="1">
                                <a:latin typeface="Cambria Math" charset="0"/>
                              </a:rPr>
                              <m:t>: 1</m:t>
                            </m:r>
                          </m:e>
                          <m:e>
                            <m:r>
                              <a:rPr lang="sv-SE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sv-SE">
                                <a:latin typeface="Cambria Math" charset="0"/>
                              </a:rPr>
                              <m:t>Variance</m:t>
                            </m:r>
                            <m:r>
                              <a:rPr lang="sv-SE" i="1">
                                <a:latin typeface="Cambria Math" charset="0"/>
                              </a:rPr>
                              <m:t>: 1/</m:t>
                            </m:r>
                            <m:r>
                              <a:rPr lang="sv-SE" i="1">
                                <a:latin typeface="Cambria Math" charset="0"/>
                              </a:rPr>
                              <m:t>𝑀</m:t>
                            </m:r>
                          </m:e>
                        </m:eqArr>
                      </m:e>
                    </m:d>
                  </m:oMath>
                </a14:m>
                <a:endParaRPr lang="en-SE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F2F1104-8468-B341-974F-AF8BFB129F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3" y="1830357"/>
                <a:ext cx="6996300" cy="4066288"/>
              </a:xfrm>
              <a:blipFill>
                <a:blip r:embed="rId2"/>
                <a:stretch>
                  <a:fillRect l="-1087" t="-3593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82884-3CCB-3E4A-B92D-BD1AF011B2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51831-56DC-094F-83D5-F1575432CC6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2020-04-19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1595C-E47E-1F41-947D-9FD25BF9B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11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E2B5F2-DBA6-4F48-96C5-93493589A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978" y="2453783"/>
            <a:ext cx="6354022" cy="36235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DC2D7C7-AA4C-2743-9C8E-91E6695AC31F}"/>
                  </a:ext>
                </a:extLst>
              </p:cNvPr>
              <p:cNvSpPr/>
              <p:nvPr/>
            </p:nvSpPr>
            <p:spPr>
              <a:xfrm rot="16200000">
                <a:off x="5525460" y="2556422"/>
                <a:ext cx="618374" cy="5227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b="1" i="1">
                                    <a:latin typeface="Cambria Math" charset="0"/>
                                  </a:rPr>
                                  <m:t>𝒈</m:t>
                                </m:r>
                              </m:e>
                            </m:d>
                          </m:e>
                          <m:sup>
                            <m:r>
                              <a:rPr lang="sv-SE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sv-SE" i="1">
                            <a:latin typeface="Cambria Math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i="1" dirty="0"/>
                  <a:t>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DC2D7C7-AA4C-2743-9C8E-91E6695AC3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525460" y="2556422"/>
                <a:ext cx="618374" cy="5227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E64DC56-5FE4-8E47-8F0B-6F9F6F244F0A}"/>
                  </a:ext>
                </a:extLst>
              </p:cNvPr>
              <p:cNvSpPr/>
              <p:nvPr/>
            </p:nvSpPr>
            <p:spPr>
              <a:xfrm>
                <a:off x="468078" y="3306887"/>
                <a:ext cx="4803169" cy="12565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E" sz="2400" dirty="0">
                    <a:solidFill>
                      <a:schemeClr val="tx1"/>
                    </a:solidFill>
                  </a:rPr>
                  <a:t>Consequence of spatial diversity: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v-SE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d>
                        </m:e>
                        <m:sup>
                          <m:r>
                            <a:rPr lang="sv-SE" sz="240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sv-SE" sz="2400" b="1" i="1">
                          <a:solidFill>
                            <a:schemeClr val="tx1"/>
                          </a:solidFill>
                          <a:latin typeface="Cambria Math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sv-SE" sz="2400">
                          <a:solidFill>
                            <a:schemeClr val="tx1"/>
                          </a:solidFill>
                          <a:latin typeface="Cambria Math" charset="0"/>
                        </a:rPr>
                        <m:t>E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sv-SE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d>
                            </m:e>
                            <m:sup>
                              <m:r>
                                <a:rPr lang="sv-SE" sz="240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sv-SE" sz="24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large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E64DC56-5FE4-8E47-8F0B-6F9F6F244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78" y="3306887"/>
                <a:ext cx="4803169" cy="1256530"/>
              </a:xfrm>
              <a:prstGeom prst="rect">
                <a:avLst/>
              </a:prstGeom>
              <a:blipFill>
                <a:blip r:embed="rId5"/>
                <a:stretch>
                  <a:fillRect b="-693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473C589-B77C-E649-B1AC-D12DA4B741AB}"/>
                  </a:ext>
                </a:extLst>
              </p:cNvPr>
              <p:cNvSpPr/>
              <p:nvPr/>
            </p:nvSpPr>
            <p:spPr>
              <a:xfrm>
                <a:off x="466165" y="4775939"/>
                <a:ext cx="4805082" cy="12565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E" sz="2400" dirty="0">
                    <a:solidFill>
                      <a:schemeClr val="tx1"/>
                    </a:solidFill>
                  </a:rPr>
                  <a:t>Consequence of beamforming gain: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v-SE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d>
                        </m:e>
                        <m:sup>
                          <m:r>
                            <a:rPr lang="sv-SE" sz="240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sv-SE" sz="2400" b="1" i="1">
                          <a:solidFill>
                            <a:schemeClr val="tx1"/>
                          </a:solidFill>
                          <a:latin typeface="Cambria Math" charset="0"/>
                        </a:rPr>
                        <m:t>≈</m:t>
                      </m:r>
                      <m:r>
                        <a:rPr lang="sv-SE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sv-SE" sz="24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large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473C589-B77C-E649-B1AC-D12DA4B741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65" y="4775939"/>
                <a:ext cx="4805082" cy="1256530"/>
              </a:xfrm>
              <a:prstGeom prst="rect">
                <a:avLst/>
              </a:prstGeom>
              <a:blipFill>
                <a:blip r:embed="rId6"/>
                <a:stretch>
                  <a:fillRect t="-990" b="-594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9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8C470-824F-A441-9994-252DFAF7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Background of </a:t>
            </a:r>
            <a:r>
              <a:rPr lang="en-US" dirty="0"/>
              <a:t>Massive MIMO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E7448-7F89-324D-84D3-8976B52A57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2" y="1830357"/>
            <a:ext cx="7198717" cy="4066288"/>
          </a:xfrm>
        </p:spPr>
        <p:txBody>
          <a:bodyPr/>
          <a:lstStyle/>
          <a:p>
            <a:r>
              <a:rPr lang="en-US" dirty="0"/>
              <a:t>Proposed by </a:t>
            </a:r>
            <a:br>
              <a:rPr lang="en-US" dirty="0"/>
            </a:br>
            <a:r>
              <a:rPr lang="en-US" dirty="0"/>
              <a:t>Thomas L. Marzetta</a:t>
            </a:r>
          </a:p>
          <a:p>
            <a:pPr lvl="1"/>
            <a:r>
              <a:rPr lang="en-US" dirty="0"/>
              <a:t>Awarded </a:t>
            </a:r>
            <a:r>
              <a:rPr lang="en-US" i="1" dirty="0"/>
              <a:t>honorary doctor</a:t>
            </a:r>
            <a:br>
              <a:rPr lang="en-US" dirty="0"/>
            </a:br>
            <a:r>
              <a:rPr lang="en-US" dirty="0"/>
              <a:t>at Linköping University, 2015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r>
              <a:rPr lang="en-US" dirty="0"/>
              <a:t>First paper:</a:t>
            </a:r>
          </a:p>
          <a:p>
            <a:pPr marL="400050" lvl="2" indent="0">
              <a:buNone/>
            </a:pPr>
            <a:r>
              <a:rPr lang="en-US" dirty="0"/>
              <a:t>“</a:t>
            </a:r>
            <a:r>
              <a:rPr lang="en-US" i="1" dirty="0"/>
              <a:t>Noncooperative Cellular Wireless with Unlimited Numbers of Base Station Antennas</a:t>
            </a:r>
            <a:r>
              <a:rPr lang="en-US" dirty="0"/>
              <a:t>,”  IEEE Trans. Wireless Communications, 2010.</a:t>
            </a:r>
          </a:p>
          <a:p>
            <a:endParaRPr lang="en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0BD9C8-B55C-5148-A83E-85BB7A300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165AF-B5AC-374C-B8B7-D2CAC241BE7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2020-04-19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787C9-5AA5-2245-9E6B-E637AD180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12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1BA143-2E72-FE46-849F-55131C6C0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182" y="999226"/>
            <a:ext cx="2471932" cy="29663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4B1A35-A7A2-8740-9DD6-BD1620A76CF2}"/>
              </a:ext>
            </a:extLst>
          </p:cNvPr>
          <p:cNvSpPr/>
          <p:nvPr/>
        </p:nvSpPr>
        <p:spPr>
          <a:xfrm>
            <a:off x="2552163" y="5284506"/>
            <a:ext cx="3954858" cy="6382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Now a main component of 5G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BBA491-9212-DE42-B084-CB5F46457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830" y="3404195"/>
            <a:ext cx="2485332" cy="3259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226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30761C1-BE12-6E48-BFA9-A32F88F80516}"/>
              </a:ext>
            </a:extLst>
          </p:cNvPr>
          <p:cNvSpPr/>
          <p:nvPr/>
        </p:nvSpPr>
        <p:spPr>
          <a:xfrm>
            <a:off x="0" y="6047544"/>
            <a:ext cx="12192000" cy="191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DB0A3A-7BE3-2947-99EA-D2C23C0C1A3A}"/>
              </a:ext>
            </a:extLst>
          </p:cNvPr>
          <p:cNvSpPr/>
          <p:nvPr/>
        </p:nvSpPr>
        <p:spPr>
          <a:xfrm>
            <a:off x="0" y="6024282"/>
            <a:ext cx="12317506" cy="215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F48F2F-4DCC-B045-BE75-41D903CF7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Marzetta’s asymptotic motivation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BC11534-D281-7D40-B150-8511068DEF8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0853647" cy="4409078"/>
              </a:xfrm>
            </p:spPr>
            <p:txBody>
              <a:bodyPr/>
              <a:lstStyle/>
              <a:p>
                <a:r>
                  <a:rPr lang="en-US" dirty="0"/>
                  <a:t>Example: Uplink with </a:t>
                </a:r>
                <a:r>
                  <a:rPr lang="en-US" dirty="0" err="1"/>
                  <a:t>i.i.d</a:t>
                </a:r>
                <a:r>
                  <a:rPr lang="en-US" dirty="0"/>
                  <a:t>. Rayleigh fading</a:t>
                </a:r>
              </a:p>
              <a:p>
                <a:pPr lvl="1"/>
                <a:r>
                  <a:rPr lang="en-US" sz="2000" dirty="0"/>
                  <a:t>Two users, send signals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000" i="1" dirty="0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for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𝑘</m:t>
                    </m:r>
                    <m:r>
                      <a:rPr lang="en-US" sz="2000" i="1" dirty="0">
                        <a:latin typeface="Cambria Math" charset="0"/>
                      </a:rPr>
                      <m:t>=1,2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Channels: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sv-SE" sz="2000" i="1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sv-SE" sz="2000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sv-SE" sz="2000" b="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sv-SE" sz="2000" i="1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sv-SE" sz="2000" i="1">
                                <a:latin typeface="Cambria Math" charset="0"/>
                              </a:rPr>
                              <m:t>…</m:t>
                            </m:r>
                            <m:sSubSup>
                              <m:sSubSupPr>
                                <m:ctrlPr>
                                  <a:rPr lang="sv-SE" sz="2000" b="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sv-SE" sz="2000" i="1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sv-SE" sz="2000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sv-SE" sz="2000" i="1">
                        <a:latin typeface="Cambria Math" charset="0"/>
                      </a:rPr>
                      <m:t>∼</m:t>
                    </m:r>
                    <m:r>
                      <a:rPr lang="sv-SE" sz="2000" i="1">
                        <a:latin typeface="Cambria Math" charset="0"/>
                      </a:rPr>
                      <m:t>𝐶𝑁</m:t>
                    </m:r>
                    <m:r>
                      <a:rPr lang="sv-SE" sz="2000" i="1">
                        <a:latin typeface="Cambria Math" charset="0"/>
                      </a:rPr>
                      <m:t>(</m:t>
                    </m:r>
                    <m:r>
                      <a:rPr lang="sv-SE" sz="2000" b="1" i="1">
                        <a:latin typeface="Cambria Math" charset="0"/>
                      </a:rPr>
                      <m:t>𝟎</m:t>
                    </m:r>
                    <m:r>
                      <a:rPr lang="sv-SE" sz="20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1" i="1">
                            <a:latin typeface="Cambria Math" charset="0"/>
                          </a:rPr>
                          <m:t>𝑰</m:t>
                        </m:r>
                      </m:e>
                      <m:sub>
                        <m:r>
                          <a:rPr lang="sv-SE" sz="2000" i="1">
                            <a:latin typeface="Cambria Math" charset="0"/>
                          </a:rPr>
                          <m:t>𝑀</m:t>
                        </m:r>
                      </m:sub>
                    </m:sSub>
                    <m:r>
                      <a:rPr lang="sv-SE" sz="2000" i="1">
                        <a:latin typeface="Cambria Math" charset="0"/>
                      </a:rPr>
                      <m:t>)</m:t>
                    </m:r>
                  </m:oMath>
                </a14:m>
                <a:endParaRPr lang="sv-SE" sz="2000" dirty="0">
                  <a:ea typeface="Cambria Math"/>
                </a:endParaRPr>
              </a:p>
              <a:p>
                <a:pPr lvl="1"/>
                <a:r>
                  <a:rPr lang="en-US" sz="2000" dirty="0"/>
                  <a:t>Noise: </a:t>
                </a:r>
                <a14:m>
                  <m:oMath xmlns:m="http://schemas.openxmlformats.org/officeDocument/2006/math">
                    <m:r>
                      <a:rPr lang="sv-SE" sz="20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sv-SE" sz="2000" i="1">
                        <a:latin typeface="Cambria Math"/>
                      </a:rPr>
                      <m:t> </m:t>
                    </m:r>
                    <m:r>
                      <a:rPr lang="sv-SE" sz="2000" i="1">
                        <a:latin typeface="Cambria Math"/>
                        <a:ea typeface="Cambria Math"/>
                      </a:rPr>
                      <m:t>~ </m:t>
                    </m:r>
                    <m:r>
                      <a:rPr lang="sv-SE" sz="2000" i="1">
                        <a:latin typeface="Cambria Math"/>
                        <a:ea typeface="Cambria Math"/>
                      </a:rPr>
                      <m:t>𝐶𝑁</m:t>
                    </m:r>
                    <m:r>
                      <a:rPr lang="sv-SE" sz="20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sv-SE" sz="2000" b="1" i="1">
                        <a:latin typeface="Cambria Math"/>
                        <a:ea typeface="Cambria Math"/>
                      </a:rPr>
                      <m:t>𝟎</m:t>
                    </m:r>
                    <m:r>
                      <a:rPr lang="sv-SE" sz="2000" i="1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sv-SE" sz="2000" b="1" i="1">
                            <a:latin typeface="Cambria Math"/>
                            <a:ea typeface="Cambria Math"/>
                          </a:rPr>
                          <m:t>𝑰</m:t>
                        </m:r>
                      </m:e>
                      <m:sub>
                        <m:r>
                          <a:rPr lang="sv-SE" sz="2000" i="1">
                            <a:latin typeface="Cambria Math"/>
                            <a:ea typeface="Cambria Math"/>
                          </a:rPr>
                          <m:t>𝑀</m:t>
                        </m:r>
                      </m:sub>
                    </m:sSub>
                    <m:r>
                      <a:rPr lang="sv-SE" sz="20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Received: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𝐲</m:t>
                    </m:r>
                    <m:r>
                      <a:rPr lang="en-US" sz="2000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sv-SE" sz="2000" i="1">
                        <a:latin typeface="Cambria Math"/>
                      </a:rPr>
                      <m:t>+</m:t>
                    </m:r>
                    <m:r>
                      <a:rPr lang="sv-SE" sz="2000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sz="2000" i="1" dirty="0"/>
              </a:p>
              <a:p>
                <a:pPr marL="342900" lvl="1" indent="-342900">
                  <a:buClr>
                    <a:srgbClr val="437BBE"/>
                  </a:buClr>
                </a:pPr>
                <a:r>
                  <a:rPr lang="en-US" dirty="0"/>
                  <a:t>Linear detector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sv-SE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sv-SE" i="1">
                            <a:latin typeface="Cambria Math"/>
                          </a:rPr>
                          <m:t>𝑀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sv-SE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for User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sv-SE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sv-SE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sv-SE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sv-SE" i="1">
                            <a:latin typeface="Cambria Math"/>
                          </a:rPr>
                          <m:t>𝐻</m:t>
                        </m:r>
                      </m:sup>
                    </m:sSubSup>
                    <m:r>
                      <a:rPr lang="en-US" b="1">
                        <a:latin typeface="Cambria Math"/>
                      </a:rPr>
                      <m:t>𝐲</m:t>
                    </m:r>
                    <m:r>
                      <a:rPr lang="sv-SE" b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sv-SE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sv-SE" i="1">
                                <a:latin typeface="Cambria Math"/>
                              </a:rPr>
                              <m:t>𝐻</m:t>
                            </m:r>
                          </m:sup>
                        </m:sSubSup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sv-SE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sv-SE" i="1">
                                <a:latin typeface="Cambria Math"/>
                              </a:rPr>
                              <m:t>𝐻</m:t>
                            </m:r>
                          </m:sup>
                        </m:sSubSup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sv-SE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sv-SE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sv-SE" i="1">
                            <a:latin typeface="Cambria Math"/>
                          </a:rPr>
                          <m:t>𝐻</m:t>
                        </m:r>
                      </m:sup>
                    </m:sSubSup>
                    <m:r>
                      <a:rPr lang="sv-SE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dirty="0"/>
              </a:p>
              <a:p>
                <a:pPr lvl="1">
                  <a:spcAft>
                    <a:spcPts val="400"/>
                  </a:spcAft>
                </a:pPr>
                <a:r>
                  <a:rPr lang="en-US" sz="2000" dirty="0"/>
                  <a:t>Signal remains:	</a:t>
                </a:r>
                <a:r>
                  <a:rPr lang="sv-SE" sz="200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sv-SE" sz="20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sv-SE" sz="2000" i="1">
                            <a:latin typeface="Cambria Math"/>
                          </a:rPr>
                          <m:t>𝐻</m:t>
                        </m:r>
                      </m:sup>
                    </m:sSubSup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sv-SE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sv-SE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sv-SE" sz="2000" i="1">
                            <a:latin typeface="Cambria Math"/>
                          </a:rPr>
                          <m:t>𝑀</m:t>
                        </m:r>
                      </m:den>
                    </m:f>
                    <m:sSup>
                      <m:sSupPr>
                        <m:ctrlPr>
                          <a:rPr lang="sv-SE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sv-SE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0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sv-SE" sz="200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sv-SE" sz="2000" i="1">
                            <a:latin typeface="Cambria Math" charset="0"/>
                          </a:rPr>
                          <m:t>2</m:t>
                        </m:r>
                      </m:sup>
                    </m:sSup>
                    <m:groupChr>
                      <m:groupChrPr>
                        <m:chr m:val="→"/>
                        <m:vertJc m:val="bot"/>
                        <m:ctrlPr>
                          <a:rPr lang="sv-SE" sz="2000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sv-SE" sz="2000" i="1">
                            <a:latin typeface="Cambria Math"/>
                          </a:rPr>
                          <m:t>𝑀</m:t>
                        </m:r>
                        <m:r>
                          <a:rPr lang="sv-SE" sz="2000" i="1">
                            <a:latin typeface="Cambria Math"/>
                            <a:ea typeface="Cambria Math"/>
                          </a:rPr>
                          <m:t>→∞</m:t>
                        </m:r>
                      </m:e>
                    </m:groupChr>
                    <m:r>
                      <m:rPr>
                        <m:nor/>
                      </m:rPr>
                      <a:rPr lang="sv-SE" sz="200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nor/>
                      </m:rPr>
                      <a:rPr lang="sv-SE" sz="2000">
                        <a:latin typeface="Cambria Math"/>
                        <a:ea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sv-SE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v-SE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000" b="1" i="1">
                                <a:latin typeface="Cambria Math"/>
                                <a:ea typeface="Cambria Math"/>
                              </a:rPr>
                              <m:t>|</m:t>
                            </m:r>
                            <m:sSubSup>
                              <m:sSubSupPr>
                                <m:ctrlPr>
                                  <a:rPr lang="sv-SE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sv-SE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sv-SE" sz="2000" b="1" i="1">
                                <a:latin typeface="Cambria Math"/>
                              </a:rPr>
                              <m:t>|</m:t>
                            </m:r>
                          </m:e>
                          <m:sup>
                            <m:r>
                              <a:rPr lang="sv-SE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sv-SE" sz="2000" i="1"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1">
                  <a:spcAft>
                    <a:spcPts val="400"/>
                  </a:spcAft>
                </a:pPr>
                <a:r>
                  <a:rPr lang="en-US" sz="2000" dirty="0"/>
                  <a:t>Interference vanishes: 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sv-SE" sz="20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sv-SE" sz="2000" i="1">
                            <a:latin typeface="Cambria Math"/>
                          </a:rPr>
                          <m:t>𝐻</m:t>
                        </m:r>
                      </m:sup>
                    </m:sSubSup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sz="20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sv-SE" sz="2000" i="1">
                            <a:latin typeface="Cambria Math"/>
                          </a:rPr>
                          <m:t>𝑀</m:t>
                        </m:r>
                      </m:den>
                    </m:f>
                    <m:sSubSup>
                      <m:sSub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sv-SE" sz="20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sv-SE" sz="2000" i="1">
                            <a:latin typeface="Cambria Math"/>
                          </a:rPr>
                          <m:t>𝐻</m:t>
                        </m:r>
                      </m:sup>
                    </m:sSubSup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sv-SE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sv-SE" sz="2000" b="1" i="1">
                        <a:latin typeface="Cambria Math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sv-SE" sz="2000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sv-SE" sz="2000" i="1">
                            <a:latin typeface="Cambria Math"/>
                          </a:rPr>
                          <m:t>𝑀</m:t>
                        </m:r>
                        <m:r>
                          <a:rPr lang="sv-SE" sz="2000" i="1">
                            <a:latin typeface="Cambria Math"/>
                            <a:ea typeface="Cambria Math"/>
                          </a:rPr>
                          <m:t>→∞</m:t>
                        </m:r>
                      </m:e>
                    </m:groupChr>
                    <m:r>
                      <m:rPr>
                        <m:nor/>
                      </m:rPr>
                      <a:rPr lang="sv-SE" sz="200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sv-SE" sz="2000">
                        <a:latin typeface="Cambria Math"/>
                        <a:ea typeface="Cambria Math"/>
                      </a:rPr>
                      <m:t>E</m:t>
                    </m:r>
                    <m:r>
                      <a:rPr lang="sv-SE" sz="2000" i="1">
                        <a:latin typeface="Cambria Math"/>
                        <a:ea typeface="Cambria Math"/>
                      </a:rPr>
                      <m:t>[</m:t>
                    </m:r>
                    <m:sSubSup>
                      <m:sSubSupPr>
                        <m:ctrlPr>
                          <a:rPr lang="sv-SE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1∗</m:t>
                        </m:r>
                      </m:sup>
                    </m:sSubSup>
                    <m:sSubSup>
                      <m:sSubSupPr>
                        <m:ctrlPr>
                          <a:rPr lang="sv-SE" sz="2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sv-SE" sz="2000" i="1">
                        <a:latin typeface="Cambria Math"/>
                        <a:ea typeface="Cambria Math"/>
                      </a:rPr>
                      <m:t>]=0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:r>
                  <a:rPr lang="en-US" sz="2000" dirty="0"/>
                  <a:t>Noise vanishes: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sv-SE" sz="20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sv-SE" sz="2000" i="1">
                            <a:latin typeface="Cambria Math"/>
                          </a:rPr>
                          <m:t>𝐻</m:t>
                        </m:r>
                      </m:sup>
                    </m:sSubSup>
                    <m:r>
                      <a:rPr lang="sv-SE" sz="20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sv-SE" sz="2000" b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sv-SE" sz="2000" i="1">
                            <a:latin typeface="Cambria Math"/>
                          </a:rPr>
                          <m:t>𝑀</m:t>
                        </m:r>
                      </m:den>
                    </m:f>
                    <m:sSubSup>
                      <m:sSub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sv-SE" sz="20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sv-SE" sz="2000" i="1">
                            <a:latin typeface="Cambria Math"/>
                          </a:rPr>
                          <m:t>𝐻</m:t>
                        </m:r>
                      </m:sup>
                    </m:sSubSup>
                    <m:r>
                      <a:rPr lang="sv-SE" sz="20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sv-SE" sz="2000" b="1" i="1">
                        <a:latin typeface="Cambria Math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sv-SE" sz="2000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sv-SE" sz="2000" i="1">
                            <a:latin typeface="Cambria Math"/>
                          </a:rPr>
                          <m:t>𝑀</m:t>
                        </m:r>
                        <m:r>
                          <a:rPr lang="sv-SE" sz="2000" i="1">
                            <a:latin typeface="Cambria Math"/>
                            <a:ea typeface="Cambria Math"/>
                          </a:rPr>
                          <m:t>→∞</m:t>
                        </m:r>
                      </m:e>
                    </m:groupChr>
                    <m:r>
                      <m:rPr>
                        <m:nor/>
                      </m:rPr>
                      <a:rPr lang="sv-SE" sz="200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nor/>
                      </m:rPr>
                      <a:rPr lang="sv-SE" sz="2000">
                        <a:latin typeface="Cambria Math"/>
                        <a:ea typeface="Cambria Math"/>
                      </a:rPr>
                      <m:t>E</m:t>
                    </m:r>
                    <m:r>
                      <a:rPr lang="sv-SE" sz="2000" i="1">
                        <a:latin typeface="Cambria Math"/>
                        <a:ea typeface="Cambria Math"/>
                      </a:rPr>
                      <m:t>[</m:t>
                    </m:r>
                    <m:sSubSup>
                      <m:sSubSup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1∗</m:t>
                        </m:r>
                      </m:sup>
                    </m:sSubSup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sv-SE" sz="2000" i="1">
                        <a:latin typeface="Cambria Math"/>
                        <a:ea typeface="Cambria Math"/>
                      </a:rPr>
                      <m:t>]=0</m:t>
                    </m:r>
                  </m:oMath>
                </a14:m>
                <a:endParaRPr lang="en-US" sz="2000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BC11534-D281-7D40-B150-8511068DEF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0853647" cy="4409078"/>
              </a:xfrm>
              <a:blipFill>
                <a:blip r:embed="rId2"/>
                <a:stretch>
                  <a:fillRect l="-702" t="-2017" b="-57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28680-623D-784E-BA67-13766FCE8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2A450-1676-0A43-AC6D-016815171C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2020-04-19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D182-4508-8A4E-88A3-416E0E4EF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13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8B31A0-5869-B144-8A03-873606B1E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035" y="1770721"/>
            <a:ext cx="3752947" cy="165827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FF7741-C3D4-6843-997C-12A1CC788EBA}"/>
              </a:ext>
            </a:extLst>
          </p:cNvPr>
          <p:cNvCxnSpPr/>
          <p:nvPr/>
        </p:nvCxnSpPr>
        <p:spPr bwMode="auto">
          <a:xfrm flipV="1">
            <a:off x="8429610" y="2339211"/>
            <a:ext cx="846161" cy="66874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C92A28A-560D-1141-82C5-B97BD168B57F}"/>
                  </a:ext>
                </a:extLst>
              </p:cNvPr>
              <p:cNvSpPr/>
              <p:nvPr/>
            </p:nvSpPr>
            <p:spPr>
              <a:xfrm>
                <a:off x="8360622" y="2274777"/>
                <a:ext cx="49406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sv-SE" sz="18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1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v-SE" sz="1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C92A28A-560D-1141-82C5-B97BD168B5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622" y="2274777"/>
                <a:ext cx="494066" cy="369332"/>
              </a:xfrm>
              <a:prstGeom prst="rect">
                <a:avLst/>
              </a:prstGeom>
              <a:blipFill>
                <a:blip r:embed="rId4"/>
                <a:stretch>
                  <a:fillRect r="-22500" b="-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D00065-B0C1-3E4A-9D3E-AFEE44CC6EDB}"/>
              </a:ext>
            </a:extLst>
          </p:cNvPr>
          <p:cNvCxnSpPr/>
          <p:nvPr/>
        </p:nvCxnSpPr>
        <p:spPr bwMode="auto">
          <a:xfrm>
            <a:off x="10178202" y="2276141"/>
            <a:ext cx="908596" cy="48615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180D658-D5AB-374F-84E1-A3B194E279E0}"/>
                  </a:ext>
                </a:extLst>
              </p:cNvPr>
              <p:cNvSpPr/>
              <p:nvPr/>
            </p:nvSpPr>
            <p:spPr>
              <a:xfrm>
                <a:off x="10548146" y="2130761"/>
                <a:ext cx="49966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sv-SE" sz="1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sv-S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1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v-SE" sz="1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180D658-D5AB-374F-84E1-A3B194E27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8146" y="2130761"/>
                <a:ext cx="499667" cy="369332"/>
              </a:xfrm>
              <a:prstGeom prst="rect">
                <a:avLst/>
              </a:prstGeom>
              <a:blipFill>
                <a:blip r:embed="rId5"/>
                <a:stretch>
                  <a:fillRect r="-22500" b="-689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FD713469-8217-7541-86A3-56909DFABE1B}"/>
              </a:ext>
            </a:extLst>
          </p:cNvPr>
          <p:cNvSpPr/>
          <p:nvPr/>
        </p:nvSpPr>
        <p:spPr bwMode="auto">
          <a:xfrm>
            <a:off x="9257191" y="3998614"/>
            <a:ext cx="748455" cy="40376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indent="-350838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44674-4E7B-534D-871B-4442EB58A233}"/>
              </a:ext>
            </a:extLst>
          </p:cNvPr>
          <p:cNvSpPr/>
          <p:nvPr/>
        </p:nvSpPr>
        <p:spPr bwMode="auto">
          <a:xfrm>
            <a:off x="7904281" y="3998614"/>
            <a:ext cx="729765" cy="427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indent="-350838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F28208-9C5B-2841-B002-3C377FF4D089}"/>
              </a:ext>
            </a:extLst>
          </p:cNvPr>
          <p:cNvSpPr/>
          <p:nvPr/>
        </p:nvSpPr>
        <p:spPr bwMode="auto">
          <a:xfrm>
            <a:off x="10633350" y="3998613"/>
            <a:ext cx="683938" cy="4270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indent="-350838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10FB593-364E-B545-89F4-0A16E14638AC}"/>
                  </a:ext>
                </a:extLst>
              </p:cNvPr>
              <p:cNvSpPr/>
              <p:nvPr/>
            </p:nvSpPr>
            <p:spPr>
              <a:xfrm>
                <a:off x="2892389" y="6239826"/>
                <a:ext cx="9130544" cy="56922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600"/>
                  </a:spcAft>
                </a:pPr>
                <a:r>
                  <a:rPr lang="en-US" sz="2400" dirty="0">
                    <a:solidFill>
                      <a:schemeClr val="tx1"/>
                    </a:solidFill>
                  </a:rPr>
                  <a:t>Asymptotically noise/interference-free communication: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sv-S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24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sv-SE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sv-SE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  <m:r>
                          <a:rPr lang="sv-SE" sz="24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→∞</m:t>
                        </m:r>
                      </m:e>
                    </m:groupCh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10FB593-364E-B545-89F4-0A16E1463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389" y="6239826"/>
                <a:ext cx="9130544" cy="569222"/>
              </a:xfrm>
              <a:prstGeom prst="rect">
                <a:avLst/>
              </a:prstGeom>
              <a:blipFill>
                <a:blip r:embed="rId6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28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7321-EDC0-5F4D-91ED-BFD39AAA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channel responses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FAF7070-AF6C-194F-8BA7-55A3BAD46CC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Channels: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dirty="0"/>
                  <a:t> users with </a:t>
                </a:r>
                <a14:m>
                  <m:oMath xmlns:m="http://schemas.openxmlformats.org/officeDocument/2006/math">
                    <m:r>
                      <a:rPr lang="sv-SE" i="1" dirty="0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dirty="0"/>
                  <a:t>-length channels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𝑀𝐾</m:t>
                    </m:r>
                  </m:oMath>
                </a14:m>
                <a:r>
                  <a:rPr lang="en-US" dirty="0"/>
                  <a:t> coefficients in each coherence interval</a:t>
                </a:r>
              </a:p>
              <a:p>
                <a:r>
                  <a:rPr lang="en-US" dirty="0"/>
                  <a:t>Basic principle: Send known </a:t>
                </a:r>
                <a:r>
                  <a:rPr lang="en-US" i="1" dirty="0"/>
                  <a:t>pilot</a:t>
                </a:r>
                <a:r>
                  <a:rPr lang="en-US" dirty="0"/>
                  <a:t> signal</a:t>
                </a:r>
              </a:p>
              <a:p>
                <a:pPr marL="0" indent="0">
                  <a:buNone/>
                </a:pPr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FAF7070-AF6C-194F-8BA7-55A3BAD46C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1620AC-3C0E-0B47-85CF-35718EA6C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7818C-A4A7-C94A-AF94-B97CF22FC4E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2020-04-19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0C05A-F2A3-8B42-97CA-C3E9E7F83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14</a:t>
            </a:fld>
            <a:endParaRPr lang="sv-S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3D6D1C0-F44B-4149-AEBC-58C547840D4A}"/>
              </a:ext>
            </a:extLst>
          </p:cNvPr>
          <p:cNvGrpSpPr/>
          <p:nvPr/>
        </p:nvGrpSpPr>
        <p:grpSpPr>
          <a:xfrm>
            <a:off x="1943596" y="3574052"/>
            <a:ext cx="3620694" cy="1917589"/>
            <a:chOff x="530434" y="3801084"/>
            <a:chExt cx="3620694" cy="191758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B4BF5CD-5A8D-1049-A789-6B0D29513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434" y="3872636"/>
              <a:ext cx="3620694" cy="1758315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FE36482-43A0-AB48-9C0C-DC93D0CEE961}"/>
                </a:ext>
              </a:extLst>
            </p:cNvPr>
            <p:cNvCxnSpPr/>
            <p:nvPr/>
          </p:nvCxnSpPr>
          <p:spPr>
            <a:xfrm flipV="1">
              <a:off x="1169677" y="3947914"/>
              <a:ext cx="2333808" cy="8343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200F46B-8FB7-B74A-B895-EB9E209DCD8E}"/>
                </a:ext>
              </a:extLst>
            </p:cNvPr>
            <p:cNvCxnSpPr/>
            <p:nvPr/>
          </p:nvCxnSpPr>
          <p:spPr>
            <a:xfrm>
              <a:off x="1169677" y="4782251"/>
              <a:ext cx="2317479" cy="7806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7D72C01-B1E0-794C-A96A-3AD0D37AF606}"/>
                </a:ext>
              </a:extLst>
            </p:cNvPr>
            <p:cNvCxnSpPr/>
            <p:nvPr/>
          </p:nvCxnSpPr>
          <p:spPr>
            <a:xfrm flipV="1">
              <a:off x="1169677" y="4391934"/>
              <a:ext cx="2333808" cy="3903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FEAF276-46AA-8040-A67F-3467615F10F1}"/>
                    </a:ext>
                  </a:extLst>
                </p:cNvPr>
                <p:cNvSpPr txBox="1"/>
                <p:nvPr/>
              </p:nvSpPr>
              <p:spPr>
                <a:xfrm>
                  <a:off x="2112652" y="3801084"/>
                  <a:ext cx="56541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Georgia"/>
                              </a:rPr>
                            </m:ctrlPr>
                          </m:sSubPr>
                          <m:e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  <a:cs typeface="Georgia"/>
                              </a:rPr>
                              <m:t>𝑔</m:t>
                            </m:r>
                          </m:e>
                          <m:sub>
                            <m:r>
                              <a:rPr lang="sv-SE" sz="2400" b="0" i="1" dirty="0" smtClean="0">
                                <a:latin typeface="Cambria Math" charset="0"/>
                                <a:cs typeface="Georgi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Georgia"/>
                    <a:cs typeface="Georgia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2652" y="3801084"/>
                  <a:ext cx="565411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E822F5C-1BE1-9443-9230-1C620EA3E2B4}"/>
                    </a:ext>
                  </a:extLst>
                </p:cNvPr>
                <p:cNvSpPr txBox="1"/>
                <p:nvPr/>
              </p:nvSpPr>
              <p:spPr>
                <a:xfrm>
                  <a:off x="2112652" y="5257008"/>
                  <a:ext cx="64530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Georgia"/>
                              </a:rPr>
                            </m:ctrlPr>
                          </m:sSubPr>
                          <m:e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  <a:cs typeface="Georgia"/>
                              </a:rPr>
                              <m:t>𝑔</m:t>
                            </m:r>
                          </m:e>
                          <m:sub>
                            <m:r>
                              <a:rPr lang="sv-SE" sz="2400" b="0" i="1" dirty="0" smtClean="0">
                                <a:latin typeface="Cambria Math" charset="0"/>
                                <a:cs typeface="Georgia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Georgia"/>
                    <a:cs typeface="Georgia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2652" y="5257008"/>
                  <a:ext cx="645305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C3E19E1-5D5F-1941-B48A-ABF181BE469E}"/>
                    </a:ext>
                  </a:extLst>
                </p:cNvPr>
                <p:cNvSpPr txBox="1"/>
                <p:nvPr/>
              </p:nvSpPr>
              <p:spPr>
                <a:xfrm>
                  <a:off x="2757957" y="4480071"/>
                  <a:ext cx="5725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Georgia"/>
                              </a:rPr>
                            </m:ctrlPr>
                          </m:sSubPr>
                          <m:e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  <a:cs typeface="Georgia"/>
                              </a:rPr>
                              <m:t>𝑔</m:t>
                            </m:r>
                          </m:e>
                          <m:sub>
                            <m:r>
                              <a:rPr lang="sv-SE" sz="2400" b="0" i="1" dirty="0" smtClean="0">
                                <a:latin typeface="Cambria Math" charset="0"/>
                                <a:cs typeface="Georgia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Georgia"/>
                    <a:cs typeface="Georgia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7957" y="4480071"/>
                  <a:ext cx="572529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4DEBE78F-8FCE-8F40-9977-E2FB81AD9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10461" y="3645604"/>
            <a:ext cx="3620694" cy="175831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1511B2-F951-794F-95CF-C3D67C91874E}"/>
              </a:ext>
            </a:extLst>
          </p:cNvPr>
          <p:cNvCxnSpPr/>
          <p:nvPr/>
        </p:nvCxnSpPr>
        <p:spPr>
          <a:xfrm flipH="1" flipV="1">
            <a:off x="7065746" y="3720883"/>
            <a:ext cx="2274692" cy="70220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394C65-13D0-2449-B0B3-A82555C3D954}"/>
              </a:ext>
            </a:extLst>
          </p:cNvPr>
          <p:cNvCxnSpPr/>
          <p:nvPr/>
        </p:nvCxnSpPr>
        <p:spPr>
          <a:xfrm flipH="1">
            <a:off x="7065747" y="4652952"/>
            <a:ext cx="2282856" cy="68290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53E6B1-32F4-014A-8FF4-0053D27A2976}"/>
              </a:ext>
            </a:extLst>
          </p:cNvPr>
          <p:cNvCxnSpPr/>
          <p:nvPr/>
        </p:nvCxnSpPr>
        <p:spPr>
          <a:xfrm flipH="1" flipV="1">
            <a:off x="7065747" y="4164904"/>
            <a:ext cx="2288256" cy="388611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0BB6845-CA3E-A740-A504-6D1EF64983FF}"/>
                  </a:ext>
                </a:extLst>
              </p:cNvPr>
              <p:cNvSpPr txBox="1"/>
              <p:nvPr/>
            </p:nvSpPr>
            <p:spPr>
              <a:xfrm>
                <a:off x="7896427" y="3558010"/>
                <a:ext cx="5654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  <a:cs typeface="Georgia"/>
                            </a:rPr>
                            <m:t>𝑔</m:t>
                          </m:r>
                        </m:e>
                        <m:sub>
                          <m:r>
                            <a:rPr lang="sv-SE" sz="2400" b="0" i="1" dirty="0" smtClean="0">
                              <a:latin typeface="Cambria Math" charset="0"/>
                              <a:cs typeface="Georgia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0BB6845-CA3E-A740-A504-6D1EF6498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427" y="3558010"/>
                <a:ext cx="565411" cy="461665"/>
              </a:xfrm>
              <a:prstGeom prst="rect">
                <a:avLst/>
              </a:prstGeom>
              <a:blipFill>
                <a:blip r:embed="rId7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C1DC86-BC34-574A-BE5E-9B6F1AC48EA6}"/>
                  </a:ext>
                </a:extLst>
              </p:cNvPr>
              <p:cNvSpPr txBox="1"/>
              <p:nvPr/>
            </p:nvSpPr>
            <p:spPr>
              <a:xfrm>
                <a:off x="7960595" y="4997892"/>
                <a:ext cx="6453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  <a:cs typeface="Georgia"/>
                            </a:rPr>
                            <m:t>𝑔</m:t>
                          </m:r>
                        </m:e>
                        <m:sub>
                          <m:r>
                            <a:rPr lang="sv-SE" sz="2400" b="0" i="1" dirty="0" smtClean="0">
                              <a:latin typeface="Cambria Math" charset="0"/>
                              <a:cs typeface="Georgia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C1DC86-BC34-574A-BE5E-9B6F1AC48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595" y="4997892"/>
                <a:ext cx="645305" cy="461665"/>
              </a:xfrm>
              <a:prstGeom prst="rect">
                <a:avLst/>
              </a:prstGeom>
              <a:blipFill>
                <a:blip r:embed="rId8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DF94EC9-EBFE-ED4F-A333-650AAA05BE5A}"/>
                  </a:ext>
                </a:extLst>
              </p:cNvPr>
              <p:cNvSpPr txBox="1"/>
              <p:nvPr/>
            </p:nvSpPr>
            <p:spPr>
              <a:xfrm>
                <a:off x="7482953" y="4220955"/>
                <a:ext cx="5725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  <a:cs typeface="Georgia"/>
                            </a:rPr>
                            <m:t>𝑔</m:t>
                          </m:r>
                        </m:e>
                        <m:sub>
                          <m:r>
                            <a:rPr lang="sv-SE" sz="2400" b="0" i="1" dirty="0" smtClean="0">
                              <a:latin typeface="Cambria Math" charset="0"/>
                              <a:cs typeface="Georgi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DF94EC9-EBFE-ED4F-A333-650AAA05B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953" y="4220955"/>
                <a:ext cx="572529" cy="461665"/>
              </a:xfrm>
              <a:prstGeom prst="rect">
                <a:avLst/>
              </a:prstGeom>
              <a:blipFill>
                <a:blip r:embed="rId9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F1C68F6-1C0C-924E-8674-91ECD6C1D482}"/>
              </a:ext>
            </a:extLst>
          </p:cNvPr>
          <p:cNvSpPr txBox="1"/>
          <p:nvPr/>
        </p:nvSpPr>
        <p:spPr>
          <a:xfrm>
            <a:off x="1705754" y="5565810"/>
            <a:ext cx="4076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eorgia"/>
                <a:cs typeface="Georgia"/>
              </a:rPr>
              <a:t>One pilot: Estimate all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A87C0FA-49AE-DE41-A5CD-E7E123051F76}"/>
                  </a:ext>
                </a:extLst>
              </p:cNvPr>
              <p:cNvSpPr txBox="1"/>
              <p:nvPr/>
            </p:nvSpPr>
            <p:spPr>
              <a:xfrm>
                <a:off x="6263573" y="5565810"/>
                <a:ext cx="41216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  <a:cs typeface="Georgia"/>
                      </a:rPr>
                      <m:t>𝑀</m:t>
                    </m:r>
                  </m:oMath>
                </a14:m>
                <a:r>
                  <a:rPr lang="en-US" sz="2000" dirty="0">
                    <a:latin typeface="Georgia"/>
                    <a:cs typeface="Georgia"/>
                  </a:rPr>
                  <a:t> pilots to estimate all coefficients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A87C0FA-49AE-DE41-A5CD-E7E123051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573" y="5565810"/>
                <a:ext cx="4121641" cy="400110"/>
              </a:xfrm>
              <a:prstGeom prst="rect">
                <a:avLst/>
              </a:prstGeom>
              <a:blipFill>
                <a:blip r:embed="rId10"/>
                <a:stretch>
                  <a:fillRect t="-6061" b="-2424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80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E6463-6848-074D-A3B2-6C8D8066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Duplexing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75C1194-813D-D744-AD32-56185E646B1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2037347"/>
                <a:ext cx="11317288" cy="3859298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Time-division duplex (TDD): Separate uplink and downlink in 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pilots are needed</a:t>
                </a:r>
              </a:p>
              <a:p>
                <a:r>
                  <a:rPr lang="en-US" dirty="0"/>
                  <a:t>Frequency-division duplex (FDD): Separate uplink and downlink in frequency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pilots are needed</a:t>
                </a:r>
              </a:p>
              <a:p>
                <a:endParaRPr lang="en-US" dirty="0"/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=100, 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sv-SE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75C1194-813D-D744-AD32-56185E646B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2037347"/>
                <a:ext cx="11317288" cy="3859298"/>
              </a:xfrm>
              <a:blipFill>
                <a:blip r:embed="rId2"/>
                <a:stretch>
                  <a:fillRect l="-673" b="-65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8B655-B2AA-304E-BED5-5EEC233AA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17154-637F-AE47-92B5-1D1E6D58599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2020-04-19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DF3BE-B396-B94B-ACF4-F669C2C9C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15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7A97ED-C286-1145-8DE2-A2463A017A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08"/>
          <a:stretch/>
        </p:blipFill>
        <p:spPr>
          <a:xfrm>
            <a:off x="4893914" y="422029"/>
            <a:ext cx="3476364" cy="28452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F66D717-A23A-B846-B66E-5C384E6AB54F}"/>
              </a:ext>
            </a:extLst>
          </p:cNvPr>
          <p:cNvSpPr/>
          <p:nvPr/>
        </p:nvSpPr>
        <p:spPr>
          <a:xfrm>
            <a:off x="7970135" y="5364238"/>
            <a:ext cx="3758224" cy="6382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Georgia"/>
                <a:cs typeface="Georgia"/>
              </a:rPr>
              <a:t>TDD operation is key!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EEBF69BA-EC36-C445-8E23-808AC2D2A3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07"/>
          <a:stretch/>
        </p:blipFill>
        <p:spPr>
          <a:xfrm>
            <a:off x="8238392" y="422029"/>
            <a:ext cx="3651264" cy="284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5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6">
            <a:extLst>
              <a:ext uri="{FF2B5EF4-FFF2-40B4-BE49-F238E27FC236}">
                <a16:creationId xmlns:a16="http://schemas.microsoft.com/office/drawing/2014/main" id="{ACF101C4-9585-6A4D-B8AE-0708F3FB2D3B}"/>
              </a:ext>
            </a:extLst>
          </p:cNvPr>
          <p:cNvSpPr/>
          <p:nvPr/>
        </p:nvSpPr>
        <p:spPr>
          <a:xfrm>
            <a:off x="0" y="6047544"/>
            <a:ext cx="12192000" cy="191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168687-073F-7E48-B744-8E6838CE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Operating a TDD Massive MIMO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BD90D3E-0CBD-B047-8C08-159D98E75E1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Frames matched to coherence intervals</a:t>
                </a:r>
              </a:p>
              <a:p>
                <a:pPr lvl="1"/>
                <a:r>
                  <a:rPr lang="en-US" dirty="0"/>
                  <a:t>Fixed single-tap channel responses</a:t>
                </a:r>
              </a:p>
              <a:p>
                <a:pPr lvl="1"/>
                <a:r>
                  <a:rPr lang="en-US" dirty="0"/>
                  <a:t>Coherence time: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s</a:t>
                </a:r>
              </a:p>
              <a:p>
                <a:pPr lvl="1"/>
                <a:r>
                  <a:rPr lang="en-US" dirty="0"/>
                  <a:t>Coherence bandwidth: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Hz</a:t>
                </a:r>
              </a:p>
              <a:p>
                <a:pPr lvl="1"/>
                <a:r>
                  <a:rPr lang="en-US" dirty="0"/>
                  <a:t>Interval contains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>
                            <a:latin typeface="Cambria Math" charset="0"/>
                          </a:rPr>
                          <m:t>𝜏</m:t>
                        </m:r>
                      </m:e>
                      <m:sub>
                        <m:r>
                          <a:rPr lang="sv-SE" i="1" dirty="0">
                            <a:latin typeface="Cambria Math" charset="0"/>
                          </a:rPr>
                          <m:t>𝑐</m:t>
                        </m:r>
                      </m:sub>
                    </m:sSub>
                    <m:r>
                      <a:rPr lang="sv-SE" i="1" dirty="0">
                        <a:latin typeface="Cambria Math"/>
                      </a:rPr>
                      <m:t> =</m:t>
                    </m:r>
                    <m:sSub>
                      <m:sSub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sv-SE" i="1" dirty="0">
                            <a:latin typeface="Cambria Math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>
                            <a:latin typeface="Cambria Math" charset="0"/>
                          </a:rPr>
                          <m:t>𝐵</m:t>
                        </m:r>
                      </m:e>
                      <m:sub>
                        <m:r>
                          <a:rPr lang="sv-SE" i="1" dirty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symbols</a:t>
                </a:r>
              </a:p>
              <a:p>
                <a:pPr marL="0" indent="0">
                  <a:buNone/>
                </a:pPr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BD90D3E-0CBD-B047-8C08-159D98E75E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2EFF8-3C4C-E449-BEBB-5804F149E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30495-B45A-F545-9CA9-0E1BF2D562A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2020-04-19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057B5-1994-144A-B5A3-7766456C2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16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247D06-75A7-B642-BA86-A3D95C2E8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545" y="1878817"/>
            <a:ext cx="4876800" cy="437230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A5E5AE6-9D9B-684E-AACB-8A028607E5CF}"/>
              </a:ext>
            </a:extLst>
          </p:cNvPr>
          <p:cNvSpPr/>
          <p:nvPr/>
        </p:nvSpPr>
        <p:spPr bwMode="auto">
          <a:xfrm>
            <a:off x="7301017" y="5072063"/>
            <a:ext cx="439269" cy="679972"/>
          </a:xfrm>
          <a:prstGeom prst="rect">
            <a:avLst/>
          </a:prstGeom>
          <a:solidFill>
            <a:srgbClr val="FF0000">
              <a:alpha val="4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marR="0" indent="-3508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</a:pPr>
            <a:endParaRPr kumimoji="0" lang="en-US" sz="12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0B33A5-BCDF-8A4E-A7E1-0CA76D70127C}"/>
              </a:ext>
            </a:extLst>
          </p:cNvPr>
          <p:cNvSpPr/>
          <p:nvPr/>
        </p:nvSpPr>
        <p:spPr>
          <a:xfrm>
            <a:off x="2723594" y="4873494"/>
            <a:ext cx="29429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/>
              <a:t>Uplink pilots</a:t>
            </a:r>
            <a:r>
              <a:rPr lang="en-US" sz="2000" dirty="0"/>
              <a:t>:</a:t>
            </a:r>
          </a:p>
          <a:p>
            <a:pPr algn="ctr"/>
            <a:r>
              <a:rPr lang="en-US" sz="2000" dirty="0"/>
              <a:t>Enable channel estimation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804F28-561E-4846-8C16-C243978DFFE4}"/>
              </a:ext>
            </a:extLst>
          </p:cNvPr>
          <p:cNvCxnSpPr>
            <a:cxnSpLocks/>
          </p:cNvCxnSpPr>
          <p:nvPr/>
        </p:nvCxnSpPr>
        <p:spPr bwMode="auto">
          <a:xfrm flipV="1">
            <a:off x="5707316" y="5389032"/>
            <a:ext cx="1752836" cy="3296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0711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69E17-738B-004E-9529-E92879306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Uplink Massive MIMO system model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55FCCDE-2FCB-6E41-8BE2-0432631AD48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Received signal: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𝒚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𝑢𝑙</m:t>
                              </m:r>
                            </m:sub>
                          </m:sSub>
                        </m:e>
                      </m:rad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𝑮𝒙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𝒘</m:t>
                      </m:r>
                    </m:oMath>
                  </m:oMathPara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𝒚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   </m:t>
                      </m:r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𝑮</m:t>
                      </m:r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𝐾</m:t>
                                    </m:r>
                                  </m:sub>
                                  <m:sup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𝑀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𝐾</m:t>
                                    </m:r>
                                  </m:sub>
                                  <m:sup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𝑀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sv-SE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    </m:t>
                      </m:r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𝒙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   </m:t>
                      </m:r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𝒘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lvl="1">
                  <a:tabLst>
                    <a:tab pos="4968875" algn="l"/>
                  </a:tabLst>
                </a:pPr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Parameters are normalized: 	Maximum power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𝜌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𝑢𝑙</m:t>
                        </m:r>
                      </m:sub>
                    </m:sSub>
                  </m:oMath>
                </a14:m>
                <a:br>
                  <a:rPr lang="sv-SE" dirty="0">
                    <a:latin typeface="Georgia" charset="0"/>
                    <a:ea typeface="Georgia" charset="0"/>
                    <a:cs typeface="Georgia" charset="0"/>
                  </a:rPr>
                </a:br>
                <a:r>
                  <a:rPr lang="sv-SE" dirty="0">
                    <a:latin typeface="Georgia" charset="0"/>
                    <a:ea typeface="Georgia" charset="0"/>
                    <a:cs typeface="Georgia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𝑥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1</m:t>
                        </m:r>
                      </m:sub>
                    </m:sSub>
                    <m:r>
                      <a:rPr lang="sv-SE" i="1">
                        <a:latin typeface="Cambria Math" charset="0"/>
                        <a:ea typeface="Georgia" charset="0"/>
                        <a:cs typeface="Georgia" charset="0"/>
                      </a:rPr>
                      <m:t>,…,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𝑥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 has power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  <a:ea typeface="Georgia" charset="0"/>
                        <a:cs typeface="Georgia" charset="0"/>
                      </a:rPr>
                      <m:t>≤1</m:t>
                    </m:r>
                  </m:oMath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lvl="1"/>
                <a:r>
                  <a:rPr lang="sv-SE" dirty="0">
                    <a:ea typeface="Cambria Math" charset="0"/>
                    <a:cs typeface="Cambria Math" charset="0"/>
                  </a:rPr>
                  <a:t>Channel </a:t>
                </a:r>
                <a:r>
                  <a:rPr lang="sv-SE" dirty="0" err="1">
                    <a:ea typeface="Cambria Math" charset="0"/>
                    <a:cs typeface="Cambria Math" charset="0"/>
                  </a:rPr>
                  <a:t>of</a:t>
                </a:r>
                <a:r>
                  <a:rPr lang="sv-SE" dirty="0">
                    <a:ea typeface="Cambria Math" charset="0"/>
                    <a:cs typeface="Cambria Math" charset="0"/>
                  </a:rPr>
                  <a:t> </a:t>
                </a:r>
                <a:r>
                  <a:rPr lang="sv-SE" dirty="0" err="1">
                    <a:ea typeface="Cambria Math" charset="0"/>
                    <a:cs typeface="Cambria Math" charset="0"/>
                  </a:rPr>
                  <a:t>user</a:t>
                </a:r>
                <a:r>
                  <a:rPr lang="sv-SE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v-SE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</m:oMath>
                </a14:m>
                <a:r>
                  <a:rPr lang="sv-SE" dirty="0">
                    <a:ea typeface="Cambria Math" charset="0"/>
                    <a:cs typeface="Cambria Math" charset="0"/>
                  </a:rPr>
                  <a:t>: 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sv-S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  <m:sup>
                        <m:r>
                          <a:rPr lang="sv-S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p>
                    </m:sSubSup>
                    <m:r>
                      <a:rPr lang="sv-SE" i="1">
                        <a:latin typeface="Cambria Math" charset="0"/>
                        <a:ea typeface="Cambria Math" charset="0"/>
                        <a:cs typeface="Cambria Math" charset="0"/>
                      </a:rPr>
                      <m:t>,…,</m:t>
                    </m:r>
                    <m:sSubSup>
                      <m:sSubSupPr>
                        <m:ctrlPr>
                          <a:rPr lang="sv-SE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sv-S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  <m:sup>
                        <m:r>
                          <a:rPr lang="sv-S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𝑀</m:t>
                        </m:r>
                      </m:sup>
                    </m:sSubSup>
                    <m:r>
                      <a:rPr lang="sv-SE" i="1">
                        <a:latin typeface="Cambria Math" charset="0"/>
                        <a:ea typeface="Cambria Math" charset="0"/>
                        <a:cs typeface="Cambria Math" charset="0"/>
                      </a:rPr>
                      <m:t>∼</m:t>
                    </m:r>
                    <m:r>
                      <a:rPr lang="sv-SE" i="1">
                        <a:latin typeface="Cambria Math" charset="0"/>
                        <a:ea typeface="Cambria Math" charset="0"/>
                        <a:cs typeface="Cambria Math" charset="0"/>
                      </a:rPr>
                      <m:t>𝐶𝑁</m:t>
                    </m:r>
                    <m:r>
                      <a:rPr lang="sv-SE" i="1">
                        <a:latin typeface="Cambria Math" charset="0"/>
                        <a:ea typeface="Cambria Math" charset="0"/>
                        <a:cs typeface="Cambria Math" charset="0"/>
                      </a:rPr>
                      <m:t>(0,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sv-SE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lvl="1"/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Normalized noise: 	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  <a:ea typeface="Georgia" charset="0"/>
                        <a:cs typeface="Georgia" charset="0"/>
                      </a:rPr>
                      <m:t>𝒘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∼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𝐶𝑁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(</m:t>
                    </m:r>
                    <m:r>
                      <a:rPr lang="en-US" b="1" i="1">
                        <a:latin typeface="Cambria Math" charset="0"/>
                        <a:ea typeface="Georgia" charset="0"/>
                        <a:cs typeface="Georgia" charset="0"/>
                      </a:rPr>
                      <m:t>𝟎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𝑰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𝑀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)</m:t>
                    </m:r>
                  </m:oMath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55FCCDE-2FCB-6E41-8BE2-0432631AD4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819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DB21A-25B9-3E44-A272-61962CEE8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37761-FB58-E746-BFB1-90F5564EA99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2020-04-19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8EE42-3794-0447-9FD0-8D6F07EA8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17</a:t>
            </a:fld>
            <a:endParaRPr lang="sv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A39890-D340-7A4A-8DB9-796521874213}"/>
              </a:ext>
            </a:extLst>
          </p:cNvPr>
          <p:cNvSpPr txBox="1"/>
          <p:nvPr/>
        </p:nvSpPr>
        <p:spPr>
          <a:xfrm>
            <a:off x="7370617" y="5712279"/>
            <a:ext cx="3499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eorgia"/>
                <a:cs typeface="Georgia"/>
              </a:rPr>
              <a:t>Large-scale fading coefficient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1ABDBE-8B59-BF43-93C5-BB63782C3F36}"/>
              </a:ext>
            </a:extLst>
          </p:cNvPr>
          <p:cNvCxnSpPr>
            <a:cxnSpLocks/>
          </p:cNvCxnSpPr>
          <p:nvPr/>
        </p:nvCxnSpPr>
        <p:spPr>
          <a:xfrm flipH="1" flipV="1">
            <a:off x="7214465" y="5352973"/>
            <a:ext cx="183862" cy="35930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79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9175-C967-4E44-B306-B17FD17DB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of power and large-scale fading coefficients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0725F6B-3DA3-1C45-91B1-47139AED5CB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8166737" cy="4066288"/>
              </a:xfrm>
            </p:spPr>
            <p:txBody>
              <a:bodyPr/>
              <a:lstStyle/>
              <a:p>
                <a:r>
                  <a:rPr lang="en-US" dirty="0"/>
                  <a:t>Maximum SNR of user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𝜌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𝑢𝑙</m:t>
                        </m:r>
                      </m:sub>
                    </m:sSub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spcBef>
                    <a:spcPts val="0"/>
                  </a:spcBef>
                </a:pPr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How to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𝜌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𝑢𝑙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𝑢𝑙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sv-SE">
                              <a:latin typeface="Cambria Math" charset="0"/>
                            </a:rPr>
                            <m:t>Uplink</m:t>
                          </m:r>
                          <m:r>
                            <a:rPr lang="sv-SE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sv-SE">
                              <a:latin typeface="Cambria Math" charset="0"/>
                            </a:rPr>
                            <m:t>radiated</m:t>
                          </m:r>
                          <m:r>
                            <a:rPr lang="sv-SE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sv-SE">
                              <a:latin typeface="Cambria Math" charset="0"/>
                            </a:rPr>
                            <m:t>power</m:t>
                          </m:r>
                          <m:r>
                            <a:rPr lang="sv-SE" i="1">
                              <a:latin typeface="Cambria Math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sv-SE">
                              <a:latin typeface="Cambria Math" charset="0"/>
                            </a:rPr>
                            <m:t>Antenna</m:t>
                          </m:r>
                          <m:r>
                            <a:rPr lang="sv-SE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sv-SE">
                              <a:latin typeface="Cambria Math" charset="0"/>
                            </a:rPr>
                            <m:t>gains</m:t>
                          </m:r>
                        </m:num>
                        <m:den>
                          <m:r>
                            <a:rPr lang="sv-SE" i="1">
                              <a:latin typeface="Cambria Math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How to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dirty="0"/>
                  <a:t>Example: 3GPP-type model at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i="1">
                              <a:latin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sv-SE" i="1">
                              <a:latin typeface="Cambria Math" charset="0"/>
                            </a:rPr>
                            <m:t>−1.53</m:t>
                          </m:r>
                        </m:sup>
                      </m:sSup>
                      <m:sSup>
                        <m:sSup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sv-SE" b="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−3.76</m:t>
                          </m:r>
                        </m:sup>
                      </m:sSup>
                      <m:r>
                        <a:rPr lang="sv-SE" i="1">
                          <a:latin typeface="Cambria Math" charset="0"/>
                        </a:rPr>
                        <m:t>       </m:t>
                      </m:r>
                      <m:r>
                        <m:rPr>
                          <m:sty m:val="p"/>
                        </m:rPr>
                        <a:rPr lang="sv-SE">
                          <a:latin typeface="Cambria Math" charset="0"/>
                        </a:rPr>
                        <m:t>for</m:t>
                      </m:r>
                      <m:r>
                        <a:rPr lang="sv-SE" i="1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</a:rPr>
                        <m:t>≥35 </m:t>
                      </m:r>
                      <m:r>
                        <m:rPr>
                          <m:sty m:val="p"/>
                        </m:rPr>
                        <a:rPr lang="sv-SE">
                          <a:latin typeface="Cambria Math" charset="0"/>
                        </a:rPr>
                        <m:t>m</m:t>
                      </m:r>
                    </m:oMath>
                  </m:oMathPara>
                </a14:m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0725F6B-3DA3-1C45-91B1-47139AED5C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8166737" cy="4066288"/>
              </a:xfrm>
              <a:blipFill>
                <a:blip r:embed="rId2"/>
                <a:stretch>
                  <a:fillRect l="-932" t="-2188" b="-812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EC436-78F9-2A45-BB21-1B4226BB6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7F057-7327-A048-87F6-5A9C5099092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2020-04-19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CF9A0-AAF4-554B-B9A8-B1B78BB45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18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FBB821-928A-1947-9A70-0DB316F246EE}"/>
                  </a:ext>
                </a:extLst>
              </p:cNvPr>
              <p:cNvSpPr txBox="1"/>
              <p:nvPr/>
            </p:nvSpPr>
            <p:spPr>
              <a:xfrm>
                <a:off x="6500383" y="4028151"/>
                <a:ext cx="17774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charset="0"/>
                              <a:cs typeface="Georgia"/>
                            </a:rPr>
                            <m:t>𝑁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charset="0"/>
                              <a:cs typeface="Georgia"/>
                            </a:rPr>
                            <m:t>0</m:t>
                          </m:r>
                        </m:sub>
                      </m:sSub>
                      <m:r>
                        <a:rPr lang="sv-SE" sz="2400" b="0" i="1" smtClean="0">
                          <a:latin typeface="Cambria Math" charset="0"/>
                          <a:cs typeface="Georgia"/>
                        </a:rPr>
                        <m:t>=</m:t>
                      </m:r>
                      <m:sSup>
                        <m:sSupPr>
                          <m:ctrlPr>
                            <a:rPr lang="sv-SE" sz="2400" b="0" i="1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pPr>
                        <m:e>
                          <m:r>
                            <a:rPr lang="sv-SE" sz="2400" b="0" i="1" smtClean="0">
                              <a:latin typeface="Cambria Math" charset="0"/>
                              <a:cs typeface="Georgia"/>
                            </a:rPr>
                            <m:t>10</m:t>
                          </m:r>
                        </m:e>
                        <m:sup>
                          <m:r>
                            <a:rPr lang="sv-SE" sz="2400" b="0" i="1" smtClean="0">
                              <a:latin typeface="Cambria Math" charset="0"/>
                              <a:cs typeface="Georgia"/>
                            </a:rPr>
                            <m:t>−17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FBB821-928A-1947-9A70-0DB316F24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383" y="4028151"/>
                <a:ext cx="177747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DABE18-3C01-D74E-8148-1E353449B53F}"/>
              </a:ext>
            </a:extLst>
          </p:cNvPr>
          <p:cNvCxnSpPr>
            <a:cxnSpLocks/>
          </p:cNvCxnSpPr>
          <p:nvPr/>
        </p:nvCxnSpPr>
        <p:spPr>
          <a:xfrm flipH="1" flipV="1">
            <a:off x="5470358" y="3702685"/>
            <a:ext cx="1067003" cy="58893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E68A37B-7008-E848-9B96-FC95C8AE1D33}"/>
                  </a:ext>
                </a:extLst>
              </p:cNvPr>
              <p:cNvSpPr/>
              <p:nvPr/>
            </p:nvSpPr>
            <p:spPr>
              <a:xfrm>
                <a:off x="8331443" y="2550695"/>
                <a:ext cx="3758224" cy="16202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Georgia"/>
                    <a:cs typeface="Georgia"/>
                  </a:rPr>
                  <a:t>Typical values: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sv-S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 </m:t>
                      </m:r>
                      <m:r>
                        <m:rPr>
                          <m:sty m:val="p"/>
                        </m:rPr>
                        <a:rPr lang="sv-SE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MHz</m:t>
                      </m:r>
                    </m:oMath>
                  </m:oMathPara>
                </a14:m>
                <a:endParaRPr lang="sv-SE" sz="24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Georgia"/>
                    <a:cs typeface="Georgia"/>
                  </a:rPr>
                  <a:t>Radiated power: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Georgia"/>
                      </a:rPr>
                      <m:t>100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Georgia"/>
                    <a:cs typeface="Georgia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Georgia"/>
                    <a:cs typeface="Georgia"/>
                  </a:rPr>
                  <a:t>mW</a:t>
                </a:r>
                <a:endParaRPr lang="en-US" sz="2400" dirty="0">
                  <a:solidFill>
                    <a:schemeClr val="tx1"/>
                  </a:solidFill>
                  <a:latin typeface="Georgia"/>
                  <a:cs typeface="Georgia"/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Georgia"/>
                    <a:cs typeface="Georgia"/>
                  </a:rPr>
                  <a:t>Antenna gains =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Georgia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Georgia"/>
                    <a:cs typeface="Georgia"/>
                  </a:rPr>
                  <a:t> dBi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E68A37B-7008-E848-9B96-FC95C8AE1D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443" y="2550695"/>
                <a:ext cx="3758224" cy="1620252"/>
              </a:xfrm>
              <a:prstGeom prst="rect">
                <a:avLst/>
              </a:prstGeom>
              <a:blipFill>
                <a:blip r:embed="rId4"/>
                <a:stretch>
                  <a:fillRect l="-671" t="-775" b="-620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E38556-13D2-074F-9950-FC8EC9BA7DA2}"/>
                  </a:ext>
                </a:extLst>
              </p:cNvPr>
              <p:cNvSpPr/>
              <p:nvPr/>
            </p:nvSpPr>
            <p:spPr>
              <a:xfrm>
                <a:off x="8331441" y="4602110"/>
                <a:ext cx="3758225" cy="12532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Georgia"/>
                    <a:cs typeface="Georgia"/>
                  </a:rPr>
                  <a:t>Typical values: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sv-S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=35 </m:t>
                    </m:r>
                    <m:r>
                      <m:rPr>
                        <m:sty m:val="p"/>
                      </m:rPr>
                      <a:rPr lang="sv-SE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sv-SE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sv-S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=−73 </m:t>
                    </m:r>
                    <m:r>
                      <m:rPr>
                        <m:sty m:val="p"/>
                      </m:rPr>
                      <a:rPr lang="sv-SE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dB</m:t>
                    </m:r>
                  </m:oMath>
                </a14:m>
                <a:endParaRPr lang="sv-SE" sz="24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sv-SE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sv-SE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sty m:val="p"/>
                      </m:rPr>
                      <a:rPr lang="sv-SE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sv-SE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sv-SE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sv-S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128</m:t>
                    </m:r>
                    <m:r>
                      <a:rPr lang="sv-SE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v-SE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dB</m:t>
                    </m:r>
                  </m:oMath>
                </a14:m>
                <a:endParaRPr lang="sv-SE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E38556-13D2-074F-9950-FC8EC9BA7D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441" y="4602110"/>
                <a:ext cx="3758225" cy="1253258"/>
              </a:xfrm>
              <a:prstGeom prst="rect">
                <a:avLst/>
              </a:prstGeom>
              <a:blipFill>
                <a:blip r:embed="rId5"/>
                <a:stretch>
                  <a:fillRect t="-990" b="-693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88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7F682-4936-074E-8872-30CC0D35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CEFC7-4E55-314D-AEAD-EFB9ABCC51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E" dirty="0"/>
              <a:t>Massive MIMO is multi-user MIMO with many antennas and users</a:t>
            </a:r>
          </a:p>
          <a:p>
            <a:pPr lvl="1"/>
            <a:r>
              <a:rPr lang="en-SE" dirty="0"/>
              <a:t>No strict definition exists</a:t>
            </a:r>
          </a:p>
          <a:p>
            <a:pPr lvl="1"/>
            <a:endParaRPr lang="en-SE" dirty="0"/>
          </a:p>
          <a:p>
            <a:r>
              <a:rPr lang="en-SE" dirty="0"/>
              <a:t>TDD operation</a:t>
            </a:r>
          </a:p>
          <a:p>
            <a:pPr lvl="1"/>
            <a:r>
              <a:rPr lang="en-SE" dirty="0"/>
              <a:t>Divide time-frequency resources into frames</a:t>
            </a:r>
          </a:p>
          <a:p>
            <a:pPr lvl="1"/>
            <a:r>
              <a:rPr lang="en-SE" dirty="0"/>
              <a:t>Match frame size to coherence intervals</a:t>
            </a:r>
          </a:p>
          <a:p>
            <a:pPr lvl="1"/>
            <a:r>
              <a:rPr lang="en-SE" dirty="0"/>
              <a:t>Send pilots in uplink for channel estimation</a:t>
            </a:r>
          </a:p>
          <a:p>
            <a:pPr lvl="1"/>
            <a:r>
              <a:rPr lang="en-SE" dirty="0"/>
              <a:t>Switch </a:t>
            </a:r>
            <a:r>
              <a:rPr lang="en-SE"/>
              <a:t>between uplink</a:t>
            </a:r>
            <a:r>
              <a:rPr lang="sv-SE" dirty="0"/>
              <a:t>/</a:t>
            </a:r>
            <a:r>
              <a:rPr lang="en-SE"/>
              <a:t>downlink data</a:t>
            </a:r>
            <a:r>
              <a:rPr lang="sv-SE" dirty="0"/>
              <a:t> in </a:t>
            </a:r>
            <a:r>
              <a:rPr lang="en-US" dirty="0"/>
              <a:t>same coherence interval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2F60D-4E98-CE4B-908C-5715DF2F3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A1C54-96CF-4548-8F69-E06FBF31721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2020-04-19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49583-07FA-0E4F-A34B-B8C9073FE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3819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2A4FB-4A14-384F-A915-557C0D18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Outline of this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A7F1B-1E1F-0344-9628-1B4EA86EC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E" dirty="0"/>
              <a:t>Channel coherence intervals</a:t>
            </a:r>
          </a:p>
          <a:p>
            <a:pPr lvl="1"/>
            <a:r>
              <a:rPr lang="en-SE" dirty="0"/>
              <a:t>Coherence time and coherence bandwidth</a:t>
            </a:r>
          </a:p>
          <a:p>
            <a:endParaRPr lang="en-SE" dirty="0"/>
          </a:p>
          <a:p>
            <a:r>
              <a:rPr lang="en-SE" dirty="0"/>
              <a:t>Massive MIMO</a:t>
            </a:r>
          </a:p>
          <a:p>
            <a:pPr lvl="1"/>
            <a:r>
              <a:rPr lang="en-SE" dirty="0"/>
              <a:t>Motivation and basic properties</a:t>
            </a:r>
          </a:p>
          <a:p>
            <a:pPr lvl="1"/>
            <a:r>
              <a:rPr lang="en-SE" dirty="0"/>
              <a:t>Duplexing modes</a:t>
            </a:r>
          </a:p>
          <a:p>
            <a:pPr lvl="1"/>
            <a:r>
              <a:rPr lang="en-SE" dirty="0"/>
              <a:t>Uplink system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045CC-72F0-E94F-976C-842ED0320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4C24B-25C8-8C40-9A6F-56AC0E55D12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2020-04-19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74995-109A-ED4D-BE8B-14B579D00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07442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F21BFF-2CC7-8E4B-B185-CAAAE16B27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E" dirty="0"/>
              <a:t>End of Lecture 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F26CC-E97B-E745-96BA-A837C0071D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SE" dirty="0"/>
              <a:t>TSKS14 Multiple Antenna Communications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70912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67E69-8991-554B-91D2-C62273FB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time-invariant channels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3F844E0-F750-A844-9FB4-D90954328AE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Is the channel a linear time-invariant (LTI) filter?</a:t>
                </a:r>
              </a:p>
              <a:p>
                <a:pPr lvl="1"/>
                <a:r>
                  <a:rPr lang="en-US" dirty="0"/>
                  <a:t>Linearity due to Maxwell’s equations</a:t>
                </a:r>
              </a:p>
              <a:p>
                <a:pPr lvl="1">
                  <a:spcBef>
                    <a:spcPts val="0"/>
                  </a:spcBef>
                </a:pPr>
                <a:endParaRPr lang="en-US" dirty="0"/>
              </a:p>
              <a:p>
                <a:r>
                  <a:rPr lang="en-US" dirty="0"/>
                  <a:t>Coherence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Time that channel is </a:t>
                </a:r>
                <a:r>
                  <a:rPr lang="en-US" i="1" dirty="0"/>
                  <a:t>approximately</a:t>
                </a:r>
                <a:r>
                  <a:rPr lang="en-US" dirty="0"/>
                  <a:t> time-invariant</a:t>
                </a:r>
              </a:p>
              <a:p>
                <a:pPr lvl="1"/>
                <a:r>
                  <a:rPr lang="en-US" dirty="0"/>
                  <a:t>Simple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𝜆</m:t>
                    </m:r>
                    <m:r>
                      <a:rPr lang="en-US" i="1">
                        <a:latin typeface="Cambria Math" charset="0"/>
                      </a:rPr>
                      <m:t>/(2</m:t>
                    </m:r>
                    <m:r>
                      <a:rPr lang="en-US" i="1">
                        <a:latin typeface="Cambria Math" charset="0"/>
                      </a:rPr>
                      <m:t>𝑣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𝜆</m:t>
                    </m:r>
                    <m:r>
                      <a:rPr lang="en-US" i="1">
                        <a:latin typeface="Cambria Math" charset="0"/>
                      </a:rPr>
                      <m:t>/(4</m:t>
                    </m:r>
                    <m:r>
                      <a:rPr lang="en-US" i="1">
                        <a:latin typeface="Cambria Math" charset="0"/>
                      </a:rPr>
                      <m:t>𝑣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seconds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3F844E0-F750-A844-9FB4-D90954328A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0D168-43C0-6B43-A4E2-AE2D34D57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7D559-3FF6-EB42-BACF-44640E6A8AB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2020-04-19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E4146-E95F-A94D-862A-E874DB0D6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3</a:t>
            </a:fld>
            <a:endParaRPr lang="sv-SE" dirty="0"/>
          </a:p>
        </p:txBody>
      </p:sp>
      <p:grpSp>
        <p:nvGrpSpPr>
          <p:cNvPr id="7" name="Group 23">
            <a:extLst>
              <a:ext uri="{FF2B5EF4-FFF2-40B4-BE49-F238E27FC236}">
                <a16:creationId xmlns:a16="http://schemas.microsoft.com/office/drawing/2014/main" id="{4CB7446F-7C7C-1941-A3B0-491D4FA10F53}"/>
              </a:ext>
            </a:extLst>
          </p:cNvPr>
          <p:cNvGrpSpPr>
            <a:grpSpLocks/>
          </p:cNvGrpSpPr>
          <p:nvPr/>
        </p:nvGrpSpPr>
        <p:grpSpPr bwMode="auto">
          <a:xfrm>
            <a:off x="4230687" y="1859689"/>
            <a:ext cx="3730625" cy="576263"/>
            <a:chOff x="1701" y="1389"/>
            <a:chExt cx="2350" cy="363"/>
          </a:xfrm>
        </p:grpSpPr>
        <p:cxnSp>
          <p:nvCxnSpPr>
            <p:cNvPr id="8" name="AutoShape 24">
              <a:extLst>
                <a:ext uri="{FF2B5EF4-FFF2-40B4-BE49-F238E27FC236}">
                  <a16:creationId xmlns:a16="http://schemas.microsoft.com/office/drawing/2014/main" id="{D05CD67E-4A96-B043-8D6F-9F9CEAA8357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249" y="1570"/>
              <a:ext cx="385" cy="1"/>
            </a:xfrm>
            <a:prstGeom prst="straightConnector1">
              <a:avLst/>
            </a:prstGeom>
            <a:noFill/>
            <a:ln w="15875">
              <a:solidFill>
                <a:srgbClr val="0033CC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AutoShape 25">
              <a:extLst>
                <a:ext uri="{FF2B5EF4-FFF2-40B4-BE49-F238E27FC236}">
                  <a16:creationId xmlns:a16="http://schemas.microsoft.com/office/drawing/2014/main" id="{E92C6F35-A0CE-3946-8B2E-C00D27F94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1389"/>
              <a:ext cx="817" cy="363"/>
            </a:xfrm>
            <a:prstGeom prst="roundRect">
              <a:avLst>
                <a:gd name="adj" fmla="val 3907"/>
              </a:avLst>
            </a:prstGeom>
            <a:noFill/>
            <a:ln w="19050" algn="ctr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>
                      <a:alpha val="14999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26">
                  <a:extLst>
                    <a:ext uri="{FF2B5EF4-FFF2-40B4-BE49-F238E27FC236}">
                      <a16:creationId xmlns:a16="http://schemas.microsoft.com/office/drawing/2014/main" id="{7917E92A-18DC-9742-B8BD-4777FA9EBD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26" y="1434"/>
                  <a:ext cx="817" cy="2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sv-SE" sz="2000" b="0" i="0" dirty="0" smtClean="0">
                            <a:latin typeface="Cambria Math" charset="0"/>
                          </a:rPr>
                          <m:t>Channel</m:t>
                        </m:r>
                      </m:oMath>
                    </m:oMathPara>
                  </a14:m>
                  <a:endParaRPr lang="sv-SE" sz="2000" dirty="0"/>
                </a:p>
              </p:txBody>
            </p:sp>
          </mc:Choice>
          <mc:Fallback xmlns="">
            <p:sp>
              <p:nvSpPr>
                <p:cNvPr id="10" name="Text Box 26">
                  <a:extLst>
                    <a:ext uri="{FF2B5EF4-FFF2-40B4-BE49-F238E27FC236}">
                      <a16:creationId xmlns:a16="http://schemas.microsoft.com/office/drawing/2014/main" id="{7917E92A-18DC-9742-B8BD-4777FA9EBD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6" y="1434"/>
                  <a:ext cx="817" cy="2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AutoShape 27">
              <a:extLst>
                <a:ext uri="{FF2B5EF4-FFF2-40B4-BE49-F238E27FC236}">
                  <a16:creationId xmlns:a16="http://schemas.microsoft.com/office/drawing/2014/main" id="{1DC2B603-5D6B-5E4D-AAAB-138EEFD76D1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18" y="1571"/>
              <a:ext cx="402" cy="0"/>
            </a:xfrm>
            <a:prstGeom prst="straightConnector1">
              <a:avLst/>
            </a:prstGeom>
            <a:noFill/>
            <a:ln w="15875">
              <a:solidFill>
                <a:srgbClr val="0033CC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28">
                  <a:extLst>
                    <a:ext uri="{FF2B5EF4-FFF2-40B4-BE49-F238E27FC236}">
                      <a16:creationId xmlns:a16="http://schemas.microsoft.com/office/drawing/2014/main" id="{E765BB6D-48B4-BD45-B796-D2C8AB8E60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01" y="1434"/>
                  <a:ext cx="318" cy="2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 algn="l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20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sv-SE" sz="2000" b="0" i="1" smtClean="0">
                            <a:latin typeface="Cambria Math" charset="0"/>
                          </a:rPr>
                          <m:t>(</m:t>
                        </m:r>
                        <m:r>
                          <a:rPr lang="sv-SE" sz="2000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sv-SE" sz="20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sv-SE" sz="2000" i="1" dirty="0">
                    <a:latin typeface="Cambria Math" charset="0"/>
                  </a:endParaRPr>
                </a:p>
              </p:txBody>
            </p:sp>
          </mc:Choice>
          <mc:Fallback xmlns="">
            <p:sp>
              <p:nvSpPr>
                <p:cNvPr id="12" name="Text 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01" y="1434"/>
                  <a:ext cx="318" cy="27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05" r="-120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29">
                  <a:extLst>
                    <a:ext uri="{FF2B5EF4-FFF2-40B4-BE49-F238E27FC236}">
                      <a16:creationId xmlns:a16="http://schemas.microsoft.com/office/drawing/2014/main" id="{6D12EEF8-2216-2446-898A-B26540C66D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84" y="1447"/>
                  <a:ext cx="367" cy="2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 xmlns:m="http://schemas.openxmlformats.org/officeDocument/2006/math">
                      <m:r>
                        <a:rPr lang="sv-SE" sz="20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𝑦</m:t>
                      </m:r>
                    </m:oMath>
                  </a14:m>
                  <a:r>
                    <a:rPr lang="sv-SE" sz="2000" dirty="0">
                      <a:solidFill>
                        <a:schemeClr val="tx1"/>
                      </a:solidFill>
                      <a:latin typeface="Bookman Old Style" pitchFamily="18" charset="0"/>
                    </a:rPr>
                    <a:t>(t)</a:t>
                  </a:r>
                </a:p>
              </p:txBody>
            </p:sp>
          </mc:Choice>
          <mc:Fallback xmlns="">
            <p:sp>
              <p:nvSpPr>
                <p:cNvPr id="13" name="Text 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84" y="1447"/>
                  <a:ext cx="367" cy="25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882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5D228EB-1AB0-9548-B054-E314F268FC78}"/>
              </a:ext>
            </a:extLst>
          </p:cNvPr>
          <p:cNvSpPr/>
          <p:nvPr/>
        </p:nvSpPr>
        <p:spPr>
          <a:xfrm>
            <a:off x="3077059" y="5826794"/>
            <a:ext cx="6448952" cy="574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Proportional to wavelength, inversely to speed 𝑣</a:t>
            </a:r>
          </a:p>
        </p:txBody>
      </p:sp>
    </p:spTree>
    <p:extLst>
      <p:ext uri="{BB962C8B-B14F-4D97-AF65-F5344CB8AC3E}">
        <p14:creationId xmlns:p14="http://schemas.microsoft.com/office/powerpoint/2010/main" val="272600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753E4-E750-FC4B-87F1-CC05AD208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dispersion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67A1397-FD9F-7547-81CF-475980AEBC5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Is the channel dispersive?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Coherence bandwidth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𝐵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spcAft>
                    <a:spcPts val="600"/>
                  </a:spcAft>
                </a:pPr>
                <a:r>
                  <a:rPr lang="en-US" dirty="0"/>
                  <a:t>Bandwidth over which frequency response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𝐺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charset="0"/>
                          </a:rPr>
                          <m:t>𝑓</m:t>
                        </m:r>
                      </m:e>
                    </m:d>
                    <m:r>
                      <a:rPr lang="sv-SE" i="1">
                        <a:latin typeface="Cambria Math" charset="0"/>
                      </a:rPr>
                      <m:t>≈</m:t>
                    </m:r>
                    <m:r>
                      <a:rPr lang="sv-SE" i="1">
                        <a:latin typeface="Cambria Math" charset="0"/>
                      </a:rPr>
                      <m:t>𝑔</m:t>
                    </m:r>
                  </m:oMath>
                </a14:m>
                <a:r>
                  <a:rPr lang="en-US" dirty="0"/>
                  <a:t> is almost constant: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>
                          <a:latin typeface="Cambria Math" charset="0"/>
                        </a:rPr>
                        <m:t>𝑔</m:t>
                      </m:r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sv-SE" i="1">
                          <a:latin typeface="Cambria Math" charset="0"/>
                        </a:rPr>
                        <m:t>=</m:t>
                      </m:r>
                      <m:r>
                        <a:rPr lang="sv-SE" i="1">
                          <a:latin typeface="Cambria Math" charset="0"/>
                        </a:rPr>
                        <m:t>𝑔</m:t>
                      </m:r>
                      <m:r>
                        <a:rPr lang="sv-SE" i="1">
                          <a:latin typeface="Cambria Math" charset="0"/>
                        </a:rPr>
                        <m:t>⋅</m:t>
                      </m:r>
                      <m:r>
                        <a:rPr lang="sv-SE" i="1">
                          <a:latin typeface="Cambria Math" charset="0"/>
                        </a:rPr>
                        <m:t>𝛿</m:t>
                      </m:r>
                      <m:r>
                        <a:rPr lang="sv-SE" i="1">
                          <a:latin typeface="Cambria Math" charset="0"/>
                        </a:rPr>
                        <m:t>(</m:t>
                      </m:r>
                      <m:r>
                        <a:rPr lang="sv-SE" i="1">
                          <a:latin typeface="Cambria Math" charset="0"/>
                        </a:rPr>
                        <m:t>𝑡</m:t>
                      </m:r>
                      <m:r>
                        <a:rPr lang="sv-SE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Simple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𝐵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𝑐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=</m:t>
                    </m:r>
                    <m:r>
                      <a:rPr lang="sv-SE" i="1">
                        <a:latin typeface="Cambria Math" charset="0"/>
                      </a:rPr>
                      <m:t>𝑐</m:t>
                    </m:r>
                    <m:r>
                      <a:rPr lang="sv-SE" i="1">
                        <a:latin typeface="Cambria Math" charset="0"/>
                      </a:rPr>
                      <m:t>/|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sv-SE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sv-SE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|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𝐵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𝑐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=</m:t>
                    </m:r>
                    <m:r>
                      <a:rPr lang="sv-SE" i="1">
                        <a:latin typeface="Cambria Math" charset="0"/>
                      </a:rPr>
                      <m:t>𝑐</m:t>
                    </m:r>
                    <m:r>
                      <a:rPr lang="sv-SE" i="1">
                        <a:latin typeface="Cambria Math" charset="0"/>
                      </a:rPr>
                      <m:t>/(2</m:t>
                    </m:r>
                    <m:d>
                      <m:dPr>
                        <m:begChr m:val="|"/>
                        <m:endChr m:val="|"/>
                        <m:ctrlPr>
                          <a:rPr lang="sv-SE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𝑑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sv-SE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a:rPr lang="sv-SE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𝑑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sv-SE">
                                <a:latin typeface="Cambria Math" panose="02040503050406030204" pitchFamily="18" charset="0"/>
                              </a:rPr>
                              <m:t>min</m:t>
                            </m:r>
                          </m:sub>
                        </m:sSub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Hz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67A1397-FD9F-7547-81CF-475980AEBC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45979-2230-7943-8457-7F8D92B06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93C9D-C8A7-1640-84A2-0AAF73B455C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2020-04-19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906F6-27DB-5846-999F-5FE63CB38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4</a:t>
            </a:fld>
            <a:endParaRPr lang="sv-SE" dirty="0"/>
          </a:p>
        </p:txBody>
      </p:sp>
      <p:grpSp>
        <p:nvGrpSpPr>
          <p:cNvPr id="7" name="Group 23">
            <a:extLst>
              <a:ext uri="{FF2B5EF4-FFF2-40B4-BE49-F238E27FC236}">
                <a16:creationId xmlns:a16="http://schemas.microsoft.com/office/drawing/2014/main" id="{2736E35B-032E-4A4B-99B7-5CC58C555347}"/>
              </a:ext>
            </a:extLst>
          </p:cNvPr>
          <p:cNvGrpSpPr>
            <a:grpSpLocks/>
          </p:cNvGrpSpPr>
          <p:nvPr/>
        </p:nvGrpSpPr>
        <p:grpSpPr bwMode="auto">
          <a:xfrm>
            <a:off x="2570909" y="1830357"/>
            <a:ext cx="3730625" cy="576263"/>
            <a:chOff x="1701" y="1389"/>
            <a:chExt cx="2350" cy="363"/>
          </a:xfrm>
        </p:grpSpPr>
        <p:cxnSp>
          <p:nvCxnSpPr>
            <p:cNvPr id="8" name="AutoShape 24">
              <a:extLst>
                <a:ext uri="{FF2B5EF4-FFF2-40B4-BE49-F238E27FC236}">
                  <a16:creationId xmlns:a16="http://schemas.microsoft.com/office/drawing/2014/main" id="{F436F3D1-6203-EE4D-B4CC-6A4E9F8C03E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249" y="1570"/>
              <a:ext cx="385" cy="1"/>
            </a:xfrm>
            <a:prstGeom prst="straightConnector1">
              <a:avLst/>
            </a:prstGeom>
            <a:noFill/>
            <a:ln w="15875">
              <a:solidFill>
                <a:srgbClr val="0033CC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AutoShape 25">
              <a:extLst>
                <a:ext uri="{FF2B5EF4-FFF2-40B4-BE49-F238E27FC236}">
                  <a16:creationId xmlns:a16="http://schemas.microsoft.com/office/drawing/2014/main" id="{CD2D5427-6B9D-7A44-BE0B-7BB3253D2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1389"/>
              <a:ext cx="817" cy="363"/>
            </a:xfrm>
            <a:prstGeom prst="roundRect">
              <a:avLst>
                <a:gd name="adj" fmla="val 3907"/>
              </a:avLst>
            </a:prstGeom>
            <a:noFill/>
            <a:ln w="19050" algn="ctr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>
                      <a:alpha val="14999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26">
                  <a:extLst>
                    <a:ext uri="{FF2B5EF4-FFF2-40B4-BE49-F238E27FC236}">
                      <a16:creationId xmlns:a16="http://schemas.microsoft.com/office/drawing/2014/main" id="{27FC981F-5E09-BC46-B8FB-2E4ABDC870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26" y="1434"/>
                  <a:ext cx="817" cy="2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sv-SE" sz="2000" b="0" i="0" dirty="0" smtClean="0">
                            <a:latin typeface="Cambria Math" charset="0"/>
                          </a:rPr>
                          <m:t>Channel</m:t>
                        </m:r>
                      </m:oMath>
                    </m:oMathPara>
                  </a14:m>
                  <a:endParaRPr lang="sv-SE" sz="2000" dirty="0"/>
                </a:p>
              </p:txBody>
            </p:sp>
          </mc:Choice>
          <mc:Fallback xmlns="">
            <p:sp>
              <p:nvSpPr>
                <p:cNvPr id="10" name="Text Box 26">
                  <a:extLst>
                    <a:ext uri="{FF2B5EF4-FFF2-40B4-BE49-F238E27FC236}">
                      <a16:creationId xmlns:a16="http://schemas.microsoft.com/office/drawing/2014/main" id="{27FC981F-5E09-BC46-B8FB-2E4ABDC87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6" y="1434"/>
                  <a:ext cx="817" cy="2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AutoShape 27">
              <a:extLst>
                <a:ext uri="{FF2B5EF4-FFF2-40B4-BE49-F238E27FC236}">
                  <a16:creationId xmlns:a16="http://schemas.microsoft.com/office/drawing/2014/main" id="{69AD1F29-CC1F-074D-ADA0-09F3B47869A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18" y="1571"/>
              <a:ext cx="402" cy="0"/>
            </a:xfrm>
            <a:prstGeom prst="straightConnector1">
              <a:avLst/>
            </a:prstGeom>
            <a:noFill/>
            <a:ln w="15875">
              <a:solidFill>
                <a:srgbClr val="0033CC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28">
                  <a:extLst>
                    <a:ext uri="{FF2B5EF4-FFF2-40B4-BE49-F238E27FC236}">
                      <a16:creationId xmlns:a16="http://schemas.microsoft.com/office/drawing/2014/main" id="{ECB05966-0E54-AE4C-93E4-0AFEDBC142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01" y="1434"/>
                  <a:ext cx="318" cy="2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 algn="l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20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sv-SE" sz="2000" b="0" i="1" smtClean="0">
                            <a:latin typeface="Cambria Math" charset="0"/>
                          </a:rPr>
                          <m:t>(</m:t>
                        </m:r>
                        <m:r>
                          <a:rPr lang="sv-SE" sz="2000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sv-SE" sz="20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sv-SE" sz="2000" i="1" dirty="0">
                    <a:latin typeface="Cambria Math" charset="0"/>
                  </a:endParaRPr>
                </a:p>
              </p:txBody>
            </p:sp>
          </mc:Choice>
          <mc:Fallback xmlns="">
            <p:sp>
              <p:nvSpPr>
                <p:cNvPr id="12" name="Text 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01" y="1434"/>
                  <a:ext cx="318" cy="27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05" r="-120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29">
                  <a:extLst>
                    <a:ext uri="{FF2B5EF4-FFF2-40B4-BE49-F238E27FC236}">
                      <a16:creationId xmlns:a16="http://schemas.microsoft.com/office/drawing/2014/main" id="{34CAFFE7-187B-0E41-97D7-12CE83926D4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84" y="1447"/>
                  <a:ext cx="367" cy="2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 xmlns:m="http://schemas.openxmlformats.org/officeDocument/2006/math">
                      <m:r>
                        <a:rPr lang="sv-SE" sz="20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𝑦</m:t>
                      </m:r>
                    </m:oMath>
                  </a14:m>
                  <a:r>
                    <a:rPr lang="sv-SE" sz="2000" dirty="0">
                      <a:solidFill>
                        <a:schemeClr val="tx1"/>
                      </a:solidFill>
                      <a:latin typeface="Bookman Old Style" pitchFamily="18" charset="0"/>
                    </a:rPr>
                    <a:t>(t)</a:t>
                  </a:r>
                </a:p>
              </p:txBody>
            </p:sp>
          </mc:Choice>
          <mc:Fallback xmlns="">
            <p:sp>
              <p:nvSpPr>
                <p:cNvPr id="13" name="Text 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84" y="1447"/>
                  <a:ext cx="367" cy="25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882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CBDDA56-E38E-1A48-88E8-B0CCC32BEF0E}"/>
              </a:ext>
            </a:extLst>
          </p:cNvPr>
          <p:cNvSpPr/>
          <p:nvPr/>
        </p:nvSpPr>
        <p:spPr>
          <a:xfrm>
            <a:off x="3249230" y="5826794"/>
            <a:ext cx="6104609" cy="574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Inversely proportional to path length difference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620AD07-D277-B345-80C6-239A78B51C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624" y="1241866"/>
            <a:ext cx="5256584" cy="20110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4517C76-4FBD-3D45-A000-6D42DEB86B0F}"/>
                  </a:ext>
                </a:extLst>
              </p:cNvPr>
              <p:cNvSpPr/>
              <p:nvPr/>
            </p:nvSpPr>
            <p:spPr>
              <a:xfrm>
                <a:off x="7238290" y="1358245"/>
                <a:ext cx="8660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charset="0"/>
                        </a:rPr>
                        <m:t>|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charset="0"/>
                            </a:rPr>
                            <m:t>𝑓</m:t>
                          </m:r>
                        </m:e>
                      </m:d>
                      <m:r>
                        <a:rPr lang="sv-SE" b="0" i="1" smtClean="0"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4517C76-4FBD-3D45-A000-6D42DEB86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290" y="1358245"/>
                <a:ext cx="866006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44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0C3D-7A46-7842-A5B8-DF6A9E37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Coherence interval (block fading)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70049C6-322E-4946-9EC6-7DBBBF6ECBB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2203241"/>
                <a:ext cx="8902435" cy="3693404"/>
              </a:xfrm>
            </p:spPr>
            <p:txBody>
              <a:bodyPr/>
              <a:lstStyle/>
              <a:p>
                <a:endParaRPr lang="en-SE" dirty="0"/>
              </a:p>
              <a:p>
                <a:endParaRPr lang="en-SE" dirty="0"/>
              </a:p>
              <a:p>
                <a:endParaRPr lang="en-SE" dirty="0"/>
              </a:p>
              <a:p>
                <a:endParaRPr lang="en-SE" dirty="0"/>
              </a:p>
              <a:p>
                <a:endParaRPr lang="en-SE" dirty="0"/>
              </a:p>
              <a:p>
                <a:r>
                  <a:rPr lang="en-US" dirty="0"/>
                  <a:t>Divide bandwidth and time resources into coherence intervals</a:t>
                </a:r>
              </a:p>
              <a:p>
                <a:pPr lvl="1"/>
                <a:r>
                  <a:rPr lang="en-US" dirty="0"/>
                  <a:t>According to sampling theorem: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𝜏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𝐵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sv-SE">
                          <a:latin typeface="Cambria Math" charset="0"/>
                        </a:rPr>
                        <m:t>complex</m:t>
                      </m:r>
                      <m:r>
                        <a:rPr lang="sv-SE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>
                          <a:latin typeface="Cambria Math" charset="0"/>
                        </a:rPr>
                        <m:t>samples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Channel time-invariant and described by a scalar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70049C6-322E-4946-9EC6-7DBBBF6EC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2203241"/>
                <a:ext cx="8902435" cy="3693404"/>
              </a:xfrm>
              <a:blipFill>
                <a:blip r:embed="rId2"/>
                <a:stretch>
                  <a:fillRect l="-855" b="-82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E3E18C-4769-7E4D-A63F-FC2736AE0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10627-B055-D24C-B233-D31CE07B62C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2020-04-19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7F723-9B64-9946-81FB-55BFAA730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5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7A1FA1-27C3-544E-8900-6155F2F32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852" y="1609286"/>
            <a:ext cx="7362295" cy="26863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31CF697-D6AB-1B45-A05E-86A2D25CFC1E}"/>
              </a:ext>
            </a:extLst>
          </p:cNvPr>
          <p:cNvSpPr/>
          <p:nvPr/>
        </p:nvSpPr>
        <p:spPr>
          <a:xfrm>
            <a:off x="8891316" y="5708464"/>
            <a:ext cx="3083095" cy="8311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This is an example of fast fading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93ED2D-491F-F944-8318-6F8A5417B7B1}"/>
                  </a:ext>
                </a:extLst>
              </p:cNvPr>
              <p:cNvSpPr/>
              <p:nvPr/>
            </p:nvSpPr>
            <p:spPr>
              <a:xfrm>
                <a:off x="7564582" y="1623239"/>
                <a:ext cx="47077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sv-SE" sz="2000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93ED2D-491F-F944-8318-6F8A5417B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582" y="1623239"/>
                <a:ext cx="47077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2E12F54-98CC-9948-9E4E-FFC423DB2938}"/>
                  </a:ext>
                </a:extLst>
              </p:cNvPr>
              <p:cNvSpPr/>
              <p:nvPr/>
            </p:nvSpPr>
            <p:spPr>
              <a:xfrm>
                <a:off x="9713057" y="2273680"/>
                <a:ext cx="49930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sv-SE" sz="2000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2E12F54-98CC-9948-9E4E-FFC423DB2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057" y="2273680"/>
                <a:ext cx="49930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97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343D-9265-F047-BE70-AEF05835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How large is </a:t>
            </a:r>
            <a:r>
              <a:rPr lang="en-SE"/>
              <a:t>a coherence </a:t>
            </a:r>
            <a:r>
              <a:rPr lang="en-SE" dirty="0"/>
              <a:t>interval?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9A3C976-B48D-374B-B6AA-D395BAD8552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Example: </a:t>
                </a:r>
                <a:r>
                  <a:rPr lang="en-SE"/>
                  <a:t>Support </a:t>
                </a:r>
                <a:r>
                  <a:rPr lang="en-SE" dirty="0"/>
                  <a:t>vehicular speed in suburban area:</a:t>
                </a:r>
                <a:endParaRPr lang="sv-SE" b="0" i="1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=30 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=108 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km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S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  <m:r>
                            <a:rPr lang="sv-SE" i="1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=1000 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sv-SE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sv-S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SE" dirty="0"/>
                  <a:t>Typical carrier frequency: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</m:t>
                    </m:r>
                    <m:r>
                      <m:rPr>
                        <m:sty m:val="p"/>
                      </m:rPr>
                      <a:rPr lang="sv-S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GHz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=15 </m:t>
                    </m:r>
                    <m:r>
                      <m:rPr>
                        <m:sty m:val="p"/>
                      </m:rPr>
                      <a:rPr lang="sv-SE" b="0" i="0" smtClean="0">
                        <a:latin typeface="Cambria Math" panose="02040503050406030204" pitchFamily="18" charset="0"/>
                      </a:rPr>
                      <m:t>cm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SE" dirty="0"/>
              </a:p>
              <a:p>
                <a:pPr lvl="1"/>
                <a:r>
                  <a:rPr lang="en-SE" dirty="0"/>
                  <a:t>Coherence time: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𝑐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i="1">
                            <a:latin typeface="Cambria Math" charset="0"/>
                          </a:rPr>
                          <m:t>𝜆</m:t>
                        </m:r>
                      </m:num>
                      <m:den>
                        <m:r>
                          <a:rPr lang="sv-SE" i="1">
                            <a:latin typeface="Cambria Math" charset="0"/>
                          </a:rPr>
                          <m:t>2</m:t>
                        </m:r>
                        <m:r>
                          <a:rPr lang="sv-SE" i="1">
                            <a:latin typeface="Cambria Math" charset="0"/>
                          </a:rPr>
                          <m:t>𝑣</m:t>
                        </m:r>
                      </m:den>
                    </m:f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0.15</m:t>
                        </m:r>
                      </m:num>
                      <m:den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∙30</m:t>
                        </m:r>
                      </m:den>
                    </m:f>
                    <m:r>
                      <a:rPr lang="sv-SE" b="0" i="1" smtClean="0">
                        <a:latin typeface="Cambria Math" panose="02040503050406030204" pitchFamily="18" charset="0"/>
                      </a:rPr>
                      <m:t>=2.5 </m:t>
                    </m:r>
                    <m:r>
                      <m:rPr>
                        <m:sty m:val="p"/>
                      </m:rPr>
                      <a:rPr lang="sv-SE" b="0" i="0" smtClean="0">
                        <a:latin typeface="Cambria Math" panose="02040503050406030204" pitchFamily="18" charset="0"/>
                      </a:rPr>
                      <m:t>ms</m:t>
                    </m:r>
                  </m:oMath>
                </a14:m>
                <a:endParaRPr lang="en-SE" dirty="0"/>
              </a:p>
              <a:p>
                <a:pPr lvl="1"/>
                <a:r>
                  <a:rPr lang="en-SE" dirty="0"/>
                  <a:t>Coherence bandwidth: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𝐵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𝑐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i="1">
                            <a:latin typeface="Cambria Math" charset="0"/>
                          </a:rPr>
                          <m:t>𝑐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>
                                    <a:latin typeface="Cambria Math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sv-SE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sub>
                            </m:sSub>
                            <m:r>
                              <a:rPr lang="sv-SE" i="1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>
                                    <a:latin typeface="Cambria Math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sv-SE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num>
                      <m:den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  <m:r>
                      <a:rPr lang="sv-SE" b="0" i="1" smtClean="0">
                        <a:latin typeface="Cambria Math" panose="02040503050406030204" pitchFamily="18" charset="0"/>
                      </a:rPr>
                      <m:t>=300 </m:t>
                    </m:r>
                    <m:r>
                      <m:rPr>
                        <m:sty m:val="p"/>
                      </m:rPr>
                      <a:rPr lang="sv-SE" b="0" i="0" smtClean="0">
                        <a:latin typeface="Cambria Math" panose="02040503050406030204" pitchFamily="18" charset="0"/>
                      </a:rPr>
                      <m:t>kHz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9A3C976-B48D-374B-B6AA-D395BAD855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1B874-9BEA-2C46-9D19-D22FF3F91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ED8D2-F8D5-F24E-A677-5EF25C8A6A4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2020-04-19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CCF65-8D7B-FA42-8559-D6FE860A0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6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7FC1E6D-5E0E-E047-88E4-DF2BC4497904}"/>
                  </a:ext>
                </a:extLst>
              </p:cNvPr>
              <p:cNvSpPr/>
              <p:nvPr/>
            </p:nvSpPr>
            <p:spPr>
              <a:xfrm>
                <a:off x="3857268" y="5443208"/>
                <a:ext cx="4049220" cy="8311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E" sz="2400" b="1" dirty="0">
                    <a:solidFill>
                      <a:schemeClr val="tx1"/>
                    </a:solidFill>
                  </a:rPr>
                  <a:t>Coherence interval: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𝜏</m:t>
                          </m:r>
                        </m:e>
                        <m:sub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𝑐</m:t>
                          </m:r>
                        </m:sub>
                      </m:sSub>
                      <m:r>
                        <a:rPr lang="sv-SE" sz="240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sv-S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750</m:t>
                      </m:r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sv-SE" sz="2400">
                          <a:solidFill>
                            <a:schemeClr val="tx1"/>
                          </a:solidFill>
                          <a:latin typeface="Cambria Math" charset="0"/>
                        </a:rPr>
                        <m:t>complex</m:t>
                      </m:r>
                      <m:r>
                        <a:rPr lang="sv-SE" sz="2400">
                          <a:solidFill>
                            <a:schemeClr val="tx1"/>
                          </a:solidFill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 sz="2400">
                          <a:solidFill>
                            <a:schemeClr val="tx1"/>
                          </a:solidFill>
                          <a:latin typeface="Cambria Math" charset="0"/>
                        </a:rPr>
                        <m:t>samples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7FC1E6D-5E0E-E047-88E4-DF2BC44979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268" y="5443208"/>
                <a:ext cx="4049220" cy="831131"/>
              </a:xfrm>
              <a:prstGeom prst="rect">
                <a:avLst/>
              </a:prstGeom>
              <a:blipFill>
                <a:blip r:embed="rId3"/>
                <a:stretch>
                  <a:fillRect t="-5970" b="-89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481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1D4F6-5508-CF46-B77F-6E834DEC7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Multiuser MIMO Communication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B276293-33BA-5B41-B441-D46FBADE087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Uplink</a:t>
                </a:r>
              </a:p>
              <a:p>
                <a:pPr lvl="1"/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users to base station</a:t>
                </a:r>
              </a:p>
              <a:p>
                <a:pPr lvl="1"/>
                <a:r>
                  <a:rPr lang="en-US" dirty="0"/>
                  <a:t>Multipoint-to-point MIMO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D0wnlink</a:t>
                </a:r>
              </a:p>
              <a:p>
                <a:pPr lvl="1"/>
                <a:r>
                  <a:rPr lang="en-US" dirty="0"/>
                  <a:t>From base station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users</a:t>
                </a:r>
              </a:p>
              <a:p>
                <a:pPr lvl="1"/>
                <a:r>
                  <a:rPr lang="en-US" dirty="0"/>
                  <a:t>Point-to-multipoint MIMO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B276293-33BA-5B41-B441-D46FBADE08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58033-FAD3-5B45-979B-CC2AF3D6A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46726-5C69-124F-93F8-7AD5C9E170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2020-04-19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D54C1-3562-4B44-8202-BE3AC8CB5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7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DBFF76-5F57-474E-9448-E4F140521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65991"/>
            <a:ext cx="4557131" cy="11372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36C7CF-54C1-9544-BF1A-114CC450E6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224" y="1830357"/>
            <a:ext cx="4763907" cy="11888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FFA0A4B-04A0-1F42-BEA7-02FEFFF37080}"/>
                  </a:ext>
                </a:extLst>
              </p:cNvPr>
              <p:cNvSpPr txBox="1"/>
              <p:nvPr/>
            </p:nvSpPr>
            <p:spPr>
              <a:xfrm>
                <a:off x="8502992" y="3241187"/>
                <a:ext cx="180690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charset="0"/>
                        <a:cs typeface="Georgia"/>
                      </a:rPr>
                      <m:t>𝑀</m:t>
                    </m:r>
                  </m:oMath>
                </a14:m>
                <a:r>
                  <a:rPr lang="en-US" sz="2400" dirty="0">
                    <a:latin typeface="Georgia"/>
                    <a:cs typeface="Georgia"/>
                  </a:rPr>
                  <a:t>-antenna</a:t>
                </a:r>
                <a:br>
                  <a:rPr lang="en-US" sz="2400" dirty="0">
                    <a:latin typeface="Georgia"/>
                    <a:cs typeface="Georgia"/>
                  </a:rPr>
                </a:br>
                <a:r>
                  <a:rPr lang="en-US" sz="2400" dirty="0">
                    <a:latin typeface="Georgia"/>
                    <a:cs typeface="Georgia"/>
                  </a:rPr>
                  <a:t>base station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FFA0A4B-04A0-1F42-BEA7-02FEFFF37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992" y="3241187"/>
                <a:ext cx="1806905" cy="830997"/>
              </a:xfrm>
              <a:prstGeom prst="rect">
                <a:avLst/>
              </a:prstGeom>
              <a:blipFill>
                <a:blip r:embed="rId5"/>
                <a:stretch>
                  <a:fillRect l="-5594" t="-4478" r="-3497" b="-1492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0F4741-9EDD-7B46-8DE7-5DE434E8B8C8}"/>
              </a:ext>
            </a:extLst>
          </p:cNvPr>
          <p:cNvCxnSpPr/>
          <p:nvPr/>
        </p:nvCxnSpPr>
        <p:spPr>
          <a:xfrm flipH="1" flipV="1">
            <a:off x="8386078" y="2708070"/>
            <a:ext cx="545432" cy="569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4BF8A2-73D2-EE47-827E-838AF3E2AC2F}"/>
              </a:ext>
            </a:extLst>
          </p:cNvPr>
          <p:cNvCxnSpPr/>
          <p:nvPr/>
        </p:nvCxnSpPr>
        <p:spPr>
          <a:xfrm flipH="1">
            <a:off x="8450246" y="4066956"/>
            <a:ext cx="481264" cy="421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746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1674-0AC9-964E-9D1E-7BEF6C0F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Multiuser MIMO vs. Massive MIMO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9CBD17B-0934-454A-A089-03E6B0EEFE8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Conventional multiuser MIMO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𝑀</m:t>
                    </m:r>
                    <m:r>
                      <a:rPr lang="en-US" i="1" smtClean="0">
                        <a:latin typeface="Cambria Math" charset="0"/>
                      </a:rPr>
                      <m:t>≤8,  </m:t>
                    </m:r>
                    <m:r>
                      <a:rPr lang="en-US" i="1" smtClean="0">
                        <a:latin typeface="Cambria Math" charset="0"/>
                      </a:rPr>
                      <m:t>𝐾</m:t>
                    </m:r>
                    <m:r>
                      <a:rPr lang="en-US" i="1" smtClean="0">
                        <a:latin typeface="Cambria Math" charset="0"/>
                      </a:rPr>
                      <m:t>≤4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Used in LTE and </a:t>
                </a:r>
                <a:r>
                  <a:rPr lang="en-US" dirty="0" err="1"/>
                  <a:t>WiFi</a:t>
                </a:r>
                <a:endParaRPr lang="en-US" dirty="0"/>
              </a:p>
              <a:p>
                <a:pPr lvl="1"/>
                <a:r>
                  <a:rPr lang="en-US" dirty="0"/>
                  <a:t>Seldom reaches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charset="0"/>
                      </a:rPr>
                      <m:t>min</m:t>
                    </m:r>
                    <m:r>
                      <a:rPr lang="en-US" i="1">
                        <a:latin typeface="Cambria Math" charset="0"/>
                      </a:rPr>
                      <m:t>⁡(</m:t>
                    </m:r>
                    <m:r>
                      <a:rPr lang="en-US" i="1">
                        <a:latin typeface="Cambria Math" charset="0"/>
                      </a:rPr>
                      <m:t>𝑀</m:t>
                    </m:r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</a:rPr>
                      <m:t>𝐾</m:t>
                    </m:r>
                    <m:r>
                      <a:rPr lang="en-US" i="1">
                        <a:latin typeface="Cambria Math" charset="0"/>
                      </a:rPr>
                      <m:t>)=</m:t>
                    </m:r>
                    <m:r>
                      <a:rPr lang="en-US" i="1">
                        <a:latin typeface="Cambria Math" charset="0"/>
                      </a:rPr>
                      <m:t>𝐾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capacity gain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Massive MIMO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𝑀</m:t>
                    </m:r>
                    <m:r>
                      <a:rPr lang="en-US" i="1" smtClean="0">
                        <a:latin typeface="Cambria Math" charset="0"/>
                      </a:rPr>
                      <m:t>≈100,  </m:t>
                    </m:r>
                    <m:r>
                      <a:rPr lang="en-US" i="1" smtClean="0">
                        <a:latin typeface="Cambria Math" charset="0"/>
                      </a:rPr>
                      <m:t>𝐾</m:t>
                    </m:r>
                    <m:r>
                      <a:rPr lang="en-US" i="1" smtClean="0">
                        <a:latin typeface="Cambria Math" charset="0"/>
                      </a:rPr>
                      <m:t>≈10</m:t>
                    </m:r>
                  </m:oMath>
                </a14:m>
                <a:r>
                  <a:rPr lang="en-US" dirty="0"/>
                  <a:t> (or more)</a:t>
                </a:r>
              </a:p>
              <a:p>
                <a:pPr lvl="1"/>
                <a:r>
                  <a:rPr lang="en-US" dirty="0"/>
                  <a:t>More directive signals: </a:t>
                </a:r>
                <a:br>
                  <a:rPr lang="en-US" dirty="0"/>
                </a:br>
                <a:r>
                  <a:rPr lang="en-US" dirty="0"/>
                  <a:t>Less randomness, larger beamforming gain, less interference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9CBD17B-0934-454A-A089-03E6B0EEF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D631E-B1CE-1145-859B-F0780684F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56EA7-A117-854C-91F0-26E7E3ECA0B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2020-04-19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90B8E-407F-F44E-9290-1E72AB90B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8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5597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C2C01-9096-F441-8DCE-A6308BB70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Massive MIMO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B9FC44E-EE73-8F40-9A79-DA907553A01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0582997" cy="4066288"/>
              </a:xfrm>
            </p:spPr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SE" dirty="0"/>
                  <a:t>Recall: Sum Capacity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𝐾</m:t>
                    </m:r>
                    <m:r>
                      <a:rPr lang="en-US" i="1" dirty="0">
                        <a:latin typeface="Cambria Math" charset="0"/>
                      </a:rPr>
                      <m:t>=2</m:t>
                    </m:r>
                  </m:oMath>
                </a14:m>
                <a:r>
                  <a:rPr lang="en-SE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sv-SE">
                                      <a:latin typeface="Cambria Math" panose="02040503050406030204" pitchFamily="18" charset="0"/>
                                    </a:rPr>
                                    <m:t>det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b="1" i="1">
                                              <a:latin typeface="Cambria Math" charset="0"/>
                                            </a:rPr>
                                            <m:t>𝑰</m:t>
                                          </m:r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𝑀</m:t>
                                          </m:r>
                                        </m:sub>
                                      </m:sSub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𝑢𝑙</m:t>
                                          </m:r>
                                        </m:sub>
                                      </m:sSub>
                                      <m:r>
                                        <a:rPr lang="sv-SE" b="1" i="1">
                                          <a:latin typeface="Cambria Math" charset="0"/>
                                        </a:rPr>
                                        <m:t>𝑮</m:t>
                                      </m:r>
                                      <m:sSup>
                                        <m:sSup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sv-SE" b="1" i="1">
                                              <a:latin typeface="Cambria Math" charset="0"/>
                                            </a:rPr>
                                            <m:t>𝑮</m:t>
                                          </m:r>
                                        </m:e>
                                        <m:sup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𝐻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sv-SE">
                                      <a:latin typeface="Cambria Math" panose="02040503050406030204" pitchFamily="18" charset="0"/>
                                    </a:rPr>
                                    <m:t>det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b="1" i="1">
                                              <a:latin typeface="Cambria Math" charset="0"/>
                                            </a:rPr>
                                            <m:t>𝑰</m:t>
                                          </m:r>
                                        </m:e>
                                        <m:sub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𝑢𝑙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sv-SE" b="1" i="1">
                                              <a:latin typeface="Cambria Math" charset="0"/>
                                            </a:rPr>
                                            <m:t>𝑮</m:t>
                                          </m:r>
                                        </m:e>
                                        <m:sup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𝐻</m:t>
                                          </m:r>
                                        </m:sup>
                                      </m:sSup>
                                      <m:r>
                                        <a:rPr lang="sv-SE" b="1" i="1">
                                          <a:latin typeface="Cambria Math" charset="0"/>
                                        </a:rPr>
                                        <m:t>𝑮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SE" dirty="0"/>
              </a:p>
              <a:p>
                <a:pPr marL="0" indent="0">
                  <a:buNone/>
                </a:pPr>
                <a:endParaRPr lang="en-SE" dirty="0"/>
              </a:p>
              <a:p>
                <a:pPr lvl="1"/>
                <a:r>
                  <a:rPr lang="en-SE" dirty="0"/>
                  <a:t>If </a:t>
                </a:r>
                <a14:m>
                  <m:oMath xmlns:m="http://schemas.openxmlformats.org/officeDocument/2006/math">
                    <m:r>
                      <a:rPr lang="sv-SE" b="1" i="1">
                        <a:latin typeface="Cambria Math" charset="0"/>
                      </a:rPr>
                      <m:t>𝑮</m:t>
                    </m:r>
                    <m:r>
                      <a:rPr lang="sv-SE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b="1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sv-S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SE" dirty="0"/>
                  <a:t>:		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1" i="1">
                            <a:latin typeface="Cambria Math" charset="0"/>
                          </a:rPr>
                          <m:t>𝑮</m:t>
                        </m:r>
                      </m:e>
                      <m:sup>
                        <m:r>
                          <a:rPr lang="sv-SE" i="1">
                            <a:latin typeface="Cambria Math" charset="0"/>
                          </a:rPr>
                          <m:t>𝐻</m:t>
                        </m:r>
                      </m:sup>
                    </m:sSup>
                    <m:r>
                      <a:rPr lang="sv-SE" b="1" i="1">
                        <a:latin typeface="Cambria Math" charset="0"/>
                      </a:rPr>
                      <m:t>𝑮</m:t>
                    </m:r>
                    <m:r>
                      <a:rPr lang="sv-SE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sv-SE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sv-SE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sv-SE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v-SE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b="1" i="1" smtClean="0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bSup>
                                <m:sSubSupPr>
                                  <m:ctrlPr>
                                    <a:rPr lang="sv-SE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sv-SE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p>
                                <m:sSupPr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sv-SE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v-SE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SE" dirty="0"/>
              </a:p>
              <a:p>
                <a:pPr lvl="1"/>
                <a:endParaRPr lang="en-SE" dirty="0"/>
              </a:p>
              <a:p>
                <a:pPr lvl="1"/>
                <a:r>
                  <a:rPr lang="en-SE" dirty="0"/>
                  <a:t>Expanding sum capacity:</a:t>
                </a:r>
              </a:p>
              <a:p>
                <a:pPr marL="5397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sv-SE">
                                      <a:latin typeface="Cambria Math" panose="02040503050406030204" pitchFamily="18" charset="0"/>
                                    </a:rPr>
                                    <m:t>det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b="1" i="1">
                                              <a:latin typeface="Cambria Math" charset="0"/>
                                            </a:rPr>
                                            <m:t>𝑰</m:t>
                                          </m:r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𝑢𝑙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sv-SE" b="1" i="1">
                                              <a:latin typeface="Cambria Math" charset="0"/>
                                            </a:rPr>
                                            <m:t>𝑮</m:t>
                                          </m:r>
                                        </m:e>
                                        <m:sup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𝐻</m:t>
                                          </m:r>
                                        </m:sup>
                                      </m:sSup>
                                      <m:r>
                                        <a:rPr lang="sv-SE" b="1" i="1">
                                          <a:latin typeface="Cambria Math" charset="0"/>
                                        </a:rPr>
                                        <m:t>𝑮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1+</m:t>
                                  </m:r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𝑢𝑙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sv-SE" b="1" i="1">
                                                  <a:latin typeface="Cambria Math" charset="0"/>
                                                </a:rPr>
                                                <m:t>𝒈</m:t>
                                              </m:r>
                                            </m:e>
                                            <m:sub>
                                              <m:r>
                                                <a:rPr lang="sv-SE" i="1">
                                                  <a:latin typeface="Cambria Math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d>
                                <m:d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1+</m:t>
                                  </m:r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𝑢𝑙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sv-SE" b="1" i="1">
                                                  <a:latin typeface="Cambria Math" charset="0"/>
                                                </a:rPr>
                                                <m:t>𝒈</m:t>
                                              </m:r>
                                            </m:e>
                                            <m:sub>
                                              <m:r>
                                                <a:rPr lang="sv-S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</a:rPr>
                                    <m:t>𝑢𝑙</m:t>
                                  </m:r>
                                </m:sub>
                                <m:sup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sv-SE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sv-SE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sv-SE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sv-SE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sv-SE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sv-SE" dirty="0">
                    <a:ea typeface="Cambria Math" panose="02040503050406030204" pitchFamily="18" charset="0"/>
                  </a:rPr>
                  <a:t>			       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v-SE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>
                                    <a:latin typeface="Cambria Math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sv-SE" i="1">
                                    <a:latin typeface="Cambria Math" charset="0"/>
                                  </a:rPr>
                                  <m:t>𝑢𝑙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b="1" i="1">
                                            <a:latin typeface="Cambria Math" charset="0"/>
                                          </a:rPr>
                                          <m:t>𝒈</m:t>
                                        </m:r>
                                      </m:e>
                                      <m:sub>
                                        <m:r>
                                          <a:rPr lang="sv-SE" i="1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sv-SE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SE" dirty="0"/>
                  <a:t>+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v-SE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>
                                    <a:latin typeface="Cambria Math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sv-SE" i="1">
                                    <a:latin typeface="Cambria Math" charset="0"/>
                                  </a:rPr>
                                  <m:t>𝑢𝑙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b="1" i="1">
                                            <a:latin typeface="Cambria Math" charset="0"/>
                                          </a:rPr>
                                          <m:t>𝒈</m:t>
                                        </m:r>
                                      </m:e>
                                      <m:sub>
                                        <m:r>
                                          <a:rPr lang="sv-SE" i="1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sv-SE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B9FC44E-EE73-8F40-9A79-DA907553A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0582997" cy="4066288"/>
              </a:xfrm>
              <a:blipFill>
                <a:blip r:embed="rId2"/>
                <a:stretch>
                  <a:fillRect l="-719" t="-2188" b="-281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1F0F00-B6DD-5F46-8372-B41DCFB8B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1CD58-07D1-EC41-8B73-63C2A008B4B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2020-04-19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EEC2-ED55-C947-A07C-2DEF43726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9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B9D14B-B34A-6643-830D-81EC4E28ED0C}"/>
                  </a:ext>
                </a:extLst>
              </p:cNvPr>
              <p:cNvSpPr txBox="1"/>
              <p:nvPr/>
            </p:nvSpPr>
            <p:spPr>
              <a:xfrm>
                <a:off x="4502726" y="6218080"/>
                <a:ext cx="3799886" cy="4038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Georgia"/>
                    <a:cs typeface="Georgia"/>
                  </a:rPr>
                  <a:t>Equality if and only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sSub>
                      <m:sSubPr>
                        <m:ctrlPr>
                          <a:rPr lang="sv-SE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B9D14B-B34A-6643-830D-81EC4E28E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726" y="6218080"/>
                <a:ext cx="3799886" cy="403893"/>
              </a:xfrm>
              <a:prstGeom prst="rect">
                <a:avLst/>
              </a:prstGeom>
              <a:blipFill>
                <a:blip r:embed="rId3"/>
                <a:stretch>
                  <a:fillRect l="-1667" t="-3125" b="-2812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082079-B1D0-2D43-BAC4-918CD1061445}"/>
              </a:ext>
            </a:extLst>
          </p:cNvPr>
          <p:cNvCxnSpPr>
            <a:cxnSpLocks/>
          </p:cNvCxnSpPr>
          <p:nvPr/>
        </p:nvCxnSpPr>
        <p:spPr>
          <a:xfrm flipH="1" flipV="1">
            <a:off x="4346574" y="5858774"/>
            <a:ext cx="183862" cy="35930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30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Start and fini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CD006F72-7756-C141-A149-13FAB4F65DDB}"/>
    </a:ext>
  </a:extLst>
</a:theme>
</file>

<file path=ppt/theme/theme2.xml><?xml version="1.0" encoding="utf-8"?>
<a:theme xmlns:a="http://schemas.openxmlformats.org/drawingml/2006/main" name="Whit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A9B7757E-DA71-894F-A9B1-BE52504F7766}"/>
    </a:ext>
  </a:extLst>
</a:theme>
</file>

<file path=ppt/theme/theme3.xml><?xml version="1.0" encoding="utf-8"?>
<a:theme xmlns:a="http://schemas.openxmlformats.org/drawingml/2006/main" name="Black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51B92478-41F4-8F4A-82A0-E5FAF54CE102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a5aea428-1722-47f0-acbf-e195f738e18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E55F16C3BC0741BECCEF78E59294ED" ma:contentTypeVersion="7" ma:contentTypeDescription="Create a new document." ma:contentTypeScope="" ma:versionID="709333aaeed0b3db26f60f9c2df8959a">
  <xsd:schema xmlns:xsd="http://www.w3.org/2001/XMLSchema" xmlns:xs="http://www.w3.org/2001/XMLSchema" xmlns:p="http://schemas.microsoft.com/office/2006/metadata/properties" xmlns:ns2="a5aea428-1722-47f0-acbf-e195f738e188" targetNamespace="http://schemas.microsoft.com/office/2006/metadata/properties" ma:root="true" ma:fieldsID="2ba064546e06e115a80d3f5fe687bac9" ns2:_="">
    <xsd:import namespace="a5aea428-1722-47f0-acbf-e195f738e1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aea428-1722-47f0-acbf-e195f738e1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Notes" ma:index="13" nillable="true" ma:displayName="Notes" ma:description="Description of contents" ma:format="Dropdown" ma:internalName="Notes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319BF0-57E1-4878-B48D-94EA12B11E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FE17CC-CFFB-40D4-8FF9-C25CBCDADBD5}">
  <ds:schemaRefs>
    <ds:schemaRef ds:uri="http://schemas.microsoft.com/office/2006/metadata/properties"/>
    <ds:schemaRef ds:uri="http://schemas.microsoft.com/office/infopath/2007/PartnerControls"/>
    <ds:schemaRef ds:uri="a5aea428-1722-47f0-acbf-e195f738e188"/>
  </ds:schemaRefs>
</ds:datastoreItem>
</file>

<file path=customXml/itemProps3.xml><?xml version="1.0" encoding="utf-8"?>
<ds:datastoreItem xmlns:ds="http://schemas.openxmlformats.org/officeDocument/2006/customXml" ds:itemID="{4E6C0BFB-7B7D-4275-A53B-E27E48C5E0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aea428-1722-47f0-acbf-e195f738e1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Start and finish</Template>
  <TotalTime>12816</TotalTime>
  <Words>1205</Words>
  <Application>Microsoft Macintosh PowerPoint</Application>
  <PresentationFormat>Widescreen</PresentationFormat>
  <Paragraphs>251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Bookman Old Style</vt:lpstr>
      <vt:lpstr>Calibri</vt:lpstr>
      <vt:lpstr>Cambria Math</vt:lpstr>
      <vt:lpstr>Georgia</vt:lpstr>
      <vt:lpstr>KorolevLiU Medium</vt:lpstr>
      <vt:lpstr>Wingdings</vt:lpstr>
      <vt:lpstr>Start and finish</vt:lpstr>
      <vt:lpstr>White slides</vt:lpstr>
      <vt:lpstr>Black slides</vt:lpstr>
      <vt:lpstr>TSKS14 Multiple Antenna Communications</vt:lpstr>
      <vt:lpstr>Outline of this lecture</vt:lpstr>
      <vt:lpstr>Linear time-invariant channels</vt:lpstr>
      <vt:lpstr>Channel dispersion</vt:lpstr>
      <vt:lpstr>Coherence interval (block fading)</vt:lpstr>
      <vt:lpstr>How large is a coherence interval?</vt:lpstr>
      <vt:lpstr>Recall: Multiuser MIMO Communication</vt:lpstr>
      <vt:lpstr>Multiuser MIMO vs. Massive MIMO</vt:lpstr>
      <vt:lpstr>Motivation for Massive MIMO</vt:lpstr>
      <vt:lpstr>Motivation for Massive MIMO: Favorable propagation</vt:lpstr>
      <vt:lpstr>Motivation for Massive MIMO: Channel hardening</vt:lpstr>
      <vt:lpstr>Background of Massive MIMO</vt:lpstr>
      <vt:lpstr>Marzetta’s asymptotic motivation </vt:lpstr>
      <vt:lpstr>Estimating the channel responses</vt:lpstr>
      <vt:lpstr>Duplexing</vt:lpstr>
      <vt:lpstr>Operating a TDD Massive MIMO System</vt:lpstr>
      <vt:lpstr>Uplink Massive MIMO system model</vt:lpstr>
      <vt:lpstr>Modeling of power and large-scale fading coefficients</vt:lpstr>
      <vt:lpstr>Summary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Widescreen presentation with LiU typography</dc:title>
  <dc:subject/>
  <dc:creator>Emil Björnson</dc:creator>
  <cp:keywords/>
  <dc:description/>
  <cp:lastModifiedBy>Emil Björnson</cp:lastModifiedBy>
  <cp:revision>124</cp:revision>
  <cp:lastPrinted>2017-10-06T09:53:20Z</cp:lastPrinted>
  <dcterms:created xsi:type="dcterms:W3CDTF">2020-03-25T16:20:45Z</dcterms:created>
  <dcterms:modified xsi:type="dcterms:W3CDTF">2020-05-17T08:19:48Z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0x010100D9E55F16C3BC0741BECCEF78E59294ED</vt:lpwstr>
  </property>
</Properties>
</file>