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7"/>
  </p:notesMasterIdLst>
  <p:handoutMasterIdLst>
    <p:handoutMasterId r:id="rId28"/>
  </p:handoutMasterIdLst>
  <p:sldIdLst>
    <p:sldId id="256" r:id="rId7"/>
    <p:sldId id="319" r:id="rId8"/>
    <p:sldId id="411" r:id="rId9"/>
    <p:sldId id="412" r:id="rId10"/>
    <p:sldId id="413" r:id="rId11"/>
    <p:sldId id="414" r:id="rId12"/>
    <p:sldId id="415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06" r:id="rId25"/>
    <p:sldId id="287" r:id="rId2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563" autoAdjust="0"/>
  </p:normalViewPr>
  <p:slideViewPr>
    <p:cSldViewPr snapToGrid="0" snapToObjects="1">
      <p:cViewPr varScale="1">
        <p:scale>
          <a:sx n="92" d="100"/>
          <a:sy n="92" d="100"/>
        </p:scale>
        <p:origin x="5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13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D566A-15DE-6B4A-A9E1-AECBD59E33C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EBB4-867D-5740-AC59-569637E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receiver processing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𝑫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𝜼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1/2</m:t>
                          </m:r>
                        </m:sup>
                      </m:sSubSup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𝒒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571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𝑫</m:t>
                        </m:r>
                      </m:e>
                      <m:sub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𝜼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,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   </m:t>
                    </m:r>
                    <m:r>
                      <a:rPr lang="sv-SE" b="1" i="1">
                        <a:latin typeface="Cambria Math" charset="0"/>
                        <a:ea typeface="Georgia" charset="0"/>
                        <a:cs typeface="Georgia" charset="0"/>
                      </a:rPr>
                      <m:t>𝒒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Assign receiver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it to make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𝑫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𝜼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1/2</m:t>
                          </m:r>
                        </m:sup>
                      </m:sSubSup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𝒒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sv-SE" b="1" i="1" dirty="0">
                  <a:latin typeface="Cambria Math" charset="0"/>
                  <a:ea typeface="Georgia" charset="0"/>
                  <a:cs typeface="Georgia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                           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≈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5715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8EE0-A363-2C46-BED1-D31528F9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B22E-72E7-3747-B42B-AACF693F6E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D25-22F3-D041-B9A1-947279E3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97A05-BA88-7441-A5E7-E4080DD6D29B}"/>
              </a:ext>
            </a:extLst>
          </p:cNvPr>
          <p:cNvSpPr txBox="1"/>
          <p:nvPr/>
        </p:nvSpPr>
        <p:spPr>
          <a:xfrm>
            <a:off x="7110752" y="6238401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In some “good” sense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32D50F-A829-3545-95C2-6D56FC67C98C}"/>
              </a:ext>
            </a:extLst>
          </p:cNvPr>
          <p:cNvCxnSpPr>
            <a:cxnSpLocks/>
          </p:cNvCxnSpPr>
          <p:nvPr/>
        </p:nvCxnSpPr>
        <p:spPr>
          <a:xfrm flipV="1">
            <a:off x="8664787" y="5652654"/>
            <a:ext cx="257541" cy="5857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48811E-4D70-B240-BA4E-B4BC0CF35E54}"/>
              </a:ext>
            </a:extLst>
          </p:cNvPr>
          <p:cNvSpPr/>
          <p:nvPr/>
        </p:nvSpPr>
        <p:spPr>
          <a:xfrm>
            <a:off x="8573878" y="3418238"/>
            <a:ext cx="3468714" cy="886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No successive interference cancelation</a:t>
            </a:r>
          </a:p>
        </p:txBody>
      </p:sp>
    </p:spTree>
    <p:extLst>
      <p:ext uri="{BB962C8B-B14F-4D97-AF65-F5344CB8AC3E}">
        <p14:creationId xmlns:p14="http://schemas.microsoft.com/office/powerpoint/2010/main" val="34834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F247CF-D0EC-7242-B63E-63F0FBD6D6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Capacity bound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sv-SE" dirty="0"/>
                  <a:t> using Channel Estimates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F247CF-D0EC-7242-B63E-63F0FBD6D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568E91-3D59-E644-BB49-8D6E49CCBE0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General capacity lower 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r>
                        <a:rPr lang="en-US" i="1" smtClean="0">
                          <a:latin typeface="Cambria Math" charset="0"/>
                        </a:rPr>
                        <m:t>≥</m:t>
                      </m:r>
                      <m:r>
                        <a:rPr lang="en-US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mtClean="0"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our case: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568E91-3D59-E644-BB49-8D6E49CC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819" t="-2188" b="-17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F44A5-D98B-E24B-BE01-84A5A25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C076-E655-F046-9172-E127814737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12D3-293F-E142-8F38-F606D67A2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5D790-A1F6-EA45-AA26-03E7635B014E}"/>
              </a:ext>
            </a:extLst>
          </p:cNvPr>
          <p:cNvSpPr/>
          <p:nvPr/>
        </p:nvSpPr>
        <p:spPr>
          <a:xfrm>
            <a:off x="5453614" y="3754582"/>
            <a:ext cx="4609862" cy="53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We need to compute each term!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47EFF6-4C50-8246-A57A-6091245A4CD6}"/>
              </a:ext>
            </a:extLst>
          </p:cNvPr>
          <p:cNvCxnSpPr>
            <a:cxnSpLocks/>
          </p:cNvCxnSpPr>
          <p:nvPr/>
        </p:nvCxnSpPr>
        <p:spPr>
          <a:xfrm flipH="1" flipV="1">
            <a:off x="7457826" y="3091718"/>
            <a:ext cx="300719" cy="6628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9612-C855-214C-AC9B-B159DB1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expectation in the numerator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D52E73-EBFC-E74F-BCBF-70A5394FE1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953490"/>
                <a:ext cx="10853647" cy="42533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100"/>
                  </a:spcBef>
                  <a:buNone/>
                </a:pPr>
                <a:r>
                  <a:rPr lang="en-US" dirty="0"/>
                  <a:t>We have used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selected based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D52E73-EBFC-E74F-BCBF-70A5394FE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953490"/>
                <a:ext cx="10853647" cy="4253345"/>
              </a:xfrm>
              <a:blipFill>
                <a:blip r:embed="rId2"/>
                <a:stretch>
                  <a:fillRect l="-819" t="-5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9568D-343E-354D-BEA1-5AE5160AE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C2C-EF43-0245-AC03-F8BDA08CAB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4EF7-DA02-5C4D-A346-5A22267D3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0DE25-D1CA-C748-AA93-85AB1BB4B6E7}"/>
                  </a:ext>
                </a:extLst>
              </p:cNvPr>
              <p:cNvSpPr/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0DE25-D1CA-C748-AA93-85AB1BB4B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3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DA7D-58EA-CE48-B04C-3011DF11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first term in the denominator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67215C-E092-F34E-B9EB-94240E3099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already computed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used the same properties as before.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67215C-E092-F34E-B9EB-94240E30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9533-78E7-9A4A-9225-E0C85D3C4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61A5-AB9D-5E4C-A99B-79CFF02ECC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2C30-6E58-DA4B-9A61-43D926951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5FAE84-753E-9446-B631-E562898B4BF6}"/>
                  </a:ext>
                </a:extLst>
              </p:cNvPr>
              <p:cNvSpPr/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5FAE84-753E-9446-B631-E562898B4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269F11-33B1-DA45-9155-9E3FB77EFE98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4656E-B73C-E041-907B-B214B384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second term in the denominator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41582B-E887-C04F-B459-C5E5870FBD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>
                  <a:lnSpc>
                    <a:spcPct val="100000"/>
                  </a:lnSpc>
                </a:pPr>
                <a:endParaRPr lang="en-US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41582B-E887-C04F-B459-C5E5870FB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26630" b="-334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8D2F-8B31-5548-A2A7-49C6ACC8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B26A-63D0-5C4C-8889-BCC5562CAD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AA90-E792-5F48-A055-EE7A8C524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91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801514-7BAE-4940-9D19-91D9CE2B5D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Result: </a:t>
                </a:r>
                <a:r>
                  <a:rPr lang="en-US" dirty="0"/>
                  <a:t>Capacity lower bound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801514-7BAE-4940-9D19-91D9CE2B5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3B683-CC79-6941-AEDF-4099560258C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charset="0"/>
                        </a:rPr>
                        <m:t>≥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sv-S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sv-SE" b="1" i="1">
                                                          <a:latin typeface="Cambria Math" charset="0"/>
                                                        </a:rPr>
                                                        <m:t>𝒈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/>
                  <a:t>where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=1,</m:t>
                          </m:r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𝑰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3B683-CC79-6941-AEDF-40995602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819" t="-625" b="-3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16A51-FB98-2847-980B-7794F2759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27CD-5530-D540-B9F9-C4F87712C0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5D20-7541-E749-8916-F8389188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D64321-D3B3-D94A-8554-21789E5D4091}"/>
                  </a:ext>
                </a:extLst>
              </p:cNvPr>
              <p:cNvSpPr/>
              <p:nvPr/>
            </p:nvSpPr>
            <p:spPr>
              <a:xfrm>
                <a:off x="4475693" y="4799176"/>
                <a:ext cx="3240613" cy="5071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sv-SE" sz="2400" dirty="0">
                    <a:solidFill>
                      <a:schemeClr val="tx1"/>
                    </a:solidFill>
                  </a:rPr>
                  <a:t>How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?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D64321-D3B3-D94A-8554-21789E5D4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93" y="4799176"/>
                <a:ext cx="3240613" cy="507115"/>
              </a:xfrm>
              <a:prstGeom prst="rect">
                <a:avLst/>
              </a:prstGeom>
              <a:blipFill>
                <a:blip r:embed="rId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AFB6-6C84-5740-9002-46802B98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Rayleigh Quotient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38C08E-C9AA-5840-B3E0-1F7C7DC8EB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Intuition:</a:t>
                </a:r>
              </a:p>
              <a:p>
                <a:pPr lvl="1"/>
                <a:r>
                  <a:rPr lang="en-SE" dirty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𝐻</m:t>
                            </m:r>
                          </m:sup>
                        </m:sSup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SE" dirty="0"/>
                  <a:t> is maximized by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𝒂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SE" b="1" dirty="0"/>
              </a:p>
              <a:p>
                <a:pPr lvl="1"/>
                <a:r>
                  <a:rPr lang="en-SE" dirty="0"/>
                  <a:t>The extra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charset="0"/>
                          </a:rPr>
                          <m:t>𝑩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E" dirty="0"/>
                  <a:t> is “whitening”</a:t>
                </a:r>
                <a:endParaRPr lang="en-SE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38C08E-C9AA-5840-B3E0-1F7C7DC8E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73876-0399-0143-B7DD-9CEFA97B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7BA30-9F03-6646-BFB4-CB123122FC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3C50-D7B0-D14E-B426-3CAC6FC87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94C166-94EA-6C4E-A281-6FA816AE8C77}"/>
                  </a:ext>
                </a:extLst>
              </p:cNvPr>
              <p:cNvSpPr/>
              <p:nvPr/>
            </p:nvSpPr>
            <p:spPr>
              <a:xfrm>
                <a:off x="2590800" y="1830357"/>
                <a:ext cx="7010400" cy="16486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ratio</a:t>
                </a: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𝑩𝒂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for given </a:t>
                </a:r>
                <a14:m>
                  <m:oMath xmlns:m="http://schemas.openxmlformats.org/officeDocument/2006/math"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invertible </a:t>
                </a:r>
                <a14:m>
                  <m:oMath xmlns:m="http://schemas.openxmlformats.org/officeDocument/2006/math"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maximized by </a:t>
                </a:r>
                <a14:m>
                  <m:oMath xmlns:m="http://schemas.openxmlformats.org/officeDocument/2006/math"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𝒂</m:t>
                    </m:r>
                    <m:r>
                      <a:rPr lang="sv-SE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𝑩</m:t>
                        </m:r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94C166-94EA-6C4E-A281-6FA816AE8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830357"/>
                <a:ext cx="7010400" cy="1648691"/>
              </a:xfrm>
              <a:prstGeom prst="rect">
                <a:avLst/>
              </a:prstGeom>
              <a:blipFill>
                <a:blip r:embed="rId3"/>
                <a:stretch>
                  <a:fillRect l="-1447" b="-45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308A332-A4B1-6049-B3EF-378241EBBC83}"/>
              </a:ext>
            </a:extLst>
          </p:cNvPr>
          <p:cNvSpPr/>
          <p:nvPr/>
        </p:nvSpPr>
        <p:spPr>
          <a:xfrm>
            <a:off x="7853971" y="4632140"/>
            <a:ext cx="3505200" cy="854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Extension of maximum ratio combining</a:t>
            </a:r>
          </a:p>
        </p:txBody>
      </p:sp>
    </p:spTree>
    <p:extLst>
      <p:ext uri="{BB962C8B-B14F-4D97-AF65-F5344CB8AC3E}">
        <p14:creationId xmlns:p14="http://schemas.microsoft.com/office/powerpoint/2010/main" val="11717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D5C-F104-664C-A372-E1C2278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Maximizing the capacity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D2EB61-2310-694E-9EA2-7C7EB053050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charset="0"/>
                        </a:rPr>
                        <m:t>≥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=1,</m:t>
                          </m:r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𝑰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lang="en-US" dirty="0"/>
                  <a:t>Maximized by selecting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D2EB61-2310-694E-9EA2-7C7EB053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625" b="-4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936F-890C-CD44-889F-14E86091B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C160-CDA0-2047-AA49-4E9D8A6DC2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EE5-7FB8-4946-91C6-5F727F78A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D6649-8806-3E43-920C-6C0EBFF1D1FC}"/>
              </a:ext>
            </a:extLst>
          </p:cNvPr>
          <p:cNvSpPr/>
          <p:nvPr/>
        </p:nvSpPr>
        <p:spPr>
          <a:xfrm>
            <a:off x="4343400" y="5858774"/>
            <a:ext cx="3505200" cy="63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Called MMSE combining</a:t>
            </a:r>
          </a:p>
        </p:txBody>
      </p:sp>
    </p:spTree>
    <p:extLst>
      <p:ext uri="{BB962C8B-B14F-4D97-AF65-F5344CB8AC3E}">
        <p14:creationId xmlns:p14="http://schemas.microsoft.com/office/powerpoint/2010/main" val="30934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78E072-D6F3-FA44-A96E-D1873654D4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Interpretation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(whitening)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78E072-D6F3-FA44-A96E-D1873654D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3636"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81B7-1D09-8B48-8D1F-2B40EE498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694C-BC3A-D74E-B6AC-0C5C45FEBB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FF24-31E8-C241-9A32-E858A0778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7" name="Picture 2" descr="C:\Users\emilbjo\Documents\Presentationer\2012-10 Supelec\beamforming-geometrically.png">
            <a:extLst>
              <a:ext uri="{FF2B5EF4-FFF2-40B4-BE49-F238E27FC236}">
                <a16:creationId xmlns:a16="http://schemas.microsoft.com/office/drawing/2014/main" id="{16D5D756-87F8-4F45-833C-778311C1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5" y="2002638"/>
            <a:ext cx="6505872" cy="38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2F6A3-FF96-3C42-A321-0849E2460F77}"/>
              </a:ext>
            </a:extLst>
          </p:cNvPr>
          <p:cNvSpPr/>
          <p:nvPr/>
        </p:nvSpPr>
        <p:spPr>
          <a:xfrm>
            <a:off x="2718964" y="1976688"/>
            <a:ext cx="812800" cy="27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489B49-9573-8D4B-BB2A-400C375D3EAA}"/>
                  </a:ext>
                </a:extLst>
              </p:cNvPr>
              <p:cNvSpPr/>
              <p:nvPr/>
            </p:nvSpPr>
            <p:spPr>
              <a:xfrm>
                <a:off x="7082731" y="5410517"/>
                <a:ext cx="25302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489B49-9573-8D4B-BB2A-400C375D3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731" y="5410517"/>
                <a:ext cx="2530244" cy="461665"/>
              </a:xfrm>
              <a:prstGeom prst="rect">
                <a:avLst/>
              </a:prstGeom>
              <a:blipFill>
                <a:blip r:embed="rId4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882241-8F28-0744-9F26-611AAD2CA76C}"/>
                  </a:ext>
                </a:extLst>
              </p:cNvPr>
              <p:cNvSpPr/>
              <p:nvPr/>
            </p:nvSpPr>
            <p:spPr>
              <a:xfrm>
                <a:off x="600987" y="2038243"/>
                <a:ext cx="122574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882241-8F28-0744-9F26-611AAD2CA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7" y="2038243"/>
                <a:ext cx="1225740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A1CAB-A038-4E4C-8D0B-E0DECF10D2CE}"/>
                  </a:ext>
                </a:extLst>
              </p:cNvPr>
              <p:cNvSpPr txBox="1"/>
              <p:nvPr/>
            </p:nvSpPr>
            <p:spPr>
              <a:xfrm>
                <a:off x="2414163" y="1976688"/>
                <a:ext cx="49348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400" b="1" i="1" dirty="0" smtClean="0">
                            <a:latin typeface="Cambria Math" panose="02040503050406030204" pitchFamily="18" charset="0"/>
                            <a:cs typeface="Georgia"/>
                          </a:rPr>
                          <m:t>𝒂</m:t>
                        </m:r>
                      </m:e>
                      <m:sub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Georgi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>
                    <a:latin typeface="Georgia"/>
                    <a:cs typeface="Georgia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A1CAB-A038-4E4C-8D0B-E0DECF10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63" y="1976688"/>
                <a:ext cx="493485" cy="461665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5BFAF6-160B-F24A-8AF4-905920654D38}"/>
                  </a:ext>
                </a:extLst>
              </p:cNvPr>
              <p:cNvSpPr/>
              <p:nvPr/>
            </p:nvSpPr>
            <p:spPr>
              <a:xfrm>
                <a:off x="7992668" y="2981479"/>
                <a:ext cx="3240613" cy="895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</a:rPr>
                  <a:t> and </a:t>
                </a:r>
                <a:br>
                  <a:rPr lang="en-US" sz="2400" dirty="0">
                    <a:solidFill>
                      <a:schemeClr val="tx1"/>
                    </a:solidFill>
                    <a:latin typeface="Georgia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Georgia"/>
                  </a:rPr>
                  <a:t>rotate it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5BFAF6-160B-F24A-8AF4-905920654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668" y="2981479"/>
                <a:ext cx="3240613" cy="895042"/>
              </a:xfrm>
              <a:prstGeom prst="rect">
                <a:avLst/>
              </a:prstGeom>
              <a:blipFill>
                <a:blip r:embed="rId7"/>
                <a:stretch>
                  <a:fillRect t="-2778" b="-1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Channel estimation</a:t>
                </a:r>
              </a:p>
              <a:p>
                <a:pPr lvl="1"/>
                <a:r>
                  <a:rPr lang="en-SE" dirty="0"/>
                  <a:t>Send pilot sequences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E" dirty="0"/>
                  <a:t> in the uplink</a:t>
                </a:r>
              </a:p>
              <a:p>
                <a:pPr lvl="1"/>
                <a:r>
                  <a:rPr lang="en-SE" dirty="0"/>
                  <a:t>Estimate channels using MMSE estimation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Data transmission</a:t>
                </a:r>
              </a:p>
              <a:p>
                <a:pPr lvl="1"/>
                <a:r>
                  <a:rPr lang="en-SE" dirty="0"/>
                  <a:t>General capacity lower bound</a:t>
                </a:r>
              </a:p>
              <a:p>
                <a:pPr lvl="1"/>
                <a:r>
                  <a:rPr lang="en-SE" dirty="0"/>
                  <a:t>Can be computed when MMSE channel estimates are known</a:t>
                </a:r>
              </a:p>
              <a:p>
                <a:pPr lvl="1"/>
                <a:r>
                  <a:rPr lang="en-SE" dirty="0"/>
                  <a:t>The linear receiver was optimized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1C54-96CF-4548-8F69-E06FBF3172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Uplink Massive MIMO</a:t>
            </a:r>
          </a:p>
          <a:p>
            <a:pPr lvl="1"/>
            <a:r>
              <a:rPr lang="en-SE" dirty="0"/>
              <a:t>Pilot transmission</a:t>
            </a:r>
          </a:p>
          <a:p>
            <a:pPr lvl="1"/>
            <a:r>
              <a:rPr lang="en-SE" dirty="0"/>
              <a:t>Channel estimation</a:t>
            </a:r>
          </a:p>
          <a:p>
            <a:pPr lvl="1"/>
            <a:endParaRPr lang="en-SE" dirty="0"/>
          </a:p>
          <a:p>
            <a:r>
              <a:rPr lang="en-SE" dirty="0"/>
              <a:t>Capacity lower bound</a:t>
            </a:r>
          </a:p>
          <a:p>
            <a:pPr lvl="1"/>
            <a:r>
              <a:rPr lang="en-SE" dirty="0"/>
              <a:t>Computation using channel estimates</a:t>
            </a:r>
          </a:p>
          <a:p>
            <a:pPr lvl="1"/>
            <a:r>
              <a:rPr lang="en-SE" dirty="0"/>
              <a:t>Maximization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E17-738B-004E-9529-E928793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Uplink Massive MIMO system model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tabLst>
                    <a:tab pos="4968875" algn="l"/>
                  </a:tabLs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	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𝑢𝑙</m:t>
                        </m:r>
                      </m:sub>
                    </m:sSub>
                  </m:oMath>
                </a14:m>
                <a:br>
                  <a:rPr lang="en-US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has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ea typeface="Cambria Math" charset="0"/>
                    <a:cs typeface="Cambria Math" charset="0"/>
                  </a:rPr>
                  <a:t>Channel of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DB21A-25B9-3E44-A272-61962CEE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7761-FB58-E746-BFB1-90F5564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EE42-3794-0447-9FD0-8D6F07EA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39890-D340-7A4A-8DB9-796521874213}"/>
              </a:ext>
            </a:extLst>
          </p:cNvPr>
          <p:cNvSpPr txBox="1"/>
          <p:nvPr/>
        </p:nvSpPr>
        <p:spPr>
          <a:xfrm>
            <a:off x="7370617" y="571227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ABDBE-8B59-BF43-93C5-BB63782C3F36}"/>
              </a:ext>
            </a:extLst>
          </p:cNvPr>
          <p:cNvCxnSpPr>
            <a:cxnSpLocks/>
          </p:cNvCxnSpPr>
          <p:nvPr/>
        </p:nvCxnSpPr>
        <p:spPr>
          <a:xfrm flipH="1" flipV="1">
            <a:off x="7214465" y="5352973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445-392D-D640-BE1A-51CB407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pilot sequences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F29CC7-D48F-2B4C-BB9C-941C0410D0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Send pilot matrix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rad>
                    <m:r>
                      <a:rPr lang="sv-SE" b="1">
                        <a:latin typeface="Cambria Math" charset="0"/>
                      </a:rPr>
                      <m:t>𝚽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uses of the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r>
                            <a:rPr lang="sv-SE" b="1">
                              <a:latin typeface="Cambria Math" charset="0"/>
                            </a:rPr>
                            <m:t>𝚽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Stacking received signals in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 </m:t>
                    </m:r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 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𝒀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𝑝</m:t>
                        </m:r>
                      </m:sub>
                    </m:sSub>
                    <m:r>
                      <a:rPr lang="sv-SE" b="1" i="1">
                        <a:latin typeface="Cambria Math" charset="0"/>
                        <a:ea typeface="Georgia" charset="0"/>
                        <a:cs typeface="Georgia" charset="0"/>
                      </a:rPr>
                      <m:t> 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with </a:t>
                </a:r>
                <a:r>
                  <a:rPr lang="en-US" dirty="0" err="1">
                    <a:latin typeface="Georgia" charset="0"/>
                    <a:ea typeface="Georgia" charset="0"/>
                    <a:cs typeface="Georgia" charset="0"/>
                  </a:rPr>
                  <a:t>i.i.d</a:t>
                </a: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(0,1)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elements</a:t>
                </a:r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r>
                  <a:rPr lang="en-US" dirty="0" err="1"/>
                  <a:t>Despreading</a:t>
                </a:r>
                <a:r>
                  <a:rPr lang="en-US" dirty="0"/>
                  <a:t> of pilot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  <m:sup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′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  <m:r>
                        <a:rPr lang="sv-SE" b="1">
                          <a:latin typeface="Cambria Math" charset="0"/>
                        </a:rPr>
                        <m:t>𝚽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r>
                            <a:rPr lang="sv-SE" b="1">
                              <a:latin typeface="Cambria Math" charset="0"/>
                            </a:rPr>
                            <m:t>𝚽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sv-SE" b="1">
                          <a:latin typeface="Cambria Math" charset="0"/>
                        </a:rPr>
                        <m:t>𝚽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  <m:r>
                        <a:rPr lang="sv-SE" b="1">
                          <a:latin typeface="Cambria Math" charset="0"/>
                        </a:rPr>
                        <m:t>𝚽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F29CC7-D48F-2B4C-BB9C-941C0410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18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B6731-F09B-0A46-89DD-0D7A112C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DB1DA-F6B7-6145-AF7C-CDD772A353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15B2-D9FD-F240-93DC-E983C33B6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550B095-3B0D-FA45-819A-9D1CF16516E7}"/>
              </a:ext>
            </a:extLst>
          </p:cNvPr>
          <p:cNvSpPr/>
          <p:nvPr/>
        </p:nvSpPr>
        <p:spPr>
          <a:xfrm rot="5400000">
            <a:off x="7070435" y="4752663"/>
            <a:ext cx="288758" cy="73793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E09CE-CCF2-5445-A775-9C28B7296B86}"/>
                  </a:ext>
                </a:extLst>
              </p:cNvPr>
              <p:cNvSpPr txBox="1"/>
              <p:nvPr/>
            </p:nvSpPr>
            <p:spPr>
              <a:xfrm>
                <a:off x="6845845" y="5266011"/>
                <a:ext cx="773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cs typeface="Georgia"/>
                        </a:rPr>
                        <m:t>=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000" b="1" i="1" dirty="0" smtClean="0">
                              <a:latin typeface="Cambria Math" charset="0"/>
                              <a:cs typeface="Georgia"/>
                            </a:rPr>
                            <m:t>𝑰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charset="0"/>
                              <a:cs typeface="Georgia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E09CE-CCF2-5445-A775-9C28B7296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45" y="5266011"/>
                <a:ext cx="77393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C7B4AE9-E63D-EF46-AF4A-188512F3B3FE}"/>
              </a:ext>
            </a:extLst>
          </p:cNvPr>
          <p:cNvSpPr/>
          <p:nvPr/>
        </p:nvSpPr>
        <p:spPr>
          <a:xfrm rot="5400000">
            <a:off x="8137235" y="4771249"/>
            <a:ext cx="288758" cy="73793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CE101F-F4ED-F843-8240-B59A47D5B121}"/>
                  </a:ext>
                </a:extLst>
              </p:cNvPr>
              <p:cNvSpPr txBox="1"/>
              <p:nvPr/>
            </p:nvSpPr>
            <p:spPr>
              <a:xfrm>
                <a:off x="7834588" y="5320653"/>
                <a:ext cx="20257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dirty="0">
                    <a:latin typeface="Georgia"/>
                    <a:cs typeface="Georgia"/>
                  </a:rPr>
                  <a:t>Still </a:t>
                </a:r>
                <a:r>
                  <a:rPr lang="en-US" dirty="0" err="1">
                    <a:latin typeface="Georgia"/>
                    <a:cs typeface="Georgia"/>
                  </a:rPr>
                  <a:t>i.i.d</a:t>
                </a:r>
                <a:r>
                  <a:rPr lang="en-US" dirty="0">
                    <a:latin typeface="Georgia"/>
                    <a:cs typeface="Georgia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(0,1)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</a:t>
                </a:r>
              </a:p>
              <a:p>
                <a:pPr marL="0"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elements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CE101F-F4ED-F843-8240-B59A47D5B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88" y="5320653"/>
                <a:ext cx="2025747" cy="646331"/>
              </a:xfrm>
              <a:prstGeom prst="rect">
                <a:avLst/>
              </a:prstGeom>
              <a:blipFill>
                <a:blip r:embed="rId4"/>
                <a:stretch>
                  <a:fillRect l="-2500" t="-3846" b="-115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C59DD0E-80C3-C94E-A921-86D6921AA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53" y="2445285"/>
            <a:ext cx="3752947" cy="16582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720619-5210-D74F-A222-5E24C8C5E368}"/>
              </a:ext>
            </a:extLst>
          </p:cNvPr>
          <p:cNvCxnSpPr/>
          <p:nvPr/>
        </p:nvCxnSpPr>
        <p:spPr bwMode="auto">
          <a:xfrm flipV="1">
            <a:off x="9020628" y="3013775"/>
            <a:ext cx="846161" cy="668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DCED25-E1AF-004C-BE2D-82B310E16B99}"/>
                  </a:ext>
                </a:extLst>
              </p:cNvPr>
              <p:cNvSpPr/>
              <p:nvPr/>
            </p:nvSpPr>
            <p:spPr>
              <a:xfrm>
                <a:off x="8757975" y="2920399"/>
                <a:ext cx="846161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DCED25-E1AF-004C-BE2D-82B310E16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75" y="2920399"/>
                <a:ext cx="846161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E1840-6602-274D-9F3F-0DF3250AA67E}"/>
              </a:ext>
            </a:extLst>
          </p:cNvPr>
          <p:cNvCxnSpPr/>
          <p:nvPr/>
        </p:nvCxnSpPr>
        <p:spPr bwMode="auto">
          <a:xfrm>
            <a:off x="10769220" y="2950705"/>
            <a:ext cx="908596" cy="4861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D64318-B93F-B849-BC8C-06B1D87F0DDA}"/>
                  </a:ext>
                </a:extLst>
              </p:cNvPr>
              <p:cNvSpPr/>
              <p:nvPr/>
            </p:nvSpPr>
            <p:spPr>
              <a:xfrm>
                <a:off x="11031873" y="2727016"/>
                <a:ext cx="846161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D64318-B93F-B849-BC8C-06B1D87F0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873" y="2727016"/>
                <a:ext cx="846161" cy="427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7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FA8-EAC7-9C4B-A30E-6B15AC8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Gaussian variable in noise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𝑔</m:t>
                      </m:r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0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5217-F733-CC41-940A-9B9A7507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68FA-1A1B-C84C-89AD-5787584047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0BDF-FB5A-7A4C-8B1E-5848FC6F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/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Minimum mean squared error (MMSE)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rad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num>
                        <m:den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1+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den>
                      </m:f>
                      <m:r>
                        <a:rPr lang="sv-SE" sz="24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blipFill>
                <a:blip r:embed="rId3"/>
                <a:stretch>
                  <a:fillRect l="-392" r="-1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B822A8-955C-954F-96AF-84DFE336D300}"/>
              </a:ext>
            </a:extLst>
          </p:cNvPr>
          <p:cNvSpPr txBox="1"/>
          <p:nvPr/>
        </p:nvSpPr>
        <p:spPr>
          <a:xfrm>
            <a:off x="1397666" y="4586316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Estimation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3B35A-D59F-434D-B114-1057CB11AE64}"/>
              </a:ext>
            </a:extLst>
          </p:cNvPr>
          <p:cNvSpPr txBox="1"/>
          <p:nvPr/>
        </p:nvSpPr>
        <p:spPr>
          <a:xfrm>
            <a:off x="1397666" y="536770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07DDB-B1DB-EF4F-AB98-79C503DE612F}"/>
              </a:ext>
            </a:extLst>
          </p:cNvPr>
          <p:cNvSpPr txBox="1"/>
          <p:nvPr/>
        </p:nvSpPr>
        <p:spPr>
          <a:xfrm>
            <a:off x="9059645" y="4696316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Independent</a:t>
            </a:r>
          </a:p>
          <a:p>
            <a:r>
              <a:rPr lang="en-US" sz="2400" dirty="0">
                <a:latin typeface="Georgia"/>
                <a:cs typeface="Georgia"/>
              </a:rPr>
              <a:t>random 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151E9-1A2A-FB4B-8536-02CE74567B9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593621" y="4930268"/>
            <a:ext cx="466024" cy="3662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54087-EF3A-9046-9F0D-A1C06CECE66F}"/>
              </a:ext>
            </a:extLst>
          </p:cNvPr>
          <p:cNvCxnSpPr>
            <a:stCxn id="10" idx="1"/>
          </p:cNvCxnSpPr>
          <p:nvPr/>
        </p:nvCxnSpPr>
        <p:spPr>
          <a:xfrm flipH="1">
            <a:off x="7836382" y="5296481"/>
            <a:ext cx="1223263" cy="22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/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Mean squared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C226AD-9B9A-CB4C-AC1B-727F740EE9A4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BB63-C7D1-0A4A-9044-9E599A7B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of the channels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4AB7CD-12C8-FC40-98A3-9E93AF4325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011679"/>
                <a:ext cx="10853647" cy="464515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MMSE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𝑢𝑙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r>
                        <a:rPr lang="en-US" i="1">
                          <a:latin typeface="Cambria Math" charset="0"/>
                        </a:rPr>
                        <m:t>(0, 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Estimation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4AB7CD-12C8-FC40-98A3-9E93AF43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011679"/>
                <a:ext cx="10853647" cy="4645153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CEAC-4FA5-4E44-BB9A-7729DE19C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67393-5D53-5044-8469-135B47F65A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52C1-3444-2645-B46F-C73CF57B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4DD785-F995-8548-BF9C-77D6534693C1}"/>
                  </a:ext>
                </a:extLst>
              </p:cNvPr>
              <p:cNvSpPr/>
              <p:nvPr/>
            </p:nvSpPr>
            <p:spPr>
              <a:xfrm>
                <a:off x="3953864" y="1807498"/>
                <a:ext cx="4695341" cy="7914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400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𝚽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4DD785-F995-8548-BF9C-77D653469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64" y="1807498"/>
                <a:ext cx="4695341" cy="791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7DCBC4-8A11-6149-A01E-6A3A7949A9CB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7682-3E50-3F42-A8CC-D7E6C19D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channel estimate?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A49218-66F9-C74B-8263-5454B31DA79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Mean squared error (MSE):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Goes to zero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(perfect estimate)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A49218-66F9-C74B-8263-5454B31DA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0892F-C753-2941-9700-996AD6396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0354-3F02-7648-AA8C-50D891A5F3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C930-1251-0A4B-8DD6-4EA098B3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3A6B1-BD2A-C14A-9404-35735562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37" y="3030690"/>
            <a:ext cx="5632179" cy="3724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0DE35-130C-1C4A-8637-456909283D51}"/>
                  </a:ext>
                </a:extLst>
              </p:cNvPr>
              <p:cNvSpPr/>
              <p:nvPr/>
            </p:nvSpPr>
            <p:spPr>
              <a:xfrm>
                <a:off x="9861019" y="3855657"/>
                <a:ext cx="89037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𝑝</m:t>
                          </m:r>
                        </m:sub>
                      </m:sSub>
                      <m:r>
                        <a:rPr lang="sv-SE" b="0" i="1" smtClean="0">
                          <a:latin typeface="Cambria Math" charset="0"/>
                          <a:cs typeface="Georgia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0DE35-130C-1C4A-8637-45690928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19" y="3855657"/>
                <a:ext cx="890372" cy="390748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26A9C8-6470-1D49-AFDC-5D8CDD0C8F21}"/>
                  </a:ext>
                </a:extLst>
              </p:cNvPr>
              <p:cNvSpPr/>
              <p:nvPr/>
            </p:nvSpPr>
            <p:spPr>
              <a:xfrm>
                <a:off x="7539625" y="3855657"/>
                <a:ext cx="101861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𝑝</m:t>
                          </m:r>
                        </m:sub>
                      </m:sSub>
                      <m:r>
                        <a:rPr lang="sv-SE" b="0" i="1" smtClean="0">
                          <a:latin typeface="Cambria Math" charset="0"/>
                          <a:cs typeface="Georgia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26A9C8-6470-1D49-AFDC-5D8CDD0C8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25" y="3855657"/>
                <a:ext cx="1018612" cy="390748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7ED409-0987-864C-A209-29E4F1D64437}"/>
              </a:ext>
            </a:extLst>
          </p:cNvPr>
          <p:cNvCxnSpPr/>
          <p:nvPr/>
        </p:nvCxnSpPr>
        <p:spPr>
          <a:xfrm>
            <a:off x="7190550" y="4758450"/>
            <a:ext cx="206117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4728C5-3D23-AF4C-AC2C-8B2EDAAC266D}"/>
              </a:ext>
            </a:extLst>
          </p:cNvPr>
          <p:cNvSpPr txBox="1"/>
          <p:nvPr/>
        </p:nvSpPr>
        <p:spPr>
          <a:xfrm>
            <a:off x="7527876" y="4784547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"/>
                <a:cs typeface="Georgia"/>
              </a:rPr>
              <a:t>10% error</a:t>
            </a:r>
            <a:endParaRPr lang="en-US" sz="2000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A4034-F4C9-784A-AA3A-58FC4A12142F}"/>
                  </a:ext>
                </a:extLst>
              </p:cNvPr>
              <p:cNvSpPr/>
              <p:nvPr/>
            </p:nvSpPr>
            <p:spPr>
              <a:xfrm>
                <a:off x="2343394" y="4305395"/>
                <a:ext cx="3240613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Simulation: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𝛽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=1</m:t>
                      </m:r>
                    </m:oMath>
                  </m:oMathPara>
                </a14:m>
                <a:endParaRPr lang="sv-SE" sz="2400" i="1" dirty="0">
                  <a:solidFill>
                    <a:schemeClr val="tx1"/>
                  </a:solidFill>
                  <a:latin typeface="Cambria Math" charset="0"/>
                  <a:cs typeface="Georgi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SNR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𝜌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𝛽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𝜌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𝑢𝑙</m:t>
                          </m:r>
                        </m:sub>
                      </m:sSub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A4034-F4C9-784A-AA3A-58FC4A12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94" y="4305395"/>
                <a:ext cx="3240613" cy="1358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capacity lower bound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uncorrelated</a:t>
                </a:r>
              </a:p>
              <a:p>
                <a:r>
                  <a:rPr lang="en-US" dirty="0"/>
                  <a:t>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, known 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13A0-13BB-3049-8B35-92A1BC45D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667" b="-2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1854599"/>
            <a:ext cx="203581" cy="52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blipFill>
                <a:blip r:embed="rId10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3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E17-738B-004E-9529-E928793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data transmission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Signals: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data symbol</a:t>
                </a:r>
                <a:br>
                  <a:rPr lang="en-US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0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controls the power</a:t>
                </a:r>
              </a:p>
              <a:p>
                <a:pPr lvl="1"/>
                <a:r>
                  <a:rPr lang="en-US" dirty="0">
                    <a:ea typeface="Cambria Math" charset="0"/>
                    <a:cs typeface="Cambria Math" charset="0"/>
                  </a:rPr>
                  <a:t>Channel of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 b="-3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DB21A-25B9-3E44-A272-61962CEE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7761-FB58-E746-BFB1-90F5564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EE42-3794-0447-9FD0-8D6F07EA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39890-D340-7A4A-8DB9-796521874213}"/>
              </a:ext>
            </a:extLst>
          </p:cNvPr>
          <p:cNvSpPr txBox="1"/>
          <p:nvPr/>
        </p:nvSpPr>
        <p:spPr>
          <a:xfrm>
            <a:off x="7370617" y="571227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ABDBE-8B59-BF43-93C5-BB63782C3F36}"/>
              </a:ext>
            </a:extLst>
          </p:cNvPr>
          <p:cNvCxnSpPr>
            <a:cxnSpLocks/>
          </p:cNvCxnSpPr>
          <p:nvPr/>
        </p:nvCxnSpPr>
        <p:spPr>
          <a:xfrm flipH="1" flipV="1">
            <a:off x="7214465" y="5352973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13529</TotalTime>
  <Words>1064</Words>
  <Application>Microsoft Macintosh PowerPoint</Application>
  <PresentationFormat>Widescreen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TSKS14 Multiple Antenna Communications</vt:lpstr>
      <vt:lpstr>Outline of this lecture</vt:lpstr>
      <vt:lpstr>Recall: Uplink Massive MIMO system model</vt:lpstr>
      <vt:lpstr>Sending pilot sequences</vt:lpstr>
      <vt:lpstr>Estimating Gaussian variable in noise</vt:lpstr>
      <vt:lpstr>Estimates of the channels</vt:lpstr>
      <vt:lpstr>How good is the channel estimate?</vt:lpstr>
      <vt:lpstr>A capacity lower bound</vt:lpstr>
      <vt:lpstr>Uplink data transmission</vt:lpstr>
      <vt:lpstr>Linear receiver processing</vt:lpstr>
      <vt:lpstr>Capacity bound for User i using Channel Estimates</vt:lpstr>
      <vt:lpstr>Computing the expectation in the numerator</vt:lpstr>
      <vt:lpstr>Computing the first term in the denominator</vt:lpstr>
      <vt:lpstr>Computing the second term in the denominator</vt:lpstr>
      <vt:lpstr>Result: Capacity lower bound of User i</vt:lpstr>
      <vt:lpstr>Generalized Rayleigh Quotient</vt:lpstr>
      <vt:lpstr>Maximizing the capacity lower bound</vt:lpstr>
      <vt:lpstr>Interpretation of a_i=√(ρ_ul η_i ) B_i^(-1) g ̂_i   (whitening)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128</cp:revision>
  <cp:lastPrinted>2017-10-06T09:53:20Z</cp:lastPrinted>
  <dcterms:created xsi:type="dcterms:W3CDTF">2020-03-25T16:20:45Z</dcterms:created>
  <dcterms:modified xsi:type="dcterms:W3CDTF">2020-05-17T08:21:32Z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