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8"/>
  </p:notesMasterIdLst>
  <p:handoutMasterIdLst>
    <p:handoutMasterId r:id="rId29"/>
  </p:handoutMasterIdLst>
  <p:sldIdLst>
    <p:sldId id="256" r:id="rId7"/>
    <p:sldId id="319" r:id="rId8"/>
    <p:sldId id="437" r:id="rId9"/>
    <p:sldId id="449" r:id="rId10"/>
    <p:sldId id="438" r:id="rId11"/>
    <p:sldId id="439" r:id="rId12"/>
    <p:sldId id="441" r:id="rId13"/>
    <p:sldId id="417" r:id="rId14"/>
    <p:sldId id="450" r:id="rId15"/>
    <p:sldId id="440" r:id="rId16"/>
    <p:sldId id="377" r:id="rId17"/>
    <p:sldId id="428" r:id="rId18"/>
    <p:sldId id="442" r:id="rId19"/>
    <p:sldId id="443" r:id="rId20"/>
    <p:sldId id="444" r:id="rId21"/>
    <p:sldId id="445" r:id="rId22"/>
    <p:sldId id="447" r:id="rId23"/>
    <p:sldId id="448" r:id="rId24"/>
    <p:sldId id="451" r:id="rId25"/>
    <p:sldId id="406" r:id="rId26"/>
    <p:sldId id="287" r:id="rId27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9" autoAdjust="0"/>
    <p:restoredTop sz="94563" autoAdjust="0"/>
  </p:normalViewPr>
  <p:slideViewPr>
    <p:cSldViewPr snapToGrid="0" snapToObjects="1">
      <p:cViewPr varScale="1">
        <p:scale>
          <a:sx n="92" d="100"/>
          <a:sy n="92" d="100"/>
        </p:scale>
        <p:origin x="88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5/17/20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ak 5">
            <a:extLst>
              <a:ext uri="{FF2B5EF4-FFF2-40B4-BE49-F238E27FC236}">
                <a16:creationId xmlns:a16="http://schemas.microsoft.com/office/drawing/2014/main" id="{A6E1C386-BE1B-DC4D-B179-8DBC8BF17B8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Bildobjekt 6">
            <a:extLst>
              <a:ext uri="{FF2B5EF4-FFF2-40B4-BE49-F238E27FC236}">
                <a16:creationId xmlns:a16="http://schemas.microsoft.com/office/drawing/2014/main" id="{BE4903E3-FD3B-4943-B0BF-B7711121EE6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95" y="6195071"/>
            <a:ext cx="1593422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5" Type="http://schemas.openxmlformats.org/officeDocument/2006/relationships/image" Target="../media/image17.png"/><Relationship Id="rId4" Type="http://schemas.openxmlformats.org/officeDocument/2006/relationships/image" Target="NUL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TSKS14</a:t>
            </a:r>
            <a:br>
              <a:rPr lang="en-US" dirty="0"/>
            </a:br>
            <a:r>
              <a:rPr lang="en-US" dirty="0"/>
              <a:t>Multiple Antenna Communications</a:t>
            </a:r>
            <a:endParaRPr lang="en-GB" dirty="0"/>
          </a:p>
        </p:txBody>
      </p:sp>
      <p:sp>
        <p:nvSpPr>
          <p:cNvPr id="5" name="Underrubrik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9, 2020</a:t>
            </a:r>
          </a:p>
          <a:p>
            <a:endParaRPr lang="en-US" dirty="0"/>
          </a:p>
          <a:p>
            <a:r>
              <a:rPr lang="en-US" dirty="0"/>
              <a:t>Emil Björnson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D049-5005-DA46-AAB8-FD549064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lower bound with any precoding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4CF0AD-1371-A947-AF7C-5867157A4A9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sv-S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sv-SE" b="1" i="1">
                                                          <a:latin typeface="Cambria Math" charset="0"/>
                                                        </a:rPr>
                                                        <m:t>𝒈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sv-S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sv-SE" i="1">
                                                          <a:latin typeface="Cambria Math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bSup>
                                                  <m:sSub>
                                                    <m:sSubPr>
                                                      <m:ctrlPr>
                                                        <a:rPr lang="sv-S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sv-SE" b="1" i="1">
                                                          <a:latin typeface="Cambria Math" charset="0"/>
                                                        </a:rPr>
                                                        <m:t>𝒂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sv-SE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sv-SE" i="1"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nary>
                                  <m:r>
                                    <a:rPr lang="sv-SE" i="1">
                                      <a:latin typeface="Cambria Math" charset="0"/>
                                    </a:rPr>
                                    <m:t>+1−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𝐸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Interpretation</a:t>
                </a:r>
              </a:p>
              <a:p>
                <a:pPr lvl="1"/>
                <a:r>
                  <a:rPr lang="en-US" dirty="0"/>
                  <a:t>Averaging over small-scale fading</a:t>
                </a:r>
              </a:p>
              <a:p>
                <a:pPr lvl="1"/>
                <a:r>
                  <a:rPr lang="en-US" dirty="0"/>
                  <a:t>Numerator: 	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Denominator: 	Sum of interference proportional to 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from all users plus noise variance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4CF0AD-1371-A947-AF7C-5867157A4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7BECD-E4D2-8F45-9ECE-75C8DEC9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59B8B-24C2-0C44-9ED5-E634F2708E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872F-70D7-E342-A88A-82A8C8DF7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648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08AFE5-ADDE-E348-989E-D15D67F69668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D4F6-5508-CF46-B77F-6E834DEC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precoding?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276293-33BA-5B41-B441-D46FBADE087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561651"/>
              </a:xfrm>
            </p:spPr>
            <p:txBody>
              <a:bodyPr/>
              <a:lstStyle/>
              <a:p>
                <a:r>
                  <a:rPr lang="en-US" dirty="0"/>
                  <a:t>Recall: Uplink processing</a:t>
                </a:r>
              </a:p>
              <a:p>
                <a:pPr lvl="1"/>
                <a:r>
                  <a:rPr lang="en-US" dirty="0"/>
                  <a:t>MMSE: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sv-SE" dirty="0"/>
              </a:p>
              <a:p>
                <a:pPr lvl="1"/>
                <a:r>
                  <a:rPr lang="en-US" dirty="0"/>
                  <a:t>MR: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Downlink precoding schemes</a:t>
                </a:r>
              </a:p>
              <a:p>
                <a:pPr lvl="1"/>
                <a:r>
                  <a:rPr lang="en-US" dirty="0"/>
                  <a:t>MMSE: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b="1" i="1">
                                    <a:latin typeface="Cambria Math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b="1" i="1">
                                        <a:latin typeface="Cambria Math" charset="0"/>
                                      </a:rPr>
                                      <m:t>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sv-S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sv-S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v-SE" i="1">
                                                    <a:latin typeface="Cambria Math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v-SE" i="1">
                                                    <a:latin typeface="Cambria Math" charset="0"/>
                                                  </a:rPr>
                                                  <m:t>𝑢𝑙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v-SE" i="1">
                                                    <a:latin typeface="Cambria Math" charset="0"/>
                                                  </a:rPr>
                                                  <m:t>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v-SE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  <m:sSubSup>
                                          <m:sSubSup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sv-SE" b="1" i="1">
                                                <a:latin typeface="Cambria Math" charset="0"/>
                                              </a:rPr>
                                              <m:t>𝑩</m:t>
                                            </m:r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sv-SE" b="1" i="1">
                                                    <a:latin typeface="Cambria Math" charset="0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sv-SE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MR: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sv-SE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sv-SE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sv-SE" b="1" i="1">
                                                    <a:latin typeface="Cambria Math" charset="0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276293-33BA-5B41-B441-D46FBADE0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6"/>
                <a:ext cx="10853647" cy="4561651"/>
              </a:xfrm>
              <a:blipFill>
                <a:blip r:embed="rId2"/>
                <a:stretch>
                  <a:fillRect l="-702" t="-1950" b="-64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58033-FAD3-5B45-979B-CC2AF3D6A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6726-5C69-124F-93F8-7AD5C9E170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D54C1-3562-4B44-8202-BE3AC8CB5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BFF76-5F57-474E-9448-E4F14052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71" y="3544902"/>
            <a:ext cx="4557131" cy="1137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6C7CF-54C1-9544-BF1A-114CC450E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95" y="1830357"/>
            <a:ext cx="4763907" cy="11888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D2D077-E711-2C46-83B0-092A8CF550A7}"/>
              </a:ext>
            </a:extLst>
          </p:cNvPr>
          <p:cNvSpPr/>
          <p:nvPr/>
        </p:nvSpPr>
        <p:spPr>
          <a:xfrm>
            <a:off x="1537627" y="3330473"/>
            <a:ext cx="4763908" cy="1358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Precoding principle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Transmit in the direction where you heard the users “most clearly”</a:t>
            </a:r>
          </a:p>
        </p:txBody>
      </p:sp>
    </p:spTree>
    <p:extLst>
      <p:ext uri="{BB962C8B-B14F-4D97-AF65-F5344CB8AC3E}">
        <p14:creationId xmlns:p14="http://schemas.microsoft.com/office/powerpoint/2010/main" val="38213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DCAC38-78FF-7F49-BF84-87B6818D4A3C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64E21-05D3-7640-9AFD-116F0880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Estimates of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F8F6BE-E3D9-2249-B620-6575E636D59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MMSE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Estimate: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𝑢𝑙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Estimation error:</a:t>
                </a:r>
                <a:r>
                  <a:rPr lang="sv-SE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sv-SE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71755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F8F6BE-E3D9-2249-B620-6575E636D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19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5AFC6-771D-FF43-B2BE-EA9563E0F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93722-A61E-A540-AB0C-CF3420941E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117C-49D6-DA49-B346-2564B06C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585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AE90-641B-4343-858A-ED2F09A4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capacity lower bound with MR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A31230-86D4-D54A-80E6-C75FC98952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Interpretation</a:t>
                </a:r>
              </a:p>
              <a:p>
                <a:pPr lvl="1"/>
                <a:r>
                  <a:rPr lang="en-US" dirty="0"/>
                  <a:t>Small-scale fading is not visible in this bound</a:t>
                </a:r>
              </a:p>
              <a:p>
                <a:pPr lvl="1"/>
                <a:r>
                  <a:rPr lang="en-US" b="1" dirty="0"/>
                  <a:t>Numerator: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Coherent beamforming gain, grows with antennas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,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𝑑𝑙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estimation 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Denominator: </a:t>
                </a:r>
                <a:br>
                  <a:rPr lang="en-US" dirty="0"/>
                </a:br>
                <a:r>
                  <a:rPr lang="en-US" dirty="0"/>
                  <a:t>Sum of non-coherent interference from all users plus noise variance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A31230-86D4-D54A-80E6-C75FC9895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5313" b="-28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C5EAC-87C6-1F43-91E2-885A985A5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0F9B3-9E2C-EE45-BB15-950C0592AE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6856-F32D-5C4E-B8BA-B76C2315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254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559E-E5A0-074E-B57C-278C2E47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uplink and downlink (with MR)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B7C7A2-809D-B545-873E-41F4A5A795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629891"/>
                <a:ext cx="10853647" cy="22667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Similarities</a:t>
                </a:r>
              </a:p>
              <a:p>
                <a:pPr lvl="1"/>
                <a:r>
                  <a:rPr lang="en-US" dirty="0"/>
                  <a:t>Same structure (beamforming gain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, powers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  <m:r>
                          <a:rPr lang="sv-SE" i="1">
                            <a:latin typeface="Cambria Math" charset="0"/>
                          </a:rPr>
                          <m:t>/</m:t>
                        </m:r>
                        <m:r>
                          <a:rPr lang="sv-SE" i="1">
                            <a:latin typeface="Cambria Math" charset="0"/>
                          </a:rPr>
                          <m:t>𝑑𝑙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Differences</a:t>
                </a:r>
              </a:p>
              <a:p>
                <a:pPr lvl="1"/>
                <a:r>
                  <a:rPr lang="en-US" dirty="0"/>
                  <a:t>Uplink interference: From users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Downlink interference: From base station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B7C7A2-809D-B545-873E-41F4A5A79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629891"/>
                <a:ext cx="10853647" cy="2266754"/>
              </a:xfrm>
              <a:blipFill>
                <a:blip r:embed="rId2"/>
                <a:stretch>
                  <a:fillRect l="-819" t="-3911" b="-446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51209-AEC5-334B-86E1-87CD4C142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7DBE3-5A30-5244-BF75-96AB65C8EE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9CC4-7489-4346-9D68-101D934E8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86D7E5-A546-CB49-8E65-6768D7B6F957}"/>
                  </a:ext>
                </a:extLst>
              </p:cNvPr>
              <p:cNvSpPr/>
              <p:nvPr/>
            </p:nvSpPr>
            <p:spPr>
              <a:xfrm>
                <a:off x="1320747" y="1855349"/>
                <a:ext cx="4572000" cy="12915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b="1" dirty="0"/>
                  <a:t>Uplink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86D7E5-A546-CB49-8E65-6768D7B6F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747" y="1855349"/>
                <a:ext cx="4572000" cy="1291507"/>
              </a:xfrm>
              <a:prstGeom prst="rect">
                <a:avLst/>
              </a:prstGeom>
              <a:blipFill>
                <a:blip r:embed="rId3"/>
                <a:stretch>
                  <a:fillRect t="-2913" b="-669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0CB720-6AFA-EE45-92C8-E77609BEBBF1}"/>
                  </a:ext>
                </a:extLst>
              </p:cNvPr>
              <p:cNvSpPr/>
              <p:nvPr/>
            </p:nvSpPr>
            <p:spPr>
              <a:xfrm>
                <a:off x="6131994" y="1855349"/>
                <a:ext cx="4572000" cy="12915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b="1" dirty="0"/>
                  <a:t>Downlink</a:t>
                </a:r>
                <a:r>
                  <a:rPr lang="en-US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𝑑𝑙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sz="2400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0CB720-6AFA-EE45-92C8-E77609BEB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94" y="1855349"/>
                <a:ext cx="4572000" cy="1291507"/>
              </a:xfrm>
              <a:prstGeom prst="rect">
                <a:avLst/>
              </a:prstGeom>
              <a:blipFill>
                <a:blip r:embed="rId4"/>
                <a:stretch>
                  <a:fillRect t="-2913" b="-669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9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1BBA-4F05-0B44-A97A-2F9A9602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Uplink rate, varying SNR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6BDB514-0234-B245-99D7-EFF08B0D4B7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28903" y="1830357"/>
                <a:ext cx="2256415" cy="4066288"/>
              </a:xfrm>
            </p:spPr>
            <p:txBody>
              <a:bodyPr/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dirty="0"/>
                  <a:t>Assumptions:</a:t>
                </a:r>
              </a:p>
              <a:p>
                <a:pPr marL="0" lvl="0" indent="0"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𝐾</m:t>
                      </m:r>
                      <m:r>
                        <a:rPr lang="en-US" i="1" smtClean="0">
                          <a:latin typeface="Cambria Math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𝛽</m:t>
                      </m:r>
                      <m:r>
                        <a:rPr lang="en-US" i="1" smtClean="0">
                          <a:latin typeface="Cambria Math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=1 ∀</m:t>
                      </m:r>
                      <m:r>
                        <a:rPr lang="en-US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dirty="0"/>
                  <a:t>Same for DL if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𝑑𝑙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=1/</m:t>
                      </m:r>
                      <m:r>
                        <a:rPr lang="en-US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6BDB514-0234-B245-99D7-EFF08B0D4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28903" y="1830357"/>
                <a:ext cx="2256415" cy="4066288"/>
              </a:xfrm>
              <a:blipFill>
                <a:blip r:embed="rId2"/>
                <a:stretch>
                  <a:fillRect l="-3933" t="-12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69D16-2DAB-3F46-80BA-876664BAA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E45FB-8733-4E4A-8F6C-89CF38001E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E390-8967-924C-A49C-EBD43676F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25ABE-ADDD-8E46-9BAF-A8A99AD40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81" y="1578280"/>
            <a:ext cx="7054037" cy="44622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4851E-60BD-114D-9338-0784ABB64402}"/>
              </a:ext>
            </a:extLst>
          </p:cNvPr>
          <p:cNvCxnSpPr/>
          <p:nvPr/>
        </p:nvCxnSpPr>
        <p:spPr>
          <a:xfrm flipH="1" flipV="1">
            <a:off x="7509244" y="2590095"/>
            <a:ext cx="743919" cy="14413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4AC83B-9262-0745-B472-EE0B64BAE6CE}"/>
                  </a:ext>
                </a:extLst>
              </p:cNvPr>
              <p:cNvSpPr txBox="1"/>
              <p:nvPr/>
            </p:nvSpPr>
            <p:spPr>
              <a:xfrm>
                <a:off x="5875813" y="2049298"/>
                <a:ext cx="3333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charset="0"/>
                            <a:cs typeface="Georgia"/>
                          </a:rPr>
                          <m:t>𝜌</m:t>
                        </m:r>
                      </m:e>
                      <m:sub>
                        <m:r>
                          <a:rPr lang="sv-SE" sz="2400" b="0" i="1" smtClean="0">
                            <a:latin typeface="Cambria Math" charset="0"/>
                            <a:cs typeface="Georgia"/>
                          </a:rPr>
                          <m:t>𝑢𝑙</m:t>
                        </m:r>
                      </m:sub>
                    </m:sSub>
                    <m:r>
                      <a:rPr lang="sv-SE" sz="2400" b="0" i="1" smtClean="0">
                        <a:latin typeface="Cambria Math" charset="0"/>
                        <a:cs typeface="Georgi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charset="0"/>
                            <a:cs typeface="Georgia"/>
                          </a:rPr>
                          <m:t>−10,−5, 0, 5</m:t>
                        </m:r>
                      </m:e>
                    </m:d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dB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4AC83B-9262-0745-B472-EE0B64BA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813" y="2049298"/>
                <a:ext cx="3333028" cy="461665"/>
              </a:xfrm>
              <a:prstGeom prst="rect">
                <a:avLst/>
              </a:prstGeom>
              <a:blipFill>
                <a:blip r:embed="rId4"/>
                <a:stretch>
                  <a:fillRect l="-380" t="-7895" r="-1901" b="-2631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F4FF02F-4BAC-8B4A-A684-83A3304D0131}"/>
              </a:ext>
            </a:extLst>
          </p:cNvPr>
          <p:cNvSpPr/>
          <p:nvPr/>
        </p:nvSpPr>
        <p:spPr>
          <a:xfrm>
            <a:off x="3821909" y="6219093"/>
            <a:ext cx="4959252" cy="50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Always better with more antennas</a:t>
            </a:r>
          </a:p>
        </p:txBody>
      </p:sp>
    </p:spTree>
    <p:extLst>
      <p:ext uri="{BB962C8B-B14F-4D97-AF65-F5344CB8AC3E}">
        <p14:creationId xmlns:p14="http://schemas.microsoft.com/office/powerpoint/2010/main" val="41214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8FCFB-412D-D647-AE9B-FB4F1F984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105" y="1472488"/>
            <a:ext cx="7267186" cy="4559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533B9-7758-8E41-AB10-C20AA87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Uplink rate, different schemes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B4F7-D4F5-4C47-943C-EF4FFBAE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0CA5-8AD2-C74B-8921-C3B477A2B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4486-BD5B-2A47-967B-7D846B81B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0111" y="1830357"/>
                <a:ext cx="2478079" cy="4066288"/>
              </a:xfrm>
              <a:prstGeom prst="rect">
                <a:avLst/>
              </a:prstGeom>
            </p:spPr>
            <p:txBody>
              <a:bodyPr vert="horz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Assumptions: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𝐾</m:t>
                      </m:r>
                      <m:r>
                        <a:rPr lang="en-US" i="1" smtClean="0">
                          <a:latin typeface="Cambria Math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𝛽</m:t>
                      </m:r>
                      <m:r>
                        <a:rPr lang="en-US" i="1" smtClean="0">
                          <a:latin typeface="Cambria Math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=1 ∀</m:t>
                      </m:r>
                      <m:r>
                        <a:rPr lang="en-US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=−10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Similar for DL if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𝑑𝑙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𝐾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⋅</m:t>
                          </m:r>
                          <m:r>
                            <a:rPr lang="en-US" i="1" smtClean="0">
                              <a:latin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𝑢𝑙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</a:rPr>
                        <m:t>=1/</m:t>
                      </m:r>
                      <m:r>
                        <a:rPr lang="en-US" i="1" smtClean="0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111" y="1830357"/>
                <a:ext cx="2478079" cy="4066288"/>
              </a:xfrm>
              <a:prstGeom prst="rect">
                <a:avLst/>
              </a:prstGeom>
              <a:blipFill>
                <a:blip r:embed="rId3"/>
                <a:stretch>
                  <a:fillRect l="-3571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37B2991-9C97-AD44-9A13-91937686E0FE}"/>
              </a:ext>
            </a:extLst>
          </p:cNvPr>
          <p:cNvSpPr txBox="1"/>
          <p:nvPr/>
        </p:nvSpPr>
        <p:spPr>
          <a:xfrm>
            <a:off x="6973101" y="229546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MMSE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635DD-AB41-5A49-BD6A-05F9EEAC956A}"/>
              </a:ext>
            </a:extLst>
          </p:cNvPr>
          <p:cNvSpPr txBox="1"/>
          <p:nvPr/>
        </p:nvSpPr>
        <p:spPr>
          <a:xfrm>
            <a:off x="8292575" y="3193513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MR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924D18-DB75-114C-B32C-B6BBF00911EE}"/>
              </a:ext>
            </a:extLst>
          </p:cNvPr>
          <p:cNvSpPr/>
          <p:nvPr/>
        </p:nvSpPr>
        <p:spPr>
          <a:xfrm>
            <a:off x="2757748" y="6220661"/>
            <a:ext cx="7087573" cy="50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Same trend, but 60-100% higher rate with MMSE</a:t>
            </a:r>
          </a:p>
        </p:txBody>
      </p:sp>
    </p:spTree>
    <p:extLst>
      <p:ext uri="{BB962C8B-B14F-4D97-AF65-F5344CB8AC3E}">
        <p14:creationId xmlns:p14="http://schemas.microsoft.com/office/powerpoint/2010/main" val="41412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3B9-7758-8E41-AB10-C20AA87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Rate when scaling number of users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B4F7-D4F5-4C47-943C-EF4FFBAE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0CA5-8AD2-C74B-8921-C3B477A2B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4486-BD5B-2A47-967B-7D846B81B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903" y="1830357"/>
                <a:ext cx="2679210" cy="4066288"/>
              </a:xfrm>
              <a:prstGeom prst="rect">
                <a:avLst/>
              </a:prstGeom>
            </p:spPr>
            <p:txBody>
              <a:bodyPr vert="horz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Assumptions:</a:t>
                </a:r>
                <a:br>
                  <a:rPr lang="en-US" i="1" dirty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𝛽</m:t>
                      </m:r>
                      <m:r>
                        <a:rPr lang="en-US" i="1">
                          <a:latin typeface="Cambria Math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=1 ∀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MR processing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grows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03" y="1830357"/>
                <a:ext cx="2679210" cy="4066288"/>
              </a:xfrm>
              <a:prstGeom prst="rect">
                <a:avLst/>
              </a:prstGeom>
              <a:blipFill>
                <a:blip r:embed="rId2"/>
                <a:stretch>
                  <a:fillRect l="-3318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A924D18-DB75-114C-B32C-B6BBF00911EE}"/>
              </a:ext>
            </a:extLst>
          </p:cNvPr>
          <p:cNvSpPr/>
          <p:nvPr/>
        </p:nvSpPr>
        <p:spPr>
          <a:xfrm>
            <a:off x="3217926" y="6211454"/>
            <a:ext cx="6167218" cy="50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Same behavior, but higher rates with MMSE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F2D1E-42F9-804B-91D9-535A247A7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913" y="1554272"/>
            <a:ext cx="7071684" cy="4436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0B5F7F-7963-A34D-8826-BE7E823775E1}"/>
                  </a:ext>
                </a:extLst>
              </p:cNvPr>
              <p:cNvSpPr txBox="1"/>
              <p:nvPr/>
            </p:nvSpPr>
            <p:spPr>
              <a:xfrm>
                <a:off x="7531602" y="1982355"/>
                <a:ext cx="1437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Georgia"/>
                        </a:rPr>
                        <m:t>𝑀</m:t>
                      </m:r>
                      <m:r>
                        <a:rPr lang="en-US" sz="2400" i="1" dirty="0" smtClean="0">
                          <a:latin typeface="Cambria Math" charset="0"/>
                          <a:cs typeface="Georgia"/>
                        </a:rPr>
                        <m:t>=100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0B5F7F-7963-A34D-8826-BE7E82377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602" y="1982355"/>
                <a:ext cx="14371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A4D4B-4636-6F46-B73A-A789CFAA8FC4}"/>
                  </a:ext>
                </a:extLst>
              </p:cNvPr>
              <p:cNvSpPr txBox="1"/>
              <p:nvPr/>
            </p:nvSpPr>
            <p:spPr>
              <a:xfrm>
                <a:off x="9642199" y="1992179"/>
                <a:ext cx="1491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𝑀</m:t>
                      </m:r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=10</m:t>
                      </m:r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𝐾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A4D4B-4636-6F46-B73A-A789CFAA8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199" y="1992179"/>
                <a:ext cx="149130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FE951F-8A94-D543-A831-32E5ABB9927E}"/>
              </a:ext>
            </a:extLst>
          </p:cNvPr>
          <p:cNvCxnSpPr>
            <a:stCxn id="15" idx="1"/>
          </p:cNvCxnSpPr>
          <p:nvPr/>
        </p:nvCxnSpPr>
        <p:spPr>
          <a:xfrm flipH="1">
            <a:off x="7133929" y="2213188"/>
            <a:ext cx="397673" cy="1815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DF2E87-B783-CE4D-83F6-97AC94E4D715}"/>
              </a:ext>
            </a:extLst>
          </p:cNvPr>
          <p:cNvCxnSpPr/>
          <p:nvPr/>
        </p:nvCxnSpPr>
        <p:spPr>
          <a:xfrm flipH="1">
            <a:off x="9550727" y="2409409"/>
            <a:ext cx="201477" cy="2789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3B9-7758-8E41-AB10-C20AA87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rate, scaling number of users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B4F7-D4F5-4C47-943C-EF4FFBAE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0CA5-8AD2-C74B-8921-C3B477A2B1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4486-BD5B-2A47-967B-7D846B81B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903" y="1830357"/>
                <a:ext cx="2478079" cy="4066288"/>
              </a:xfrm>
              <a:prstGeom prst="rect">
                <a:avLst/>
              </a:prstGeom>
            </p:spPr>
            <p:txBody>
              <a:bodyPr vert="horz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Georgia"/>
                    <a:ea typeface="+mn-ea"/>
                    <a:cs typeface="Georgia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Assumptions:</a:t>
                </a:r>
                <a:br>
                  <a:rPr lang="en-US" i="1" dirty="0">
                    <a:latin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𝛽</m:t>
                      </m:r>
                      <m:r>
                        <a:rPr lang="en-US" i="1">
                          <a:latin typeface="Cambria Math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=1 ∀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dirty="0"/>
                  <a:t>MR processing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10946D0D-AF1E-1541-BBD4-BFA7232F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03" y="1830357"/>
                <a:ext cx="2478079" cy="4066288"/>
              </a:xfrm>
              <a:prstGeom prst="rect">
                <a:avLst/>
              </a:prstGeom>
              <a:blipFill>
                <a:blip r:embed="rId2"/>
                <a:stretch>
                  <a:fillRect l="-3571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A07B235-BF11-BE43-B227-F1B0336CB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69" y="1498852"/>
            <a:ext cx="7218374" cy="4528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03710-6A32-3643-9AB1-F82A00954C82}"/>
                  </a:ext>
                </a:extLst>
              </p:cNvPr>
              <p:cNvSpPr txBox="1"/>
              <p:nvPr/>
            </p:nvSpPr>
            <p:spPr>
              <a:xfrm>
                <a:off x="9546268" y="3644615"/>
                <a:ext cx="1437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cs typeface="Georgia"/>
                        </a:rPr>
                        <m:t>𝑀</m:t>
                      </m:r>
                      <m:r>
                        <a:rPr lang="en-US" sz="2400" i="1" dirty="0" smtClean="0">
                          <a:latin typeface="Cambria Math" charset="0"/>
                          <a:cs typeface="Georgia"/>
                        </a:rPr>
                        <m:t>=100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03710-6A32-3643-9AB1-F82A00954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68" y="3644615"/>
                <a:ext cx="14371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1D9BE-2022-554A-AD07-E4994FCECD77}"/>
                  </a:ext>
                </a:extLst>
              </p:cNvPr>
              <p:cNvSpPr txBox="1"/>
              <p:nvPr/>
            </p:nvSpPr>
            <p:spPr>
              <a:xfrm>
                <a:off x="8792185" y="1953546"/>
                <a:ext cx="1491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𝑀</m:t>
                      </m:r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=10</m:t>
                      </m:r>
                      <m:r>
                        <a:rPr lang="sv-SE" sz="2400" b="0" i="1" dirty="0" smtClean="0">
                          <a:latin typeface="Cambria Math" charset="0"/>
                          <a:cs typeface="Georgia"/>
                        </a:rPr>
                        <m:t>𝐾</m:t>
                      </m:r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1D9BE-2022-554A-AD07-E4994FCEC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85" y="1953546"/>
                <a:ext cx="149130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E9EECC-F0D3-594B-868B-F690CE6B685E}"/>
              </a:ext>
            </a:extLst>
          </p:cNvPr>
          <p:cNvCxnSpPr/>
          <p:nvPr/>
        </p:nvCxnSpPr>
        <p:spPr>
          <a:xfrm flipH="1" flipV="1">
            <a:off x="10056979" y="3363059"/>
            <a:ext cx="78222" cy="308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0EED8C-738E-3D43-9437-CBD7D30FDDA9}"/>
              </a:ext>
            </a:extLst>
          </p:cNvPr>
          <p:cNvCxnSpPr/>
          <p:nvPr/>
        </p:nvCxnSpPr>
        <p:spPr>
          <a:xfrm>
            <a:off x="9657916" y="2407181"/>
            <a:ext cx="155479" cy="348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EB768B-75C2-6349-93C2-F8F87B683C58}"/>
              </a:ext>
            </a:extLst>
          </p:cNvPr>
          <p:cNvSpPr/>
          <p:nvPr/>
        </p:nvSpPr>
        <p:spPr>
          <a:xfrm>
            <a:off x="3217926" y="6211454"/>
            <a:ext cx="6167218" cy="507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Same behavior, but higher rates with MMSE</a:t>
            </a:r>
          </a:p>
        </p:txBody>
      </p:sp>
    </p:spTree>
    <p:extLst>
      <p:ext uri="{BB962C8B-B14F-4D97-AF65-F5344CB8AC3E}">
        <p14:creationId xmlns:p14="http://schemas.microsoft.com/office/powerpoint/2010/main" val="6346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B1CBCB-3B72-E54F-A259-3F61951E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MR processing?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text 2">
                <a:extLst>
                  <a:ext uri="{FF2B5EF4-FFF2-40B4-BE49-F238E27FC236}">
                    <a16:creationId xmlns:a16="http://schemas.microsoft.com/office/drawing/2014/main" id="{005C82E5-3042-6847-B3D2-EBDE1383A7F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Lower computational complexity</a:t>
                </a:r>
              </a:p>
              <a:p>
                <a:pPr lvl="1"/>
                <a:r>
                  <a:rPr lang="en-US" dirty="0"/>
                  <a:t>Substantial performance loss in theory</a:t>
                </a:r>
              </a:p>
              <a:p>
                <a:pPr lvl="1"/>
                <a:r>
                  <a:rPr lang="en-US" dirty="0"/>
                  <a:t>Practical loss is smaller since MR easier to implement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Closed form bound on ergodic capacity</a:t>
                </a:r>
              </a:p>
              <a:p>
                <a:pPr lvl="1"/>
                <a:r>
                  <a:rPr lang="en-US" dirty="0"/>
                  <a:t>Typical shape of ergodic capacity bounds: 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random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Treating channel as equal to its mean value: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SINR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constant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Simple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SINR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constant</m:t>
                        </m:r>
                      </m:sub>
                    </m:sSub>
                  </m:oMath>
                </a14:m>
                <a:r>
                  <a:rPr lang="en-US" dirty="0"/>
                  <a:t> with MR</a:t>
                </a:r>
              </a:p>
            </p:txBody>
          </p:sp>
        </mc:Choice>
        <mc:Fallback xmlns="">
          <p:sp>
            <p:nvSpPr>
              <p:cNvPr id="3" name="Platshållare för text 2">
                <a:extLst>
                  <a:ext uri="{FF2B5EF4-FFF2-40B4-BE49-F238E27FC236}">
                    <a16:creationId xmlns:a16="http://schemas.microsoft.com/office/drawing/2014/main" id="{005C82E5-3042-6847-B3D2-EBDE1383A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2374EE1-EC83-5641-A828-F99F92C6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CA1064F-5195-B74D-A0B7-C68AF6DF4E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8D1F6F-1426-A24D-AF14-3539ACCD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76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 of this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Downlink communication</a:t>
            </a:r>
          </a:p>
          <a:p>
            <a:pPr lvl="1"/>
            <a:r>
              <a:rPr lang="en-SE" dirty="0"/>
              <a:t>System model</a:t>
            </a:r>
          </a:p>
          <a:p>
            <a:pPr lvl="1"/>
            <a:r>
              <a:rPr lang="en-SE" dirty="0"/>
              <a:t>Precoding</a:t>
            </a:r>
          </a:p>
          <a:p>
            <a:pPr lvl="1"/>
            <a:endParaRPr lang="en-SE" dirty="0"/>
          </a:p>
          <a:p>
            <a:r>
              <a:rPr lang="en-SE" dirty="0"/>
              <a:t>Capacity lower bound</a:t>
            </a:r>
          </a:p>
          <a:p>
            <a:pPr lvl="1"/>
            <a:r>
              <a:rPr lang="en-SE" dirty="0"/>
              <a:t>Any precoding</a:t>
            </a:r>
          </a:p>
          <a:p>
            <a:pPr lvl="1"/>
            <a:r>
              <a:rPr lang="en-SE" dirty="0"/>
              <a:t>MR precoding</a:t>
            </a:r>
          </a:p>
          <a:p>
            <a:pPr lvl="1"/>
            <a:endParaRPr lang="en-SE" dirty="0"/>
          </a:p>
          <a:p>
            <a:r>
              <a:rPr lang="en-SE" dirty="0"/>
              <a:t>Performance comparison: Uplink and downlink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4C24B-25C8-8C40-9A6F-56AC0E55D1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682-4936-074E-8872-30CC0D3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CEFC7-4E55-314D-AEAD-EFB9ABCC5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1317288" cy="4066288"/>
          </a:xfrm>
        </p:spPr>
        <p:txBody>
          <a:bodyPr/>
          <a:lstStyle/>
          <a:p>
            <a:r>
              <a:rPr lang="en-SE" dirty="0"/>
              <a:t>Downlink communication</a:t>
            </a:r>
          </a:p>
          <a:p>
            <a:pPr lvl="1"/>
            <a:r>
              <a:rPr lang="en-SE" dirty="0"/>
              <a:t>Rate expression for arbitrary precoding</a:t>
            </a:r>
          </a:p>
          <a:p>
            <a:pPr lvl="1"/>
            <a:r>
              <a:rPr lang="en-SE" dirty="0"/>
              <a:t>Closed-form expression with MR precoding</a:t>
            </a:r>
          </a:p>
          <a:p>
            <a:pPr lvl="1"/>
            <a:endParaRPr lang="en-SE" dirty="0"/>
          </a:p>
          <a:p>
            <a:r>
              <a:rPr lang="en-SE" dirty="0"/>
              <a:t>Insights</a:t>
            </a:r>
          </a:p>
          <a:p>
            <a:pPr lvl="1"/>
            <a:r>
              <a:rPr lang="en-SE" dirty="0"/>
              <a:t>Uplink and downlink rates behave similarly</a:t>
            </a:r>
          </a:p>
          <a:p>
            <a:pPr lvl="1"/>
            <a:r>
              <a:rPr lang="en-SE" dirty="0"/>
              <a:t>MMSE combining is substantially better than MR</a:t>
            </a:r>
          </a:p>
          <a:p>
            <a:pPr lvl="1"/>
            <a:r>
              <a:rPr lang="en-SE" dirty="0"/>
              <a:t>Should increase the number of antennas when the number of users increase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2F60D-4E98-CE4B-908C-5715DF2F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1C54-96CF-4548-8F69-E06FBF3172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583-07FA-0E4F-A34B-B8C9073FE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819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F21BFF-2CC7-8E4B-B185-CAAAE16B2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SE" dirty="0"/>
              <a:t>End of Lecture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6CC-E97B-E745-96BA-A837C0071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SE" dirty="0"/>
              <a:t>TSKS14 Multiple Antenna Communications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0912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1371-04D3-2045-A515-28A1B01E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communication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46278E-4F7B-6A4D-BEBF-542B4CCF2F3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Notation: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Signal sent by base station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r>
                        <a:rPr lang="en-US" b="1" i="1" dirty="0">
                          <a:latin typeface="Cambria Math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D46278E-4F7B-6A4D-BEBF-542B4CCF2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AE080-8F86-C74B-BF3E-713A9E43A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87BD-EFA1-2C42-ADE9-4D239FB250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DF32-7FC7-B047-9CBD-51A4042E2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FBA02-DBE8-424E-B935-DB47EB1C6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68" y="2705247"/>
            <a:ext cx="6954455" cy="1730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E0D4CC-6679-9E4C-9FFA-15B5551992AC}"/>
                  </a:ext>
                </a:extLst>
              </p:cNvPr>
              <p:cNvSpPr/>
              <p:nvPr/>
            </p:nvSpPr>
            <p:spPr>
              <a:xfrm>
                <a:off x="4862306" y="1690199"/>
                <a:ext cx="143237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 smtClean="0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𝒈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0" i="1" smtClean="0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sv-SE" b="0" i="1" smtClean="0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sv-SE" b="0" i="1" smtClean="0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E0D4CC-6679-9E4C-9FFA-15B555199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06" y="1690199"/>
                <a:ext cx="1432379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07CC23-832B-F749-89AB-2230C9EC783D}"/>
              </a:ext>
            </a:extLst>
          </p:cNvPr>
          <p:cNvCxnSpPr/>
          <p:nvPr/>
        </p:nvCxnSpPr>
        <p:spPr>
          <a:xfrm flipH="1">
            <a:off x="5229784" y="3085806"/>
            <a:ext cx="728421" cy="604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F26C1A3-BCE8-BD4C-A324-F94B30BC01C5}"/>
              </a:ext>
            </a:extLst>
          </p:cNvPr>
          <p:cNvSpPr/>
          <p:nvPr/>
        </p:nvSpPr>
        <p:spPr>
          <a:xfrm>
            <a:off x="5274573" y="2450375"/>
            <a:ext cx="286970" cy="960895"/>
          </a:xfrm>
          <a:custGeom>
            <a:avLst/>
            <a:gdLst>
              <a:gd name="connsiteX0" fmla="*/ 286970 w 286970"/>
              <a:gd name="connsiteY0" fmla="*/ 960895 h 960895"/>
              <a:gd name="connsiteX1" fmla="*/ 8000 w 286970"/>
              <a:gd name="connsiteY1" fmla="*/ 650929 h 960895"/>
              <a:gd name="connsiteX2" fmla="*/ 69993 w 286970"/>
              <a:gd name="connsiteY2" fmla="*/ 0 h 96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70" h="960895">
                <a:moveTo>
                  <a:pt x="286970" y="960895"/>
                </a:moveTo>
                <a:cubicBezTo>
                  <a:pt x="165566" y="885986"/>
                  <a:pt x="44163" y="811078"/>
                  <a:pt x="8000" y="650929"/>
                </a:cubicBezTo>
                <a:cubicBezTo>
                  <a:pt x="-28163" y="490780"/>
                  <a:pt x="69993" y="0"/>
                  <a:pt x="699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ACE94-584F-DB4E-B183-0D1B1BFF65D0}"/>
              </a:ext>
            </a:extLst>
          </p:cNvPr>
          <p:cNvSpPr txBox="1"/>
          <p:nvPr/>
        </p:nvSpPr>
        <p:spPr>
          <a:xfrm>
            <a:off x="3159305" y="5434980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Georgia"/>
                <a:cs typeface="Georgia"/>
              </a:rPr>
              <a:t>Transmit power</a:t>
            </a:r>
            <a:endParaRPr lang="en-US" sz="2400" dirty="0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39777F-E7D1-3648-8690-CE55B8839FD9}"/>
                  </a:ext>
                </a:extLst>
              </p:cNvPr>
              <p:cNvSpPr txBox="1"/>
              <p:nvPr/>
            </p:nvSpPr>
            <p:spPr>
              <a:xfrm>
                <a:off x="7108556" y="5434979"/>
                <a:ext cx="17566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cs typeface="Georgia"/>
                      </a:rPr>
                      <m:t>𝑀</m:t>
                    </m:r>
                    <m:r>
                      <a:rPr lang="sv-SE" sz="2400" b="0" i="1" dirty="0" smtClean="0">
                        <a:latin typeface="Cambria Math" charset="0"/>
                        <a:cs typeface="Georgia"/>
                      </a:rPr>
                      <m:t>×1</m:t>
                    </m:r>
                  </m:oMath>
                </a14:m>
                <a:r>
                  <a:rPr lang="en-US" sz="2400" dirty="0">
                    <a:latin typeface="Georgia"/>
                    <a:cs typeface="Georgia"/>
                  </a:rPr>
                  <a:t> vector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39777F-E7D1-3648-8690-CE55B883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556" y="5434979"/>
                <a:ext cx="1756699" cy="461665"/>
              </a:xfrm>
              <a:prstGeom prst="rect">
                <a:avLst/>
              </a:prstGeom>
              <a:blipFill>
                <a:blip r:embed="rId5"/>
                <a:stretch>
                  <a:fillRect l="-719" t="-10811" r="-4317" b="-297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CC98B1-194D-394C-B9F4-ECA77A4609AB}"/>
              </a:ext>
            </a:extLst>
          </p:cNvPr>
          <p:cNvCxnSpPr/>
          <p:nvPr/>
        </p:nvCxnSpPr>
        <p:spPr>
          <a:xfrm flipV="1">
            <a:off x="5561543" y="5255569"/>
            <a:ext cx="495945" cy="4102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8B24D9-9BC8-9D4C-A243-28664B33977C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6661922" y="5240070"/>
            <a:ext cx="446634" cy="4257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87D2AE5-4C2A-8B41-BD5C-27807F0E3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454" y="885319"/>
            <a:ext cx="4243338" cy="1058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106BAD-0F66-D04C-944A-9406E8FF3484}"/>
                  </a:ext>
                </a:extLst>
              </p:cNvPr>
              <p:cNvSpPr txBox="1"/>
              <p:nvPr/>
            </p:nvSpPr>
            <p:spPr>
              <a:xfrm>
                <a:off x="4243979" y="3770722"/>
                <a:ext cx="751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User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106BAD-0F66-D04C-944A-9406E8FF3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79" y="3770722"/>
                <a:ext cx="751424" cy="369332"/>
              </a:xfrm>
              <a:prstGeom prst="rect">
                <a:avLst/>
              </a:prstGeom>
              <a:blipFill>
                <a:blip r:embed="rId7"/>
                <a:stretch>
                  <a:fillRect l="-5000" t="-6667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36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67AE20-2AFE-9740-9173-B7DF6B42BA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Received signal at User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67AE20-2AFE-9740-9173-B7DF6B42B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F99B26-7F5D-9343-A7BA-ADDC0F8382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Transmitted signal: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 dirty="0">
                                <a:latin typeface="Cambria Math" charset="0"/>
                              </a:rPr>
                              <m:t>𝑑𝑙</m:t>
                            </m:r>
                          </m:sub>
                        </m:sSub>
                      </m:e>
                    </m:rad>
                    <m:r>
                      <a:rPr lang="en-US" b="1" i="1" dirty="0">
                        <a:latin typeface="Cambria Math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Channel vector: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𝒈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Additive noise: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DF99B26-7F5D-9343-A7BA-ADDC0F838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EAA82-D225-314D-B7CF-3F01005BD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AE2C8-A964-7140-B7DB-6D537D2CDA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B89C-8799-6B46-8FD3-F63EEA407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A1369-37AA-EE4A-A0D5-9D73C19A9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75" y="1657922"/>
            <a:ext cx="5567304" cy="138561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9B09D4-7A1E-0846-AA83-335D77AF1F90}"/>
              </a:ext>
            </a:extLst>
          </p:cNvPr>
          <p:cNvCxnSpPr>
            <a:cxnSpLocks/>
          </p:cNvCxnSpPr>
          <p:nvPr/>
        </p:nvCxnSpPr>
        <p:spPr>
          <a:xfrm flipH="1">
            <a:off x="8378890" y="2050882"/>
            <a:ext cx="510675" cy="5128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73029-5252-4140-BE83-BA5C01B2454B}"/>
                  </a:ext>
                </a:extLst>
              </p:cNvPr>
              <p:cNvSpPr txBox="1"/>
              <p:nvPr/>
            </p:nvSpPr>
            <p:spPr>
              <a:xfrm>
                <a:off x="7436595" y="2481062"/>
                <a:ext cx="751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User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73029-5252-4140-BE83-BA5C01B2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95" y="2481062"/>
                <a:ext cx="751424" cy="369332"/>
              </a:xfrm>
              <a:prstGeom prst="rect">
                <a:avLst/>
              </a:prstGeom>
              <a:blipFill>
                <a:blip r:embed="rId5"/>
                <a:stretch>
                  <a:fillRect l="-6667" t="-3333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B9F67-1FAD-B24E-AEA8-42C9982D4DF8}"/>
                  </a:ext>
                </a:extLst>
              </p:cNvPr>
              <p:cNvSpPr/>
              <p:nvPr/>
            </p:nvSpPr>
            <p:spPr>
              <a:xfrm>
                <a:off x="4072193" y="4111577"/>
                <a:ext cx="4044177" cy="889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Received signal: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𝑦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sv-SE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B9F67-1FAD-B24E-AEA8-42C9982D4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93" y="4111577"/>
                <a:ext cx="4044177" cy="889632"/>
              </a:xfrm>
              <a:prstGeom prst="rect">
                <a:avLst/>
              </a:prstGeom>
              <a:blipFill>
                <a:blip r:embed="rId6"/>
                <a:stretch>
                  <a:fillRect t="-4225" b="-14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4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FE2F-6675-4541-9FD5-21F55894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Downlink Massive MIMO system model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B60DF1-21FB-484B-90FC-8AFD1D4D4BB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𝑑𝑙</m:t>
                              </m:r>
                            </m:sub>
                          </m:sSub>
                        </m:e>
                      </m:ra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𝑮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274638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>
                  <a:spcBef>
                    <a:spcPts val="2100"/>
                  </a:spcBef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Parameters are normalized: Maximum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𝑑𝑙</m:t>
                        </m:r>
                      </m:sub>
                    </m:sSub>
                  </m:oMath>
                </a14:m>
                <a:br>
                  <a:rPr lang="en-US" dirty="0"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						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Georgia" charset="0"/>
                        <a:cs typeface="Georgia" charset="0"/>
                      </a:rPr>
                      <m:t>E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dirty="0">
                    <a:ea typeface="Cambria Math" charset="0"/>
                    <a:cs typeface="Cambria Math" charset="0"/>
                  </a:rPr>
                  <a:t>Channel of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B60DF1-21FB-484B-90FC-8AFD1D4D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C726A-3C57-474D-8725-5F55235FB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84AB-8E45-314B-90AD-D0F3824D48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62B1-16DA-4446-9795-E98212E85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DBE9-9697-6C47-9D9C-EC2D8F62B252}"/>
              </a:ext>
            </a:extLst>
          </p:cNvPr>
          <p:cNvSpPr txBox="1"/>
          <p:nvPr/>
        </p:nvSpPr>
        <p:spPr>
          <a:xfrm>
            <a:off x="5408913" y="6217398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Large-scale fading coefficient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392B1F-A401-E149-9105-A93090DA5696}"/>
              </a:ext>
            </a:extLst>
          </p:cNvPr>
          <p:cNvCxnSpPr/>
          <p:nvPr/>
        </p:nvCxnSpPr>
        <p:spPr>
          <a:xfrm flipH="1" flipV="1">
            <a:off x="6772762" y="5473480"/>
            <a:ext cx="278971" cy="7594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F7F4-2BE8-8548-92B0-18319597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precoding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E6E543-FA44-B94A-97AA-7DD50A3A482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Select transmitted signal as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charset="0"/>
                        </a:rPr>
                        <m:t>𝒙</m:t>
                      </m:r>
                      <m:r>
                        <a:rPr lang="sv-SE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Message symbol to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,   </m:t>
                    </m:r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, zero mean</a:t>
                </a:r>
              </a:p>
              <a:p>
                <a:pPr lvl="1"/>
                <a:r>
                  <a:rPr lang="en-US" dirty="0"/>
                  <a:t>Precoding vector: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i="1">
                        <a:latin typeface="Cambria Math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 control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≤1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E6E543-FA44-B94A-97AA-7DD50A3A4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25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0E0AC-1CA9-924D-ABEE-E7749221F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05A3-B01B-024B-9D22-CC39648494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F3D7-2496-D94E-93FB-6983B51A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A51C1-A0BE-8143-93DE-B2D1B8B31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56" y="4481426"/>
            <a:ext cx="6653295" cy="1660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355610-51D7-CD48-9442-A2D3004D4E44}"/>
                  </a:ext>
                </a:extLst>
              </p:cNvPr>
              <p:cNvSpPr/>
              <p:nvPr/>
            </p:nvSpPr>
            <p:spPr>
              <a:xfrm>
                <a:off x="1603107" y="4676896"/>
                <a:ext cx="3205684" cy="16610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Total power constraint: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355610-51D7-CD48-9442-A2D3004D4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07" y="4676896"/>
                <a:ext cx="3205684" cy="1661017"/>
              </a:xfrm>
              <a:prstGeom prst="rect">
                <a:avLst/>
              </a:prstGeom>
              <a:blipFill>
                <a:blip r:embed="rId4"/>
                <a:stretch>
                  <a:fillRect l="-7059" t="-41353" b="-1015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02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lower bound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, transmit power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Deterministic channel coefficient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, known at receiver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13A0-13BB-3049-8B35-92A1BC45D3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2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2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2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2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2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4072193" y="4503460"/>
                <a:ext cx="4044177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func>
                        <m:func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93" y="4503460"/>
                <a:ext cx="4044177" cy="1358414"/>
              </a:xfrm>
              <a:prstGeom prst="rect">
                <a:avLst/>
              </a:prstGeom>
              <a:blipFill>
                <a:blip r:embed="rId9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2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BB4-867D-5740-AC59-569637E5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the received downlink signal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𝐾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sv-SE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 dirty="0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 dirty="0">
                                              <a:latin typeface="Cambria Math" charset="0"/>
                                            </a:rPr>
                                            <m:t>𝑑𝑙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pPr marL="5715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062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8EE0-A363-2C46-BED1-D31528F9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B22E-72E7-3747-B42B-AACF693F6E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7D25-22F3-D041-B9A1-947279E39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3EC9C4D-80D6-D048-A89D-1B8C7927E737}"/>
              </a:ext>
            </a:extLst>
          </p:cNvPr>
          <p:cNvSpPr/>
          <p:nvPr/>
        </p:nvSpPr>
        <p:spPr>
          <a:xfrm rot="5400000">
            <a:off x="6590215" y="2669553"/>
            <a:ext cx="242291" cy="1801091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903451D-B394-D745-A79B-6A596300D8BB}"/>
              </a:ext>
            </a:extLst>
          </p:cNvPr>
          <p:cNvSpPr/>
          <p:nvPr/>
        </p:nvSpPr>
        <p:spPr>
          <a:xfrm rot="5400000">
            <a:off x="9669611" y="1826867"/>
            <a:ext cx="270171" cy="3514340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5978E-7BF2-F847-942D-C047AE3B7D25}"/>
              </a:ext>
            </a:extLst>
          </p:cNvPr>
          <p:cNvSpPr txBox="1"/>
          <p:nvPr/>
        </p:nvSpPr>
        <p:spPr>
          <a:xfrm>
            <a:off x="5970143" y="3779762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Desired signal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DADC3-F89D-7B46-8643-7AA6DCE1A9A2}"/>
              </a:ext>
            </a:extLst>
          </p:cNvPr>
          <p:cNvSpPr txBox="1"/>
          <p:nvPr/>
        </p:nvSpPr>
        <p:spPr>
          <a:xfrm>
            <a:off x="8672344" y="3779762"/>
            <a:ext cx="23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Interference plus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6E29-D010-A047-B0B1-CE042892960D}"/>
                  </a:ext>
                </a:extLst>
              </p:cNvPr>
              <p:cNvSpPr/>
              <p:nvPr/>
            </p:nvSpPr>
            <p:spPr>
              <a:xfrm>
                <a:off x="727294" y="5000616"/>
                <a:ext cx="4044177" cy="6314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Receiver does not know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6E29-D010-A047-B0B1-CE0428929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4" y="5000616"/>
                <a:ext cx="4044177" cy="6314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08A67-3314-4A42-91EE-A6D5916A97AB}"/>
                  </a:ext>
                </a:extLst>
              </p:cNvPr>
              <p:cNvSpPr/>
              <p:nvPr/>
            </p:nvSpPr>
            <p:spPr>
              <a:xfrm>
                <a:off x="5281127" y="5000615"/>
                <a:ext cx="6288832" cy="6314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But it knows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sv-SE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08A67-3314-4A42-91EE-A6D5916A9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27" y="5000615"/>
                <a:ext cx="6288832" cy="6314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2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/>
      <p:bldP spid="14" grpId="0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2216F4-0C2E-4F47-A8A5-1956A21CFA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Add and subtract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2216F4-0C2E-4F47-A8A5-1956A21CF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2121" b="-30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0605AF-B56A-B647-A567-BD819E58CCD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𝑦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  <m:r>
                        <a:rPr lang="sv-SE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r>
                        <a:rPr lang="sv-S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charset="0"/>
                                </a:rPr>
                                <m:t>𝑑𝑙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latin typeface="Cambria Math" charset="0"/>
                                    </a:rPr>
                                    <m:t>𝑑𝑙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60605AF-B56A-B647-A567-BD819E58C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702" t="-20625" b="-375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90C6A-40A1-D841-8E37-56472FB2D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TSKS14 Multiple Antenna Communications</a:t>
            </a:r>
            <a:endParaRPr lang="sv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EE4C-1044-AE45-B951-368F2F22F0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2020-04-27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42FF-E499-0842-812D-965CCCBF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1E92ECF-50BB-774C-AB1E-6DEF10E5CEE7}"/>
              </a:ext>
            </a:extLst>
          </p:cNvPr>
          <p:cNvSpPr/>
          <p:nvPr/>
        </p:nvSpPr>
        <p:spPr>
          <a:xfrm rot="5400000">
            <a:off x="7624970" y="856484"/>
            <a:ext cx="270171" cy="7395878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F59AB2-5955-6E4C-909A-CA2C6B397B2D}"/>
                  </a:ext>
                </a:extLst>
              </p:cNvPr>
              <p:cNvSpPr txBox="1"/>
              <p:nvPr/>
            </p:nvSpPr>
            <p:spPr>
              <a:xfrm>
                <a:off x="6707733" y="4739079"/>
                <a:ext cx="2614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E" dirty="0"/>
                  <a:t>: Interference plus noise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F59AB2-5955-6E4C-909A-CA2C6B39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733" y="4739079"/>
                <a:ext cx="2614242" cy="369332"/>
              </a:xfrm>
              <a:prstGeom prst="rect">
                <a:avLst/>
              </a:prstGeom>
              <a:blipFill>
                <a:blip r:embed="rId4"/>
                <a:stretch>
                  <a:fillRect t="-3333" r="-971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83E2A-57C3-834F-A83D-2D8BF9C7269B}"/>
              </a:ext>
            </a:extLst>
          </p:cNvPr>
          <p:cNvCxnSpPr>
            <a:cxnSpLocks/>
          </p:cNvCxnSpPr>
          <p:nvPr/>
        </p:nvCxnSpPr>
        <p:spPr>
          <a:xfrm flipV="1">
            <a:off x="3532188" y="4086551"/>
            <a:ext cx="0" cy="602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16FC78-3056-2746-AB40-FBAEF3CFFE4B}"/>
              </a:ext>
            </a:extLst>
          </p:cNvPr>
          <p:cNvCxnSpPr>
            <a:cxnSpLocks/>
          </p:cNvCxnSpPr>
          <p:nvPr/>
        </p:nvCxnSpPr>
        <p:spPr>
          <a:xfrm flipV="1">
            <a:off x="2900817" y="4086551"/>
            <a:ext cx="0" cy="602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957DD4-D52B-2C44-9ABA-844E23DFF321}"/>
              </a:ext>
            </a:extLst>
          </p:cNvPr>
          <p:cNvCxnSpPr>
            <a:cxnSpLocks/>
          </p:cNvCxnSpPr>
          <p:nvPr/>
        </p:nvCxnSpPr>
        <p:spPr>
          <a:xfrm flipV="1">
            <a:off x="1933544" y="4086551"/>
            <a:ext cx="0" cy="602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59A070-4445-1F4F-A718-AE6200D12FEB}"/>
                  </a:ext>
                </a:extLst>
              </p:cNvPr>
              <p:cNvSpPr txBox="1"/>
              <p:nvPr/>
            </p:nvSpPr>
            <p:spPr>
              <a:xfrm>
                <a:off x="3347394" y="4738947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59A070-4445-1F4F-A718-AE6200D1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94" y="4738947"/>
                <a:ext cx="36958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086EB8-5924-3F47-866F-60F61A43E3D9}"/>
                  </a:ext>
                </a:extLst>
              </p:cNvPr>
              <p:cNvSpPr txBox="1"/>
              <p:nvPr/>
            </p:nvSpPr>
            <p:spPr>
              <a:xfrm>
                <a:off x="2678723" y="4738947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086EB8-5924-3F47-866F-60F61A43E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723" y="4738947"/>
                <a:ext cx="3826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C3E92E-295B-6C4F-88E0-7061DB308D50}"/>
                  </a:ext>
                </a:extLst>
              </p:cNvPr>
              <p:cNvSpPr txBox="1"/>
              <p:nvPr/>
            </p:nvSpPr>
            <p:spPr>
              <a:xfrm>
                <a:off x="1686259" y="4738947"/>
                <a:ext cx="521810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ra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C3E92E-295B-6C4F-88E0-7061DB308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59" y="4738947"/>
                <a:ext cx="521810" cy="37042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E036438-0215-434F-9A0D-8444AF5C36E5}"/>
              </a:ext>
            </a:extLst>
          </p:cNvPr>
          <p:cNvSpPr/>
          <p:nvPr/>
        </p:nvSpPr>
        <p:spPr>
          <a:xfrm>
            <a:off x="1077955" y="5617826"/>
            <a:ext cx="3966743" cy="607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 err="1">
                <a:solidFill>
                  <a:schemeClr val="tx1"/>
                </a:solidFill>
              </a:rPr>
              <a:t>Almost</a:t>
            </a:r>
            <a:r>
              <a:rPr lang="sv-SE" sz="2400" dirty="0">
                <a:solidFill>
                  <a:schemeClr val="tx1"/>
                </a:solidFill>
              </a:rPr>
              <a:t> like an AWGN </a:t>
            </a:r>
            <a:r>
              <a:rPr lang="sv-SE" sz="2400" dirty="0" err="1">
                <a:solidFill>
                  <a:schemeClr val="tx1"/>
                </a:solidFill>
              </a:rPr>
              <a:t>channel</a:t>
            </a:r>
            <a:r>
              <a:rPr lang="sv-SE" sz="2400" dirty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B8C178-A5F8-EC4B-9E07-3F124BE3DD71}"/>
                  </a:ext>
                </a:extLst>
              </p:cNvPr>
              <p:cNvSpPr/>
              <p:nvPr/>
            </p:nvSpPr>
            <p:spPr>
              <a:xfrm>
                <a:off x="7234338" y="5267008"/>
                <a:ext cx="4044177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func>
                        <m:func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B8C178-A5F8-EC4B-9E07-3F124BE3D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38" y="5267008"/>
                <a:ext cx="4044177" cy="1358414"/>
              </a:xfrm>
              <a:prstGeom prst="rect">
                <a:avLst/>
              </a:prstGeom>
              <a:blipFill>
                <a:blip r:embed="rId8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18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5" grpId="0"/>
      <p:bldP spid="16" grpId="0"/>
      <p:bldP spid="17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Props1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15648</TotalTime>
  <Words>1023</Words>
  <Application>Microsoft Macintosh PowerPoint</Application>
  <PresentationFormat>Widescreen</PresentationFormat>
  <Paragraphs>240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TSKS14 Multiple Antenna Communications</vt:lpstr>
      <vt:lpstr>Outline of this lecture</vt:lpstr>
      <vt:lpstr>Downlink communication</vt:lpstr>
      <vt:lpstr>Received signal at User i</vt:lpstr>
      <vt:lpstr>Downlink Massive MIMO system model</vt:lpstr>
      <vt:lpstr>Linear precoding</vt:lpstr>
      <vt:lpstr>Capacity lower bound</vt:lpstr>
      <vt:lpstr>Rewriting the received downlink signal</vt:lpstr>
      <vt:lpstr>Add and subtract E{g_i^T a_i }</vt:lpstr>
      <vt:lpstr>Capacity lower bound with any precoding</vt:lpstr>
      <vt:lpstr>How to select precoding?</vt:lpstr>
      <vt:lpstr>Recall: Estimates of channels</vt:lpstr>
      <vt:lpstr>Downlink capacity lower bound with MR</vt:lpstr>
      <vt:lpstr>Comparing uplink and downlink (with MR)</vt:lpstr>
      <vt:lpstr>Example: Uplink rate, varying SNR</vt:lpstr>
      <vt:lpstr>Example: Uplink rate, different schemes</vt:lpstr>
      <vt:lpstr>Example: Rate when scaling number of users</vt:lpstr>
      <vt:lpstr>Example: Sum rate, scaling number of users</vt:lpstr>
      <vt:lpstr>What are the benefits of MR processing?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156</cp:revision>
  <cp:lastPrinted>2017-10-06T09:53:20Z</cp:lastPrinted>
  <dcterms:created xsi:type="dcterms:W3CDTF">2020-03-25T16:20:45Z</dcterms:created>
  <dcterms:modified xsi:type="dcterms:W3CDTF">2020-05-17T08:24:48Z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