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9" r:id="rId4"/>
    <p:sldId id="260" r:id="rId5"/>
    <p:sldId id="261" r:id="rId6"/>
    <p:sldId id="262" r:id="rId7"/>
    <p:sldId id="343" r:id="rId8"/>
    <p:sldId id="346" r:id="rId9"/>
    <p:sldId id="266" r:id="rId10"/>
    <p:sldId id="264" r:id="rId11"/>
    <p:sldId id="355" r:id="rId12"/>
    <p:sldId id="289" r:id="rId13"/>
    <p:sldId id="291" r:id="rId14"/>
    <p:sldId id="351" r:id="rId15"/>
    <p:sldId id="292" r:id="rId16"/>
    <p:sldId id="295" r:id="rId17"/>
    <p:sldId id="294" r:id="rId18"/>
    <p:sldId id="356" r:id="rId19"/>
    <p:sldId id="267" r:id="rId20"/>
    <p:sldId id="268" r:id="rId21"/>
    <p:sldId id="347" r:id="rId22"/>
    <p:sldId id="315" r:id="rId23"/>
    <p:sldId id="316" r:id="rId24"/>
    <p:sldId id="353" r:id="rId25"/>
    <p:sldId id="349" r:id="rId26"/>
    <p:sldId id="350" r:id="rId27"/>
    <p:sldId id="358" r:id="rId28"/>
    <p:sldId id="323" r:id="rId29"/>
    <p:sldId id="326" r:id="rId30"/>
    <p:sldId id="327" r:id="rId31"/>
    <p:sldId id="336" r:id="rId32"/>
    <p:sldId id="357" r:id="rId33"/>
    <p:sldId id="339" r:id="rId34"/>
    <p:sldId id="348" r:id="rId35"/>
    <p:sldId id="352" r:id="rId36"/>
    <p:sldId id="354"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عبدالرحمن العنزي" initials="عبدالرحمن" lastIdx="1" clrIdx="0">
    <p:extLst>
      <p:ext uri="{19B8F6BF-5375-455C-9EA6-DF929625EA0E}">
        <p15:presenceInfo xmlns:p15="http://schemas.microsoft.com/office/powerpoint/2012/main" userId="c647a79a883f3b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81" d="100"/>
          <a:sy n="81" d="100"/>
        </p:scale>
        <p:origin x="79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9597-4C9E-AED4-EC3D4570C95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597-4C9E-AED4-EC3D4570C95F}"/>
              </c:ext>
            </c:extLst>
          </c:dPt>
          <c:dLbls>
            <c:dLbl>
              <c:idx val="0"/>
              <c:tx>
                <c:rich>
                  <a:bodyPr/>
                  <a:lstStyle/>
                  <a:p>
                    <a:r>
                      <a:rPr lang="en-US"/>
                      <a:t>51%</a:t>
                    </a:r>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2-9597-4C9E-AED4-EC3D4570C95F}"/>
                </c:ext>
              </c:extLst>
            </c:dLbl>
            <c:dLbl>
              <c:idx val="1"/>
              <c:tx>
                <c:rich>
                  <a:bodyPr/>
                  <a:lstStyle/>
                  <a:p>
                    <a:r>
                      <a:rPr lang="en-US"/>
                      <a:t>49%</a:t>
                    </a:r>
                    <a:endParaRPr lang="en-US" dirty="0"/>
                  </a:p>
                </c:rich>
              </c:tx>
              <c:dLblPos val="inEnd"/>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9597-4C9E-AED4-EC3D4570C95F}"/>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Unobfuscate classes</c:v>
                </c:pt>
                <c:pt idx="1">
                  <c:v>Obfuscate classes</c:v>
                </c:pt>
              </c:strCache>
            </c:strRef>
          </c:cat>
          <c:val>
            <c:numRef>
              <c:f>Sheet1!$B$2:$B$3</c:f>
              <c:numCache>
                <c:formatCode>General</c:formatCode>
                <c:ptCount val="2"/>
                <c:pt idx="0">
                  <c:v>952</c:v>
                </c:pt>
                <c:pt idx="1">
                  <c:v>925</c:v>
                </c:pt>
              </c:numCache>
            </c:numRef>
          </c:val>
          <c:extLst>
            <c:ext xmlns:c16="http://schemas.microsoft.com/office/drawing/2014/chart" uri="{C3380CC4-5D6E-409C-BE32-E72D297353CC}">
              <c16:uniqueId val="{00000000-9597-4C9E-AED4-EC3D4570C95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443A7F0D-E803-42B7-AB91-B45DCF8A3B90}" type="datetimeFigureOut">
              <a:rPr lang="ar-SA" smtClean="0"/>
              <a:t>29/03/1443</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4BFDCA22-9D1F-4E57-90BA-2A84DD05F0C6}" type="slidenum">
              <a:rPr lang="ar-SA" smtClean="0"/>
              <a:t>‹#›</a:t>
            </a:fld>
            <a:endParaRPr lang="ar-SA"/>
          </a:p>
        </p:txBody>
      </p:sp>
    </p:spTree>
    <p:extLst>
      <p:ext uri="{BB962C8B-B14F-4D97-AF65-F5344CB8AC3E}">
        <p14:creationId xmlns:p14="http://schemas.microsoft.com/office/powerpoint/2010/main" val="928331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4BFDCA22-9D1F-4E57-90BA-2A84DD05F0C6}" type="slidenum">
              <a:rPr lang="ar-SA" smtClean="0"/>
              <a:t>10</a:t>
            </a:fld>
            <a:endParaRPr lang="ar-SA"/>
          </a:p>
        </p:txBody>
      </p:sp>
    </p:spTree>
    <p:extLst>
      <p:ext uri="{BB962C8B-B14F-4D97-AF65-F5344CB8AC3E}">
        <p14:creationId xmlns:p14="http://schemas.microsoft.com/office/powerpoint/2010/main" val="201305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4BFDCA22-9D1F-4E57-90BA-2A84DD05F0C6}" type="slidenum">
              <a:rPr lang="ar-SA" smtClean="0"/>
              <a:t>11</a:t>
            </a:fld>
            <a:endParaRPr lang="ar-SA"/>
          </a:p>
        </p:txBody>
      </p:sp>
    </p:spTree>
    <p:extLst>
      <p:ext uri="{BB962C8B-B14F-4D97-AF65-F5344CB8AC3E}">
        <p14:creationId xmlns:p14="http://schemas.microsoft.com/office/powerpoint/2010/main" val="1316104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31959-2604-42AF-9F08-50A047F895E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302667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31959-2604-42AF-9F08-50A047F895E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10389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31959-2604-42AF-9F08-50A047F895E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EA25C-970D-456C-813E-8951182B0C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719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31959-2604-42AF-9F08-50A047F895E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1138958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31959-2604-42AF-9F08-50A047F895E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EA25C-970D-456C-813E-8951182B0C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7678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31959-2604-42AF-9F08-50A047F895E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1202533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31959-2604-42AF-9F08-50A047F895E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1937057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31959-2604-42AF-9F08-50A047F895E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180002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31959-2604-42AF-9F08-50A047F895E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2048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31959-2604-42AF-9F08-50A047F895E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345721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31959-2604-42AF-9F08-50A047F895E3}"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131179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31959-2604-42AF-9F08-50A047F895E3}"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47756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31959-2604-42AF-9F08-50A047F895E3}"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59171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31959-2604-42AF-9F08-50A047F895E3}"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27332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31959-2604-42AF-9F08-50A047F895E3}"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247831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31959-2604-42AF-9F08-50A047F895E3}"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EA25C-970D-456C-813E-8951182B0CC7}" type="slidenum">
              <a:rPr lang="en-US" smtClean="0"/>
              <a:t>‹#›</a:t>
            </a:fld>
            <a:endParaRPr lang="en-US"/>
          </a:p>
        </p:txBody>
      </p:sp>
    </p:spTree>
    <p:extLst>
      <p:ext uri="{BB962C8B-B14F-4D97-AF65-F5344CB8AC3E}">
        <p14:creationId xmlns:p14="http://schemas.microsoft.com/office/powerpoint/2010/main" val="124895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831959-2604-42AF-9F08-50A047F895E3}" type="datetimeFigureOut">
              <a:rPr lang="en-US" smtClean="0"/>
              <a:t>11/4/2021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CEA25C-970D-456C-813E-8951182B0CC7}" type="slidenum">
              <a:rPr lang="en-US" smtClean="0"/>
              <a:t>‹#›</a:t>
            </a:fld>
            <a:endParaRPr lang="en-US"/>
          </a:p>
        </p:txBody>
      </p:sp>
    </p:spTree>
    <p:extLst>
      <p:ext uri="{BB962C8B-B14F-4D97-AF65-F5344CB8AC3E}">
        <p14:creationId xmlns:p14="http://schemas.microsoft.com/office/powerpoint/2010/main" val="100048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codegrip.tech/productivity/what-is-code-quality-how-to-measure-and-improve-it/" TargetMode="External"/><Relationship Id="rId7" Type="http://schemas.openxmlformats.org/officeDocument/2006/relationships/hyperlink" Target="https://github.com/linkedin/qark" TargetMode="External"/><Relationship Id="rId2" Type="http://schemas.openxmlformats.org/officeDocument/2006/relationships/hyperlink" Target="https://developer.android.com/guide/components/broadcasts#java" TargetMode="External"/><Relationship Id="rId1" Type="http://schemas.openxmlformats.org/officeDocument/2006/relationships/slideLayout" Target="../slideLayouts/slideLayout1.xml"/><Relationship Id="rId6" Type="http://schemas.openxmlformats.org/officeDocument/2006/relationships/hyperlink" Target="https://stackoverflow.com/" TargetMode="External"/><Relationship Id="rId5" Type="http://schemas.openxmlformats.org/officeDocument/2006/relationships/hyperlink" Target="https://mobsf.github.io/docs/#/updating" TargetMode="External"/><Relationship Id="rId4" Type="http://schemas.openxmlformats.org/officeDocument/2006/relationships/hyperlink" Target="https://www.smartdraw.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462612"/>
            <a:ext cx="7766936" cy="1646302"/>
          </a:xfrm>
        </p:spPr>
        <p:txBody>
          <a:bodyPr/>
          <a:lstStyle/>
          <a:p>
            <a:pPr algn="ctr"/>
            <a:r>
              <a:rPr lang="en-US" dirty="0"/>
              <a:t>Workshop 1:AlAhli Bank</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442448" y="4460036"/>
            <a:ext cx="3017799" cy="2143899"/>
          </a:xfrm>
        </p:spPr>
        <p:txBody>
          <a:bodyPr>
            <a:normAutofit/>
          </a:bodyPr>
          <a:lstStyle/>
          <a:p>
            <a:pPr algn="l" rtl="1"/>
            <a:r>
              <a:rPr lang="en-US" u="sng" dirty="0"/>
              <a:t>Group Members:</a:t>
            </a:r>
          </a:p>
          <a:p>
            <a:pPr algn="l" rtl="1"/>
            <a:r>
              <a:rPr lang="en-US" dirty="0"/>
              <a:t>Ahmed Alshaalan.</a:t>
            </a:r>
          </a:p>
          <a:p>
            <a:pPr algn="l" rtl="1"/>
            <a:r>
              <a:rPr lang="en-US" dirty="0"/>
              <a:t>Ahmed Othman.</a:t>
            </a:r>
          </a:p>
          <a:p>
            <a:pPr algn="l" rtl="1"/>
            <a:r>
              <a:rPr lang="en-US" dirty="0"/>
              <a:t>Abdulrahman Alenizy.</a:t>
            </a:r>
          </a:p>
          <a:p>
            <a:pPr algn="l" rtl="1"/>
            <a:r>
              <a:rPr lang="en-US" dirty="0"/>
              <a:t>Sultan Almansour.</a:t>
            </a:r>
          </a:p>
          <a:p>
            <a:pPr algn="l" rtl="1"/>
            <a:endParaRPr lang="en-US" dirty="0"/>
          </a:p>
        </p:txBody>
      </p:sp>
      <p:sp>
        <p:nvSpPr>
          <p:cNvPr id="4" name="TextBox 3">
            <a:extLst>
              <a:ext uri="{FF2B5EF4-FFF2-40B4-BE49-F238E27FC236}">
                <a16:creationId xmlns:a16="http://schemas.microsoft.com/office/drawing/2014/main" id="{F68500E0-1EC1-4345-9DD3-D6E091C6C1F9}"/>
              </a:ext>
            </a:extLst>
          </p:cNvPr>
          <p:cNvSpPr txBox="1"/>
          <p:nvPr/>
        </p:nvSpPr>
        <p:spPr>
          <a:xfrm>
            <a:off x="1729207" y="2594572"/>
            <a:ext cx="7322655" cy="1668855"/>
          </a:xfrm>
          <a:prstGeom prst="rect">
            <a:avLst/>
          </a:prstGeom>
          <a:noFill/>
        </p:spPr>
        <p:txBody>
          <a:bodyPr wrap="square" rtlCol="0">
            <a:spAutoFit/>
          </a:bodyPr>
          <a:lstStyle/>
          <a:p>
            <a:pPr algn="ctr">
              <a:lnSpc>
                <a:spcPct val="200000"/>
              </a:lnSpc>
            </a:pPr>
            <a:r>
              <a:rPr lang="en-US" dirty="0">
                <a:solidFill>
                  <a:schemeClr val="accent2">
                    <a:lumMod val="75000"/>
                  </a:schemeClr>
                </a:solidFill>
              </a:rPr>
              <a:t>CS-392</a:t>
            </a:r>
          </a:p>
          <a:p>
            <a:pPr algn="ctr">
              <a:lnSpc>
                <a:spcPct val="200000"/>
              </a:lnSpc>
            </a:pPr>
            <a:r>
              <a:rPr lang="en-US" dirty="0">
                <a:solidFill>
                  <a:schemeClr val="accent2">
                    <a:lumMod val="75000"/>
                  </a:schemeClr>
                </a:solidFill>
              </a:rPr>
              <a:t>Section: 171</a:t>
            </a:r>
          </a:p>
          <a:p>
            <a:pPr algn="ctr">
              <a:lnSpc>
                <a:spcPct val="200000"/>
              </a:lnSpc>
            </a:pPr>
            <a:r>
              <a:rPr lang="en-US" dirty="0">
                <a:solidFill>
                  <a:schemeClr val="accent2">
                    <a:lumMod val="75000"/>
                  </a:schemeClr>
                </a:solidFill>
              </a:rPr>
              <a:t>Supervisor: Dr. Sultan Alqahtani</a:t>
            </a:r>
          </a:p>
        </p:txBody>
      </p:sp>
    </p:spTree>
    <p:extLst>
      <p:ext uri="{BB962C8B-B14F-4D97-AF65-F5344CB8AC3E}">
        <p14:creationId xmlns:p14="http://schemas.microsoft.com/office/powerpoint/2010/main" val="28983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Source Code Quality</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941923"/>
            <a:ext cx="8886613" cy="1487077"/>
          </a:xfrm>
        </p:spPr>
        <p:txBody>
          <a:bodyPr>
            <a:normAutofit/>
          </a:bodyPr>
          <a:lstStyle/>
          <a:p>
            <a:pPr marL="342900" indent="-342900" algn="l">
              <a:buClr>
                <a:schemeClr val="tx1">
                  <a:lumMod val="50000"/>
                  <a:lumOff val="50000"/>
                </a:schemeClr>
              </a:buClr>
              <a:buFont typeface="+mj-lt"/>
              <a:buAutoNum type="arabicParenR"/>
            </a:pPr>
            <a:r>
              <a:rPr lang="en-US" b="1" dirty="0"/>
              <a:t>Code Obfuscate </a:t>
            </a:r>
          </a:p>
          <a:p>
            <a:pPr algn="l"/>
            <a:r>
              <a:rPr lang="en-US" dirty="0"/>
              <a:t>	By using the following python script we calculate number of classes and 	number of Obfuscate classes:</a:t>
            </a:r>
          </a:p>
          <a:p>
            <a:pPr algn="l"/>
            <a:r>
              <a:rPr lang="en-US" dirty="0"/>
              <a:t>	</a:t>
            </a:r>
          </a:p>
          <a:p>
            <a:pPr algn="l" rtl="1"/>
            <a:endParaRPr lang="en-US" dirty="0"/>
          </a:p>
        </p:txBody>
      </p:sp>
      <p:pic>
        <p:nvPicPr>
          <p:cNvPr id="5" name="Picture 4">
            <a:extLst>
              <a:ext uri="{FF2B5EF4-FFF2-40B4-BE49-F238E27FC236}">
                <a16:creationId xmlns:a16="http://schemas.microsoft.com/office/drawing/2014/main" id="{7FD087E9-252B-4605-BE76-6DB32012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322" y="2970298"/>
            <a:ext cx="4471319" cy="3779329"/>
          </a:xfrm>
          <a:prstGeom prst="rect">
            <a:avLst/>
          </a:prstGeom>
        </p:spPr>
      </p:pic>
    </p:spTree>
    <p:extLst>
      <p:ext uri="{BB962C8B-B14F-4D97-AF65-F5344CB8AC3E}">
        <p14:creationId xmlns:p14="http://schemas.microsoft.com/office/powerpoint/2010/main" val="302866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Source Code Quality</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941923"/>
            <a:ext cx="8886613" cy="1487077"/>
          </a:xfrm>
        </p:spPr>
        <p:txBody>
          <a:bodyPr>
            <a:normAutofit/>
          </a:bodyPr>
          <a:lstStyle/>
          <a:p>
            <a:pPr marL="342900" indent="-342900" algn="l">
              <a:buClr>
                <a:schemeClr val="tx1">
                  <a:lumMod val="50000"/>
                  <a:lumOff val="50000"/>
                </a:schemeClr>
              </a:buClr>
              <a:buFont typeface="+mj-lt"/>
              <a:buAutoNum type="arabicParenR"/>
            </a:pPr>
            <a:r>
              <a:rPr lang="en-US" b="1" dirty="0"/>
              <a:t>Code Obfuscate </a:t>
            </a:r>
          </a:p>
          <a:p>
            <a:pPr algn="l"/>
            <a:r>
              <a:rPr lang="en-US" dirty="0"/>
              <a:t>	By using python script that we discuses earlier we figure that:</a:t>
            </a:r>
          </a:p>
          <a:p>
            <a:pPr algn="l"/>
            <a:r>
              <a:rPr lang="en-US" dirty="0"/>
              <a:t>	Total number of classes: 1877		</a:t>
            </a:r>
          </a:p>
          <a:p>
            <a:pPr algn="l" rtl="1"/>
            <a:endParaRPr lang="en-US" dirty="0"/>
          </a:p>
        </p:txBody>
      </p:sp>
      <p:graphicFrame>
        <p:nvGraphicFramePr>
          <p:cNvPr id="6" name="Chart 5">
            <a:extLst>
              <a:ext uri="{FF2B5EF4-FFF2-40B4-BE49-F238E27FC236}">
                <a16:creationId xmlns:a16="http://schemas.microsoft.com/office/drawing/2014/main" id="{AB376F6F-9A0E-40C3-9B20-87F654B22C9F}"/>
              </a:ext>
            </a:extLst>
          </p:cNvPr>
          <p:cNvGraphicFramePr/>
          <p:nvPr/>
        </p:nvGraphicFramePr>
        <p:xfrm>
          <a:off x="1507067" y="3176362"/>
          <a:ext cx="6641253" cy="36816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466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Source Code Quality</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941923"/>
            <a:ext cx="7766936" cy="2091597"/>
          </a:xfrm>
        </p:spPr>
        <p:txBody>
          <a:bodyPr>
            <a:normAutofit/>
          </a:bodyPr>
          <a:lstStyle/>
          <a:p>
            <a:pPr marL="342900" indent="-342900" algn="l">
              <a:buClr>
                <a:schemeClr val="tx1">
                  <a:lumMod val="50000"/>
                  <a:lumOff val="50000"/>
                </a:schemeClr>
              </a:buClr>
              <a:buFont typeface="+mj-lt"/>
              <a:buAutoNum type="arabicParenR" startAt="2"/>
            </a:pPr>
            <a:r>
              <a:rPr lang="en-US" b="1" dirty="0"/>
              <a:t>Code Structure</a:t>
            </a:r>
          </a:p>
          <a:p>
            <a:pPr marL="342900" indent="-342900" algn="l">
              <a:buClr>
                <a:schemeClr val="tx1">
                  <a:lumMod val="50000"/>
                  <a:lumOff val="50000"/>
                </a:schemeClr>
              </a:buClr>
              <a:buFont typeface="+mj-lt"/>
              <a:buAutoNum type="alphaUcPeriod"/>
            </a:pPr>
            <a:r>
              <a:rPr lang="en-US" dirty="0"/>
              <a:t>	Code use meaningful identifiers &amp; coherent indentation. </a:t>
            </a:r>
          </a:p>
          <a:p>
            <a:pPr marL="342900" indent="-342900" algn="l">
              <a:buClr>
                <a:schemeClr val="tx1">
                  <a:lumMod val="50000"/>
                  <a:lumOff val="50000"/>
                </a:schemeClr>
              </a:buClr>
              <a:buFont typeface="+mj-lt"/>
              <a:buAutoNum type="alphaUcPeriod"/>
            </a:pPr>
            <a:r>
              <a:rPr lang="en-US" dirty="0"/>
              <a:t>	 Code use coherent identifiers both variable style 	"</a:t>
            </a:r>
            <a:r>
              <a:rPr lang="en-US" dirty="0" err="1"/>
              <a:t>CamelCaseIdentifiers</a:t>
            </a:r>
            <a:r>
              <a:rPr lang="en-US" dirty="0"/>
              <a:t>" and "underscores identifiers“.</a:t>
            </a:r>
          </a:p>
          <a:p>
            <a:pPr marL="342900" indent="-342900" algn="l">
              <a:buClr>
                <a:schemeClr val="tx1">
                  <a:lumMod val="50000"/>
                  <a:lumOff val="50000"/>
                </a:schemeClr>
              </a:buClr>
              <a:buFont typeface="+mj-lt"/>
              <a:buAutoNum type="alphaUcPeriod"/>
            </a:pPr>
            <a:r>
              <a:rPr lang="en-US" dirty="0"/>
              <a:t>	Code use standard code structure &amp; Code is explicit.</a:t>
            </a:r>
          </a:p>
          <a:p>
            <a:pPr algn="l"/>
            <a:endParaRPr lang="en-US" dirty="0"/>
          </a:p>
          <a:p>
            <a:pPr algn="l" rtl="1"/>
            <a:endParaRPr lang="en-US" dirty="0"/>
          </a:p>
        </p:txBody>
      </p:sp>
      <p:pic>
        <p:nvPicPr>
          <p:cNvPr id="5" name="Picture 4">
            <a:extLst>
              <a:ext uri="{FF2B5EF4-FFF2-40B4-BE49-F238E27FC236}">
                <a16:creationId xmlns:a16="http://schemas.microsoft.com/office/drawing/2014/main" id="{CEB15A68-31AC-4F62-BDD0-B00C6F171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429" y="3783262"/>
            <a:ext cx="4092117" cy="2959613"/>
          </a:xfrm>
          <a:prstGeom prst="rect">
            <a:avLst/>
          </a:prstGeom>
        </p:spPr>
      </p:pic>
    </p:spTree>
    <p:extLst>
      <p:ext uri="{BB962C8B-B14F-4D97-AF65-F5344CB8AC3E}">
        <p14:creationId xmlns:p14="http://schemas.microsoft.com/office/powerpoint/2010/main" val="396170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Source Code Quality</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941923"/>
            <a:ext cx="7766936" cy="3205810"/>
          </a:xfrm>
        </p:spPr>
        <p:txBody>
          <a:bodyPr/>
          <a:lstStyle/>
          <a:p>
            <a:pPr marL="342900" indent="-342900" algn="l">
              <a:buClr>
                <a:schemeClr val="tx1">
                  <a:lumMod val="50000"/>
                  <a:lumOff val="50000"/>
                </a:schemeClr>
              </a:buClr>
              <a:buFont typeface="+mj-lt"/>
              <a:buAutoNum type="arabicParenR" startAt="2"/>
            </a:pPr>
            <a:r>
              <a:rPr lang="en-US" b="1" dirty="0"/>
              <a:t>Code Structure </a:t>
            </a:r>
          </a:p>
          <a:p>
            <a:pPr marL="342900" indent="-342900" algn="l">
              <a:buClr>
                <a:schemeClr val="tx1">
                  <a:lumMod val="50000"/>
                  <a:lumOff val="50000"/>
                </a:schemeClr>
              </a:buClr>
              <a:buFont typeface="+mj-lt"/>
              <a:buAutoNum type="alphaUcPeriod" startAt="4"/>
            </a:pPr>
            <a:r>
              <a:rPr lang="en-US" dirty="0"/>
              <a:t>	</a:t>
            </a:r>
            <a:r>
              <a:rPr lang="en-US" sz="1800" dirty="0">
                <a:effectLst/>
                <a:latin typeface="Arial" panose="020B0604020202020204" pitchFamily="34" charset="0"/>
                <a:ea typeface="Calibri" panose="020F0502020204030204" pitchFamily="34" charset="0"/>
                <a:cs typeface="Arial" panose="020B0604020202020204" pitchFamily="34" charset="0"/>
              </a:rPr>
              <a:t>Code doesn’t use vertical alignment.</a:t>
            </a:r>
          </a:p>
          <a:p>
            <a:pPr marL="342900" indent="-342900" algn="l">
              <a:buClr>
                <a:schemeClr val="tx1">
                  <a:lumMod val="50000"/>
                  <a:lumOff val="50000"/>
                </a:schemeClr>
              </a:buClr>
              <a:buFont typeface="+mj-lt"/>
              <a:buAutoNum type="alphaUcPeriod" startAt="4"/>
            </a:pPr>
            <a:r>
              <a:rPr lang="en-US" dirty="0">
                <a:solidFill>
                  <a:schemeClr val="tx1">
                    <a:lumMod val="50000"/>
                    <a:lumOff val="50000"/>
                  </a:schemeClr>
                </a:solidFill>
              </a:rPr>
              <a:t>	</a:t>
            </a:r>
            <a:r>
              <a:rPr lang="en-US" sz="1800" dirty="0">
                <a:solidFill>
                  <a:schemeClr val="tx1">
                    <a:lumMod val="50000"/>
                    <a:lumOff val="50000"/>
                  </a:schemeClr>
                </a:solidFill>
                <a:effectLst/>
                <a:latin typeface="Arial" panose="020B0604020202020204" pitchFamily="34" charset="0"/>
                <a:ea typeface="Calibri" panose="020F0502020204030204" pitchFamily="34" charset="0"/>
                <a:cs typeface="Arial" panose="020B0604020202020204" pitchFamily="34" charset="0"/>
              </a:rPr>
              <a:t>Code doesn’t use proper data structures.</a:t>
            </a:r>
          </a:p>
          <a:p>
            <a:endParaRPr lang="en-US" sz="1800" dirty="0">
              <a:solidFill>
                <a:schemeClr val="tx1">
                  <a:lumMod val="50000"/>
                  <a:lumOff val="50000"/>
                </a:schemeClr>
              </a:solidFill>
              <a:effectLst/>
              <a:latin typeface="Calibri" panose="020F0502020204030204" pitchFamily="34" charset="0"/>
              <a:ea typeface="Calibri" panose="020F0502020204030204" pitchFamily="34" charset="0"/>
              <a:cs typeface="Arial" panose="020B0604020202020204" pitchFamily="34" charset="0"/>
            </a:endParaRPr>
          </a:p>
          <a:p>
            <a:r>
              <a:rPr lang="en-US" dirty="0">
                <a:solidFill>
                  <a:schemeClr val="tx1">
                    <a:lumMod val="50000"/>
                    <a:lumOff val="50000"/>
                  </a:schemeClr>
                </a:solidFill>
              </a:rPr>
              <a:t> </a:t>
            </a:r>
          </a:p>
          <a:p>
            <a:pPr algn="l" rtl="1"/>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rtl="1"/>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1"/>
            <a:endParaRPr lang="en-US" dirty="0"/>
          </a:p>
        </p:txBody>
      </p:sp>
      <p:pic>
        <p:nvPicPr>
          <p:cNvPr id="4" name="Picture 3">
            <a:extLst>
              <a:ext uri="{FF2B5EF4-FFF2-40B4-BE49-F238E27FC236}">
                <a16:creationId xmlns:a16="http://schemas.microsoft.com/office/drawing/2014/main" id="{BF5C67F0-267F-41CA-9951-7AF59B813887}"/>
              </a:ext>
            </a:extLst>
          </p:cNvPr>
          <p:cNvPicPr>
            <a:picLocks noChangeAspect="1"/>
          </p:cNvPicPr>
          <p:nvPr/>
        </p:nvPicPr>
        <p:blipFill>
          <a:blip r:embed="rId2"/>
          <a:stretch>
            <a:fillRect/>
          </a:stretch>
        </p:blipFill>
        <p:spPr>
          <a:xfrm>
            <a:off x="1882987" y="3429000"/>
            <a:ext cx="6241766" cy="1548353"/>
          </a:xfrm>
          <a:prstGeom prst="rect">
            <a:avLst/>
          </a:prstGeom>
        </p:spPr>
      </p:pic>
    </p:spTree>
    <p:extLst>
      <p:ext uri="{BB962C8B-B14F-4D97-AF65-F5344CB8AC3E}">
        <p14:creationId xmlns:p14="http://schemas.microsoft.com/office/powerpoint/2010/main" val="3911787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Source Code Quality</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941923"/>
            <a:ext cx="7766936" cy="3205810"/>
          </a:xfrm>
        </p:spPr>
        <p:txBody>
          <a:bodyPr/>
          <a:lstStyle/>
          <a:p>
            <a:pPr marL="342900" indent="-342900" algn="l">
              <a:buClr>
                <a:schemeClr val="tx1">
                  <a:lumMod val="50000"/>
                  <a:lumOff val="50000"/>
                </a:schemeClr>
              </a:buClr>
              <a:buFont typeface="+mj-lt"/>
              <a:buAutoNum type="arabicParenR" startAt="3"/>
            </a:pPr>
            <a:r>
              <a:rPr lang="en-US" b="1" dirty="0"/>
              <a:t>Code Documentation</a:t>
            </a:r>
          </a:p>
          <a:p>
            <a:pPr algn="l"/>
            <a:r>
              <a:rPr lang="en-US" dirty="0"/>
              <a:t>	We could not find any documents that we could mention. We also 	tried to find and use tools to extract documents, but we didn’t 	get any to help us with this part, and that is for two main 	reasons:</a:t>
            </a:r>
          </a:p>
          <a:p>
            <a:pPr algn="l"/>
            <a:r>
              <a:rPr lang="en-US" dirty="0"/>
              <a:t> 	A.  Storage: since there will be documentation the size of the 			application will increase.</a:t>
            </a:r>
          </a:p>
          <a:p>
            <a:pPr algn="l"/>
            <a:r>
              <a:rPr lang="en-US" dirty="0"/>
              <a:t>	B.  security if there is documentation the application won’t be </a:t>
            </a:r>
            <a:r>
              <a:rPr lang="en-US"/>
              <a:t>			secure</a:t>
            </a:r>
            <a:r>
              <a:rPr lang="en-US" dirty="0"/>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rtl="1"/>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1"/>
            <a:endParaRPr lang="en-US" dirty="0"/>
          </a:p>
        </p:txBody>
      </p:sp>
    </p:spTree>
    <p:extLst>
      <p:ext uri="{BB962C8B-B14F-4D97-AF65-F5344CB8AC3E}">
        <p14:creationId xmlns:p14="http://schemas.microsoft.com/office/powerpoint/2010/main" val="4109665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Source Code Quality</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710267"/>
            <a:ext cx="7766936" cy="3205810"/>
          </a:xfrm>
        </p:spPr>
        <p:txBody>
          <a:bodyPr/>
          <a:lstStyle/>
          <a:p>
            <a:pPr marL="342900" indent="-342900" algn="l">
              <a:buClr>
                <a:schemeClr val="tx1">
                  <a:lumMod val="50000"/>
                  <a:lumOff val="50000"/>
                </a:schemeClr>
              </a:buClr>
              <a:buFont typeface="+mj-lt"/>
              <a:buAutoNum type="arabicParenR" startAt="4"/>
            </a:pPr>
            <a:r>
              <a:rPr lang="en-US" sz="1800" b="1" dirty="0">
                <a:effectLst/>
                <a:ea typeface="Calibri" panose="020F0502020204030204" pitchFamily="34" charset="0"/>
                <a:cs typeface="Arial" panose="020B0604020202020204" pitchFamily="34" charset="0"/>
              </a:rPr>
              <a:t>Design principles</a:t>
            </a:r>
          </a:p>
          <a:p>
            <a:pPr algn="l"/>
            <a:r>
              <a:rPr lang="en-US" sz="1800" dirty="0">
                <a:solidFill>
                  <a:schemeClr val="tx1">
                    <a:lumMod val="50000"/>
                    <a:lumOff val="50000"/>
                  </a:schemeClr>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solidFill>
                  <a:schemeClr val="tx1">
                    <a:lumMod val="50000"/>
                    <a:lumOff val="50000"/>
                  </a:schemeClr>
                </a:solidFill>
                <a:effectLst/>
                <a:ea typeface="Calibri" panose="020F0502020204030204" pitchFamily="34" charset="0"/>
                <a:cs typeface="Arial" panose="020B0604020202020204" pitchFamily="34" charset="0"/>
              </a:rPr>
              <a:t>We can figure the design principle from the class diagram that we 	generated by using Smart Draw.</a:t>
            </a:r>
          </a:p>
          <a:p>
            <a:pPr algn="l"/>
            <a:r>
              <a:rPr lang="en-US" dirty="0">
                <a:ea typeface="Calibri" panose="020F0502020204030204" pitchFamily="34" charset="0"/>
                <a:cs typeface="Arial" panose="020B0604020202020204" pitchFamily="34" charset="0"/>
              </a:rPr>
              <a:t>	(</a:t>
            </a:r>
            <a:r>
              <a:rPr lang="en-US" sz="1800" dirty="0">
                <a:solidFill>
                  <a:schemeClr val="tx1">
                    <a:lumMod val="50000"/>
                    <a:lumOff val="50000"/>
                  </a:schemeClr>
                </a:solidFill>
                <a:effectLst/>
                <a:ea typeface="Calibri" panose="020F0502020204030204" pitchFamily="34" charset="0"/>
                <a:cs typeface="Arial" panose="020B0604020202020204" pitchFamily="34" charset="0"/>
              </a:rPr>
              <a:t>Low cohesive)</a:t>
            </a:r>
            <a:r>
              <a:rPr lang="en-US" sz="1800" dirty="0">
                <a:solidFill>
                  <a:schemeClr val="tx1">
                    <a:lumMod val="50000"/>
                    <a:lumOff val="50000"/>
                  </a:schemeClr>
                </a:solidFill>
                <a:effectLst/>
                <a:latin typeface="Calibri" panose="020F0502020204030204" pitchFamily="34" charset="0"/>
                <a:ea typeface="Calibri" panose="020F0502020204030204" pitchFamily="34" charset="0"/>
                <a:cs typeface="Arial" panose="020B0604020202020204" pitchFamily="34" charset="0"/>
              </a:rPr>
              <a:t>	</a:t>
            </a:r>
          </a:p>
          <a:p>
            <a:r>
              <a:rPr lang="en-US" dirty="0">
                <a:solidFill>
                  <a:schemeClr val="tx1">
                    <a:lumMod val="50000"/>
                    <a:lumOff val="50000"/>
                  </a:schemeClr>
                </a:solidFill>
              </a:rPr>
              <a:t> </a:t>
            </a:r>
          </a:p>
          <a:p>
            <a:pPr algn="l" rtl="1"/>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rtl="1"/>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1"/>
            <a:endParaRPr lang="en-US" dirty="0"/>
          </a:p>
        </p:txBody>
      </p:sp>
      <p:sp>
        <p:nvSpPr>
          <p:cNvPr id="6" name="TextBox 5">
            <a:extLst>
              <a:ext uri="{FF2B5EF4-FFF2-40B4-BE49-F238E27FC236}">
                <a16:creationId xmlns:a16="http://schemas.microsoft.com/office/drawing/2014/main" id="{F3ABD3EE-6FE6-4CC5-BB01-1CCA03714CC6}"/>
              </a:ext>
            </a:extLst>
          </p:cNvPr>
          <p:cNvSpPr txBox="1"/>
          <p:nvPr/>
        </p:nvSpPr>
        <p:spPr>
          <a:xfrm>
            <a:off x="1980330" y="5518451"/>
            <a:ext cx="7541443" cy="646331"/>
          </a:xfrm>
          <a:prstGeom prst="rect">
            <a:avLst/>
          </a:prstGeom>
          <a:noFill/>
        </p:spPr>
        <p:txBody>
          <a:bodyPr wrap="square" rtlCol="0">
            <a:spAutoFit/>
          </a:bodyPr>
          <a:lstStyle/>
          <a:p>
            <a:r>
              <a:rPr lang="en-US" dirty="0">
                <a:solidFill>
                  <a:schemeClr val="tx1">
                    <a:lumMod val="50000"/>
                    <a:lumOff val="50000"/>
                  </a:schemeClr>
                </a:solidFill>
              </a:rPr>
              <a:t>As we see the classes take too many computation responsibilities, hence it is low cohesive.</a:t>
            </a:r>
          </a:p>
        </p:txBody>
      </p:sp>
      <p:pic>
        <p:nvPicPr>
          <p:cNvPr id="7" name="Picture 6">
            <a:extLst>
              <a:ext uri="{FF2B5EF4-FFF2-40B4-BE49-F238E27FC236}">
                <a16:creationId xmlns:a16="http://schemas.microsoft.com/office/drawing/2014/main" id="{9D8E3CE1-963D-4F6E-9303-07D64C5C7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227" y="3169920"/>
            <a:ext cx="1088838" cy="2348531"/>
          </a:xfrm>
          <a:prstGeom prst="rect">
            <a:avLst/>
          </a:prstGeom>
        </p:spPr>
      </p:pic>
    </p:spTree>
    <p:extLst>
      <p:ext uri="{BB962C8B-B14F-4D97-AF65-F5344CB8AC3E}">
        <p14:creationId xmlns:p14="http://schemas.microsoft.com/office/powerpoint/2010/main" val="96316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Source Code Quality</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710267"/>
            <a:ext cx="7766936" cy="1211758"/>
          </a:xfrm>
        </p:spPr>
        <p:txBody>
          <a:bodyPr/>
          <a:lstStyle/>
          <a:p>
            <a:pPr marL="342900" indent="-342900" algn="l">
              <a:buClr>
                <a:schemeClr val="tx1">
                  <a:lumMod val="50000"/>
                  <a:lumOff val="50000"/>
                </a:schemeClr>
              </a:buClr>
              <a:buFont typeface="+mj-lt"/>
              <a:buAutoNum type="arabicParenR" startAt="4"/>
            </a:pPr>
            <a:r>
              <a:rPr lang="en-US" sz="1800" b="1" dirty="0">
                <a:effectLst/>
                <a:ea typeface="Calibri" panose="020F0502020204030204" pitchFamily="34" charset="0"/>
                <a:cs typeface="Arial" panose="020B0604020202020204" pitchFamily="34" charset="0"/>
              </a:rPr>
              <a:t>Design principles</a:t>
            </a:r>
          </a:p>
          <a:p>
            <a:pPr algn="l"/>
            <a:endParaRPr lang="en-US" sz="800" b="1" dirty="0">
              <a:solidFill>
                <a:schemeClr val="tx1">
                  <a:lumMod val="50000"/>
                  <a:lumOff val="50000"/>
                </a:schemeClr>
              </a:solidFill>
              <a:latin typeface="Calibri" panose="020F0502020204030204" pitchFamily="34" charset="0"/>
              <a:cs typeface="Arial" panose="020B0604020202020204" pitchFamily="34" charset="0"/>
            </a:endParaRPr>
          </a:p>
          <a:p>
            <a:pPr algn="l"/>
            <a:r>
              <a:rPr lang="en-US" b="1" dirty="0">
                <a:solidFill>
                  <a:schemeClr val="tx1">
                    <a:lumMod val="50000"/>
                    <a:lumOff val="50000"/>
                  </a:schemeClr>
                </a:solidFill>
                <a:latin typeface="Calibri" panose="020F0502020204030204" pitchFamily="34" charset="0"/>
                <a:cs typeface="Arial" panose="020B0604020202020204" pitchFamily="34" charset="0"/>
              </a:rPr>
              <a:t>	(</a:t>
            </a:r>
            <a:r>
              <a:rPr lang="en-US" dirty="0">
                <a:solidFill>
                  <a:schemeClr val="tx1">
                    <a:lumMod val="50000"/>
                    <a:lumOff val="50000"/>
                  </a:schemeClr>
                </a:solidFill>
              </a:rPr>
              <a:t>Tight coupling)</a:t>
            </a:r>
            <a:endParaRPr lang="ar-SA" dirty="0">
              <a:solidFill>
                <a:schemeClr val="tx1">
                  <a:lumMod val="50000"/>
                  <a:lumOff val="50000"/>
                </a:schemeClr>
              </a:solidFill>
            </a:endParaRPr>
          </a:p>
          <a:p>
            <a:pPr algn="l" rtl="1"/>
            <a:endParaRPr lang="ar-SA" dirty="0">
              <a:solidFill>
                <a:schemeClr val="tx1">
                  <a:lumMod val="50000"/>
                  <a:lumOff val="50000"/>
                </a:schemeClr>
              </a:solidFill>
            </a:endParaRPr>
          </a:p>
          <a:p>
            <a:pPr algn="l" rtl="1"/>
            <a:endParaRPr lang="en-US" dirty="0">
              <a:solidFill>
                <a:schemeClr val="tx1">
                  <a:lumMod val="50000"/>
                  <a:lumOff val="50000"/>
                </a:schemeClr>
              </a:solidFill>
            </a:endParaRPr>
          </a:p>
          <a:p>
            <a:pPr algn="l" rtl="1"/>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l" rtl="1"/>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1"/>
            <a:endParaRPr lang="en-US" dirty="0"/>
          </a:p>
        </p:txBody>
      </p:sp>
      <p:pic>
        <p:nvPicPr>
          <p:cNvPr id="4" name="Picture 3">
            <a:extLst>
              <a:ext uri="{FF2B5EF4-FFF2-40B4-BE49-F238E27FC236}">
                <a16:creationId xmlns:a16="http://schemas.microsoft.com/office/drawing/2014/main" id="{771FC629-D52C-4E21-9427-DC2AAFE86819}"/>
              </a:ext>
            </a:extLst>
          </p:cNvPr>
          <p:cNvPicPr>
            <a:picLocks noChangeAspect="1"/>
          </p:cNvPicPr>
          <p:nvPr/>
        </p:nvPicPr>
        <p:blipFill>
          <a:blip r:embed="rId2"/>
          <a:stretch>
            <a:fillRect/>
          </a:stretch>
        </p:blipFill>
        <p:spPr>
          <a:xfrm>
            <a:off x="1978705" y="2922025"/>
            <a:ext cx="6527980" cy="2305355"/>
          </a:xfrm>
          <a:prstGeom prst="rect">
            <a:avLst/>
          </a:prstGeom>
        </p:spPr>
      </p:pic>
      <p:sp>
        <p:nvSpPr>
          <p:cNvPr id="7" name="TextBox 6">
            <a:extLst>
              <a:ext uri="{FF2B5EF4-FFF2-40B4-BE49-F238E27FC236}">
                <a16:creationId xmlns:a16="http://schemas.microsoft.com/office/drawing/2014/main" id="{59086C48-A378-4F38-BF64-F89F2267BE6D}"/>
              </a:ext>
            </a:extLst>
          </p:cNvPr>
          <p:cNvSpPr txBox="1"/>
          <p:nvPr/>
        </p:nvSpPr>
        <p:spPr>
          <a:xfrm>
            <a:off x="1978705" y="5424860"/>
            <a:ext cx="6527980" cy="646331"/>
          </a:xfrm>
          <a:prstGeom prst="rect">
            <a:avLst/>
          </a:prstGeom>
          <a:noFill/>
        </p:spPr>
        <p:txBody>
          <a:bodyPr wrap="square" rtlCol="0">
            <a:spAutoFit/>
          </a:bodyPr>
          <a:lstStyle/>
          <a:p>
            <a:r>
              <a:rPr lang="en-US" dirty="0">
                <a:solidFill>
                  <a:schemeClr val="tx1">
                    <a:lumMod val="50000"/>
                    <a:lumOff val="50000"/>
                  </a:schemeClr>
                </a:solidFill>
              </a:rPr>
              <a:t>As we see the classes it tightly coupled with each other then it is tight-coupling.</a:t>
            </a:r>
          </a:p>
        </p:txBody>
      </p:sp>
    </p:spTree>
    <p:extLst>
      <p:ext uri="{BB962C8B-B14F-4D97-AF65-F5344CB8AC3E}">
        <p14:creationId xmlns:p14="http://schemas.microsoft.com/office/powerpoint/2010/main" val="177700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Source Code Quality</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808480"/>
            <a:ext cx="7766936" cy="3339253"/>
          </a:xfrm>
        </p:spPr>
        <p:txBody>
          <a:bodyPr/>
          <a:lstStyle/>
          <a:p>
            <a:pPr marL="342900" indent="-342900" algn="l">
              <a:buClr>
                <a:schemeClr val="tx1">
                  <a:lumMod val="50000"/>
                  <a:lumOff val="50000"/>
                </a:schemeClr>
              </a:buClr>
              <a:buFont typeface="+mj-lt"/>
              <a:buAutoNum type="arabicParenR" startAt="5"/>
            </a:pPr>
            <a:r>
              <a:rPr lang="en-US" sz="1800" b="1" dirty="0">
                <a:effectLst/>
                <a:ea typeface="Calibri" panose="020F0502020204030204" pitchFamily="34" charset="0"/>
                <a:cs typeface="Arial" panose="020B0604020202020204" pitchFamily="34" charset="0"/>
              </a:rPr>
              <a:t>Design Pattern</a:t>
            </a:r>
          </a:p>
          <a:p>
            <a:pPr algn="l"/>
            <a:r>
              <a:rPr lang="en-US" sz="1800" dirty="0">
                <a:effectLst/>
                <a:ea typeface="Calibri" panose="020F0502020204030204" pitchFamily="34" charset="0"/>
              </a:rPr>
              <a:t>	Some design patterns are used such as: </a:t>
            </a:r>
            <a:endParaRPr lang="en-US" b="1" dirty="0">
              <a:ea typeface="Calibri" panose="020F0502020204030204" pitchFamily="34" charset="0"/>
              <a:cs typeface="Arial" panose="020B0604020202020204" pitchFamily="34" charset="0"/>
            </a:endParaRPr>
          </a:p>
          <a:p>
            <a:pPr marL="857250" lvl="1" indent="-400050" algn="l">
              <a:buClr>
                <a:schemeClr val="tx1">
                  <a:lumMod val="50000"/>
                  <a:lumOff val="50000"/>
                </a:schemeClr>
              </a:buClr>
              <a:buFont typeface="+mj-lt"/>
              <a:buAutoNum type="romanLcPeriod"/>
            </a:pPr>
            <a:r>
              <a:rPr lang="en-US" sz="1800" dirty="0">
                <a:effectLst/>
                <a:ea typeface="Calibri" panose="020F0502020204030204" pitchFamily="34" charset="0"/>
                <a:cs typeface="Arial" panose="020B0604020202020204" pitchFamily="34" charset="0"/>
              </a:rPr>
              <a:t>	Adapter Design Pattern.</a:t>
            </a:r>
            <a:endParaRPr lang="en-US" sz="1800" dirty="0">
              <a:ea typeface="Calibri" panose="020F0502020204030204" pitchFamily="34" charset="0"/>
              <a:cs typeface="Arial" panose="020B0604020202020204" pitchFamily="34" charset="0"/>
            </a:endParaRPr>
          </a:p>
          <a:p>
            <a:pPr marL="857250" lvl="1" indent="-400050" algn="l">
              <a:buClr>
                <a:schemeClr val="tx1">
                  <a:lumMod val="50000"/>
                  <a:lumOff val="50000"/>
                </a:schemeClr>
              </a:buClr>
              <a:buFont typeface="+mj-lt"/>
              <a:buAutoNum type="romanLcPeriod"/>
            </a:pPr>
            <a:r>
              <a:rPr lang="en-US" sz="1800" dirty="0">
                <a:effectLst/>
                <a:ea typeface="Calibri" panose="020F0502020204030204" pitchFamily="34" charset="0"/>
                <a:cs typeface="Arial" panose="020B0604020202020204" pitchFamily="34" charset="0"/>
              </a:rPr>
              <a:t>	Strategy Design Pattern.</a:t>
            </a:r>
            <a:endParaRPr lang="ar-SA" sz="1800" dirty="0">
              <a:effectLst/>
              <a:ea typeface="Calibri" panose="020F0502020204030204" pitchFamily="34" charset="0"/>
              <a:cs typeface="Arial" panose="020B0604020202020204" pitchFamily="34" charset="0"/>
            </a:endParaRPr>
          </a:p>
          <a:p>
            <a:pPr marL="857250" lvl="1" indent="-400050" algn="l">
              <a:buClr>
                <a:schemeClr val="tx1">
                  <a:lumMod val="50000"/>
                  <a:lumOff val="50000"/>
                </a:schemeClr>
              </a:buClr>
              <a:buFont typeface="+mj-lt"/>
              <a:buAutoNum type="romanLcPeriod"/>
            </a:pPr>
            <a:r>
              <a:rPr lang="en-US" sz="1800" dirty="0">
                <a:effectLst/>
                <a:ea typeface="Calibri" panose="020F0502020204030204" pitchFamily="34" charset="0"/>
                <a:cs typeface="Arial" panose="020B0604020202020204" pitchFamily="34" charset="0"/>
              </a:rPr>
              <a:t>	Observer Design Pattern.</a:t>
            </a:r>
          </a:p>
          <a:p>
            <a:pPr algn="l"/>
            <a:r>
              <a:rPr lang="en-US" sz="1800" dirty="0">
                <a:effectLst/>
                <a:ea typeface="Calibri" panose="020F0502020204030204" pitchFamily="34" charset="0"/>
              </a:rPr>
              <a:t>	On the following classes:</a:t>
            </a:r>
          </a:p>
          <a:p>
            <a:pPr algn="l"/>
            <a:r>
              <a:rPr lang="en-US" sz="1800" dirty="0">
                <a:effectLst/>
                <a:ea typeface="Calibri" panose="020F0502020204030204" pitchFamily="34" charset="0"/>
              </a:rPr>
              <a:t>	{ CompositeGeneratedAdaptersObserver.java, FocusStrategy.java, 	CursorAdapter.java, MyDataSetObserver.java }</a:t>
            </a:r>
            <a:endParaRPr lang="en-US" dirty="0"/>
          </a:p>
        </p:txBody>
      </p:sp>
    </p:spTree>
    <p:extLst>
      <p:ext uri="{BB962C8B-B14F-4D97-AF65-F5344CB8AC3E}">
        <p14:creationId xmlns:p14="http://schemas.microsoft.com/office/powerpoint/2010/main" val="697785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Source Code Quality</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808480"/>
            <a:ext cx="7766936" cy="3339253"/>
          </a:xfrm>
        </p:spPr>
        <p:txBody>
          <a:bodyPr/>
          <a:lstStyle/>
          <a:p>
            <a:pPr marL="342900" indent="-342900" algn="l">
              <a:buClr>
                <a:schemeClr val="tx1">
                  <a:lumMod val="50000"/>
                  <a:lumOff val="50000"/>
                </a:schemeClr>
              </a:buClr>
              <a:buFont typeface="+mj-lt"/>
              <a:buAutoNum type="arabicParenR" startAt="5"/>
            </a:pPr>
            <a:r>
              <a:rPr lang="en-US" sz="1800" b="1" dirty="0">
                <a:effectLst/>
                <a:ea typeface="Calibri" panose="020F0502020204030204" pitchFamily="34" charset="0"/>
                <a:cs typeface="Arial" panose="020B0604020202020204" pitchFamily="34" charset="0"/>
              </a:rPr>
              <a:t>Design Pattern</a:t>
            </a:r>
          </a:p>
          <a:p>
            <a:pPr algn="l"/>
            <a:r>
              <a:rPr lang="en-US" sz="1800" dirty="0">
                <a:effectLst/>
                <a:ea typeface="Calibri" panose="020F0502020204030204" pitchFamily="34" charset="0"/>
              </a:rPr>
              <a:t>	Example for Observer Design Pattern that used on the code:</a:t>
            </a:r>
            <a:endParaRPr lang="en-US" dirty="0"/>
          </a:p>
        </p:txBody>
      </p:sp>
      <p:pic>
        <p:nvPicPr>
          <p:cNvPr id="5" name="Picture 4">
            <a:extLst>
              <a:ext uri="{FF2B5EF4-FFF2-40B4-BE49-F238E27FC236}">
                <a16:creationId xmlns:a16="http://schemas.microsoft.com/office/drawing/2014/main" id="{53673E62-862C-445D-A003-62673CA73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061" y="2704217"/>
            <a:ext cx="5161760" cy="3664627"/>
          </a:xfrm>
          <a:prstGeom prst="rect">
            <a:avLst/>
          </a:prstGeom>
        </p:spPr>
      </p:pic>
    </p:spTree>
    <p:extLst>
      <p:ext uri="{BB962C8B-B14F-4D97-AF65-F5344CB8AC3E}">
        <p14:creationId xmlns:p14="http://schemas.microsoft.com/office/powerpoint/2010/main" val="152222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Static Analysis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2441543"/>
            <a:ext cx="7766936" cy="3413200"/>
          </a:xfrm>
        </p:spPr>
        <p:txBody>
          <a:bodyPr/>
          <a:lstStyle/>
          <a:p>
            <a:pPr marL="342900" indent="-342900" algn="l">
              <a:buClr>
                <a:schemeClr val="tx1">
                  <a:lumMod val="50000"/>
                  <a:lumOff val="50000"/>
                </a:schemeClr>
              </a:buClr>
              <a:buFont typeface="+mj-lt"/>
              <a:buAutoNum type="arabicParenR"/>
            </a:pPr>
            <a:r>
              <a:rPr lang="en-US" dirty="0"/>
              <a:t>Security Analysis.</a:t>
            </a:r>
          </a:p>
          <a:p>
            <a:pPr marL="342900" indent="-342900" algn="l">
              <a:buClr>
                <a:schemeClr val="tx1">
                  <a:lumMod val="50000"/>
                  <a:lumOff val="50000"/>
                </a:schemeClr>
              </a:buClr>
              <a:buFont typeface="+mj-lt"/>
              <a:buAutoNum type="arabicParenR"/>
            </a:pPr>
            <a:r>
              <a:rPr lang="en-US" dirty="0"/>
              <a:t>Manifest Analysis.</a:t>
            </a:r>
          </a:p>
          <a:p>
            <a:pPr marL="342900" indent="-342900" algn="l">
              <a:buClr>
                <a:schemeClr val="tx1">
                  <a:lumMod val="50000"/>
                  <a:lumOff val="50000"/>
                </a:schemeClr>
              </a:buClr>
              <a:buFont typeface="+mj-lt"/>
              <a:buAutoNum type="arabicParenR"/>
            </a:pPr>
            <a:r>
              <a:rPr lang="en-US" dirty="0"/>
              <a:t>Code Analysis.</a:t>
            </a:r>
          </a:p>
          <a:p>
            <a:pPr marL="342900" indent="-342900" algn="l">
              <a:buClr>
                <a:schemeClr val="tx1">
                  <a:lumMod val="50000"/>
                  <a:lumOff val="50000"/>
                </a:schemeClr>
              </a:buClr>
              <a:buFont typeface="+mj-lt"/>
              <a:buAutoNum type="arabicParenR"/>
            </a:pPr>
            <a:r>
              <a:rPr lang="en-US" dirty="0"/>
              <a:t>APIs.</a:t>
            </a:r>
          </a:p>
          <a:p>
            <a:pPr marL="342900" indent="-342900" algn="l">
              <a:buClr>
                <a:schemeClr val="tx1">
                  <a:lumMod val="50000"/>
                  <a:lumOff val="50000"/>
                </a:schemeClr>
              </a:buClr>
              <a:buFont typeface="+mj-lt"/>
              <a:buAutoNum type="arabicParenR"/>
            </a:pPr>
            <a:r>
              <a:rPr lang="en-US" dirty="0"/>
              <a:t>Token.</a:t>
            </a:r>
          </a:p>
          <a:p>
            <a:pPr algn="l" rtl="1"/>
            <a:endParaRPr lang="en-US" dirty="0"/>
          </a:p>
        </p:txBody>
      </p:sp>
    </p:spTree>
    <p:extLst>
      <p:ext uri="{BB962C8B-B14F-4D97-AF65-F5344CB8AC3E}">
        <p14:creationId xmlns:p14="http://schemas.microsoft.com/office/powerpoint/2010/main" val="205497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63966"/>
            <a:ext cx="7766936" cy="1646302"/>
          </a:xfrm>
        </p:spPr>
        <p:txBody>
          <a:bodyPr/>
          <a:lstStyle/>
          <a:p>
            <a:pPr algn="l" rtl="1"/>
            <a:r>
              <a:rPr lang="en-US" dirty="0"/>
              <a:t>Content</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412240" y="1838227"/>
            <a:ext cx="8016239" cy="4491453"/>
          </a:xfrm>
        </p:spPr>
        <p:txBody>
          <a:bodyPr>
            <a:normAutofit/>
          </a:bodyPr>
          <a:lstStyle/>
          <a:p>
            <a:pPr marL="342900" indent="-342900" algn="l">
              <a:buClr>
                <a:schemeClr val="tx1">
                  <a:lumMod val="50000"/>
                  <a:lumOff val="50000"/>
                </a:schemeClr>
              </a:buClr>
              <a:buFont typeface="+mj-lt"/>
              <a:buAutoNum type="arabicParenR"/>
            </a:pPr>
            <a:r>
              <a:rPr lang="en-US" dirty="0"/>
              <a:t>Introduction.</a:t>
            </a:r>
          </a:p>
          <a:p>
            <a:pPr marL="342900" indent="-342900" algn="l">
              <a:buClr>
                <a:schemeClr val="tx1">
                  <a:lumMod val="50000"/>
                  <a:lumOff val="50000"/>
                </a:schemeClr>
              </a:buClr>
              <a:buFont typeface="+mj-lt"/>
              <a:buAutoNum type="arabicParenR"/>
            </a:pPr>
            <a:r>
              <a:rPr lang="en-US" dirty="0"/>
              <a:t>Purpose and Goal.</a:t>
            </a:r>
          </a:p>
          <a:p>
            <a:pPr marL="342900" indent="-342900" algn="l">
              <a:buClr>
                <a:schemeClr val="tx1">
                  <a:lumMod val="50000"/>
                  <a:lumOff val="50000"/>
                </a:schemeClr>
              </a:buClr>
              <a:buFont typeface="+mj-lt"/>
              <a:buAutoNum type="arabicParenR"/>
            </a:pPr>
            <a:r>
              <a:rPr lang="en-US" dirty="0"/>
              <a:t>Tools.</a:t>
            </a:r>
          </a:p>
          <a:p>
            <a:pPr marL="342900" indent="-342900" algn="l">
              <a:buClr>
                <a:schemeClr val="tx1">
                  <a:lumMod val="50000"/>
                  <a:lumOff val="50000"/>
                </a:schemeClr>
              </a:buClr>
              <a:buFont typeface="+mj-lt"/>
              <a:buAutoNum type="arabicParenR"/>
            </a:pPr>
            <a:r>
              <a:rPr lang="en-US" dirty="0"/>
              <a:t>Workshop steps.</a:t>
            </a:r>
          </a:p>
          <a:p>
            <a:pPr marL="342900" indent="-342900" algn="l">
              <a:buClr>
                <a:schemeClr val="tx1">
                  <a:lumMod val="50000"/>
                  <a:lumOff val="50000"/>
                </a:schemeClr>
              </a:buClr>
              <a:buFont typeface="+mj-lt"/>
              <a:buAutoNum type="arabicParenR"/>
            </a:pPr>
            <a:r>
              <a:rPr lang="en-US" dirty="0"/>
              <a:t>Apache Cordova</a:t>
            </a:r>
          </a:p>
          <a:p>
            <a:pPr marL="342900" indent="-342900" algn="l">
              <a:buClr>
                <a:schemeClr val="tx1">
                  <a:lumMod val="50000"/>
                  <a:lumOff val="50000"/>
                </a:schemeClr>
              </a:buClr>
              <a:buFont typeface="+mj-lt"/>
              <a:buAutoNum type="arabicParenR"/>
            </a:pPr>
            <a:r>
              <a:rPr lang="en-US" dirty="0"/>
              <a:t>Source Code Quality.</a:t>
            </a:r>
          </a:p>
          <a:p>
            <a:pPr marL="342900" indent="-342900" algn="l">
              <a:buClr>
                <a:schemeClr val="tx1">
                  <a:lumMod val="50000"/>
                  <a:lumOff val="50000"/>
                </a:schemeClr>
              </a:buClr>
              <a:buFont typeface="+mj-lt"/>
              <a:buAutoNum type="arabicParenR"/>
            </a:pPr>
            <a:r>
              <a:rPr lang="en-US" dirty="0"/>
              <a:t>Static Analysis.</a:t>
            </a:r>
          </a:p>
          <a:p>
            <a:pPr marL="342900" indent="-342900" algn="l">
              <a:buClr>
                <a:schemeClr val="tx1">
                  <a:lumMod val="50000"/>
                  <a:lumOff val="50000"/>
                </a:schemeClr>
              </a:buClr>
              <a:buFont typeface="+mj-lt"/>
              <a:buAutoNum type="arabicParenR"/>
            </a:pPr>
            <a:r>
              <a:rPr lang="en-US" dirty="0"/>
              <a:t>Solve Problems.</a:t>
            </a:r>
          </a:p>
          <a:p>
            <a:pPr marL="342900" indent="-342900" algn="l">
              <a:buClr>
                <a:schemeClr val="tx1">
                  <a:lumMod val="50000"/>
                  <a:lumOff val="50000"/>
                </a:schemeClr>
              </a:buClr>
              <a:buFont typeface="+mj-lt"/>
              <a:buAutoNum type="arabicParenR"/>
            </a:pPr>
            <a:r>
              <a:rPr lang="en-US" dirty="0"/>
              <a:t>Conclusion</a:t>
            </a:r>
          </a:p>
          <a:p>
            <a:pPr marL="342900" indent="-342900" algn="l">
              <a:buClr>
                <a:schemeClr val="tx1">
                  <a:lumMod val="50000"/>
                  <a:lumOff val="50000"/>
                </a:schemeClr>
              </a:buClr>
              <a:buFont typeface="+mj-lt"/>
              <a:buAutoNum type="arabicParenR"/>
            </a:pPr>
            <a:r>
              <a:rPr lang="en-US" dirty="0"/>
              <a:t>References</a:t>
            </a:r>
          </a:p>
          <a:p>
            <a:pPr algn="l"/>
            <a:endParaRPr lang="en-US" dirty="0"/>
          </a:p>
        </p:txBody>
      </p:sp>
    </p:spTree>
    <p:extLst>
      <p:ext uri="{BB962C8B-B14F-4D97-AF65-F5344CB8AC3E}">
        <p14:creationId xmlns:p14="http://schemas.microsoft.com/office/powerpoint/2010/main" val="2749093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Static Analysis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753386"/>
            <a:ext cx="8589834" cy="4782167"/>
          </a:xfrm>
        </p:spPr>
        <p:txBody>
          <a:bodyPr>
            <a:normAutofit lnSpcReduction="10000"/>
          </a:bodyPr>
          <a:lstStyle/>
          <a:p>
            <a:pPr marL="342900" indent="-342900" algn="l">
              <a:buClr>
                <a:schemeClr val="tx1">
                  <a:lumMod val="50000"/>
                  <a:lumOff val="50000"/>
                </a:schemeClr>
              </a:buClr>
              <a:buFont typeface="+mj-lt"/>
              <a:buAutoNum type="arabicParenR"/>
            </a:pPr>
            <a:r>
              <a:rPr lang="en-US" b="1" dirty="0"/>
              <a:t>Security Analysis:</a:t>
            </a:r>
          </a:p>
          <a:p>
            <a:pPr algn="l"/>
            <a:r>
              <a:rPr lang="en-US" dirty="0"/>
              <a:t>	We come up with these issues by Qark tool.</a:t>
            </a:r>
          </a:p>
          <a:p>
            <a:pPr marL="285750" indent="-285750" algn="l">
              <a:buClr>
                <a:schemeClr val="tx1">
                  <a:lumMod val="50000"/>
                  <a:lumOff val="50000"/>
                </a:schemeClr>
              </a:buClr>
              <a:buFont typeface="Wingdings" panose="05000000000000000000" pitchFamily="2" charset="2"/>
              <a:buChar char="q"/>
            </a:pPr>
            <a:r>
              <a:rPr lang="en-US" dirty="0"/>
              <a:t>	</a:t>
            </a:r>
            <a:r>
              <a:rPr lang="en-US" dirty="0">
                <a:solidFill>
                  <a:schemeClr val="accent2"/>
                </a:solidFill>
              </a:rPr>
              <a:t>WARNING: </a:t>
            </a:r>
            <a:r>
              <a:rPr lang="en-US" dirty="0" err="1">
                <a:solidFill>
                  <a:schemeClr val="accent2"/>
                </a:solidFill>
              </a:rPr>
              <a:t>Webview</a:t>
            </a:r>
            <a:r>
              <a:rPr lang="en-US" dirty="0">
                <a:solidFill>
                  <a:schemeClr val="accent2"/>
                </a:solidFill>
              </a:rPr>
              <a:t> enables file access.</a:t>
            </a:r>
          </a:p>
          <a:p>
            <a:pPr algn="l"/>
            <a:r>
              <a:rPr lang="en-US" dirty="0"/>
              <a:t>	File system access is enabled in this WebView. If untrusted data is 	used to 	specify the URL opened by this WebView, a malicious app or site may be 	able to read your app's private files, if it returns the 	response to them.</a:t>
            </a:r>
          </a:p>
          <a:p>
            <a:pPr marL="285750" indent="-285750" algn="l">
              <a:buClr>
                <a:schemeClr val="tx1">
                  <a:lumMod val="50000"/>
                  <a:lumOff val="50000"/>
                </a:schemeClr>
              </a:buClr>
              <a:buFont typeface="Wingdings" panose="05000000000000000000" pitchFamily="2" charset="2"/>
              <a:buChar char="q"/>
            </a:pPr>
            <a:r>
              <a:rPr lang="en-US" dirty="0"/>
              <a:t> </a:t>
            </a:r>
            <a:r>
              <a:rPr lang="en-US" dirty="0">
                <a:solidFill>
                  <a:schemeClr val="accent2"/>
                </a:solidFill>
              </a:rPr>
              <a:t>WARNING: Broadcast sent without </a:t>
            </a:r>
            <a:r>
              <a:rPr lang="en-US" dirty="0" err="1">
                <a:solidFill>
                  <a:schemeClr val="accent2"/>
                </a:solidFill>
              </a:rPr>
              <a:t>receiverPermission</a:t>
            </a:r>
            <a:r>
              <a:rPr lang="en-US" dirty="0">
                <a:solidFill>
                  <a:schemeClr val="accent2"/>
                </a:solidFill>
              </a:rPr>
              <a:t>.</a:t>
            </a:r>
          </a:p>
          <a:p>
            <a:pPr algn="l"/>
            <a:r>
              <a:rPr lang="en-US" dirty="0"/>
              <a:t>	A broadcast, send Broadcast which does not specify the receiver Permission. 	This means any application on the device can receive this broadcast. </a:t>
            </a:r>
          </a:p>
          <a:p>
            <a:pPr marL="285750" indent="-285750" algn="l">
              <a:buClr>
                <a:schemeClr val="tx1">
                  <a:lumMod val="50000"/>
                  <a:lumOff val="50000"/>
                </a:schemeClr>
              </a:buClr>
              <a:buFont typeface="Wingdings" panose="05000000000000000000" pitchFamily="2" charset="2"/>
              <a:buChar char="q"/>
            </a:pPr>
            <a:r>
              <a:rPr lang="en-US" dirty="0">
                <a:solidFill>
                  <a:schemeClr val="accent2"/>
                </a:solidFill>
              </a:rPr>
              <a:t>WARNING: External storage used.</a:t>
            </a:r>
          </a:p>
          <a:p>
            <a:pPr algn="l"/>
            <a:r>
              <a:rPr lang="en-US" dirty="0"/>
              <a:t>	Reading files stored on {</a:t>
            </a:r>
            <a:r>
              <a:rPr lang="en-US" dirty="0" err="1"/>
              <a:t>storage_location</a:t>
            </a:r>
            <a:r>
              <a:rPr lang="en-US" dirty="0"/>
              <a:t>} makes it vulnerable to data 	injection attacks. Note that this code does no error checking and there is no 	security enforced with these files. For example, any application holding 	WRITE_EXTERNAL_STORAGE can write to these files.</a:t>
            </a:r>
          </a:p>
          <a:p>
            <a:pPr algn="l"/>
            <a:endParaRPr lang="en-US" dirty="0"/>
          </a:p>
          <a:p>
            <a:pPr algn="l"/>
            <a:endParaRPr lang="en-US" dirty="0"/>
          </a:p>
          <a:p>
            <a:pPr algn="l" rtl="1"/>
            <a:endParaRPr lang="en-US" dirty="0"/>
          </a:p>
          <a:p>
            <a:pPr algn="l" rtl="1"/>
            <a:endParaRPr lang="en-US" dirty="0"/>
          </a:p>
          <a:p>
            <a:pPr algn="l" rtl="1"/>
            <a:endParaRPr lang="en-US" dirty="0"/>
          </a:p>
        </p:txBody>
      </p:sp>
    </p:spTree>
    <p:extLst>
      <p:ext uri="{BB962C8B-B14F-4D97-AF65-F5344CB8AC3E}">
        <p14:creationId xmlns:p14="http://schemas.microsoft.com/office/powerpoint/2010/main" val="1860891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Static Analysis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095618" y="1743226"/>
            <a:ext cx="8779902" cy="4921734"/>
          </a:xfrm>
        </p:spPr>
        <p:txBody>
          <a:bodyPr>
            <a:normAutofit fontScale="92500" lnSpcReduction="20000"/>
          </a:bodyPr>
          <a:lstStyle/>
          <a:p>
            <a:pPr marL="457200" indent="-457200" algn="l">
              <a:buClr>
                <a:schemeClr val="tx1">
                  <a:lumMod val="50000"/>
                  <a:lumOff val="50000"/>
                </a:schemeClr>
              </a:buClr>
              <a:buFont typeface="+mj-lt"/>
              <a:buAutoNum type="arabicParenR" startAt="2"/>
            </a:pPr>
            <a:r>
              <a:rPr lang="en-US" sz="1900" b="1" dirty="0"/>
              <a:t>Manifest Analysis</a:t>
            </a:r>
            <a:r>
              <a:rPr lang="en-US" b="1" dirty="0"/>
              <a:t>:</a:t>
            </a:r>
          </a:p>
          <a:p>
            <a:pPr algn="l"/>
            <a:r>
              <a:rPr lang="en-US" dirty="0"/>
              <a:t>	We come up with these issues by </a:t>
            </a:r>
            <a:r>
              <a:rPr lang="en-US" dirty="0" err="1"/>
              <a:t>MobSF</a:t>
            </a:r>
            <a:r>
              <a:rPr lang="en-US" dirty="0"/>
              <a:t> tool.</a:t>
            </a:r>
          </a:p>
          <a:p>
            <a:pPr marL="285750" indent="-285750" algn="l">
              <a:buClr>
                <a:schemeClr val="tx1">
                  <a:lumMod val="50000"/>
                  <a:lumOff val="50000"/>
                </a:schemeClr>
              </a:buClr>
              <a:buFont typeface="Wingdings" panose="05000000000000000000" pitchFamily="2" charset="2"/>
              <a:buChar char="q"/>
            </a:pPr>
            <a:r>
              <a:rPr lang="en-US" dirty="0"/>
              <a:t>	</a:t>
            </a:r>
            <a:r>
              <a:rPr lang="en-US" dirty="0">
                <a:solidFill>
                  <a:schemeClr val="accent2"/>
                </a:solidFill>
              </a:rPr>
              <a:t>Service protected (High severity).</a:t>
            </a:r>
          </a:p>
          <a:p>
            <a:pPr algn="l"/>
            <a:r>
              <a:rPr lang="en-US" dirty="0"/>
              <a:t>	(</a:t>
            </a:r>
            <a:r>
              <a:rPr lang="en-US" dirty="0" err="1"/>
              <a:t>com.google.android.gms.auth.api.signin.RevocationBoundService</a:t>
            </a:r>
            <a:r>
              <a:rPr lang="en-US" dirty="0"/>
              <a:t>) 			Protected by a permission, but the protection level of the permission should be 	checked.</a:t>
            </a:r>
          </a:p>
          <a:p>
            <a:pPr marL="285750" indent="-285750" algn="l">
              <a:buClr>
                <a:schemeClr val="tx1">
                  <a:lumMod val="50000"/>
                  <a:lumOff val="50000"/>
                </a:schemeClr>
              </a:buClr>
              <a:buFont typeface="Wingdings" panose="05000000000000000000" pitchFamily="2" charset="2"/>
              <a:buChar char="q"/>
            </a:pPr>
            <a:r>
              <a:rPr lang="en-US" dirty="0">
                <a:solidFill>
                  <a:schemeClr val="accent2"/>
                </a:solidFill>
              </a:rPr>
              <a:t> Service not protected (High severity).</a:t>
            </a:r>
          </a:p>
          <a:p>
            <a:pPr algn="l"/>
            <a:r>
              <a:rPr lang="en-US" dirty="0"/>
              <a:t>	 There are some services that are not protected such as 	(</a:t>
            </a:r>
            <a:r>
              <a:rPr lang="en-US" dirty="0" err="1"/>
              <a:t>com.google.firebase.iid.FirebaseInstanceIdService</a:t>
            </a:r>
            <a:r>
              <a:rPr lang="en-US" dirty="0"/>
              <a:t>) and 	(</a:t>
            </a:r>
            <a:r>
              <a:rPr lang="en-US" dirty="0" err="1"/>
              <a:t>com.huawei.hms.support.api.push.service.HmsMsgService</a:t>
            </a:r>
            <a:r>
              <a:rPr lang="en-US" dirty="0"/>
              <a:t>)                                                              	Which will be shared with other applications on the same device and could be 	accessed  by any other application. So client data wont be secure</a:t>
            </a:r>
          </a:p>
          <a:p>
            <a:pPr marL="285750" indent="-285750" algn="l">
              <a:buClr>
                <a:schemeClr val="tx1">
                  <a:lumMod val="50000"/>
                  <a:lumOff val="50000"/>
                </a:schemeClr>
              </a:buClr>
              <a:buFont typeface="Wingdings" panose="05000000000000000000" pitchFamily="2" charset="2"/>
              <a:buChar char="q"/>
            </a:pPr>
            <a:r>
              <a:rPr lang="en-US" dirty="0">
                <a:solidFill>
                  <a:schemeClr val="accent2"/>
                </a:solidFill>
              </a:rPr>
              <a:t>Activity is Protected(High severity).</a:t>
            </a:r>
          </a:p>
          <a:p>
            <a:pPr algn="l"/>
            <a:r>
              <a:rPr lang="en-US" dirty="0"/>
              <a:t>	(</a:t>
            </a:r>
            <a:r>
              <a:rPr lang="en-US" dirty="0" err="1"/>
              <a:t>com.innofis.cordova.richpush.PushHandlerActivity</a:t>
            </a:r>
            <a:r>
              <a:rPr lang="en-US" dirty="0"/>
              <a:t>) Protected by a permission, 	but 	the protection level of the permission should be checked. Find activity to share 	with other apps on devices so leave it in the hands of other apps and be protected 	so that permission is requested and dealt with and whoever gets the signature can 	get the permission. </a:t>
            </a:r>
          </a:p>
          <a:p>
            <a:pPr algn="l"/>
            <a:endParaRPr lang="en-US" dirty="0"/>
          </a:p>
          <a:p>
            <a:pPr algn="l"/>
            <a:endParaRPr lang="en-US" dirty="0"/>
          </a:p>
          <a:p>
            <a:pPr algn="l" rtl="1"/>
            <a:endParaRPr lang="en-US" dirty="0"/>
          </a:p>
          <a:p>
            <a:pPr algn="l" rtl="1"/>
            <a:endParaRPr lang="en-US" dirty="0"/>
          </a:p>
          <a:p>
            <a:pPr algn="l" rtl="1"/>
            <a:endParaRPr lang="en-US" dirty="0"/>
          </a:p>
        </p:txBody>
      </p:sp>
    </p:spTree>
    <p:extLst>
      <p:ext uri="{BB962C8B-B14F-4D97-AF65-F5344CB8AC3E}">
        <p14:creationId xmlns:p14="http://schemas.microsoft.com/office/powerpoint/2010/main" val="1491614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Static Analysis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6" y="1753386"/>
            <a:ext cx="8134773" cy="4139413"/>
          </a:xfrm>
        </p:spPr>
        <p:txBody>
          <a:bodyPr>
            <a:noAutofit/>
          </a:bodyPr>
          <a:lstStyle/>
          <a:p>
            <a:pPr marL="342900" indent="-342900" algn="l">
              <a:buClr>
                <a:schemeClr val="tx1">
                  <a:lumMod val="50000"/>
                  <a:lumOff val="50000"/>
                </a:schemeClr>
              </a:buClr>
              <a:buFont typeface="+mj-lt"/>
              <a:buAutoNum type="arabicParenR" startAt="3"/>
            </a:pPr>
            <a:r>
              <a:rPr lang="en-US" b="1" dirty="0"/>
              <a:t>Code Analysis:</a:t>
            </a:r>
          </a:p>
          <a:p>
            <a:pPr marL="285750" indent="-285750" algn="l">
              <a:buClr>
                <a:schemeClr val="tx1">
                  <a:lumMod val="50000"/>
                  <a:lumOff val="50000"/>
                </a:schemeClr>
              </a:buClr>
              <a:buFont typeface="Wingdings" pitchFamily="2" charset="2"/>
              <a:buChar char="q"/>
            </a:pPr>
            <a:r>
              <a:rPr lang="en-US" dirty="0">
                <a:solidFill>
                  <a:schemeClr val="accent2"/>
                </a:solidFill>
              </a:rPr>
              <a:t>CWE-200 Information Exposure(Severity: Warning).</a:t>
            </a:r>
          </a:p>
          <a:p>
            <a:pPr algn="l"/>
            <a:r>
              <a:rPr lang="en-US" dirty="0"/>
              <a:t>	The product exposes sensitive information to an actor that is not 	explicitly authorized to have access to that information.</a:t>
            </a:r>
          </a:p>
          <a:p>
            <a:pPr algn="l"/>
            <a:r>
              <a:rPr lang="en-US" dirty="0"/>
              <a:t>	There are many different kinds of mistakes that introduce information 	exposures. The severity of the error can range widely, depending on the 	context in which the product operates, the type of sensitive information 	that is revealed, and the benefits it may provide to an attacker</a:t>
            </a:r>
          </a:p>
          <a:p>
            <a:pPr algn="l"/>
            <a:r>
              <a:rPr lang="en-US" b="1" dirty="0"/>
              <a:t>	Solution:</a:t>
            </a:r>
            <a:r>
              <a:rPr lang="en-US" dirty="0"/>
              <a:t> Typically, issues such as these should be resolved on the server 	side. However, if necessary the following Content Rule on </a:t>
            </a:r>
            <a:r>
              <a:rPr lang="en-US" dirty="0" err="1"/>
              <a:t>theLoadMaster</a:t>
            </a:r>
            <a:r>
              <a:rPr lang="en-US" dirty="0"/>
              <a:t> 	can be used to block any internal IP addresses from being exposed.</a:t>
            </a:r>
          </a:p>
          <a:p>
            <a:pPr algn="l"/>
            <a:endParaRPr lang="en-US" dirty="0"/>
          </a:p>
        </p:txBody>
      </p:sp>
    </p:spTree>
    <p:extLst>
      <p:ext uri="{BB962C8B-B14F-4D97-AF65-F5344CB8AC3E}">
        <p14:creationId xmlns:p14="http://schemas.microsoft.com/office/powerpoint/2010/main" val="4036798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Static Analysis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6" y="1753386"/>
            <a:ext cx="8378613" cy="3946373"/>
          </a:xfrm>
        </p:spPr>
        <p:txBody>
          <a:bodyPr>
            <a:normAutofit/>
          </a:bodyPr>
          <a:lstStyle/>
          <a:p>
            <a:pPr marL="342900" indent="-342900" algn="l">
              <a:buClr>
                <a:schemeClr val="tx1">
                  <a:lumMod val="50000"/>
                  <a:lumOff val="50000"/>
                </a:schemeClr>
              </a:buClr>
              <a:buFont typeface="+mj-lt"/>
              <a:buAutoNum type="arabicParenR" startAt="3"/>
            </a:pPr>
            <a:r>
              <a:rPr lang="en-US" b="1" dirty="0"/>
              <a:t>Code Analysis:</a:t>
            </a:r>
          </a:p>
          <a:p>
            <a:pPr marL="285750" indent="-285750" algn="l">
              <a:buClr>
                <a:schemeClr val="tx1">
                  <a:lumMod val="50000"/>
                  <a:lumOff val="50000"/>
                </a:schemeClr>
              </a:buClr>
              <a:buFont typeface="Wingdings" pitchFamily="2" charset="2"/>
              <a:buChar char="q"/>
            </a:pPr>
            <a:r>
              <a:rPr lang="en-US" dirty="0">
                <a:solidFill>
                  <a:schemeClr val="accent2"/>
                </a:solidFill>
              </a:rPr>
              <a:t>CWE-312: Cleartext Storage of Sensitive Information (Severity: Warning).</a:t>
            </a:r>
          </a:p>
          <a:p>
            <a:pPr algn="l"/>
            <a:r>
              <a:rPr lang="en-US" dirty="0"/>
              <a:t>	The application saves sensitive data in cleartext in a resource that 	might be accessed by a different organization.</a:t>
            </a:r>
          </a:p>
          <a:p>
            <a:pPr algn="l"/>
            <a:r>
              <a:rPr lang="en-US" dirty="0"/>
              <a:t>	Because the data is saved in cleartext, attackers may be able to read it. 	Even if the data is encrypted in a non-human readable format, some 	methods could be analyzed to find out which encryption is being used and 	then decode the data.</a:t>
            </a:r>
          </a:p>
          <a:p>
            <a:pPr algn="l"/>
            <a:endParaRPr lang="en-US" dirty="0"/>
          </a:p>
          <a:p>
            <a:pPr algn="l"/>
            <a:endParaRPr lang="en-US" dirty="0"/>
          </a:p>
        </p:txBody>
      </p:sp>
    </p:spTree>
    <p:extLst>
      <p:ext uri="{BB962C8B-B14F-4D97-AF65-F5344CB8AC3E}">
        <p14:creationId xmlns:p14="http://schemas.microsoft.com/office/powerpoint/2010/main" val="588508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Static Analysis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6" y="1753386"/>
            <a:ext cx="8398934" cy="4667734"/>
          </a:xfrm>
        </p:spPr>
        <p:txBody>
          <a:bodyPr>
            <a:normAutofit/>
          </a:bodyPr>
          <a:lstStyle/>
          <a:p>
            <a:pPr marL="342900" indent="-342900" algn="l">
              <a:buClr>
                <a:schemeClr val="tx1">
                  <a:lumMod val="50000"/>
                  <a:lumOff val="50000"/>
                </a:schemeClr>
              </a:buClr>
              <a:buFont typeface="+mj-lt"/>
              <a:buAutoNum type="arabicParenR" startAt="3"/>
            </a:pPr>
            <a:r>
              <a:rPr lang="en-US" b="1" dirty="0"/>
              <a:t>Code Analysis:</a:t>
            </a:r>
          </a:p>
          <a:p>
            <a:pPr marL="285750" indent="-285750" algn="l">
              <a:buClr>
                <a:schemeClr val="tx1">
                  <a:lumMod val="50000"/>
                  <a:lumOff val="50000"/>
                </a:schemeClr>
              </a:buClr>
              <a:buFont typeface="Wingdings" panose="05000000000000000000" pitchFamily="2" charset="2"/>
              <a:buChar char="q"/>
            </a:pPr>
            <a:r>
              <a:rPr lang="en-US" dirty="0"/>
              <a:t>	</a:t>
            </a:r>
            <a:r>
              <a:rPr lang="en-US" dirty="0">
                <a:solidFill>
                  <a:schemeClr val="accent2"/>
                </a:solidFill>
              </a:rPr>
              <a:t>CWE-250: Execution with Unnecessary Privileges(Severity: High )</a:t>
            </a:r>
          </a:p>
          <a:p>
            <a:pPr algn="l"/>
            <a:r>
              <a:rPr lang="en-US" dirty="0"/>
              <a:t>	Because running with elevated rights, such as root or Administrator, can 	remove the operating system's or environment's standard 	security checks, 	new vulnerabilities can develop. Other defects can become security 	vulnerabilities if they happen while working with elevated privileges.</a:t>
            </a:r>
          </a:p>
          <a:p>
            <a:pPr algn="l"/>
            <a:r>
              <a:rPr lang="en-US" dirty="0"/>
              <a:t>	Privilege management services might act in unexpected ways, and they 	have various characteristics depending on the platform. When switching 	from one non-root user to another, these errors are most noticeable. 	Signal handlers and spawned processes run with the privileges of the 	owner process, therefore if a process is running as root when a signal fires 	or a sub-process is executed, the signal handler or sub-process will run as 	root.</a:t>
            </a:r>
          </a:p>
          <a:p>
            <a:pPr algn="l"/>
            <a:endParaRPr lang="en-US" dirty="0"/>
          </a:p>
          <a:p>
            <a:pPr algn="l"/>
            <a:endParaRPr lang="en-US" dirty="0"/>
          </a:p>
        </p:txBody>
      </p:sp>
    </p:spTree>
    <p:extLst>
      <p:ext uri="{BB962C8B-B14F-4D97-AF65-F5344CB8AC3E}">
        <p14:creationId xmlns:p14="http://schemas.microsoft.com/office/powerpoint/2010/main" val="4178171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Static Analysis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8" y="1811413"/>
            <a:ext cx="7766936" cy="4860773"/>
          </a:xfrm>
        </p:spPr>
        <p:txBody>
          <a:bodyPr>
            <a:noAutofit/>
          </a:bodyPr>
          <a:lstStyle/>
          <a:p>
            <a:pPr marL="342900" indent="-342900" algn="l">
              <a:buClr>
                <a:schemeClr val="tx1">
                  <a:lumMod val="50000"/>
                  <a:lumOff val="50000"/>
                </a:schemeClr>
              </a:buClr>
              <a:buFont typeface="+mj-lt"/>
              <a:buAutoNum type="arabicParenR" startAt="4"/>
            </a:pPr>
            <a:r>
              <a:rPr lang="en-US" b="1" dirty="0"/>
              <a:t>APIs</a:t>
            </a:r>
          </a:p>
          <a:p>
            <a:pPr algn="l"/>
            <a:r>
              <a:rPr lang="en-US" b="1" dirty="0"/>
              <a:t>	</a:t>
            </a:r>
            <a:r>
              <a:rPr lang="en-US" dirty="0"/>
              <a:t>Error in the APIs call should not give any information related to the 	codebase, to prevent any attempt to find any useful 	information 	about the codebase.</a:t>
            </a:r>
          </a:p>
          <a:p>
            <a:pPr algn="l"/>
            <a:r>
              <a:rPr lang="en-US" dirty="0"/>
              <a:t>	We found some APIs that show pieces of information about the error 	that happened in the server:</a:t>
            </a:r>
          </a:p>
          <a:p>
            <a:pPr algn="l"/>
            <a:r>
              <a:rPr lang="en-US" dirty="0"/>
              <a:t>	“Error 500: </a:t>
            </a:r>
            <a:r>
              <a:rPr lang="en-US" dirty="0" err="1"/>
              <a:t>org.springframework.web.util.NestedServletException</a:t>
            </a:r>
            <a:r>
              <a:rPr lang="en-US" dirty="0"/>
              <a:t>: 	Request 	processing failed; nested exception is 	</a:t>
            </a:r>
            <a:r>
              <a:rPr lang="en-US" dirty="0" err="1"/>
              <a:t>java.lang.NullPointerException</a:t>
            </a:r>
            <a:r>
              <a:rPr lang="en-US" dirty="0"/>
              <a:t>”.</a:t>
            </a:r>
          </a:p>
          <a:p>
            <a:pPr algn="l"/>
            <a:r>
              <a:rPr lang="en-US" dirty="0"/>
              <a:t>	All these APIs are public APIs that we think cannot do any harm to 	the 	domain problem (accounting, security). The important APIs are 	hidden using 	environment variables.</a:t>
            </a:r>
          </a:p>
          <a:p>
            <a:pPr algn="l"/>
            <a:endParaRPr lang="en-US" dirty="0"/>
          </a:p>
        </p:txBody>
      </p:sp>
    </p:spTree>
    <p:extLst>
      <p:ext uri="{BB962C8B-B14F-4D97-AF65-F5344CB8AC3E}">
        <p14:creationId xmlns:p14="http://schemas.microsoft.com/office/powerpoint/2010/main" val="908223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Static Analysis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801593" y="1872651"/>
            <a:ext cx="9200246" cy="5135094"/>
          </a:xfrm>
        </p:spPr>
        <p:txBody>
          <a:bodyPr>
            <a:noAutofit/>
          </a:bodyPr>
          <a:lstStyle/>
          <a:p>
            <a:pPr marL="800100" lvl="1" indent="-342900" algn="l">
              <a:buClr>
                <a:schemeClr val="tx1">
                  <a:lumMod val="50000"/>
                  <a:lumOff val="50000"/>
                </a:schemeClr>
              </a:buClr>
              <a:buFont typeface="+mj-lt"/>
              <a:buAutoNum type="arabicParenR" startAt="5"/>
            </a:pPr>
            <a:r>
              <a:rPr lang="en-US" sz="1800" b="1" dirty="0"/>
              <a:t>Tokens</a:t>
            </a:r>
          </a:p>
          <a:p>
            <a:pPr algn="l"/>
            <a:r>
              <a:rPr lang="en-US" dirty="0"/>
              <a:t>	We found some hardcoding tokens that may be dangerous to expose in 	public:</a:t>
            </a:r>
          </a:p>
          <a:p>
            <a:pPr algn="l"/>
            <a:r>
              <a:rPr lang="en-US" dirty="0"/>
              <a:t>	-"google_api_key":"AIzaSyBtG3OBvZGqRas0sR3H8Fpaz4U_DZ1KHlo"</a:t>
            </a:r>
          </a:p>
          <a:p>
            <a:pPr algn="l"/>
            <a:r>
              <a:rPr lang="en-US" dirty="0"/>
              <a:t>	-"google_crash_reporting_api_key":"AIzaSyBtG3OBvZGqRas0sR3H8Fpaz4U_DZ1KHlo"</a:t>
            </a:r>
          </a:p>
          <a:p>
            <a:pPr algn="l"/>
            <a:r>
              <a:rPr lang="en-US" dirty="0"/>
              <a:t>	This key only identifies the project in the Firebase platform, there is no risk in 	making 	it public since it cannot do anything other than identify the projects as 	stated by 	one of firebase engineering in this post.</a:t>
            </a:r>
          </a:p>
          <a:p>
            <a:pPr algn="l"/>
            <a:r>
              <a:rPr lang="en-US" dirty="0"/>
              <a:t>	-“token=df6586d97d3ecc025149faa487bf2629”</a:t>
            </a:r>
          </a:p>
          <a:p>
            <a:pPr algn="l"/>
            <a:r>
              <a:rPr lang="en-US" dirty="0"/>
              <a:t>	This token is used as a parameter in calling API, we don’t know the usage of this 	token, so we cannot know if it is dangerous or not</a:t>
            </a:r>
            <a:r>
              <a:rPr lang="en-US" b="1" dirty="0"/>
              <a:t>.</a:t>
            </a:r>
          </a:p>
          <a:p>
            <a:pPr algn="l"/>
            <a:endParaRPr lang="en-US" dirty="0"/>
          </a:p>
        </p:txBody>
      </p:sp>
    </p:spTree>
    <p:extLst>
      <p:ext uri="{BB962C8B-B14F-4D97-AF65-F5344CB8AC3E}">
        <p14:creationId xmlns:p14="http://schemas.microsoft.com/office/powerpoint/2010/main" val="712302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Solve Problems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2463365"/>
            <a:ext cx="5350042" cy="2195263"/>
          </a:xfrm>
        </p:spPr>
        <p:txBody>
          <a:bodyPr>
            <a:noAutofit/>
          </a:bodyPr>
          <a:lstStyle/>
          <a:p>
            <a:pPr marL="342900" indent="-342900" algn="l">
              <a:buClr>
                <a:schemeClr val="tx1">
                  <a:lumMod val="50000"/>
                  <a:lumOff val="50000"/>
                </a:schemeClr>
              </a:buClr>
              <a:buFont typeface="+mj-lt"/>
              <a:buAutoNum type="arabicParenR"/>
            </a:pPr>
            <a:r>
              <a:rPr lang="en-US" dirty="0"/>
              <a:t>Permissions.</a:t>
            </a:r>
          </a:p>
          <a:p>
            <a:pPr marL="342900" indent="-342900" algn="l">
              <a:buClr>
                <a:schemeClr val="tx1">
                  <a:lumMod val="50000"/>
                  <a:lumOff val="50000"/>
                </a:schemeClr>
              </a:buClr>
              <a:buFont typeface="+mj-lt"/>
              <a:buAutoNum type="arabicParenR"/>
            </a:pPr>
            <a:r>
              <a:rPr lang="en-US" dirty="0"/>
              <a:t>Storage.</a:t>
            </a:r>
          </a:p>
          <a:p>
            <a:pPr marL="342900" indent="-342900" algn="l">
              <a:buClr>
                <a:schemeClr val="tx1">
                  <a:lumMod val="50000"/>
                  <a:lumOff val="50000"/>
                </a:schemeClr>
              </a:buClr>
              <a:buFont typeface="+mj-lt"/>
              <a:buAutoNum type="arabicParenR"/>
            </a:pPr>
            <a:r>
              <a:rPr lang="en-US" dirty="0"/>
              <a:t>Broadcasts.</a:t>
            </a:r>
          </a:p>
          <a:p>
            <a:pPr algn="l"/>
            <a:endParaRPr lang="en-US" dirty="0"/>
          </a:p>
        </p:txBody>
      </p:sp>
    </p:spTree>
    <p:extLst>
      <p:ext uri="{BB962C8B-B14F-4D97-AF65-F5344CB8AC3E}">
        <p14:creationId xmlns:p14="http://schemas.microsoft.com/office/powerpoint/2010/main" val="2507612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Permissions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923067"/>
            <a:ext cx="7766936" cy="3224665"/>
          </a:xfrm>
        </p:spPr>
        <p:txBody>
          <a:bodyPr>
            <a:normAutofit/>
          </a:bodyPr>
          <a:lstStyle/>
          <a:p>
            <a:pPr algn="l" rtl="1"/>
            <a:r>
              <a:rPr lang="en-US" dirty="0"/>
              <a:t>Application Permissions: App permissions on Android can allow apps access to your phone's camera, microphone, private messages, conversations, images, and more. App permission requests appear when an app wants access to sensitive technology or data on your phone or tablet for the first time and are usually related to privacy.</a:t>
            </a:r>
          </a:p>
          <a:p>
            <a:pPr algn="l" rtl="1"/>
            <a:r>
              <a:rPr lang="en-US" dirty="0"/>
              <a:t>Permissions on Android are divided into three categories: install-time permissions(Normal), runtime permissions(Dangerous), and special permissions. When the system grants your app that permission, the type of that permission indicates the extent of limited data that your app can access and the scope of restricted actions that your app can execute. </a:t>
            </a:r>
          </a:p>
        </p:txBody>
      </p:sp>
    </p:spTree>
    <p:extLst>
      <p:ext uri="{BB962C8B-B14F-4D97-AF65-F5344CB8AC3E}">
        <p14:creationId xmlns:p14="http://schemas.microsoft.com/office/powerpoint/2010/main" val="1252639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Permissions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753387"/>
            <a:ext cx="7766936" cy="3394346"/>
          </a:xfrm>
        </p:spPr>
        <p:txBody>
          <a:bodyPr>
            <a:normAutofit/>
          </a:bodyPr>
          <a:lstStyle/>
          <a:p>
            <a:pPr algn="l"/>
            <a:r>
              <a:rPr lang="en-US" dirty="0"/>
              <a:t>Normal permissions: These permissions give your program access to data and activities outside of its sandbox. The data and activities, on the other hand, pose relatively minimal risk to the user's privacy and the functionality of other apps. For example:</a:t>
            </a:r>
          </a:p>
          <a:p>
            <a:pPr marL="342900" indent="-342900" algn="l">
              <a:buClr>
                <a:schemeClr val="tx1">
                  <a:lumMod val="50000"/>
                  <a:lumOff val="50000"/>
                </a:schemeClr>
              </a:buClr>
              <a:buFont typeface="+mj-lt"/>
              <a:buAutoNum type="alphaUcPeriod"/>
            </a:pPr>
            <a:r>
              <a:rPr lang="en-US" dirty="0"/>
              <a:t>Network state (</a:t>
            </a:r>
            <a:r>
              <a:rPr lang="en-US" dirty="0" err="1"/>
              <a:t>android.permission.ACCESS_NETWORK_STATE</a:t>
            </a:r>
            <a:r>
              <a:rPr lang="en-US" dirty="0"/>
              <a:t>).</a:t>
            </a:r>
          </a:p>
          <a:p>
            <a:pPr marL="342900" indent="-342900" algn="l">
              <a:buClr>
                <a:schemeClr val="tx1">
                  <a:lumMod val="50000"/>
                  <a:lumOff val="50000"/>
                </a:schemeClr>
              </a:buClr>
              <a:buFont typeface="+mj-lt"/>
              <a:buAutoNum type="alphaUcPeriod"/>
            </a:pPr>
            <a:r>
              <a:rPr lang="en-US" dirty="0"/>
              <a:t>Use biometric (</a:t>
            </a:r>
            <a:r>
              <a:rPr lang="en-US" dirty="0" err="1"/>
              <a:t>android.permission.USE_BIOMETRIC</a:t>
            </a:r>
            <a:r>
              <a:rPr lang="en-US" dirty="0"/>
              <a:t>).</a:t>
            </a:r>
          </a:p>
          <a:p>
            <a:pPr marL="342900" indent="-342900" algn="l">
              <a:buClr>
                <a:schemeClr val="tx1">
                  <a:lumMod val="50000"/>
                  <a:lumOff val="50000"/>
                </a:schemeClr>
              </a:buClr>
              <a:buFont typeface="+mj-lt"/>
              <a:buAutoNum type="alphaUcPeriod"/>
            </a:pPr>
            <a:r>
              <a:rPr lang="en-US" dirty="0"/>
              <a:t>Internet(</a:t>
            </a:r>
            <a:r>
              <a:rPr lang="en-US" dirty="0" err="1"/>
              <a:t>android.permission.INTERNET</a:t>
            </a:r>
            <a:r>
              <a:rPr lang="en-US" dirty="0"/>
              <a:t>). </a:t>
            </a:r>
          </a:p>
          <a:p>
            <a:pPr algn="l">
              <a:buClr>
                <a:schemeClr val="tx1">
                  <a:lumMod val="50000"/>
                  <a:lumOff val="50000"/>
                </a:schemeClr>
              </a:buClr>
            </a:pPr>
            <a:r>
              <a:rPr lang="en-US" dirty="0"/>
              <a:t> </a:t>
            </a:r>
          </a:p>
          <a:p>
            <a:pPr algn="l"/>
            <a:endParaRPr lang="en-US" dirty="0"/>
          </a:p>
        </p:txBody>
      </p:sp>
    </p:spTree>
    <p:extLst>
      <p:ext uri="{BB962C8B-B14F-4D97-AF65-F5344CB8AC3E}">
        <p14:creationId xmlns:p14="http://schemas.microsoft.com/office/powerpoint/2010/main" val="73512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63966"/>
            <a:ext cx="7766936" cy="1646302"/>
          </a:xfrm>
        </p:spPr>
        <p:txBody>
          <a:bodyPr/>
          <a:lstStyle/>
          <a:p>
            <a:pPr algn="l" rtl="1"/>
            <a:r>
              <a:rPr lang="en-US" dirty="0"/>
              <a:t>Introduction</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2554665"/>
            <a:ext cx="7766936" cy="3177530"/>
          </a:xfrm>
        </p:spPr>
        <p:txBody>
          <a:bodyPr/>
          <a:lstStyle/>
          <a:p>
            <a:pPr algn="l"/>
            <a:r>
              <a:rPr lang="en-US" sz="1800" dirty="0">
                <a:effectLst/>
                <a:latin typeface="Arial" panose="020B0604020202020204" pitchFamily="34" charset="0"/>
                <a:ea typeface="Calibri" panose="020F0502020204030204" pitchFamily="34" charset="0"/>
                <a:cs typeface="Arial" panose="020B0604020202020204" pitchFamily="34" charset="0"/>
              </a:rPr>
              <a:t>Code Quality determines whether the code is good or bad. In this workshop, we applied the concept of code quality through static analysis on a bank application and display the results of the analysis (design, safety, etc.) with a mention of the tools used.</a:t>
            </a:r>
          </a:p>
          <a:p>
            <a:pPr algn="l" rtl="1"/>
            <a:endParaRPr lang="en-US" dirty="0"/>
          </a:p>
        </p:txBody>
      </p:sp>
    </p:spTree>
    <p:extLst>
      <p:ext uri="{BB962C8B-B14F-4D97-AF65-F5344CB8AC3E}">
        <p14:creationId xmlns:p14="http://schemas.microsoft.com/office/powerpoint/2010/main" val="152556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Permissions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6" y="1753387"/>
            <a:ext cx="8283320" cy="3394346"/>
          </a:xfrm>
        </p:spPr>
        <p:txBody>
          <a:bodyPr>
            <a:normAutofit/>
          </a:bodyPr>
          <a:lstStyle/>
          <a:p>
            <a:pPr algn="l" rtl="1"/>
            <a:r>
              <a:rPr lang="en-US" dirty="0"/>
              <a:t>Runtime permissions: Runtime permissions, also known as dangerous permissions, give your app more access to restricted data and let it to take actions that have a greater impact on the system and other apps.</a:t>
            </a:r>
          </a:p>
          <a:p>
            <a:pPr algn="l" rtl="1"/>
            <a:r>
              <a:rPr lang="en-US" dirty="0"/>
              <a:t>Examples of Dangerous permissions:</a:t>
            </a:r>
          </a:p>
          <a:p>
            <a:pPr algn="l" rtl="1"/>
            <a:r>
              <a:rPr lang="en-US" dirty="0"/>
              <a:t>A.  Read External Storage(</a:t>
            </a:r>
            <a:r>
              <a:rPr lang="en-US" dirty="0" err="1"/>
              <a:t>android.permission.READ_EXTERNAL_STORAGE</a:t>
            </a:r>
            <a:r>
              <a:rPr lang="en-US" dirty="0"/>
              <a:t>).</a:t>
            </a:r>
          </a:p>
          <a:p>
            <a:pPr algn="l" rtl="1"/>
            <a:r>
              <a:rPr lang="en-US" dirty="0"/>
              <a:t>B.  Access fine location(</a:t>
            </a:r>
            <a:r>
              <a:rPr lang="en-US" dirty="0" err="1"/>
              <a:t>android.permission.ACCESS_FINE_LOCATION</a:t>
            </a:r>
            <a:r>
              <a:rPr lang="en-US" dirty="0"/>
              <a:t>). </a:t>
            </a:r>
          </a:p>
          <a:p>
            <a:pPr algn="l" rtl="1"/>
            <a:r>
              <a:rPr lang="en-US" sz="1800" dirty="0">
                <a:effectLst/>
                <a:latin typeface="Arial" panose="020B0604020202020204" pitchFamily="34" charset="0"/>
                <a:ea typeface="Calibri" panose="020F0502020204030204" pitchFamily="34" charset="0"/>
                <a:cs typeface="Arial" panose="020B0604020202020204" pitchFamily="34" charset="0"/>
              </a:rPr>
              <a:t>C.  Access coarse Location </a:t>
            </a:r>
            <a:r>
              <a:rPr lang="en-US" sz="1650" dirty="0">
                <a:effectLst/>
                <a:latin typeface="Arial" panose="020B0604020202020204" pitchFamily="34" charset="0"/>
                <a:ea typeface="Calibri" panose="020F0502020204030204" pitchFamily="34" charset="0"/>
                <a:cs typeface="Arial" panose="020B0604020202020204" pitchFamily="34" charset="0"/>
              </a:rPr>
              <a:t>(</a:t>
            </a:r>
            <a:r>
              <a:rPr lang="en-US" sz="1650" dirty="0" err="1">
                <a:effectLst/>
                <a:latin typeface="Arial" panose="020B0604020202020204" pitchFamily="34" charset="0"/>
                <a:ea typeface="Calibri" panose="020F0502020204030204" pitchFamily="34" charset="0"/>
                <a:cs typeface="Arial" panose="020B0604020202020204" pitchFamily="34" charset="0"/>
              </a:rPr>
              <a:t>android.permission.ACCESS_COARSE_LOCATION</a:t>
            </a:r>
            <a:r>
              <a:rPr lang="en-US" sz="1650" dirty="0">
                <a:effectLst/>
                <a:latin typeface="Arial" panose="020B0604020202020204" pitchFamily="34" charset="0"/>
                <a:ea typeface="Calibri" panose="020F0502020204030204" pitchFamily="34" charset="0"/>
                <a:cs typeface="Arial" panose="020B0604020202020204" pitchFamily="34" charset="0"/>
              </a:rPr>
              <a:t>). </a:t>
            </a:r>
            <a:endParaRPr lang="en-US" sz="1650" dirty="0">
              <a:effectLst/>
              <a:latin typeface="Calibri" panose="020F0502020204030204" pitchFamily="34" charset="0"/>
              <a:ea typeface="Calibri" panose="020F0502020204030204" pitchFamily="34" charset="0"/>
              <a:cs typeface="Arial" panose="020B0604020202020204" pitchFamily="34" charset="0"/>
            </a:endParaRPr>
          </a:p>
          <a:p>
            <a:pPr algn="l" rtl="1"/>
            <a:endParaRPr lang="en-US" dirty="0"/>
          </a:p>
          <a:p>
            <a:pPr algn="l" rtl="1"/>
            <a:endParaRPr lang="en-US" dirty="0"/>
          </a:p>
          <a:p>
            <a:pPr algn="l" rtl="1"/>
            <a:endParaRPr lang="en-US" dirty="0"/>
          </a:p>
        </p:txBody>
      </p:sp>
    </p:spTree>
    <p:extLst>
      <p:ext uri="{BB962C8B-B14F-4D97-AF65-F5344CB8AC3E}">
        <p14:creationId xmlns:p14="http://schemas.microsoft.com/office/powerpoint/2010/main" val="119434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Permissions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324187" y="1925586"/>
            <a:ext cx="7766936" cy="4427621"/>
          </a:xfrm>
        </p:spPr>
        <p:txBody>
          <a:bodyPr>
            <a:normAutofit/>
          </a:bodyPr>
          <a:lstStyle/>
          <a:p>
            <a:pPr algn="l" rtl="1"/>
            <a:r>
              <a:rPr lang="en-US" dirty="0"/>
              <a:t>Deal with permissions problem:</a:t>
            </a:r>
          </a:p>
          <a:p>
            <a:pPr algn="l"/>
            <a:r>
              <a:rPr lang="en-US" dirty="0"/>
              <a:t>	You should minimize the number of permissions that your app 	requests. Restricting access to sensitive permissions reduces the risk 	of inadvertently misusing those permissions, improves user adoption, 	and makes your app less vulnerable for attackers. </a:t>
            </a:r>
          </a:p>
          <a:p>
            <a:pPr algn="l"/>
            <a:r>
              <a:rPr lang="en-US" dirty="0"/>
              <a:t>	If it's possible to design your application in a way that does not 	require any permissions, that is preferable.</a:t>
            </a:r>
          </a:p>
          <a:p>
            <a:pPr algn="l"/>
            <a:r>
              <a:rPr lang="en-US" dirty="0"/>
              <a:t>	If you must create a new permission, consider whether you can 	accomplish your task with a signature protection level.</a:t>
            </a:r>
          </a:p>
          <a:p>
            <a:pPr algn="l" rtl="1"/>
            <a:endParaRPr lang="en-US" dirty="0"/>
          </a:p>
          <a:p>
            <a:pPr algn="l" rtl="1"/>
            <a:endParaRPr lang="en-US" dirty="0"/>
          </a:p>
        </p:txBody>
      </p:sp>
    </p:spTree>
    <p:extLst>
      <p:ext uri="{BB962C8B-B14F-4D97-AF65-F5344CB8AC3E}">
        <p14:creationId xmlns:p14="http://schemas.microsoft.com/office/powerpoint/2010/main" val="555071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a:r>
              <a:rPr lang="en-US" dirty="0"/>
              <a:t>Storage</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324187" y="1925586"/>
            <a:ext cx="7766936" cy="4427621"/>
          </a:xfrm>
        </p:spPr>
        <p:txBody>
          <a:bodyPr>
            <a:normAutofit/>
          </a:bodyPr>
          <a:lstStyle/>
          <a:p>
            <a:pPr algn="l">
              <a:buClr>
                <a:schemeClr val="tx1">
                  <a:lumMod val="50000"/>
                  <a:lumOff val="50000"/>
                </a:schemeClr>
              </a:buClr>
            </a:pPr>
            <a:r>
              <a:rPr lang="en-US" sz="1800" dirty="0">
                <a:effectLst/>
                <a:ea typeface="Calibri" panose="020F0502020204030204" pitchFamily="34" charset="0"/>
                <a:cs typeface="Arial" panose="020B0604020202020204" pitchFamily="34" charset="0"/>
              </a:rPr>
              <a:t>Because the most common security concern for an application on Android is whether the data that you save on the device is accessible to other apps.</a:t>
            </a:r>
          </a:p>
          <a:p>
            <a:pPr algn="l">
              <a:buClr>
                <a:schemeClr val="tx1">
                  <a:lumMod val="50000"/>
                  <a:lumOff val="50000"/>
                </a:schemeClr>
              </a:buClr>
            </a:pPr>
            <a:r>
              <a:rPr lang="en-US" sz="1800" dirty="0">
                <a:effectLst/>
                <a:ea typeface="Calibri" panose="020F0502020204030204" pitchFamily="34" charset="0"/>
                <a:cs typeface="Arial" panose="020B0604020202020204" pitchFamily="34" charset="0"/>
              </a:rPr>
              <a:t>There are fundamentals ways to save data on the device one of them is External storage.</a:t>
            </a:r>
          </a:p>
          <a:p>
            <a:pPr marL="285750" indent="-285750" algn="l">
              <a:buClr>
                <a:schemeClr val="tx1">
                  <a:lumMod val="50000"/>
                  <a:lumOff val="50000"/>
                </a:schemeClr>
              </a:buClr>
              <a:buFont typeface="Wingdings" panose="05000000000000000000" pitchFamily="2" charset="2"/>
              <a:buChar char="q"/>
            </a:pPr>
            <a:r>
              <a:rPr lang="en-US" dirty="0">
                <a:ea typeface="Calibri" panose="020F0502020204030204" pitchFamily="34" charset="0"/>
                <a:cs typeface="Arial" panose="020B0604020202020204" pitchFamily="34" charset="0"/>
              </a:rPr>
              <a:t>E</a:t>
            </a:r>
            <a:r>
              <a:rPr lang="en-US" sz="1800" dirty="0">
                <a:effectLst/>
                <a:ea typeface="Calibri" panose="020F0502020204030204" pitchFamily="34" charset="0"/>
                <a:cs typeface="Arial" panose="020B0604020202020204" pitchFamily="34" charset="0"/>
              </a:rPr>
              <a:t>xternal storage</a:t>
            </a:r>
            <a:endParaRPr lang="en-US" dirty="0"/>
          </a:p>
          <a:p>
            <a:pPr algn="l"/>
            <a:r>
              <a:rPr lang="en-US" dirty="0"/>
              <a:t>	Files created on external storage, such as SD cards, are globally 	readable and writable. Because external storage can be removed by 	the user and also modified by any application, don't store sensitive 	information using external storage.</a:t>
            </a:r>
          </a:p>
          <a:p>
            <a:pPr algn="l"/>
            <a:r>
              <a:rPr lang="en-US" dirty="0"/>
              <a:t>	To read and write files on external storage in a more secure way, 	consider using the Security library, which provides the Encrypted File 	class.</a:t>
            </a:r>
          </a:p>
          <a:p>
            <a:pPr algn="l" rtl="1"/>
            <a:endParaRPr lang="en-US" dirty="0"/>
          </a:p>
          <a:p>
            <a:pPr algn="l" rtl="1"/>
            <a:endParaRPr lang="en-US" dirty="0"/>
          </a:p>
        </p:txBody>
      </p:sp>
    </p:spTree>
    <p:extLst>
      <p:ext uri="{BB962C8B-B14F-4D97-AF65-F5344CB8AC3E}">
        <p14:creationId xmlns:p14="http://schemas.microsoft.com/office/powerpoint/2010/main" val="1211490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	Broadcasts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473198" y="1783344"/>
            <a:ext cx="8124613" cy="4708894"/>
          </a:xfrm>
        </p:spPr>
        <p:txBody>
          <a:bodyPr>
            <a:normAutofit/>
          </a:bodyPr>
          <a:lstStyle/>
          <a:p>
            <a:pPr algn="l"/>
            <a:r>
              <a:rPr lang="en-US" dirty="0"/>
              <a:t>Broadcast: android apps can send or receive broadcast messages from the Android system and other Android apps, similar to the publish-subscribe design pattern. These broadcasts are sent when an event of interest occurs.</a:t>
            </a:r>
          </a:p>
          <a:p>
            <a:pPr algn="l"/>
            <a:r>
              <a:rPr lang="en-US" dirty="0"/>
              <a:t>If you declare a broadcast receiver in your manifest, the system launches your app when the broadcast is sent.</a:t>
            </a:r>
          </a:p>
          <a:p>
            <a:pPr algn="l"/>
            <a:r>
              <a:rPr lang="en-US" dirty="0"/>
              <a:t>To declare a broadcast receiver in the manifest, perform the following steps:</a:t>
            </a:r>
          </a:p>
          <a:p>
            <a:pPr marL="342900" indent="-342900" algn="l">
              <a:buClr>
                <a:schemeClr val="tx1">
                  <a:lumMod val="50000"/>
                  <a:lumOff val="50000"/>
                </a:schemeClr>
              </a:buClr>
              <a:buFont typeface="+mj-lt"/>
              <a:buAutoNum type="arabicPeriod"/>
            </a:pPr>
            <a:r>
              <a:rPr lang="en-US" dirty="0"/>
              <a:t>Specify the &lt;receiver&gt; element in your app's manifest.</a:t>
            </a:r>
          </a:p>
          <a:p>
            <a:pPr algn="l" rtl="1"/>
            <a:endParaRPr lang="en-US" dirty="0"/>
          </a:p>
          <a:p>
            <a:pPr algn="l" rtl="1"/>
            <a:endParaRPr lang="en-US" dirty="0"/>
          </a:p>
        </p:txBody>
      </p:sp>
      <p:sp>
        <p:nvSpPr>
          <p:cNvPr id="4" name="TextBox 3">
            <a:extLst>
              <a:ext uri="{FF2B5EF4-FFF2-40B4-BE49-F238E27FC236}">
                <a16:creationId xmlns:a16="http://schemas.microsoft.com/office/drawing/2014/main" id="{2F3B3FDC-1279-4617-BFCA-B717F9F14972}"/>
              </a:ext>
            </a:extLst>
          </p:cNvPr>
          <p:cNvSpPr txBox="1"/>
          <p:nvPr/>
        </p:nvSpPr>
        <p:spPr>
          <a:xfrm>
            <a:off x="1341120" y="4437916"/>
            <a:ext cx="8124612" cy="2308324"/>
          </a:xfrm>
          <a:prstGeom prst="rect">
            <a:avLst/>
          </a:prstGeom>
          <a:noFill/>
        </p:spPr>
        <p:txBody>
          <a:bodyPr wrap="square" rtlCol="1">
            <a:spAutoFit/>
          </a:bodyPr>
          <a:lstStyle/>
          <a:p>
            <a:r>
              <a:rPr lang="en-US" dirty="0">
                <a:solidFill>
                  <a:schemeClr val="tx1">
                    <a:lumMod val="50000"/>
                    <a:lumOff val="50000"/>
                  </a:schemeClr>
                </a:solidFill>
              </a:rPr>
              <a:t>&lt;receiver </a:t>
            </a:r>
            <a:r>
              <a:rPr lang="en-US" dirty="0" err="1">
                <a:solidFill>
                  <a:schemeClr val="tx1">
                    <a:lumMod val="50000"/>
                    <a:lumOff val="50000"/>
                  </a:schemeClr>
                </a:solidFill>
              </a:rPr>
              <a:t>android:name</a:t>
            </a:r>
            <a:r>
              <a:rPr lang="en-US" dirty="0">
                <a:solidFill>
                  <a:schemeClr val="tx1">
                    <a:lumMod val="50000"/>
                    <a:lumOff val="50000"/>
                  </a:schemeClr>
                </a:solidFill>
              </a:rPr>
              <a:t>=".</a:t>
            </a:r>
            <a:r>
              <a:rPr lang="en-US" dirty="0" err="1">
                <a:solidFill>
                  <a:schemeClr val="tx1">
                    <a:lumMod val="50000"/>
                    <a:lumOff val="50000"/>
                  </a:schemeClr>
                </a:solidFill>
              </a:rPr>
              <a:t>MyBroadcastReceiver</a:t>
            </a:r>
            <a:r>
              <a:rPr lang="en-US" dirty="0">
                <a:solidFill>
                  <a:schemeClr val="tx1">
                    <a:lumMod val="50000"/>
                    <a:lumOff val="50000"/>
                  </a:schemeClr>
                </a:solidFill>
              </a:rPr>
              <a:t>"  </a:t>
            </a:r>
            <a:r>
              <a:rPr lang="en-US" dirty="0" err="1">
                <a:solidFill>
                  <a:schemeClr val="tx1">
                    <a:lumMod val="50000"/>
                    <a:lumOff val="50000"/>
                  </a:schemeClr>
                </a:solidFill>
              </a:rPr>
              <a:t>android:exported</a:t>
            </a:r>
            <a:r>
              <a:rPr lang="en-US" dirty="0">
                <a:solidFill>
                  <a:schemeClr val="tx1">
                    <a:lumMod val="50000"/>
                    <a:lumOff val="50000"/>
                  </a:schemeClr>
                </a:solidFill>
              </a:rPr>
              <a:t>="true"&gt;</a:t>
            </a:r>
          </a:p>
          <a:p>
            <a:r>
              <a:rPr lang="en-US" dirty="0">
                <a:solidFill>
                  <a:schemeClr val="tx1">
                    <a:lumMod val="50000"/>
                    <a:lumOff val="50000"/>
                  </a:schemeClr>
                </a:solidFill>
              </a:rPr>
              <a:t>    &lt;intent-filter&gt;</a:t>
            </a:r>
          </a:p>
          <a:p>
            <a:r>
              <a:rPr lang="en-US" dirty="0">
                <a:solidFill>
                  <a:schemeClr val="tx1">
                    <a:lumMod val="50000"/>
                    <a:lumOff val="50000"/>
                  </a:schemeClr>
                </a:solidFill>
              </a:rPr>
              <a:t>        &lt;action </a:t>
            </a:r>
            <a:r>
              <a:rPr lang="en-US" dirty="0" err="1">
                <a:solidFill>
                  <a:schemeClr val="tx1">
                    <a:lumMod val="50000"/>
                    <a:lumOff val="50000"/>
                  </a:schemeClr>
                </a:solidFill>
              </a:rPr>
              <a:t>android:name</a:t>
            </a:r>
            <a:r>
              <a:rPr lang="en-US" dirty="0">
                <a:solidFill>
                  <a:schemeClr val="tx1">
                    <a:lumMod val="50000"/>
                    <a:lumOff val="50000"/>
                  </a:schemeClr>
                </a:solidFill>
              </a:rPr>
              <a:t>="</a:t>
            </a:r>
            <a:r>
              <a:rPr lang="en-US" dirty="0" err="1">
                <a:solidFill>
                  <a:schemeClr val="tx1">
                    <a:lumMod val="50000"/>
                    <a:lumOff val="50000"/>
                  </a:schemeClr>
                </a:solidFill>
              </a:rPr>
              <a:t>android.intent.action.BOOT_COMPLETED</a:t>
            </a:r>
            <a:r>
              <a:rPr lang="en-US" dirty="0">
                <a:solidFill>
                  <a:schemeClr val="tx1">
                    <a:lumMod val="50000"/>
                    <a:lumOff val="50000"/>
                  </a:schemeClr>
                </a:solidFill>
              </a:rPr>
              <a:t>"/&gt;</a:t>
            </a:r>
          </a:p>
          <a:p>
            <a:r>
              <a:rPr lang="en-US" dirty="0">
                <a:solidFill>
                  <a:schemeClr val="tx1">
                    <a:lumMod val="50000"/>
                    <a:lumOff val="50000"/>
                  </a:schemeClr>
                </a:solidFill>
              </a:rPr>
              <a:t>        &lt;</a:t>
            </a:r>
            <a:r>
              <a:rPr lang="en-US" dirty="0" err="1">
                <a:solidFill>
                  <a:schemeClr val="tx1">
                    <a:lumMod val="50000"/>
                    <a:lumOff val="50000"/>
                  </a:schemeClr>
                </a:solidFill>
              </a:rPr>
              <a:t>actionandroid:name</a:t>
            </a:r>
            <a:r>
              <a:rPr lang="en-US" dirty="0">
                <a:solidFill>
                  <a:schemeClr val="tx1">
                    <a:lumMod val="50000"/>
                    <a:lumOff val="50000"/>
                  </a:schemeClr>
                </a:solidFill>
              </a:rPr>
              <a:t>="</a:t>
            </a:r>
            <a:r>
              <a:rPr lang="en-US" dirty="0" err="1">
                <a:solidFill>
                  <a:schemeClr val="tx1">
                    <a:lumMod val="50000"/>
                    <a:lumOff val="50000"/>
                  </a:schemeClr>
                </a:solidFill>
              </a:rPr>
              <a:t>android.intent.action.INPUT_METHOD_CHANGED</a:t>
            </a:r>
            <a:r>
              <a:rPr lang="en-US" dirty="0">
                <a:solidFill>
                  <a:schemeClr val="tx1">
                    <a:lumMod val="50000"/>
                    <a:lumOff val="50000"/>
                  </a:schemeClr>
                </a:solidFill>
              </a:rPr>
              <a:t>" /&gt;</a:t>
            </a:r>
          </a:p>
          <a:p>
            <a:r>
              <a:rPr lang="en-US" dirty="0">
                <a:solidFill>
                  <a:schemeClr val="tx1">
                    <a:lumMod val="50000"/>
                    <a:lumOff val="50000"/>
                  </a:schemeClr>
                </a:solidFill>
              </a:rPr>
              <a:t>    &lt;/intent-filter&gt;</a:t>
            </a:r>
          </a:p>
          <a:p>
            <a:r>
              <a:rPr lang="en-US" dirty="0">
                <a:solidFill>
                  <a:schemeClr val="tx1">
                    <a:lumMod val="50000"/>
                    <a:lumOff val="50000"/>
                  </a:schemeClr>
                </a:solidFill>
              </a:rPr>
              <a:t>&lt;/receiver&gt;</a:t>
            </a:r>
          </a:p>
          <a:p>
            <a:endParaRPr lang="ar-SA" dirty="0"/>
          </a:p>
        </p:txBody>
      </p:sp>
      <p:cxnSp>
        <p:nvCxnSpPr>
          <p:cNvPr id="8" name="Straight Connector 7">
            <a:extLst>
              <a:ext uri="{FF2B5EF4-FFF2-40B4-BE49-F238E27FC236}">
                <a16:creationId xmlns:a16="http://schemas.microsoft.com/office/drawing/2014/main" id="{224E48FA-9151-444D-8550-7D7F130DCC03}"/>
              </a:ext>
            </a:extLst>
          </p:cNvPr>
          <p:cNvCxnSpPr>
            <a:cxnSpLocks/>
          </p:cNvCxnSpPr>
          <p:nvPr/>
        </p:nvCxnSpPr>
        <p:spPr>
          <a:xfrm>
            <a:off x="1209040" y="4437916"/>
            <a:ext cx="8256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6A4E4E-8CC8-42DF-851F-DFD2156F179A}"/>
              </a:ext>
            </a:extLst>
          </p:cNvPr>
          <p:cNvCxnSpPr/>
          <p:nvPr/>
        </p:nvCxnSpPr>
        <p:spPr>
          <a:xfrm>
            <a:off x="1209040" y="4437916"/>
            <a:ext cx="0" cy="2196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908DEC-DC37-41DC-95B3-BBB053D829C6}"/>
              </a:ext>
            </a:extLst>
          </p:cNvPr>
          <p:cNvCxnSpPr>
            <a:cxnSpLocks/>
          </p:cNvCxnSpPr>
          <p:nvPr/>
        </p:nvCxnSpPr>
        <p:spPr>
          <a:xfrm flipV="1">
            <a:off x="1209040" y="6563359"/>
            <a:ext cx="8256692" cy="71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8CABED-3DF7-40C9-A552-CC47395A7F9C}"/>
              </a:ext>
            </a:extLst>
          </p:cNvPr>
          <p:cNvCxnSpPr/>
          <p:nvPr/>
        </p:nvCxnSpPr>
        <p:spPr>
          <a:xfrm>
            <a:off x="9465732" y="4437915"/>
            <a:ext cx="0" cy="21254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063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Broadcasts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844306"/>
            <a:ext cx="8124613" cy="4708894"/>
          </a:xfrm>
        </p:spPr>
        <p:txBody>
          <a:bodyPr>
            <a:normAutofit/>
          </a:bodyPr>
          <a:lstStyle/>
          <a:p>
            <a:pPr marL="342900" indent="-342900" algn="l">
              <a:buClr>
                <a:schemeClr val="tx1">
                  <a:lumMod val="50000"/>
                  <a:lumOff val="50000"/>
                </a:schemeClr>
              </a:buClr>
              <a:buFont typeface="+mj-lt"/>
              <a:buAutoNum type="arabicPeriod" startAt="2"/>
            </a:pPr>
            <a:r>
              <a:rPr lang="en-US" dirty="0"/>
              <a:t>Subclass </a:t>
            </a:r>
            <a:r>
              <a:rPr lang="en-US" dirty="0" err="1"/>
              <a:t>BroadcastReceiver</a:t>
            </a:r>
            <a:r>
              <a:rPr lang="en-US" dirty="0"/>
              <a:t> and implement </a:t>
            </a:r>
            <a:r>
              <a:rPr lang="en-US" dirty="0" err="1"/>
              <a:t>onReceive</a:t>
            </a:r>
            <a:r>
              <a:rPr lang="en-US" dirty="0"/>
              <a:t>(Context, Intent). The broadcast receiver in the following example logs and displays the contents of the broadcast:</a:t>
            </a:r>
          </a:p>
          <a:p>
            <a:pPr algn="l" rtl="1"/>
            <a:endParaRPr lang="en-US" dirty="0"/>
          </a:p>
        </p:txBody>
      </p:sp>
      <p:sp>
        <p:nvSpPr>
          <p:cNvPr id="4" name="TextBox 3">
            <a:extLst>
              <a:ext uri="{FF2B5EF4-FFF2-40B4-BE49-F238E27FC236}">
                <a16:creationId xmlns:a16="http://schemas.microsoft.com/office/drawing/2014/main" id="{2F3B3FDC-1279-4617-BFCA-B717F9F14972}"/>
              </a:ext>
            </a:extLst>
          </p:cNvPr>
          <p:cNvSpPr txBox="1"/>
          <p:nvPr/>
        </p:nvSpPr>
        <p:spPr>
          <a:xfrm>
            <a:off x="1412240" y="2788096"/>
            <a:ext cx="8314266" cy="2954655"/>
          </a:xfrm>
          <a:prstGeom prst="rect">
            <a:avLst/>
          </a:prstGeom>
          <a:noFill/>
        </p:spPr>
        <p:txBody>
          <a:bodyPr wrap="square" rtlCol="1">
            <a:spAutoFit/>
          </a:bodyPr>
          <a:lstStyle/>
          <a:p>
            <a:pPr algn="l" rtl="1"/>
            <a:r>
              <a:rPr lang="en-US" sz="1400" dirty="0">
                <a:solidFill>
                  <a:schemeClr val="tx1">
                    <a:lumMod val="50000"/>
                    <a:lumOff val="50000"/>
                  </a:schemeClr>
                </a:solidFill>
              </a:rPr>
              <a:t>public class </a:t>
            </a:r>
            <a:r>
              <a:rPr lang="en-US" sz="1400" dirty="0" err="1">
                <a:solidFill>
                  <a:schemeClr val="tx1">
                    <a:lumMod val="50000"/>
                    <a:lumOff val="50000"/>
                  </a:schemeClr>
                </a:solidFill>
              </a:rPr>
              <a:t>MyBroadcastReceiver</a:t>
            </a:r>
            <a:r>
              <a:rPr lang="en-US" sz="1400" dirty="0">
                <a:solidFill>
                  <a:schemeClr val="tx1">
                    <a:lumMod val="50000"/>
                    <a:lumOff val="50000"/>
                  </a:schemeClr>
                </a:solidFill>
              </a:rPr>
              <a:t> extends </a:t>
            </a:r>
            <a:r>
              <a:rPr lang="en-US" sz="1400" dirty="0" err="1">
                <a:solidFill>
                  <a:schemeClr val="tx1">
                    <a:lumMod val="50000"/>
                    <a:lumOff val="50000"/>
                  </a:schemeClr>
                </a:solidFill>
              </a:rPr>
              <a:t>BroadcastReceiver</a:t>
            </a:r>
            <a:r>
              <a:rPr lang="en-US" sz="1400" dirty="0">
                <a:solidFill>
                  <a:schemeClr val="tx1">
                    <a:lumMod val="50000"/>
                    <a:lumOff val="50000"/>
                  </a:schemeClr>
                </a:solidFill>
              </a:rPr>
              <a:t> {</a:t>
            </a:r>
            <a:endParaRPr lang="en-US" sz="2000" dirty="0">
              <a:solidFill>
                <a:schemeClr val="tx1">
                  <a:lumMod val="50000"/>
                  <a:lumOff val="50000"/>
                </a:schemeClr>
              </a:solidFill>
            </a:endParaRPr>
          </a:p>
          <a:p>
            <a:pPr algn="l" rtl="1"/>
            <a:r>
              <a:rPr lang="en-US" sz="1400" dirty="0">
                <a:solidFill>
                  <a:schemeClr val="tx1">
                    <a:lumMod val="50000"/>
                    <a:lumOff val="50000"/>
                  </a:schemeClr>
                </a:solidFill>
              </a:rPr>
              <a:t>        private static final String TAG = "</a:t>
            </a:r>
            <a:r>
              <a:rPr lang="en-US" sz="1400" dirty="0" err="1">
                <a:solidFill>
                  <a:schemeClr val="tx1">
                    <a:lumMod val="50000"/>
                    <a:lumOff val="50000"/>
                  </a:schemeClr>
                </a:solidFill>
              </a:rPr>
              <a:t>MyBroadcastReceiver</a:t>
            </a:r>
            <a:r>
              <a:rPr lang="en-US" sz="1400" dirty="0">
                <a:solidFill>
                  <a:schemeClr val="tx1">
                    <a:lumMod val="50000"/>
                    <a:lumOff val="50000"/>
                  </a:schemeClr>
                </a:solidFill>
              </a:rPr>
              <a:t>";</a:t>
            </a:r>
          </a:p>
          <a:p>
            <a:pPr algn="l" rtl="1"/>
            <a:r>
              <a:rPr lang="en-US" sz="1400" dirty="0">
                <a:solidFill>
                  <a:schemeClr val="tx1">
                    <a:lumMod val="50000"/>
                    <a:lumOff val="50000"/>
                  </a:schemeClr>
                </a:solidFill>
              </a:rPr>
              <a:t>        @Override</a:t>
            </a:r>
          </a:p>
          <a:p>
            <a:pPr algn="l" rtl="1"/>
            <a:r>
              <a:rPr lang="en-US" sz="1400" dirty="0">
                <a:solidFill>
                  <a:schemeClr val="tx1">
                    <a:lumMod val="50000"/>
                    <a:lumOff val="50000"/>
                  </a:schemeClr>
                </a:solidFill>
              </a:rPr>
              <a:t>        public void </a:t>
            </a:r>
            <a:r>
              <a:rPr lang="en-US" sz="1400" dirty="0" err="1">
                <a:solidFill>
                  <a:schemeClr val="tx1">
                    <a:lumMod val="50000"/>
                    <a:lumOff val="50000"/>
                  </a:schemeClr>
                </a:solidFill>
              </a:rPr>
              <a:t>onReceive</a:t>
            </a:r>
            <a:r>
              <a:rPr lang="en-US" sz="1400" dirty="0">
                <a:solidFill>
                  <a:schemeClr val="tx1">
                    <a:lumMod val="50000"/>
                    <a:lumOff val="50000"/>
                  </a:schemeClr>
                </a:solidFill>
              </a:rPr>
              <a:t>(Context </a:t>
            </a:r>
            <a:r>
              <a:rPr lang="en-US" sz="1400" dirty="0" err="1">
                <a:solidFill>
                  <a:schemeClr val="tx1">
                    <a:lumMod val="50000"/>
                    <a:lumOff val="50000"/>
                  </a:schemeClr>
                </a:solidFill>
              </a:rPr>
              <a:t>context</a:t>
            </a:r>
            <a:r>
              <a:rPr lang="en-US" sz="1400" dirty="0">
                <a:solidFill>
                  <a:schemeClr val="tx1">
                    <a:lumMod val="50000"/>
                    <a:lumOff val="50000"/>
                  </a:schemeClr>
                </a:solidFill>
              </a:rPr>
              <a:t>, Intent intent) {</a:t>
            </a:r>
          </a:p>
          <a:p>
            <a:pPr algn="l" rtl="1"/>
            <a:r>
              <a:rPr lang="en-US" sz="1400" dirty="0">
                <a:solidFill>
                  <a:schemeClr val="tx1">
                    <a:lumMod val="50000"/>
                    <a:lumOff val="50000"/>
                  </a:schemeClr>
                </a:solidFill>
              </a:rPr>
              <a:t>            StringBuilder sb = new StringBuilder();</a:t>
            </a:r>
          </a:p>
          <a:p>
            <a:pPr algn="l" rtl="1"/>
            <a:r>
              <a:rPr lang="en-US" sz="1400" dirty="0">
                <a:solidFill>
                  <a:schemeClr val="tx1">
                    <a:lumMod val="50000"/>
                    <a:lumOff val="50000"/>
                  </a:schemeClr>
                </a:solidFill>
              </a:rPr>
              <a:t>            </a:t>
            </a:r>
            <a:r>
              <a:rPr lang="en-US" sz="1400" dirty="0" err="1">
                <a:solidFill>
                  <a:schemeClr val="tx1">
                    <a:lumMod val="50000"/>
                    <a:lumOff val="50000"/>
                  </a:schemeClr>
                </a:solidFill>
              </a:rPr>
              <a:t>sb.append</a:t>
            </a:r>
            <a:r>
              <a:rPr lang="en-US" sz="1400" dirty="0">
                <a:solidFill>
                  <a:schemeClr val="tx1">
                    <a:lumMod val="50000"/>
                    <a:lumOff val="50000"/>
                  </a:schemeClr>
                </a:solidFill>
              </a:rPr>
              <a:t>("Action: " + </a:t>
            </a:r>
            <a:r>
              <a:rPr lang="en-US" sz="1400" dirty="0" err="1">
                <a:solidFill>
                  <a:schemeClr val="tx1">
                    <a:lumMod val="50000"/>
                    <a:lumOff val="50000"/>
                  </a:schemeClr>
                </a:solidFill>
              </a:rPr>
              <a:t>intent.getAction</a:t>
            </a:r>
            <a:r>
              <a:rPr lang="en-US" sz="1400" dirty="0">
                <a:solidFill>
                  <a:schemeClr val="tx1">
                    <a:lumMod val="50000"/>
                    <a:lumOff val="50000"/>
                  </a:schemeClr>
                </a:solidFill>
              </a:rPr>
              <a:t>() + "\n");</a:t>
            </a:r>
          </a:p>
          <a:p>
            <a:pPr algn="l" rtl="1"/>
            <a:r>
              <a:rPr lang="en-US" sz="1400" dirty="0">
                <a:solidFill>
                  <a:schemeClr val="tx1">
                    <a:lumMod val="50000"/>
                    <a:lumOff val="50000"/>
                  </a:schemeClr>
                </a:solidFill>
              </a:rPr>
              <a:t>            </a:t>
            </a:r>
            <a:r>
              <a:rPr lang="en-US" sz="1400" dirty="0" err="1">
                <a:solidFill>
                  <a:schemeClr val="tx1">
                    <a:lumMod val="50000"/>
                    <a:lumOff val="50000"/>
                  </a:schemeClr>
                </a:solidFill>
              </a:rPr>
              <a:t>sb.append</a:t>
            </a:r>
            <a:r>
              <a:rPr lang="en-US" sz="1400" dirty="0">
                <a:solidFill>
                  <a:schemeClr val="tx1">
                    <a:lumMod val="50000"/>
                    <a:lumOff val="50000"/>
                  </a:schemeClr>
                </a:solidFill>
              </a:rPr>
              <a:t>("URI: " + </a:t>
            </a:r>
            <a:r>
              <a:rPr lang="en-US" sz="1400" dirty="0" err="1">
                <a:solidFill>
                  <a:schemeClr val="tx1">
                    <a:lumMod val="50000"/>
                    <a:lumOff val="50000"/>
                  </a:schemeClr>
                </a:solidFill>
              </a:rPr>
              <a:t>intent.toUri</a:t>
            </a:r>
            <a:r>
              <a:rPr lang="en-US" sz="1400" dirty="0">
                <a:solidFill>
                  <a:schemeClr val="tx1">
                    <a:lumMod val="50000"/>
                    <a:lumOff val="50000"/>
                  </a:schemeClr>
                </a:solidFill>
              </a:rPr>
              <a:t>(</a:t>
            </a:r>
            <a:r>
              <a:rPr lang="en-US" sz="1400" dirty="0" err="1">
                <a:solidFill>
                  <a:schemeClr val="tx1">
                    <a:lumMod val="50000"/>
                    <a:lumOff val="50000"/>
                  </a:schemeClr>
                </a:solidFill>
              </a:rPr>
              <a:t>Intent.URI_INTENT_SCHEME</a:t>
            </a:r>
            <a:r>
              <a:rPr lang="en-US" sz="1400" dirty="0">
                <a:solidFill>
                  <a:schemeClr val="tx1">
                    <a:lumMod val="50000"/>
                    <a:lumOff val="50000"/>
                  </a:schemeClr>
                </a:solidFill>
              </a:rPr>
              <a:t>).</a:t>
            </a:r>
            <a:r>
              <a:rPr lang="en-US" sz="1400" dirty="0" err="1">
                <a:solidFill>
                  <a:schemeClr val="tx1">
                    <a:lumMod val="50000"/>
                    <a:lumOff val="50000"/>
                  </a:schemeClr>
                </a:solidFill>
              </a:rPr>
              <a:t>toString</a:t>
            </a:r>
            <a:r>
              <a:rPr lang="en-US" sz="1400" dirty="0">
                <a:solidFill>
                  <a:schemeClr val="tx1">
                    <a:lumMod val="50000"/>
                    <a:lumOff val="50000"/>
                  </a:schemeClr>
                </a:solidFill>
              </a:rPr>
              <a:t>() + "\n");</a:t>
            </a:r>
          </a:p>
          <a:p>
            <a:pPr algn="l" rtl="1"/>
            <a:r>
              <a:rPr lang="en-US" sz="1400" dirty="0">
                <a:solidFill>
                  <a:schemeClr val="tx1">
                    <a:lumMod val="50000"/>
                    <a:lumOff val="50000"/>
                  </a:schemeClr>
                </a:solidFill>
              </a:rPr>
              <a:t>            String log = </a:t>
            </a:r>
            <a:r>
              <a:rPr lang="en-US" sz="1400" dirty="0" err="1">
                <a:solidFill>
                  <a:schemeClr val="tx1">
                    <a:lumMod val="50000"/>
                    <a:lumOff val="50000"/>
                  </a:schemeClr>
                </a:solidFill>
              </a:rPr>
              <a:t>sb.toString</a:t>
            </a:r>
            <a:r>
              <a:rPr lang="en-US" sz="1400" dirty="0">
                <a:solidFill>
                  <a:schemeClr val="tx1">
                    <a:lumMod val="50000"/>
                    <a:lumOff val="50000"/>
                  </a:schemeClr>
                </a:solidFill>
              </a:rPr>
              <a:t>();</a:t>
            </a:r>
          </a:p>
          <a:p>
            <a:pPr algn="l" rtl="1"/>
            <a:r>
              <a:rPr lang="en-US" sz="1400" dirty="0">
                <a:solidFill>
                  <a:schemeClr val="tx1">
                    <a:lumMod val="50000"/>
                    <a:lumOff val="50000"/>
                  </a:schemeClr>
                </a:solidFill>
              </a:rPr>
              <a:t>            </a:t>
            </a:r>
            <a:r>
              <a:rPr lang="en-US" sz="1400" dirty="0" err="1">
                <a:solidFill>
                  <a:schemeClr val="tx1">
                    <a:lumMod val="50000"/>
                    <a:lumOff val="50000"/>
                  </a:schemeClr>
                </a:solidFill>
              </a:rPr>
              <a:t>Log.d</a:t>
            </a:r>
            <a:r>
              <a:rPr lang="en-US" sz="1400" dirty="0">
                <a:solidFill>
                  <a:schemeClr val="tx1">
                    <a:lumMod val="50000"/>
                    <a:lumOff val="50000"/>
                  </a:schemeClr>
                </a:solidFill>
              </a:rPr>
              <a:t>(TAG, log);</a:t>
            </a:r>
          </a:p>
          <a:p>
            <a:pPr algn="l" rtl="1"/>
            <a:r>
              <a:rPr lang="en-US" sz="1400" dirty="0">
                <a:solidFill>
                  <a:schemeClr val="tx1">
                    <a:lumMod val="50000"/>
                    <a:lumOff val="50000"/>
                  </a:schemeClr>
                </a:solidFill>
              </a:rPr>
              <a:t>            </a:t>
            </a:r>
            <a:r>
              <a:rPr lang="en-US" sz="1400" dirty="0" err="1">
                <a:solidFill>
                  <a:schemeClr val="tx1">
                    <a:lumMod val="50000"/>
                    <a:lumOff val="50000"/>
                  </a:schemeClr>
                </a:solidFill>
              </a:rPr>
              <a:t>Toast.makeText</a:t>
            </a:r>
            <a:r>
              <a:rPr lang="en-US" sz="1400" dirty="0">
                <a:solidFill>
                  <a:schemeClr val="tx1">
                    <a:lumMod val="50000"/>
                    <a:lumOff val="50000"/>
                  </a:schemeClr>
                </a:solidFill>
              </a:rPr>
              <a:t>(context, log, </a:t>
            </a:r>
            <a:r>
              <a:rPr lang="en-US" sz="1400" dirty="0" err="1">
                <a:solidFill>
                  <a:schemeClr val="tx1">
                    <a:lumMod val="50000"/>
                    <a:lumOff val="50000"/>
                  </a:schemeClr>
                </a:solidFill>
              </a:rPr>
              <a:t>Toast.LENGTH_LONG</a:t>
            </a:r>
            <a:r>
              <a:rPr lang="en-US" sz="1400" dirty="0">
                <a:solidFill>
                  <a:schemeClr val="tx1">
                    <a:lumMod val="50000"/>
                    <a:lumOff val="50000"/>
                  </a:schemeClr>
                </a:solidFill>
              </a:rPr>
              <a:t>).show();</a:t>
            </a:r>
          </a:p>
          <a:p>
            <a:pPr algn="l" rtl="1"/>
            <a:r>
              <a:rPr lang="en-US" sz="1400" dirty="0">
                <a:solidFill>
                  <a:schemeClr val="tx1">
                    <a:lumMod val="50000"/>
                    <a:lumOff val="50000"/>
                  </a:schemeClr>
                </a:solidFill>
              </a:rPr>
              <a:t>        }</a:t>
            </a:r>
          </a:p>
          <a:p>
            <a:pPr algn="l" rtl="1"/>
            <a:r>
              <a:rPr lang="en-US" sz="1400" dirty="0">
                <a:solidFill>
                  <a:schemeClr val="tx1">
                    <a:lumMod val="50000"/>
                    <a:lumOff val="50000"/>
                  </a:schemeClr>
                </a:solidFill>
              </a:rPr>
              <a:t>    }</a:t>
            </a:r>
          </a:p>
          <a:p>
            <a:endParaRPr lang="ar-SA" dirty="0"/>
          </a:p>
        </p:txBody>
      </p:sp>
      <p:cxnSp>
        <p:nvCxnSpPr>
          <p:cNvPr id="6" name="Straight Connector 5">
            <a:extLst>
              <a:ext uri="{FF2B5EF4-FFF2-40B4-BE49-F238E27FC236}">
                <a16:creationId xmlns:a16="http://schemas.microsoft.com/office/drawing/2014/main" id="{84AEC578-543A-4C9C-AF24-0AC5DC807279}"/>
              </a:ext>
            </a:extLst>
          </p:cNvPr>
          <p:cNvCxnSpPr>
            <a:cxnSpLocks/>
          </p:cNvCxnSpPr>
          <p:nvPr/>
        </p:nvCxnSpPr>
        <p:spPr>
          <a:xfrm>
            <a:off x="1239520" y="2788096"/>
            <a:ext cx="0" cy="2718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BD7B80A-1DBA-4F68-A028-BCCB73626D8A}"/>
              </a:ext>
            </a:extLst>
          </p:cNvPr>
          <p:cNvCxnSpPr>
            <a:cxnSpLocks/>
          </p:cNvCxnSpPr>
          <p:nvPr/>
        </p:nvCxnSpPr>
        <p:spPr>
          <a:xfrm>
            <a:off x="1239520" y="2788096"/>
            <a:ext cx="7284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00E7C8-8DF9-440F-AF99-37FB04AF975A}"/>
              </a:ext>
            </a:extLst>
          </p:cNvPr>
          <p:cNvCxnSpPr>
            <a:cxnSpLocks/>
          </p:cNvCxnSpPr>
          <p:nvPr/>
        </p:nvCxnSpPr>
        <p:spPr>
          <a:xfrm>
            <a:off x="8524240" y="2788096"/>
            <a:ext cx="0" cy="2718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4B51F9-ED3A-475A-9219-B7E004F6A0E3}"/>
              </a:ext>
            </a:extLst>
          </p:cNvPr>
          <p:cNvCxnSpPr>
            <a:cxnSpLocks/>
          </p:cNvCxnSpPr>
          <p:nvPr/>
        </p:nvCxnSpPr>
        <p:spPr>
          <a:xfrm>
            <a:off x="1239520" y="5506720"/>
            <a:ext cx="728472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A7A9E42-1A29-4091-A82B-E3FD1F128A2C}"/>
              </a:ext>
            </a:extLst>
          </p:cNvPr>
          <p:cNvSpPr txBox="1"/>
          <p:nvPr/>
        </p:nvSpPr>
        <p:spPr>
          <a:xfrm>
            <a:off x="1412240" y="5530328"/>
            <a:ext cx="7647095" cy="1354217"/>
          </a:xfrm>
          <a:prstGeom prst="rect">
            <a:avLst/>
          </a:prstGeom>
          <a:noFill/>
        </p:spPr>
        <p:txBody>
          <a:bodyPr wrap="square" rtlCol="1">
            <a:spAutoFit/>
          </a:bodyPr>
          <a:lstStyle/>
          <a:p>
            <a:r>
              <a:rPr lang="en-US" sz="1600" dirty="0">
                <a:solidFill>
                  <a:schemeClr val="tx1">
                    <a:lumMod val="50000"/>
                    <a:lumOff val="50000"/>
                  </a:schemeClr>
                </a:solidFill>
              </a:rPr>
              <a:t>The system creates a new </a:t>
            </a:r>
            <a:r>
              <a:rPr lang="en-US" sz="1600" dirty="0" err="1">
                <a:solidFill>
                  <a:schemeClr val="tx1">
                    <a:lumMod val="50000"/>
                    <a:lumOff val="50000"/>
                  </a:schemeClr>
                </a:solidFill>
              </a:rPr>
              <a:t>BroadcastReceiver</a:t>
            </a:r>
            <a:r>
              <a:rPr lang="en-US" sz="1600" dirty="0">
                <a:solidFill>
                  <a:schemeClr val="tx1">
                    <a:lumMod val="50000"/>
                    <a:lumOff val="50000"/>
                  </a:schemeClr>
                </a:solidFill>
              </a:rPr>
              <a:t> component object to handle each broadcast that it receives. This object is valid only for the duration of the call to </a:t>
            </a:r>
            <a:r>
              <a:rPr lang="en-US" sz="1600" dirty="0" err="1">
                <a:solidFill>
                  <a:schemeClr val="tx1">
                    <a:lumMod val="50000"/>
                    <a:lumOff val="50000"/>
                  </a:schemeClr>
                </a:solidFill>
              </a:rPr>
              <a:t>onReceive</a:t>
            </a:r>
            <a:r>
              <a:rPr lang="en-US" sz="1600" dirty="0">
                <a:solidFill>
                  <a:schemeClr val="tx1">
                    <a:lumMod val="50000"/>
                    <a:lumOff val="50000"/>
                  </a:schemeClr>
                </a:solidFill>
              </a:rPr>
              <a:t>(Context, Intent). Once your code returns from this method, the system considers the component no longer active. </a:t>
            </a:r>
          </a:p>
          <a:p>
            <a:endParaRPr lang="ar-SA" dirty="0"/>
          </a:p>
        </p:txBody>
      </p:sp>
    </p:spTree>
    <p:extLst>
      <p:ext uri="{BB962C8B-B14F-4D97-AF65-F5344CB8AC3E}">
        <p14:creationId xmlns:p14="http://schemas.microsoft.com/office/powerpoint/2010/main" val="101000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a:r>
              <a:rPr lang="en-US" dirty="0"/>
              <a:t>Conclusion</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328228" y="1844306"/>
            <a:ext cx="8124613" cy="4708894"/>
          </a:xfrm>
        </p:spPr>
        <p:txBody>
          <a:bodyPr>
            <a:normAutofit/>
          </a:bodyPr>
          <a:lstStyle/>
          <a:p>
            <a:pPr algn="l" rtl="1"/>
            <a:r>
              <a:rPr lang="en-US" dirty="0"/>
              <a:t>In this project, we managed to know how to use </a:t>
            </a:r>
            <a:r>
              <a:rPr lang="en-US" dirty="0" err="1"/>
              <a:t>MobSF</a:t>
            </a:r>
            <a:r>
              <a:rPr lang="en-US" dirty="0"/>
              <a:t> tool, </a:t>
            </a:r>
            <a:r>
              <a:rPr lang="en-US" dirty="0" err="1"/>
              <a:t>SmartDraw</a:t>
            </a:r>
            <a:r>
              <a:rPr lang="en-US" dirty="0"/>
              <a:t>, and many other tools and how to extract the data from these tools and use this data to get the information we need. This project helps us to understand the source code and how the source code quality is important. It also increases our knowledge about design principles such as cohesion and coupling principles. However, during this project, we encountered many problems and were able to solve them. Finally, this project helped us to get new knowledge about software engineering and improve ourselves in this area.</a:t>
            </a:r>
          </a:p>
        </p:txBody>
      </p:sp>
    </p:spTree>
    <p:extLst>
      <p:ext uri="{BB962C8B-B14F-4D97-AF65-F5344CB8AC3E}">
        <p14:creationId xmlns:p14="http://schemas.microsoft.com/office/powerpoint/2010/main" val="764474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a:r>
              <a:rPr lang="en-US" dirty="0"/>
              <a:t>References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328228" y="1844306"/>
            <a:ext cx="8124613" cy="4708894"/>
          </a:xfrm>
        </p:spPr>
        <p:txBody>
          <a:bodyPr>
            <a:normAutofit lnSpcReduction="10000"/>
          </a:bodyPr>
          <a:lstStyle/>
          <a:p>
            <a:pPr marL="285750" indent="-285750" algn="l">
              <a:buClr>
                <a:schemeClr val="tx1">
                  <a:lumMod val="50000"/>
                  <a:lumOff val="50000"/>
                </a:schemeClr>
              </a:buClr>
              <a:buFont typeface="Wingdings" panose="05000000000000000000" pitchFamily="2" charset="2"/>
              <a:buChar char="v"/>
            </a:pPr>
            <a:r>
              <a:rPr lang="en-US" dirty="0"/>
              <a:t>Android Dev Summit 2021:</a:t>
            </a:r>
          </a:p>
          <a:p>
            <a:pPr algn="l"/>
            <a:r>
              <a:rPr lang="en-US" dirty="0">
                <a:hlinkClick r:id="rId2"/>
              </a:rPr>
              <a:t>https://developer.android.com/guide/components/broadcasts#java</a:t>
            </a:r>
            <a:endParaRPr lang="en-US" dirty="0"/>
          </a:p>
          <a:p>
            <a:pPr marL="285750" indent="-285750" algn="l">
              <a:buClr>
                <a:schemeClr val="tx1">
                  <a:lumMod val="50000"/>
                  <a:lumOff val="50000"/>
                </a:schemeClr>
              </a:buClr>
              <a:buFont typeface="Wingdings" panose="05000000000000000000" pitchFamily="2" charset="2"/>
              <a:buChar char="v"/>
            </a:pPr>
            <a:r>
              <a:rPr lang="en-US" dirty="0" err="1"/>
              <a:t>Codegrip</a:t>
            </a:r>
            <a:r>
              <a:rPr lang="en-US" dirty="0"/>
              <a:t>:</a:t>
            </a:r>
          </a:p>
          <a:p>
            <a:pPr algn="l"/>
            <a:r>
              <a:rPr lang="en-US" dirty="0">
                <a:hlinkClick r:id="rId3"/>
              </a:rPr>
              <a:t>https://www.codegrip.tech/productivity/what-is-code-quality-how-to-measure-and-improve-it/</a:t>
            </a:r>
            <a:endParaRPr lang="en-US" dirty="0"/>
          </a:p>
          <a:p>
            <a:pPr marL="285750" indent="-285750" algn="l">
              <a:buClr>
                <a:schemeClr val="tx1">
                  <a:lumMod val="50000"/>
                  <a:lumOff val="50000"/>
                </a:schemeClr>
              </a:buClr>
              <a:buFont typeface="Wingdings" panose="05000000000000000000" pitchFamily="2" charset="2"/>
              <a:buChar char="v"/>
            </a:pPr>
            <a:r>
              <a:rPr lang="en-US" dirty="0" err="1"/>
              <a:t>SmartDraw</a:t>
            </a:r>
            <a:r>
              <a:rPr lang="en-US" dirty="0"/>
              <a:t>:</a:t>
            </a:r>
          </a:p>
          <a:p>
            <a:pPr algn="l"/>
            <a:r>
              <a:rPr lang="en-US" dirty="0">
                <a:hlinkClick r:id="rId4"/>
              </a:rPr>
              <a:t>https://www.smartdraw.com/</a:t>
            </a:r>
            <a:endParaRPr lang="en-US" dirty="0"/>
          </a:p>
          <a:p>
            <a:pPr marL="285750" indent="-285750" algn="l">
              <a:buClr>
                <a:schemeClr val="tx1">
                  <a:lumMod val="50000"/>
                  <a:lumOff val="50000"/>
                </a:schemeClr>
              </a:buClr>
              <a:buFont typeface="Wingdings" panose="05000000000000000000" pitchFamily="2" charset="2"/>
              <a:buChar char="v"/>
            </a:pPr>
            <a:r>
              <a:rPr lang="en-US" dirty="0" err="1"/>
              <a:t>MobSF</a:t>
            </a:r>
            <a:r>
              <a:rPr lang="en-US" dirty="0"/>
              <a:t> Documentation:</a:t>
            </a:r>
          </a:p>
          <a:p>
            <a:pPr algn="l"/>
            <a:r>
              <a:rPr lang="en-US" dirty="0">
                <a:hlinkClick r:id="rId5"/>
              </a:rPr>
              <a:t>https://mobsf.github.io/docs/#/updating</a:t>
            </a:r>
            <a:endParaRPr lang="en-US" dirty="0"/>
          </a:p>
          <a:p>
            <a:pPr marL="285750" indent="-285750" algn="l">
              <a:buClr>
                <a:schemeClr val="tx1">
                  <a:lumMod val="50000"/>
                  <a:lumOff val="50000"/>
                </a:schemeClr>
              </a:buClr>
              <a:buFont typeface="Wingdings" panose="05000000000000000000" pitchFamily="2" charset="2"/>
              <a:buChar char="v"/>
            </a:pPr>
            <a:r>
              <a:rPr lang="en-US" dirty="0"/>
              <a:t>Stack Overflow:</a:t>
            </a:r>
          </a:p>
          <a:p>
            <a:pPr algn="l"/>
            <a:r>
              <a:rPr lang="en-US" dirty="0">
                <a:hlinkClick r:id="rId6"/>
              </a:rPr>
              <a:t>https://stackoverflow.com/</a:t>
            </a:r>
            <a:endParaRPr lang="en-US" dirty="0"/>
          </a:p>
          <a:p>
            <a:pPr marL="285750" indent="-285750" algn="l">
              <a:buClr>
                <a:schemeClr val="tx1">
                  <a:lumMod val="50000"/>
                  <a:lumOff val="50000"/>
                </a:schemeClr>
              </a:buClr>
              <a:buFont typeface="Wingdings" panose="05000000000000000000" pitchFamily="2" charset="2"/>
              <a:buChar char="v"/>
            </a:pPr>
            <a:r>
              <a:rPr lang="en-US" dirty="0" err="1"/>
              <a:t>Qark</a:t>
            </a:r>
            <a:r>
              <a:rPr lang="en-US" dirty="0"/>
              <a:t>:</a:t>
            </a:r>
          </a:p>
          <a:p>
            <a:pPr algn="l"/>
            <a:r>
              <a:rPr lang="en-US" dirty="0">
                <a:hlinkClick r:id="rId7"/>
              </a:rPr>
              <a:t>https://github.com/linkedin/qark</a:t>
            </a:r>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rtl="1"/>
            <a:endParaRPr lang="en-US" dirty="0"/>
          </a:p>
        </p:txBody>
      </p:sp>
    </p:spTree>
    <p:extLst>
      <p:ext uri="{BB962C8B-B14F-4D97-AF65-F5344CB8AC3E}">
        <p14:creationId xmlns:p14="http://schemas.microsoft.com/office/powerpoint/2010/main" val="844729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p:txBody>
          <a:bodyPr/>
          <a:lstStyle/>
          <a:p>
            <a:pPr algn="ctr"/>
            <a:r>
              <a:rPr lang="en-US" sz="9600" dirty="0"/>
              <a:t>Thank You</a:t>
            </a:r>
          </a:p>
        </p:txBody>
      </p:sp>
    </p:spTree>
    <p:extLst>
      <p:ext uri="{BB962C8B-B14F-4D97-AF65-F5344CB8AC3E}">
        <p14:creationId xmlns:p14="http://schemas.microsoft.com/office/powerpoint/2010/main" val="165504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801977"/>
            <a:ext cx="7766936" cy="1646302"/>
          </a:xfrm>
        </p:spPr>
        <p:txBody>
          <a:bodyPr/>
          <a:lstStyle/>
          <a:p>
            <a:pPr algn="l" rtl="1"/>
            <a:r>
              <a:rPr lang="en-US" dirty="0"/>
              <a:t>Purpose and Goal</a:t>
            </a:r>
            <a:br>
              <a:rPr lang="en-US" dirty="0"/>
            </a:br>
            <a:endParaRPr lang="en-US" dirty="0"/>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236788" y="2332101"/>
            <a:ext cx="8307493" cy="4007739"/>
          </a:xfrm>
        </p:spPr>
        <p:txBody>
          <a:bodyPr>
            <a:normAutofit/>
          </a:bodyPr>
          <a:lstStyle/>
          <a:p>
            <a:pPr algn="l"/>
            <a:r>
              <a:rPr lang="en-US" b="1" dirty="0"/>
              <a:t>Purpose</a:t>
            </a:r>
          </a:p>
          <a:p>
            <a:pPr algn="l"/>
            <a:r>
              <a:rPr lang="en-US" dirty="0"/>
              <a:t>	The main purpose of this workshop is to practice of the concept of 	code quality and knowing how to use the tools required to perform 	static analysis to determine the quality of the code.</a:t>
            </a:r>
          </a:p>
          <a:p>
            <a:pPr algn="l"/>
            <a:endParaRPr lang="en-US" dirty="0"/>
          </a:p>
          <a:p>
            <a:pPr algn="l"/>
            <a:r>
              <a:rPr lang="en-US" b="1" dirty="0"/>
              <a:t>Goal</a:t>
            </a:r>
          </a:p>
          <a:p>
            <a:pPr algn="l"/>
            <a:r>
              <a:rPr lang="en-US" dirty="0"/>
              <a:t>	The goal of this workshop is to learn one of the most important topics of 	software engineering "code quality" and apply it in a practical way and 	gain new experience in the field of code quality and static analysis.</a:t>
            </a:r>
          </a:p>
        </p:txBody>
      </p:sp>
    </p:spTree>
    <p:extLst>
      <p:ext uri="{BB962C8B-B14F-4D97-AF65-F5344CB8AC3E}">
        <p14:creationId xmlns:p14="http://schemas.microsoft.com/office/powerpoint/2010/main" val="130312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63966"/>
            <a:ext cx="7766936" cy="1646302"/>
          </a:xfrm>
        </p:spPr>
        <p:txBody>
          <a:bodyPr/>
          <a:lstStyle/>
          <a:p>
            <a:pPr algn="l" rtl="1"/>
            <a:r>
              <a:rPr lang="en-US" dirty="0"/>
              <a:t>Tools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2127765"/>
            <a:ext cx="7766936" cy="3584878"/>
          </a:xfrm>
        </p:spPr>
        <p:txBody>
          <a:bodyPr/>
          <a:lstStyle/>
          <a:p>
            <a:pPr marL="342900" indent="-342900" algn="l">
              <a:buClr>
                <a:schemeClr val="tx1">
                  <a:lumMod val="50000"/>
                  <a:lumOff val="50000"/>
                </a:schemeClr>
              </a:buClr>
              <a:buFont typeface="+mj-lt"/>
              <a:buAutoNum type="arabicParenR"/>
            </a:pPr>
            <a:r>
              <a:rPr lang="en-US" dirty="0"/>
              <a:t>Docker.</a:t>
            </a:r>
          </a:p>
          <a:p>
            <a:pPr marL="342900" indent="-342900" algn="l">
              <a:buClr>
                <a:schemeClr val="tx1">
                  <a:lumMod val="50000"/>
                  <a:lumOff val="50000"/>
                </a:schemeClr>
              </a:buClr>
              <a:buFont typeface="+mj-lt"/>
              <a:buAutoNum type="arabicParenR"/>
            </a:pPr>
            <a:r>
              <a:rPr lang="en-US" dirty="0" err="1"/>
              <a:t>MobSF</a:t>
            </a:r>
            <a:r>
              <a:rPr lang="en-US" dirty="0"/>
              <a:t>.</a:t>
            </a:r>
          </a:p>
          <a:p>
            <a:pPr marL="342900" indent="-342900" algn="l">
              <a:buClr>
                <a:schemeClr val="tx1">
                  <a:lumMod val="50000"/>
                  <a:lumOff val="50000"/>
                </a:schemeClr>
              </a:buClr>
              <a:buFont typeface="+mj-lt"/>
              <a:buAutoNum type="arabicParenR"/>
            </a:pPr>
            <a:r>
              <a:rPr lang="en-US" dirty="0"/>
              <a:t>Smart draw.</a:t>
            </a:r>
          </a:p>
          <a:p>
            <a:pPr marL="342900" indent="-342900" algn="l">
              <a:buClr>
                <a:schemeClr val="tx1">
                  <a:lumMod val="50000"/>
                  <a:lumOff val="50000"/>
                </a:schemeClr>
              </a:buClr>
              <a:buFont typeface="+mj-lt"/>
              <a:buAutoNum type="arabicParenR"/>
            </a:pPr>
            <a:r>
              <a:rPr lang="en-US" dirty="0"/>
              <a:t>Git.</a:t>
            </a:r>
          </a:p>
          <a:p>
            <a:pPr marL="342900" indent="-342900" algn="l">
              <a:buClr>
                <a:schemeClr val="tx1">
                  <a:lumMod val="50000"/>
                  <a:lumOff val="50000"/>
                </a:schemeClr>
              </a:buClr>
              <a:buFont typeface="+mj-lt"/>
              <a:buAutoNum type="arabicParenR"/>
            </a:pPr>
            <a:r>
              <a:rPr lang="en-US" dirty="0"/>
              <a:t>Python.</a:t>
            </a:r>
          </a:p>
          <a:p>
            <a:pPr marL="342900" indent="-342900" algn="l">
              <a:buClr>
                <a:schemeClr val="tx1">
                  <a:lumMod val="50000"/>
                  <a:lumOff val="50000"/>
                </a:schemeClr>
              </a:buClr>
              <a:buFont typeface="+mj-lt"/>
              <a:buAutoNum type="arabicParenR"/>
            </a:pPr>
            <a:r>
              <a:rPr lang="en-US" dirty="0" err="1"/>
              <a:t>Qark</a:t>
            </a:r>
            <a:r>
              <a:rPr lang="en-US" dirty="0"/>
              <a:t>.</a:t>
            </a:r>
          </a:p>
          <a:p>
            <a:pPr algn="l" rtl="1"/>
            <a:endParaRPr lang="en-US" dirty="0"/>
          </a:p>
        </p:txBody>
      </p:sp>
    </p:spTree>
    <p:extLst>
      <p:ext uri="{BB962C8B-B14F-4D97-AF65-F5344CB8AC3E}">
        <p14:creationId xmlns:p14="http://schemas.microsoft.com/office/powerpoint/2010/main" val="347869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63966"/>
            <a:ext cx="7766936" cy="1646302"/>
          </a:xfrm>
        </p:spPr>
        <p:txBody>
          <a:bodyPr/>
          <a:lstStyle/>
          <a:p>
            <a:pPr algn="l" rtl="1"/>
            <a:r>
              <a:rPr lang="en-US" dirty="0"/>
              <a:t>Workshop Steps</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1979629"/>
            <a:ext cx="7766936" cy="3516198"/>
          </a:xfrm>
        </p:spPr>
        <p:txBody>
          <a:bodyPr>
            <a:normAutofit fontScale="92500" lnSpcReduction="20000"/>
          </a:bodyPr>
          <a:lstStyle/>
          <a:p>
            <a:pPr marL="342900" indent="-342900" algn="l">
              <a:buClr>
                <a:schemeClr val="tx1">
                  <a:lumMod val="50000"/>
                  <a:lumOff val="50000"/>
                </a:schemeClr>
              </a:buClr>
              <a:buFont typeface="+mj-lt"/>
              <a:buAutoNum type="arabicParenR"/>
            </a:pPr>
            <a:r>
              <a:rPr lang="en-US" dirty="0"/>
              <a:t>Install Docker Desktop &amp; WSL.</a:t>
            </a:r>
          </a:p>
          <a:p>
            <a:pPr marL="342900" indent="-342900" algn="l">
              <a:buClr>
                <a:schemeClr val="tx1">
                  <a:lumMod val="50000"/>
                  <a:lumOff val="50000"/>
                </a:schemeClr>
              </a:buClr>
              <a:buFont typeface="+mj-lt"/>
              <a:buAutoNum type="arabicParenR"/>
            </a:pPr>
            <a:r>
              <a:rPr lang="en-US" dirty="0"/>
              <a:t>Install &amp; run MobSF by using Docker hub. </a:t>
            </a:r>
          </a:p>
          <a:p>
            <a:pPr marL="342900" indent="-342900" algn="l">
              <a:buClr>
                <a:schemeClr val="tx1">
                  <a:lumMod val="50000"/>
                  <a:lumOff val="50000"/>
                </a:schemeClr>
              </a:buClr>
              <a:buFont typeface="+mj-lt"/>
              <a:buAutoNum type="arabicParenR"/>
            </a:pPr>
            <a:r>
              <a:rPr lang="en-US" dirty="0"/>
              <a:t>Download APK for Al-Ahli Bank and use MobSF for Static Analysis.</a:t>
            </a:r>
          </a:p>
          <a:p>
            <a:pPr marL="342900" indent="-342900" algn="l">
              <a:buClr>
                <a:schemeClr val="tx1">
                  <a:lumMod val="50000"/>
                  <a:lumOff val="50000"/>
                </a:schemeClr>
              </a:buClr>
              <a:buFont typeface="+mj-lt"/>
              <a:buAutoNum type="arabicParenR"/>
            </a:pPr>
            <a:r>
              <a:rPr lang="en-US" dirty="0"/>
              <a:t>Getting report and source code that generated by MobSF tool.</a:t>
            </a:r>
          </a:p>
          <a:p>
            <a:pPr marL="342900" indent="-342900" algn="l">
              <a:buClr>
                <a:schemeClr val="tx1">
                  <a:lumMod val="50000"/>
                  <a:lumOff val="50000"/>
                </a:schemeClr>
              </a:buClr>
              <a:buFont typeface="+mj-lt"/>
              <a:buAutoNum type="arabicParenR"/>
            </a:pPr>
            <a:r>
              <a:rPr lang="en-US" dirty="0"/>
              <a:t>Used Smart Draw tool to draw class diagram automatically.</a:t>
            </a:r>
          </a:p>
          <a:p>
            <a:pPr marL="342900" indent="-342900" algn="l">
              <a:buClr>
                <a:schemeClr val="tx1">
                  <a:lumMod val="50000"/>
                  <a:lumOff val="50000"/>
                </a:schemeClr>
              </a:buClr>
              <a:buFont typeface="+mj-lt"/>
              <a:buAutoNum type="arabicParenR"/>
            </a:pPr>
            <a:r>
              <a:rPr lang="en-US" dirty="0"/>
              <a:t>Install Qark tool from GitHub by using git, run the tool and getting the report that generated by the tool.  </a:t>
            </a:r>
          </a:p>
          <a:p>
            <a:pPr marL="342900" indent="-342900" algn="l">
              <a:buClr>
                <a:schemeClr val="tx1">
                  <a:lumMod val="50000"/>
                  <a:lumOff val="50000"/>
                </a:schemeClr>
              </a:buClr>
              <a:buFont typeface="+mj-lt"/>
              <a:buAutoNum type="arabicParenR"/>
            </a:pPr>
            <a:r>
              <a:rPr lang="en-US" dirty="0"/>
              <a:t>use python script to calculate the number of opacity classes.</a:t>
            </a:r>
          </a:p>
          <a:p>
            <a:pPr marL="342900" indent="-342900" algn="l">
              <a:buClr>
                <a:schemeClr val="tx1">
                  <a:lumMod val="50000"/>
                  <a:lumOff val="50000"/>
                </a:schemeClr>
              </a:buClr>
              <a:buFont typeface="+mj-lt"/>
              <a:buAutoNum type="arabicParenR"/>
            </a:pPr>
            <a:r>
              <a:rPr lang="en-US" dirty="0"/>
              <a:t>There are some tools we tried to use it for static analysis but we facing problem with it, such as [Embold, Test Automation, SonarQube, </a:t>
            </a:r>
            <a:r>
              <a:rPr lang="en-US" dirty="0" err="1"/>
              <a:t>AndroBugs</a:t>
            </a:r>
            <a:r>
              <a:rPr lang="en-US" dirty="0"/>
              <a:t>].</a:t>
            </a:r>
          </a:p>
          <a:p>
            <a:pPr algn="l" rtl="1"/>
            <a:endParaRPr lang="en-US" dirty="0"/>
          </a:p>
        </p:txBody>
      </p:sp>
    </p:spTree>
    <p:extLst>
      <p:ext uri="{BB962C8B-B14F-4D97-AF65-F5344CB8AC3E}">
        <p14:creationId xmlns:p14="http://schemas.microsoft.com/office/powerpoint/2010/main" val="209084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Apache Cordova</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2422690"/>
            <a:ext cx="7766936" cy="2779931"/>
          </a:xfrm>
        </p:spPr>
        <p:txBody>
          <a:bodyPr/>
          <a:lstStyle/>
          <a:p>
            <a:pPr algn="l">
              <a:lnSpc>
                <a:spcPct val="150000"/>
              </a:lnSpc>
            </a:pPr>
            <a:r>
              <a:rPr lang="en-US" dirty="0"/>
              <a:t>Apache Cordova is a framework that enables you to target multiple platforms with one codebase. By using HTML, CSS, and JavaScript, you can build an application that can work on the browser, android, and IOS with a little bit of configuration. Cordova also provides an API that is native for each platform to access different functionality (like camera, sensor, GPS). these APIs can be called in the JavaScript file.</a:t>
            </a:r>
          </a:p>
        </p:txBody>
      </p:sp>
    </p:spTree>
    <p:extLst>
      <p:ext uri="{BB962C8B-B14F-4D97-AF65-F5344CB8AC3E}">
        <p14:creationId xmlns:p14="http://schemas.microsoft.com/office/powerpoint/2010/main" val="257801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Apache Cordova</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029545" y="2298377"/>
            <a:ext cx="8549257" cy="2781623"/>
          </a:xfrm>
        </p:spPr>
        <p:txBody>
          <a:bodyPr>
            <a:normAutofit fontScale="70000" lnSpcReduction="20000"/>
          </a:bodyPr>
          <a:lstStyle/>
          <a:p>
            <a:pPr algn="l">
              <a:lnSpc>
                <a:spcPct val="150000"/>
              </a:lnSpc>
            </a:pPr>
            <a:r>
              <a:rPr lang="en-US" sz="2600" dirty="0"/>
              <a:t>So why all the code is written in java?</a:t>
            </a:r>
          </a:p>
          <a:p>
            <a:pPr algn="l">
              <a:lnSpc>
                <a:spcPct val="150000"/>
              </a:lnSpc>
            </a:pPr>
            <a:r>
              <a:rPr lang="en-US" sz="2600" dirty="0"/>
              <a:t>	Apache Cordova doesn’t convert HTML, CSS, and JavaScript to a native 	language of the targeted platform, it just provides an engine to render and 	native plugins for the application. So, all the code that is extracted from 	</a:t>
            </a:r>
            <a:r>
              <a:rPr lang="en-US" sz="2600" dirty="0" err="1"/>
              <a:t>MobSF</a:t>
            </a:r>
            <a:r>
              <a:rPr lang="en-US" sz="2600" dirty="0"/>
              <a:t> is the code of the framework and the plugin that is used to make the 	application. And that is the reason we cannot find any code that is relevant 	for the domain problem.</a:t>
            </a:r>
          </a:p>
          <a:p>
            <a:pPr algn="l">
              <a:lnSpc>
                <a:spcPct val="150000"/>
              </a:lnSpc>
            </a:pPr>
            <a:endParaRPr lang="en-US" dirty="0"/>
          </a:p>
        </p:txBody>
      </p:sp>
    </p:spTree>
    <p:extLst>
      <p:ext uri="{BB962C8B-B14F-4D97-AF65-F5344CB8AC3E}">
        <p14:creationId xmlns:p14="http://schemas.microsoft.com/office/powerpoint/2010/main" val="417497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2FD6-98CF-4B90-BCC3-BA08BFC333A2}"/>
              </a:ext>
            </a:extLst>
          </p:cNvPr>
          <p:cNvSpPr>
            <a:spLocks noGrp="1"/>
          </p:cNvSpPr>
          <p:nvPr>
            <p:ph type="ctrTitle"/>
          </p:nvPr>
        </p:nvSpPr>
        <p:spPr>
          <a:xfrm>
            <a:off x="1507067" y="0"/>
            <a:ext cx="7766936" cy="1646302"/>
          </a:xfrm>
        </p:spPr>
        <p:txBody>
          <a:bodyPr/>
          <a:lstStyle/>
          <a:p>
            <a:pPr algn="l" rtl="1"/>
            <a:r>
              <a:rPr lang="en-US" dirty="0"/>
              <a:t>Source Code Quality</a:t>
            </a:r>
          </a:p>
        </p:txBody>
      </p:sp>
      <p:sp>
        <p:nvSpPr>
          <p:cNvPr id="3" name="Subtitle 2">
            <a:extLst>
              <a:ext uri="{FF2B5EF4-FFF2-40B4-BE49-F238E27FC236}">
                <a16:creationId xmlns:a16="http://schemas.microsoft.com/office/drawing/2014/main" id="{88A7A50A-7458-47B9-842A-BF6CAAC0188A}"/>
              </a:ext>
            </a:extLst>
          </p:cNvPr>
          <p:cNvSpPr>
            <a:spLocks noGrp="1"/>
          </p:cNvSpPr>
          <p:nvPr>
            <p:ph type="subTitle" idx="1"/>
          </p:nvPr>
        </p:nvSpPr>
        <p:spPr>
          <a:xfrm>
            <a:off x="1507067" y="2422690"/>
            <a:ext cx="7766936" cy="2516955"/>
          </a:xfrm>
        </p:spPr>
        <p:txBody>
          <a:bodyPr>
            <a:normAutofit lnSpcReduction="10000"/>
          </a:bodyPr>
          <a:lstStyle/>
          <a:p>
            <a:pPr marL="342900" indent="-342900" algn="l">
              <a:lnSpc>
                <a:spcPct val="150000"/>
              </a:lnSpc>
              <a:buClr>
                <a:schemeClr val="tx1">
                  <a:lumMod val="50000"/>
                  <a:lumOff val="50000"/>
                </a:schemeClr>
              </a:buClr>
              <a:buFont typeface="+mj-lt"/>
              <a:buAutoNum type="arabicParenR"/>
            </a:pPr>
            <a:r>
              <a:rPr lang="en-US" dirty="0"/>
              <a:t>Code obfuscate.</a:t>
            </a:r>
          </a:p>
          <a:p>
            <a:pPr marL="342900" indent="-342900" algn="l">
              <a:lnSpc>
                <a:spcPct val="150000"/>
              </a:lnSpc>
              <a:buClr>
                <a:schemeClr val="tx1">
                  <a:lumMod val="50000"/>
                  <a:lumOff val="50000"/>
                </a:schemeClr>
              </a:buClr>
              <a:buFont typeface="+mj-lt"/>
              <a:buAutoNum type="arabicParenR"/>
            </a:pPr>
            <a:r>
              <a:rPr lang="en-US" dirty="0"/>
              <a:t>Code Structure.</a:t>
            </a:r>
          </a:p>
          <a:p>
            <a:pPr marL="342900" indent="-342900" algn="l">
              <a:lnSpc>
                <a:spcPct val="150000"/>
              </a:lnSpc>
              <a:buClr>
                <a:schemeClr val="tx1">
                  <a:lumMod val="50000"/>
                  <a:lumOff val="50000"/>
                </a:schemeClr>
              </a:buClr>
              <a:buFont typeface="+mj-lt"/>
              <a:buAutoNum type="arabicParenR"/>
            </a:pPr>
            <a:r>
              <a:rPr lang="en-US" dirty="0"/>
              <a:t>Code Documentation.</a:t>
            </a:r>
          </a:p>
          <a:p>
            <a:pPr marL="342900" indent="-342900" algn="l">
              <a:lnSpc>
                <a:spcPct val="150000"/>
              </a:lnSpc>
              <a:buClr>
                <a:schemeClr val="tx1">
                  <a:lumMod val="50000"/>
                  <a:lumOff val="50000"/>
                </a:schemeClr>
              </a:buClr>
              <a:buFont typeface="+mj-lt"/>
              <a:buAutoNum type="arabicParenR"/>
            </a:pPr>
            <a:r>
              <a:rPr lang="en-US" dirty="0"/>
              <a:t>Design principles.</a:t>
            </a:r>
          </a:p>
          <a:p>
            <a:pPr marL="342900" indent="-342900" algn="l">
              <a:lnSpc>
                <a:spcPct val="150000"/>
              </a:lnSpc>
              <a:buClr>
                <a:schemeClr val="tx1">
                  <a:lumMod val="50000"/>
                  <a:lumOff val="50000"/>
                </a:schemeClr>
              </a:buClr>
              <a:buFont typeface="+mj-lt"/>
              <a:buAutoNum type="arabicParenR"/>
            </a:pPr>
            <a:r>
              <a:rPr lang="en-US" dirty="0"/>
              <a:t>Design Pattern.</a:t>
            </a:r>
          </a:p>
        </p:txBody>
      </p:sp>
    </p:spTree>
    <p:extLst>
      <p:ext uri="{BB962C8B-B14F-4D97-AF65-F5344CB8AC3E}">
        <p14:creationId xmlns:p14="http://schemas.microsoft.com/office/powerpoint/2010/main" val="2392201493"/>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466</TotalTime>
  <Words>2959</Words>
  <Application>Microsoft Office PowerPoint</Application>
  <PresentationFormat>Widescreen</PresentationFormat>
  <Paragraphs>250</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Trebuchet MS</vt:lpstr>
      <vt:lpstr>Wingdings</vt:lpstr>
      <vt:lpstr>Wingdings 3</vt:lpstr>
      <vt:lpstr>Facet</vt:lpstr>
      <vt:lpstr>Workshop 1:AlAhli Bank</vt:lpstr>
      <vt:lpstr>Content</vt:lpstr>
      <vt:lpstr>Introduction</vt:lpstr>
      <vt:lpstr>Purpose and Goal </vt:lpstr>
      <vt:lpstr>Tools</vt:lpstr>
      <vt:lpstr>Workshop Steps</vt:lpstr>
      <vt:lpstr>Apache Cordova</vt:lpstr>
      <vt:lpstr>Apache Cordova</vt:lpstr>
      <vt:lpstr>Source Code Quality</vt:lpstr>
      <vt:lpstr>Source Code Quality</vt:lpstr>
      <vt:lpstr>Source Code Quality</vt:lpstr>
      <vt:lpstr>Source Code Quality</vt:lpstr>
      <vt:lpstr>Source Code Quality</vt:lpstr>
      <vt:lpstr>Source Code Quality</vt:lpstr>
      <vt:lpstr>Source Code Quality</vt:lpstr>
      <vt:lpstr>Source Code Quality</vt:lpstr>
      <vt:lpstr>Source Code Quality</vt:lpstr>
      <vt:lpstr>Source Code Quality</vt:lpstr>
      <vt:lpstr>Static Analysis</vt:lpstr>
      <vt:lpstr>Static Analysis</vt:lpstr>
      <vt:lpstr>Static Analysis</vt:lpstr>
      <vt:lpstr>Static Analysis</vt:lpstr>
      <vt:lpstr>Static Analysis</vt:lpstr>
      <vt:lpstr>Static Analysis</vt:lpstr>
      <vt:lpstr>Static Analysis</vt:lpstr>
      <vt:lpstr>Static Analysis</vt:lpstr>
      <vt:lpstr>Solve Problems</vt:lpstr>
      <vt:lpstr>Permissions</vt:lpstr>
      <vt:lpstr>Permissions</vt:lpstr>
      <vt:lpstr>Permissions</vt:lpstr>
      <vt:lpstr>Permissions</vt:lpstr>
      <vt:lpstr>Storage</vt:lpstr>
      <vt:lpstr> Broadcasts</vt:lpstr>
      <vt:lpstr>Broadcasts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1:Alahli Bank</dc:title>
  <dc:creator>Ahmad Al-Shalan</dc:creator>
  <cp:lastModifiedBy>Ahmad Al-Shalan</cp:lastModifiedBy>
  <cp:revision>32</cp:revision>
  <dcterms:created xsi:type="dcterms:W3CDTF">2021-11-02T09:15:06Z</dcterms:created>
  <dcterms:modified xsi:type="dcterms:W3CDTF">2021-11-04T13:13:01Z</dcterms:modified>
</cp:coreProperties>
</file>