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69" r:id="rId9"/>
    <p:sldId id="270" r:id="rId10"/>
    <p:sldId id="271" r:id="rId11"/>
    <p:sldId id="272" r:id="rId12"/>
    <p:sldId id="277" r:id="rId13"/>
    <p:sldId id="278" r:id="rId14"/>
    <p:sldId id="283" r:id="rId15"/>
    <p:sldId id="282" r:id="rId16"/>
    <p:sldId id="286" r:id="rId17"/>
    <p:sldId id="284" r:id="rId18"/>
    <p:sldId id="285" r:id="rId19"/>
    <p:sldId id="287" r:id="rId20"/>
    <p:sldId id="288" r:id="rId21"/>
    <p:sldId id="289" r:id="rId22"/>
    <p:sldId id="280" r:id="rId23"/>
    <p:sldId id="281" r:id="rId24"/>
    <p:sldId id="279" r:id="rId25"/>
    <p:sldId id="276" r:id="rId26"/>
    <p:sldId id="293" r:id="rId27"/>
    <p:sldId id="294" r:id="rId28"/>
    <p:sldId id="295" r:id="rId29"/>
    <p:sldId id="296" r:id="rId30"/>
    <p:sldId id="292" r:id="rId31"/>
    <p:sldId id="297" r:id="rId32"/>
    <p:sldId id="298" r:id="rId33"/>
    <p:sldId id="299" r:id="rId34"/>
    <p:sldId id="300" r:id="rId35"/>
    <p:sldId id="301" r:id="rId36"/>
    <p:sldId id="303" r:id="rId37"/>
    <p:sldId id="305" r:id="rId38"/>
    <p:sldId id="302" r:id="rId39"/>
    <p:sldId id="304" r:id="rId40"/>
    <p:sldId id="306" r:id="rId41"/>
    <p:sldId id="307" r:id="rId42"/>
    <p:sldId id="308" r:id="rId43"/>
    <p:sldId id="309" r:id="rId44"/>
    <p:sldId id="310" r:id="rId45"/>
    <p:sldId id="311" r:id="rId46"/>
    <p:sldId id="312" r:id="rId47"/>
    <p:sldId id="313" r:id="rId48"/>
    <p:sldId id="314" r:id="rId49"/>
    <p:sldId id="315" r:id="rId50"/>
    <p:sldId id="316" r:id="rId51"/>
    <p:sldId id="319" r:id="rId52"/>
    <p:sldId id="320" r:id="rId53"/>
    <p:sldId id="332" r:id="rId54"/>
    <p:sldId id="333" r:id="rId55"/>
    <p:sldId id="321" r:id="rId56"/>
    <p:sldId id="322" r:id="rId57"/>
    <p:sldId id="323" r:id="rId58"/>
    <p:sldId id="324" r:id="rId59"/>
    <p:sldId id="325" r:id="rId60"/>
    <p:sldId id="326" r:id="rId61"/>
    <p:sldId id="327" r:id="rId62"/>
    <p:sldId id="328" r:id="rId63"/>
    <p:sldId id="329" r:id="rId64"/>
    <p:sldId id="330" r:id="rId65"/>
    <p:sldId id="33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70"/>
    <a:srgbClr val="0F0F0F"/>
    <a:srgbClr val="005B41"/>
    <a:srgbClr val="232D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p:scale>
          <a:sx n="66" d="100"/>
          <a:sy n="66" d="100"/>
        </p:scale>
        <p:origin x="1766"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B588-33E3-BE70-33F5-75A5BCBB2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357D9-66DE-1801-3D2B-0BE2F0C34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580002-8934-4DA1-23BB-7C90D26783BE}"/>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5" name="Footer Placeholder 4">
            <a:extLst>
              <a:ext uri="{FF2B5EF4-FFF2-40B4-BE49-F238E27FC236}">
                <a16:creationId xmlns:a16="http://schemas.microsoft.com/office/drawing/2014/main" id="{FEB48600-514C-5A7B-A243-EA2C2C808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7D857-D130-D91A-2EFC-87C750DCEDF6}"/>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10255773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5745-A130-FF23-E552-283AFDA27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84A009-4D3C-37E1-AF1B-24EEBF015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3D846-A91C-2C9D-7402-126865624F03}"/>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5" name="Footer Placeholder 4">
            <a:extLst>
              <a:ext uri="{FF2B5EF4-FFF2-40B4-BE49-F238E27FC236}">
                <a16:creationId xmlns:a16="http://schemas.microsoft.com/office/drawing/2014/main" id="{5DA53BD4-6ABC-A743-BE8E-6502B7427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78CFC-404F-8C9C-CEC9-74A48E44DCA8}"/>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13288490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11125-8827-2EFD-C244-FFFFC83A1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A4624-E275-E5D8-ACF9-EE5D11891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A690B-7B56-1776-5CC5-F88DA7DB9EC5}"/>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5" name="Footer Placeholder 4">
            <a:extLst>
              <a:ext uri="{FF2B5EF4-FFF2-40B4-BE49-F238E27FC236}">
                <a16:creationId xmlns:a16="http://schemas.microsoft.com/office/drawing/2014/main" id="{A5E43BAD-7DF0-1926-51EA-8D71FD788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55F62-7166-EBE4-FC9D-5EC55F695879}"/>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1404119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2E8D-909D-BFB7-4B31-5FED638EE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7BD51-5A56-919A-88BF-DF84A205B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D59D6-2C04-E492-C379-DCB18C80DE85}"/>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5" name="Footer Placeholder 4">
            <a:extLst>
              <a:ext uri="{FF2B5EF4-FFF2-40B4-BE49-F238E27FC236}">
                <a16:creationId xmlns:a16="http://schemas.microsoft.com/office/drawing/2014/main" id="{2F00F887-2CEC-0847-4C28-1FB755F25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E1827-1A40-A26F-73F0-1E20A028E727}"/>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22518150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EB93-5EE9-C0AB-D82D-1A1FE7EDC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7EF6B6-163B-DB8E-A49A-64D230326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59B54-1895-102D-BB93-963962CE8D9A}"/>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5" name="Footer Placeholder 4">
            <a:extLst>
              <a:ext uri="{FF2B5EF4-FFF2-40B4-BE49-F238E27FC236}">
                <a16:creationId xmlns:a16="http://schemas.microsoft.com/office/drawing/2014/main" id="{D634931C-506B-6345-1E40-C67FB5D14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32F71-4114-6EB0-8A12-4F597E688C48}"/>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18595856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E36C-C3C6-FAC1-BD3D-B513C5247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1B442-D50A-7398-E642-F0AD99161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35A26B-DA29-9FB2-1456-3DA50FAA6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C2516A-3F84-5C92-2937-C9B6786543E7}"/>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6" name="Footer Placeholder 5">
            <a:extLst>
              <a:ext uri="{FF2B5EF4-FFF2-40B4-BE49-F238E27FC236}">
                <a16:creationId xmlns:a16="http://schemas.microsoft.com/office/drawing/2014/main" id="{72B97AD4-1F86-A14E-E5CC-B5ADE9A52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525A6-8D2A-7A24-8D71-F121E26C3585}"/>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8570003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03F2-9989-9B3D-1F93-7F4FFD93E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A61C46-C89A-1DBF-50D2-0A3D85D64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49C4E9-97EA-25FE-D9DF-39E01F61E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7FAA4A-3D82-1485-7315-FCBF6596E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876EF-607C-7979-584D-22482286C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071D22-400B-BCAC-FEC4-8D669735B885}"/>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8" name="Footer Placeholder 7">
            <a:extLst>
              <a:ext uri="{FF2B5EF4-FFF2-40B4-BE49-F238E27FC236}">
                <a16:creationId xmlns:a16="http://schemas.microsoft.com/office/drawing/2014/main" id="{3B4184FA-212D-200B-A2F9-A1BB17982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D276C4-1476-D833-9694-44705E459A04}"/>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1941399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6D08-BC4D-FE7C-07BA-A28586D508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E2949-93CB-D6E6-ECA0-F6A71C2442D7}"/>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4" name="Footer Placeholder 3">
            <a:extLst>
              <a:ext uri="{FF2B5EF4-FFF2-40B4-BE49-F238E27FC236}">
                <a16:creationId xmlns:a16="http://schemas.microsoft.com/office/drawing/2014/main" id="{CBB2EAFF-9D65-A6CD-4B4C-60204D33F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9E9BEA-1A4B-BF9F-A271-2393BC9393BE}"/>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3825957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BFB4F-FF97-DF0C-4629-2F0798B161C5}"/>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3" name="Footer Placeholder 2">
            <a:extLst>
              <a:ext uri="{FF2B5EF4-FFF2-40B4-BE49-F238E27FC236}">
                <a16:creationId xmlns:a16="http://schemas.microsoft.com/office/drawing/2014/main" id="{1F8B4D4F-862F-7F0A-6382-BE207B26D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25336-5D40-3CD9-E811-6D229C3DAB83}"/>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732022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11AE-9C63-12FD-A460-7B0496F7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5D99D-7C70-2EB2-506D-5D05D4F60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97CB29-47AE-D89B-3255-51E28AE3C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4E099-5B58-A061-EE37-152BAF902460}"/>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6" name="Footer Placeholder 5">
            <a:extLst>
              <a:ext uri="{FF2B5EF4-FFF2-40B4-BE49-F238E27FC236}">
                <a16:creationId xmlns:a16="http://schemas.microsoft.com/office/drawing/2014/main" id="{10344A3E-4F60-56BB-3679-6206201CD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84641-6144-9661-1E4F-E0789BADCEED}"/>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1432900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FF19-88E2-11E6-0624-0516BAC42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7BEC5-7965-9A3E-1CA2-E0E65FBA3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B6339B-3F5C-B883-86C6-61F4E5125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D411B-9018-6A38-C6F9-F013B0BD3AF9}"/>
              </a:ext>
            </a:extLst>
          </p:cNvPr>
          <p:cNvSpPr>
            <a:spLocks noGrp="1"/>
          </p:cNvSpPr>
          <p:nvPr>
            <p:ph type="dt" sz="half" idx="10"/>
          </p:nvPr>
        </p:nvSpPr>
        <p:spPr/>
        <p:txBody>
          <a:bodyPr/>
          <a:lstStyle/>
          <a:p>
            <a:fld id="{3496DD3F-4C94-4EFD-8F65-C5B13E18A70E}" type="datetimeFigureOut">
              <a:rPr lang="en-US" smtClean="0"/>
              <a:t>1/2/2024</a:t>
            </a:fld>
            <a:endParaRPr lang="en-US"/>
          </a:p>
        </p:txBody>
      </p:sp>
      <p:sp>
        <p:nvSpPr>
          <p:cNvPr id="6" name="Footer Placeholder 5">
            <a:extLst>
              <a:ext uri="{FF2B5EF4-FFF2-40B4-BE49-F238E27FC236}">
                <a16:creationId xmlns:a16="http://schemas.microsoft.com/office/drawing/2014/main" id="{A840AADF-9243-1743-BD85-80A8A4A39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57558-77F8-6333-1C4A-E6A36EC4F5D8}"/>
              </a:ext>
            </a:extLst>
          </p:cNvPr>
          <p:cNvSpPr>
            <a:spLocks noGrp="1"/>
          </p:cNvSpPr>
          <p:nvPr>
            <p:ph type="sldNum" sz="quarter" idx="12"/>
          </p:nvPr>
        </p:nvSpPr>
        <p:spPr/>
        <p:txBody>
          <a:bodyPr/>
          <a:lstStyle/>
          <a:p>
            <a:fld id="{AC377FC7-8850-4F25-A75C-0434654990DA}" type="slidenum">
              <a:rPr lang="en-US" smtClean="0"/>
              <a:t>‹#›</a:t>
            </a:fld>
            <a:endParaRPr lang="en-US"/>
          </a:p>
        </p:txBody>
      </p:sp>
    </p:spTree>
    <p:extLst>
      <p:ext uri="{BB962C8B-B14F-4D97-AF65-F5344CB8AC3E}">
        <p14:creationId xmlns:p14="http://schemas.microsoft.com/office/powerpoint/2010/main" val="35175907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0F0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60593-E374-2D43-AA21-6B009BF2E0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CA0E9-18BB-0C59-0176-144050B81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EF904-6CE7-E488-C304-B4D910079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6DD3F-4C94-4EFD-8F65-C5B13E18A70E}" type="datetimeFigureOut">
              <a:rPr lang="en-US" smtClean="0"/>
              <a:t>1/2/2024</a:t>
            </a:fld>
            <a:endParaRPr lang="en-US"/>
          </a:p>
        </p:txBody>
      </p:sp>
      <p:sp>
        <p:nvSpPr>
          <p:cNvPr id="5" name="Footer Placeholder 4">
            <a:extLst>
              <a:ext uri="{FF2B5EF4-FFF2-40B4-BE49-F238E27FC236}">
                <a16:creationId xmlns:a16="http://schemas.microsoft.com/office/drawing/2014/main" id="{DCF70E42-E2DF-0A73-B0ED-245F85FD9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D9797D-2A03-ED81-051B-8C38723F9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77FC7-8850-4F25-A75C-0434654990DA}" type="slidenum">
              <a:rPr lang="en-US" smtClean="0"/>
              <a:t>‹#›</a:t>
            </a:fld>
            <a:endParaRPr lang="en-US"/>
          </a:p>
        </p:txBody>
      </p:sp>
    </p:spTree>
    <p:extLst>
      <p:ext uri="{BB962C8B-B14F-4D97-AF65-F5344CB8AC3E}">
        <p14:creationId xmlns:p14="http://schemas.microsoft.com/office/powerpoint/2010/main" val="405632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0.png"/></Relationships>
</file>

<file path=ppt/slides/_rels/slide6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6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38.png"/></Relationships>
</file>

<file path=ppt/slides/_rels/slide6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4.png"/><Relationship Id="rId5" Type="http://schemas.openxmlformats.org/officeDocument/2006/relationships/image" Target="../media/image32.pn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42.png"/></Relationships>
</file>

<file path=ppt/slides/_rels/slide6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1.png"/><Relationship Id="rId7"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47.png"/><Relationship Id="rId4" Type="http://schemas.openxmlformats.org/officeDocument/2006/relationships/image" Target="../media/image31.png"/><Relationship Id="rId9" Type="http://schemas.openxmlformats.org/officeDocument/2006/relationships/image" Target="../media/image46.png"/></Relationships>
</file>

<file path=ppt/slides/_rels/slide6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50.png"/><Relationship Id="rId4" Type="http://schemas.openxmlformats.org/officeDocument/2006/relationships/image" Target="../media/image31.png"/><Relationship Id="rId9"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A4B53C-0551-CA57-9F0A-17FE0C662483}"/>
              </a:ext>
            </a:extLst>
          </p:cNvPr>
          <p:cNvSpPr txBox="1"/>
          <p:nvPr/>
        </p:nvSpPr>
        <p:spPr>
          <a:xfrm>
            <a:off x="252412" y="2921168"/>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INTERPOLATION SEARCH</a:t>
            </a:r>
          </a:p>
        </p:txBody>
      </p:sp>
      <p:sp>
        <p:nvSpPr>
          <p:cNvPr id="4" name="TextBox 3">
            <a:extLst>
              <a:ext uri="{FF2B5EF4-FFF2-40B4-BE49-F238E27FC236}">
                <a16:creationId xmlns:a16="http://schemas.microsoft.com/office/drawing/2014/main" id="{AA9647AF-7AF9-CB0D-9141-499480650FED}"/>
              </a:ext>
            </a:extLst>
          </p:cNvPr>
          <p:cNvSpPr txBox="1"/>
          <p:nvPr/>
        </p:nvSpPr>
        <p:spPr>
          <a:xfrm>
            <a:off x="252412" y="2921168"/>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BINARY SEARCH</a:t>
            </a:r>
          </a:p>
        </p:txBody>
      </p:sp>
    </p:spTree>
    <p:extLst>
      <p:ext uri="{BB962C8B-B14F-4D97-AF65-F5344CB8AC3E}">
        <p14:creationId xmlns:p14="http://schemas.microsoft.com/office/powerpoint/2010/main" val="37584937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 SEARCH</a:t>
            </a:r>
          </a:p>
        </p:txBody>
      </p:sp>
      <p:sp>
        <p:nvSpPr>
          <p:cNvPr id="4" name="TextBox 3">
            <a:extLst>
              <a:ext uri="{FF2B5EF4-FFF2-40B4-BE49-F238E27FC236}">
                <a16:creationId xmlns:a16="http://schemas.microsoft.com/office/drawing/2014/main" id="{AA9647AF-7AF9-CB0D-9141-499480650FED}"/>
              </a:ext>
            </a:extLst>
          </p:cNvPr>
          <p:cNvSpPr txBox="1"/>
          <p:nvPr/>
        </p:nvSpPr>
        <p:spPr>
          <a:xfrm>
            <a:off x="267652" y="2905927"/>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INTERPOLATION SEARCH</a:t>
            </a:r>
          </a:p>
        </p:txBody>
      </p:sp>
      <p:sp>
        <p:nvSpPr>
          <p:cNvPr id="2" name="TextBox 1">
            <a:extLst>
              <a:ext uri="{FF2B5EF4-FFF2-40B4-BE49-F238E27FC236}">
                <a16:creationId xmlns:a16="http://schemas.microsoft.com/office/drawing/2014/main" id="{271A90DB-3FD8-FA89-BD68-D990390FA8A5}"/>
              </a:ext>
            </a:extLst>
          </p:cNvPr>
          <p:cNvSpPr txBox="1"/>
          <p:nvPr/>
        </p:nvSpPr>
        <p:spPr>
          <a:xfrm>
            <a:off x="-7894320" y="4866470"/>
            <a:ext cx="789432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cs typeface="Roboto" panose="02000000000000000000" pitchFamily="2" charset="0"/>
              </a:rPr>
              <a:t>BINARY SEARCH BUT BETTER ?</a:t>
            </a:r>
          </a:p>
        </p:txBody>
      </p:sp>
    </p:spTree>
    <p:extLst>
      <p:ext uri="{BB962C8B-B14F-4D97-AF65-F5344CB8AC3E}">
        <p14:creationId xmlns:p14="http://schemas.microsoft.com/office/powerpoint/2010/main" val="1811139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 SEARCH</a:t>
            </a:r>
          </a:p>
        </p:txBody>
      </p:sp>
      <p:sp>
        <p:nvSpPr>
          <p:cNvPr id="4" name="TextBox 3">
            <a:extLst>
              <a:ext uri="{FF2B5EF4-FFF2-40B4-BE49-F238E27FC236}">
                <a16:creationId xmlns:a16="http://schemas.microsoft.com/office/drawing/2014/main" id="{AA9647AF-7AF9-CB0D-9141-499480650FED}"/>
              </a:ext>
            </a:extLst>
          </p:cNvPr>
          <p:cNvSpPr txBox="1"/>
          <p:nvPr/>
        </p:nvSpPr>
        <p:spPr>
          <a:xfrm>
            <a:off x="267652" y="2905927"/>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INTERPOLATION SEARCH</a:t>
            </a:r>
          </a:p>
        </p:txBody>
      </p:sp>
      <p:sp>
        <p:nvSpPr>
          <p:cNvPr id="2" name="TextBox 1">
            <a:extLst>
              <a:ext uri="{FF2B5EF4-FFF2-40B4-BE49-F238E27FC236}">
                <a16:creationId xmlns:a16="http://schemas.microsoft.com/office/drawing/2014/main" id="{3F0BD8C8-A870-67BF-AE75-AA2A5D3F9BA2}"/>
              </a:ext>
            </a:extLst>
          </p:cNvPr>
          <p:cNvSpPr txBox="1"/>
          <p:nvPr/>
        </p:nvSpPr>
        <p:spPr>
          <a:xfrm>
            <a:off x="1643218" y="4064924"/>
            <a:ext cx="789432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cs typeface="Roboto" panose="02000000000000000000" pitchFamily="2" charset="0"/>
              </a:rPr>
              <a:t>BINARY SEARCH BUT BETTER ?</a:t>
            </a:r>
          </a:p>
        </p:txBody>
      </p:sp>
    </p:spTree>
    <p:extLst>
      <p:ext uri="{BB962C8B-B14F-4D97-AF65-F5344CB8AC3E}">
        <p14:creationId xmlns:p14="http://schemas.microsoft.com/office/powerpoint/2010/main" val="80218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EF569060-B746-DD2A-E437-2C7F2FAB765C}"/>
              </a:ext>
            </a:extLst>
          </p:cNvPr>
          <p:cNvSpPr txBox="1"/>
          <p:nvPr/>
        </p:nvSpPr>
        <p:spPr>
          <a:xfrm>
            <a:off x="1045581" y="2459502"/>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which always looks at the middle value, 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8194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20" name="Rectangle 19">
            <a:extLst>
              <a:ext uri="{FF2B5EF4-FFF2-40B4-BE49-F238E27FC236}">
                <a16:creationId xmlns:a16="http://schemas.microsoft.com/office/drawing/2014/main" id="{172FBF76-6BED-2954-EAF1-CB604F356131}"/>
              </a:ext>
            </a:extLst>
          </p:cNvPr>
          <p:cNvSpPr/>
          <p:nvPr/>
        </p:nvSpPr>
        <p:spPr>
          <a:xfrm>
            <a:off x="1830705" y="3518704"/>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21" name="Rectangle 20">
            <a:extLst>
              <a:ext uri="{FF2B5EF4-FFF2-40B4-BE49-F238E27FC236}">
                <a16:creationId xmlns:a16="http://schemas.microsoft.com/office/drawing/2014/main" id="{5633A363-0901-FA3D-4DC5-4BF96866B175}"/>
              </a:ext>
            </a:extLst>
          </p:cNvPr>
          <p:cNvSpPr/>
          <p:nvPr/>
        </p:nvSpPr>
        <p:spPr>
          <a:xfrm>
            <a:off x="2846368" y="3518703"/>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22" name="Rectangle 21">
            <a:extLst>
              <a:ext uri="{FF2B5EF4-FFF2-40B4-BE49-F238E27FC236}">
                <a16:creationId xmlns:a16="http://schemas.microsoft.com/office/drawing/2014/main" id="{B354225E-EE50-E959-30A4-08FEBCF3E71A}"/>
              </a:ext>
            </a:extLst>
          </p:cNvPr>
          <p:cNvSpPr/>
          <p:nvPr/>
        </p:nvSpPr>
        <p:spPr>
          <a:xfrm>
            <a:off x="3862031"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23" name="Rectangle 22">
            <a:extLst>
              <a:ext uri="{FF2B5EF4-FFF2-40B4-BE49-F238E27FC236}">
                <a16:creationId xmlns:a16="http://schemas.microsoft.com/office/drawing/2014/main" id="{8397E3CA-ABB5-4E9B-C57A-D83374099EBE}"/>
              </a:ext>
            </a:extLst>
          </p:cNvPr>
          <p:cNvSpPr/>
          <p:nvPr/>
        </p:nvSpPr>
        <p:spPr>
          <a:xfrm>
            <a:off x="487769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24" name="Rectangle 23">
            <a:extLst>
              <a:ext uri="{FF2B5EF4-FFF2-40B4-BE49-F238E27FC236}">
                <a16:creationId xmlns:a16="http://schemas.microsoft.com/office/drawing/2014/main" id="{DABDB6A7-3066-CEBD-F8C7-9050015591BD}"/>
              </a:ext>
            </a:extLst>
          </p:cNvPr>
          <p:cNvSpPr/>
          <p:nvPr/>
        </p:nvSpPr>
        <p:spPr>
          <a:xfrm>
            <a:off x="588127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25" name="Rectangle 24">
            <a:extLst>
              <a:ext uri="{FF2B5EF4-FFF2-40B4-BE49-F238E27FC236}">
                <a16:creationId xmlns:a16="http://schemas.microsoft.com/office/drawing/2014/main" id="{B175D636-5556-77AC-79D1-5B6FEE38C11D}"/>
              </a:ext>
            </a:extLst>
          </p:cNvPr>
          <p:cNvSpPr/>
          <p:nvPr/>
        </p:nvSpPr>
        <p:spPr>
          <a:xfrm>
            <a:off x="688485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26" name="Rectangle 25">
            <a:extLst>
              <a:ext uri="{FF2B5EF4-FFF2-40B4-BE49-F238E27FC236}">
                <a16:creationId xmlns:a16="http://schemas.microsoft.com/office/drawing/2014/main" id="{4225F8C8-A85F-5263-1EC0-832C6E6AC122}"/>
              </a:ext>
            </a:extLst>
          </p:cNvPr>
          <p:cNvSpPr/>
          <p:nvPr/>
        </p:nvSpPr>
        <p:spPr>
          <a:xfrm>
            <a:off x="788843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27" name="Rectangle 26">
            <a:extLst>
              <a:ext uri="{FF2B5EF4-FFF2-40B4-BE49-F238E27FC236}">
                <a16:creationId xmlns:a16="http://schemas.microsoft.com/office/drawing/2014/main" id="{0C50B091-2C3E-3663-3F81-89717BFAE51B}"/>
              </a:ext>
            </a:extLst>
          </p:cNvPr>
          <p:cNvSpPr/>
          <p:nvPr/>
        </p:nvSpPr>
        <p:spPr>
          <a:xfrm>
            <a:off x="8904097" y="3518701"/>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sp>
        <p:nvSpPr>
          <p:cNvPr id="28" name="TextBox 27">
            <a:extLst>
              <a:ext uri="{FF2B5EF4-FFF2-40B4-BE49-F238E27FC236}">
                <a16:creationId xmlns:a16="http://schemas.microsoft.com/office/drawing/2014/main" id="{58C65736-042D-D03C-2C3B-4003272BB8AD}"/>
              </a:ext>
            </a:extLst>
          </p:cNvPr>
          <p:cNvSpPr txBox="1"/>
          <p:nvPr/>
        </p:nvSpPr>
        <p:spPr>
          <a:xfrm>
            <a:off x="177480" y="6858000"/>
            <a:ext cx="7592992" cy="707886"/>
          </a:xfrm>
          <a:prstGeom prst="rect">
            <a:avLst/>
          </a:prstGeom>
          <a:noFill/>
        </p:spPr>
        <p:txBody>
          <a:bodyPr wrap="square" rtlCol="0">
            <a:spAutoFit/>
          </a:bodyPr>
          <a:lstStyle/>
          <a:p>
            <a:r>
              <a:rPr lang="en-US" sz="4000" dirty="0">
                <a:solidFill>
                  <a:srgbClr val="005B41"/>
                </a:solidFill>
              </a:rPr>
              <a:t>Searching For  2 </a:t>
            </a:r>
          </a:p>
        </p:txBody>
      </p:sp>
      <p:cxnSp>
        <p:nvCxnSpPr>
          <p:cNvPr id="29" name="Straight Arrow Connector 28">
            <a:extLst>
              <a:ext uri="{FF2B5EF4-FFF2-40B4-BE49-F238E27FC236}">
                <a16:creationId xmlns:a16="http://schemas.microsoft.com/office/drawing/2014/main" id="{B68762BD-1F91-27E1-73E1-8275ADD5524F}"/>
              </a:ext>
            </a:extLst>
          </p:cNvPr>
          <p:cNvCxnSpPr>
            <a:cxnSpLocks/>
          </p:cNvCxnSpPr>
          <p:nvPr/>
        </p:nvCxnSpPr>
        <p:spPr>
          <a:xfrm flipV="1">
            <a:off x="2558004" y="7455535"/>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6BF63C1-F3BC-42E3-1ACE-F4176D430D9E}"/>
              </a:ext>
            </a:extLst>
          </p:cNvPr>
          <p:cNvSpPr txBox="1"/>
          <p:nvPr/>
        </p:nvSpPr>
        <p:spPr>
          <a:xfrm>
            <a:off x="2085348" y="799375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31" name="Straight Arrow Connector 30">
            <a:extLst>
              <a:ext uri="{FF2B5EF4-FFF2-40B4-BE49-F238E27FC236}">
                <a16:creationId xmlns:a16="http://schemas.microsoft.com/office/drawing/2014/main" id="{638D28FB-8F6B-337B-21E5-F283C2814A00}"/>
              </a:ext>
            </a:extLst>
          </p:cNvPr>
          <p:cNvCxnSpPr>
            <a:cxnSpLocks/>
          </p:cNvCxnSpPr>
          <p:nvPr/>
        </p:nvCxnSpPr>
        <p:spPr>
          <a:xfrm flipV="1">
            <a:off x="9633996" y="7062387"/>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6B22B16-72A8-4F62-8740-CF8C591C637D}"/>
              </a:ext>
            </a:extLst>
          </p:cNvPr>
          <p:cNvSpPr txBox="1"/>
          <p:nvPr/>
        </p:nvSpPr>
        <p:spPr>
          <a:xfrm>
            <a:off x="9115066" y="758324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Tree>
    <p:extLst>
      <p:ext uri="{BB962C8B-B14F-4D97-AF65-F5344CB8AC3E}">
        <p14:creationId xmlns:p14="http://schemas.microsoft.com/office/powerpoint/2010/main" val="1926175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20" name="Rectangle 19">
            <a:extLst>
              <a:ext uri="{FF2B5EF4-FFF2-40B4-BE49-F238E27FC236}">
                <a16:creationId xmlns:a16="http://schemas.microsoft.com/office/drawing/2014/main" id="{172FBF76-6BED-2954-EAF1-CB604F356131}"/>
              </a:ext>
            </a:extLst>
          </p:cNvPr>
          <p:cNvSpPr/>
          <p:nvPr/>
        </p:nvSpPr>
        <p:spPr>
          <a:xfrm>
            <a:off x="1830705" y="3518704"/>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21" name="Rectangle 20">
            <a:extLst>
              <a:ext uri="{FF2B5EF4-FFF2-40B4-BE49-F238E27FC236}">
                <a16:creationId xmlns:a16="http://schemas.microsoft.com/office/drawing/2014/main" id="{5633A363-0901-FA3D-4DC5-4BF96866B175}"/>
              </a:ext>
            </a:extLst>
          </p:cNvPr>
          <p:cNvSpPr/>
          <p:nvPr/>
        </p:nvSpPr>
        <p:spPr>
          <a:xfrm>
            <a:off x="2846368" y="3518703"/>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22" name="Rectangle 21">
            <a:extLst>
              <a:ext uri="{FF2B5EF4-FFF2-40B4-BE49-F238E27FC236}">
                <a16:creationId xmlns:a16="http://schemas.microsoft.com/office/drawing/2014/main" id="{B354225E-EE50-E959-30A4-08FEBCF3E71A}"/>
              </a:ext>
            </a:extLst>
          </p:cNvPr>
          <p:cNvSpPr/>
          <p:nvPr/>
        </p:nvSpPr>
        <p:spPr>
          <a:xfrm>
            <a:off x="3862031"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23" name="Rectangle 22">
            <a:extLst>
              <a:ext uri="{FF2B5EF4-FFF2-40B4-BE49-F238E27FC236}">
                <a16:creationId xmlns:a16="http://schemas.microsoft.com/office/drawing/2014/main" id="{8397E3CA-ABB5-4E9B-C57A-D83374099EBE}"/>
              </a:ext>
            </a:extLst>
          </p:cNvPr>
          <p:cNvSpPr/>
          <p:nvPr/>
        </p:nvSpPr>
        <p:spPr>
          <a:xfrm>
            <a:off x="487769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24" name="Rectangle 23">
            <a:extLst>
              <a:ext uri="{FF2B5EF4-FFF2-40B4-BE49-F238E27FC236}">
                <a16:creationId xmlns:a16="http://schemas.microsoft.com/office/drawing/2014/main" id="{DABDB6A7-3066-CEBD-F8C7-9050015591BD}"/>
              </a:ext>
            </a:extLst>
          </p:cNvPr>
          <p:cNvSpPr/>
          <p:nvPr/>
        </p:nvSpPr>
        <p:spPr>
          <a:xfrm>
            <a:off x="588127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25" name="Rectangle 24">
            <a:extLst>
              <a:ext uri="{FF2B5EF4-FFF2-40B4-BE49-F238E27FC236}">
                <a16:creationId xmlns:a16="http://schemas.microsoft.com/office/drawing/2014/main" id="{B175D636-5556-77AC-79D1-5B6FEE38C11D}"/>
              </a:ext>
            </a:extLst>
          </p:cNvPr>
          <p:cNvSpPr/>
          <p:nvPr/>
        </p:nvSpPr>
        <p:spPr>
          <a:xfrm>
            <a:off x="688485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26" name="Rectangle 25">
            <a:extLst>
              <a:ext uri="{FF2B5EF4-FFF2-40B4-BE49-F238E27FC236}">
                <a16:creationId xmlns:a16="http://schemas.microsoft.com/office/drawing/2014/main" id="{4225F8C8-A85F-5263-1EC0-832C6E6AC122}"/>
              </a:ext>
            </a:extLst>
          </p:cNvPr>
          <p:cNvSpPr/>
          <p:nvPr/>
        </p:nvSpPr>
        <p:spPr>
          <a:xfrm>
            <a:off x="788843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27" name="Rectangle 26">
            <a:extLst>
              <a:ext uri="{FF2B5EF4-FFF2-40B4-BE49-F238E27FC236}">
                <a16:creationId xmlns:a16="http://schemas.microsoft.com/office/drawing/2014/main" id="{0C50B091-2C3E-3663-3F81-89717BFAE51B}"/>
              </a:ext>
            </a:extLst>
          </p:cNvPr>
          <p:cNvSpPr/>
          <p:nvPr/>
        </p:nvSpPr>
        <p:spPr>
          <a:xfrm>
            <a:off x="8904097" y="3518701"/>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sp>
        <p:nvSpPr>
          <p:cNvPr id="2" name="TextBox 1">
            <a:extLst>
              <a:ext uri="{FF2B5EF4-FFF2-40B4-BE49-F238E27FC236}">
                <a16:creationId xmlns:a16="http://schemas.microsoft.com/office/drawing/2014/main" id="{C4306EEB-A269-E12E-CA38-AA40780C5EEF}"/>
              </a:ext>
            </a:extLst>
          </p:cNvPr>
          <p:cNvSpPr txBox="1"/>
          <p:nvPr/>
        </p:nvSpPr>
        <p:spPr>
          <a:xfrm>
            <a:off x="1103454" y="2710305"/>
            <a:ext cx="7592992" cy="707886"/>
          </a:xfrm>
          <a:prstGeom prst="rect">
            <a:avLst/>
          </a:prstGeom>
          <a:noFill/>
        </p:spPr>
        <p:txBody>
          <a:bodyPr wrap="square" rtlCol="0">
            <a:spAutoFit/>
          </a:bodyPr>
          <a:lstStyle/>
          <a:p>
            <a:r>
              <a:rPr lang="en-US" sz="4000" dirty="0">
                <a:solidFill>
                  <a:srgbClr val="005B41"/>
                </a:solidFill>
              </a:rPr>
              <a:t>Searching For  2 </a:t>
            </a:r>
          </a:p>
        </p:txBody>
      </p:sp>
      <p:cxnSp>
        <p:nvCxnSpPr>
          <p:cNvPr id="8" name="Straight Arrow Connector 7">
            <a:extLst>
              <a:ext uri="{FF2B5EF4-FFF2-40B4-BE49-F238E27FC236}">
                <a16:creationId xmlns:a16="http://schemas.microsoft.com/office/drawing/2014/main" id="{16D22DE4-9CA3-9B1B-3529-275B1A92DAE3}"/>
              </a:ext>
            </a:extLst>
          </p:cNvPr>
          <p:cNvCxnSpPr>
            <a:cxnSpLocks/>
          </p:cNvCxnSpPr>
          <p:nvPr/>
        </p:nvCxnSpPr>
        <p:spPr>
          <a:xfrm flipV="1">
            <a:off x="2303361" y="489609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D049CB-FC2C-C082-E87C-76BF874F809D}"/>
              </a:ext>
            </a:extLst>
          </p:cNvPr>
          <p:cNvSpPr txBox="1"/>
          <p:nvPr/>
        </p:nvSpPr>
        <p:spPr>
          <a:xfrm>
            <a:off x="1830705" y="5434314"/>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1" name="Straight Arrow Connector 10">
            <a:extLst>
              <a:ext uri="{FF2B5EF4-FFF2-40B4-BE49-F238E27FC236}">
                <a16:creationId xmlns:a16="http://schemas.microsoft.com/office/drawing/2014/main" id="{6200DA88-3911-2F19-E12D-4AFE6E5702F0}"/>
              </a:ext>
            </a:extLst>
          </p:cNvPr>
          <p:cNvCxnSpPr>
            <a:cxnSpLocks/>
          </p:cNvCxnSpPr>
          <p:nvPr/>
        </p:nvCxnSpPr>
        <p:spPr>
          <a:xfrm flipV="1">
            <a:off x="9400571" y="489609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3ACAF-B516-7446-9B7B-BFF2A89A0978}"/>
              </a:ext>
            </a:extLst>
          </p:cNvPr>
          <p:cNvSpPr txBox="1"/>
          <p:nvPr/>
        </p:nvSpPr>
        <p:spPr>
          <a:xfrm>
            <a:off x="8881641" y="5416952"/>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Tree>
    <p:extLst>
      <p:ext uri="{BB962C8B-B14F-4D97-AF65-F5344CB8AC3E}">
        <p14:creationId xmlns:p14="http://schemas.microsoft.com/office/powerpoint/2010/main" val="84895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A8BACE6B-D962-4A2A-24BB-84F1E4718D97}"/>
              </a:ext>
            </a:extLst>
          </p:cNvPr>
          <p:cNvSpPr/>
          <p:nvPr/>
        </p:nvSpPr>
        <p:spPr>
          <a:xfrm>
            <a:off x="1830705" y="3518704"/>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7" name="Rectangle 6">
            <a:extLst>
              <a:ext uri="{FF2B5EF4-FFF2-40B4-BE49-F238E27FC236}">
                <a16:creationId xmlns:a16="http://schemas.microsoft.com/office/drawing/2014/main" id="{14E01BCA-9C06-9426-53B6-32A304A4A41B}"/>
              </a:ext>
            </a:extLst>
          </p:cNvPr>
          <p:cNvSpPr/>
          <p:nvPr/>
        </p:nvSpPr>
        <p:spPr>
          <a:xfrm>
            <a:off x="2846368" y="3518703"/>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8" name="Rectangle 7">
            <a:extLst>
              <a:ext uri="{FF2B5EF4-FFF2-40B4-BE49-F238E27FC236}">
                <a16:creationId xmlns:a16="http://schemas.microsoft.com/office/drawing/2014/main" id="{89128569-DF2D-7E3E-EB8A-E8E6B92D9313}"/>
              </a:ext>
            </a:extLst>
          </p:cNvPr>
          <p:cNvSpPr/>
          <p:nvPr/>
        </p:nvSpPr>
        <p:spPr>
          <a:xfrm>
            <a:off x="3862031"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9" name="Rectangle 8">
            <a:extLst>
              <a:ext uri="{FF2B5EF4-FFF2-40B4-BE49-F238E27FC236}">
                <a16:creationId xmlns:a16="http://schemas.microsoft.com/office/drawing/2014/main" id="{338E048B-5764-006B-5E04-34DDA281C570}"/>
              </a:ext>
            </a:extLst>
          </p:cNvPr>
          <p:cNvSpPr/>
          <p:nvPr/>
        </p:nvSpPr>
        <p:spPr>
          <a:xfrm>
            <a:off x="4877694" y="3518702"/>
            <a:ext cx="1015663" cy="1015663"/>
          </a:xfrm>
          <a:prstGeom prst="rect">
            <a:avLst/>
          </a:prstGeom>
          <a:solidFill>
            <a:srgbClr val="232D3F"/>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10" name="Rectangle 9">
            <a:extLst>
              <a:ext uri="{FF2B5EF4-FFF2-40B4-BE49-F238E27FC236}">
                <a16:creationId xmlns:a16="http://schemas.microsoft.com/office/drawing/2014/main" id="{A2C77F98-FABD-D343-4EDC-D54937DF2E90}"/>
              </a:ext>
            </a:extLst>
          </p:cNvPr>
          <p:cNvSpPr/>
          <p:nvPr/>
        </p:nvSpPr>
        <p:spPr>
          <a:xfrm>
            <a:off x="588127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11" name="Rectangle 10">
            <a:extLst>
              <a:ext uri="{FF2B5EF4-FFF2-40B4-BE49-F238E27FC236}">
                <a16:creationId xmlns:a16="http://schemas.microsoft.com/office/drawing/2014/main" id="{392A7173-CABB-97EB-CB31-F85A7EC790A6}"/>
              </a:ext>
            </a:extLst>
          </p:cNvPr>
          <p:cNvSpPr/>
          <p:nvPr/>
        </p:nvSpPr>
        <p:spPr>
          <a:xfrm>
            <a:off x="688485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12" name="Rectangle 11">
            <a:extLst>
              <a:ext uri="{FF2B5EF4-FFF2-40B4-BE49-F238E27FC236}">
                <a16:creationId xmlns:a16="http://schemas.microsoft.com/office/drawing/2014/main" id="{9795CC9C-65FD-265E-EBA0-5259D3CEE49A}"/>
              </a:ext>
            </a:extLst>
          </p:cNvPr>
          <p:cNvSpPr/>
          <p:nvPr/>
        </p:nvSpPr>
        <p:spPr>
          <a:xfrm>
            <a:off x="788843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13" name="Rectangle 12">
            <a:extLst>
              <a:ext uri="{FF2B5EF4-FFF2-40B4-BE49-F238E27FC236}">
                <a16:creationId xmlns:a16="http://schemas.microsoft.com/office/drawing/2014/main" id="{D40EE5CB-C498-CDBB-83C2-947B1399F9FE}"/>
              </a:ext>
            </a:extLst>
          </p:cNvPr>
          <p:cNvSpPr/>
          <p:nvPr/>
        </p:nvSpPr>
        <p:spPr>
          <a:xfrm>
            <a:off x="8904097" y="3518701"/>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cxnSp>
        <p:nvCxnSpPr>
          <p:cNvPr id="14" name="Straight Arrow Connector 13">
            <a:extLst>
              <a:ext uri="{FF2B5EF4-FFF2-40B4-BE49-F238E27FC236}">
                <a16:creationId xmlns:a16="http://schemas.microsoft.com/office/drawing/2014/main" id="{46213E88-4B01-ABB7-E441-88A1C19AE0D2}"/>
              </a:ext>
            </a:extLst>
          </p:cNvPr>
          <p:cNvCxnSpPr>
            <a:cxnSpLocks/>
          </p:cNvCxnSpPr>
          <p:nvPr/>
        </p:nvCxnSpPr>
        <p:spPr>
          <a:xfrm flipV="1">
            <a:off x="2303361" y="489609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3F261D-ABF4-EA72-676C-A265FF2E36DE}"/>
              </a:ext>
            </a:extLst>
          </p:cNvPr>
          <p:cNvSpPr txBox="1"/>
          <p:nvPr/>
        </p:nvSpPr>
        <p:spPr>
          <a:xfrm>
            <a:off x="1830705" y="5434314"/>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6" name="Straight Arrow Connector 15">
            <a:extLst>
              <a:ext uri="{FF2B5EF4-FFF2-40B4-BE49-F238E27FC236}">
                <a16:creationId xmlns:a16="http://schemas.microsoft.com/office/drawing/2014/main" id="{5E6AB415-4B21-1C2A-124F-F8F3BFE2F688}"/>
              </a:ext>
            </a:extLst>
          </p:cNvPr>
          <p:cNvCxnSpPr>
            <a:cxnSpLocks/>
          </p:cNvCxnSpPr>
          <p:nvPr/>
        </p:nvCxnSpPr>
        <p:spPr>
          <a:xfrm flipV="1">
            <a:off x="9400571" y="489609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927664-D5F0-B910-7FAD-B3375AC0A69F}"/>
              </a:ext>
            </a:extLst>
          </p:cNvPr>
          <p:cNvSpPr txBox="1"/>
          <p:nvPr/>
        </p:nvSpPr>
        <p:spPr>
          <a:xfrm>
            <a:off x="8881641" y="5416952"/>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
        <p:nvSpPr>
          <p:cNvPr id="19" name="TextBox 18">
            <a:extLst>
              <a:ext uri="{FF2B5EF4-FFF2-40B4-BE49-F238E27FC236}">
                <a16:creationId xmlns:a16="http://schemas.microsoft.com/office/drawing/2014/main" id="{9BC92994-62EE-BC6B-8028-036ED4E6DE20}"/>
              </a:ext>
            </a:extLst>
          </p:cNvPr>
          <p:cNvSpPr txBox="1"/>
          <p:nvPr/>
        </p:nvSpPr>
        <p:spPr>
          <a:xfrm>
            <a:off x="1830705" y="-754836"/>
            <a:ext cx="3842795" cy="523220"/>
          </a:xfrm>
          <a:prstGeom prst="rect">
            <a:avLst/>
          </a:prstGeom>
          <a:noFill/>
        </p:spPr>
        <p:txBody>
          <a:bodyPr wrap="square" rtlCol="0">
            <a:spAutoFit/>
          </a:bodyPr>
          <a:lstStyle/>
          <a:p>
            <a:r>
              <a:rPr lang="en-US" sz="2800" b="1" dirty="0">
                <a:solidFill>
                  <a:schemeClr val="bg1"/>
                </a:solidFill>
                <a:latin typeface="Roboto" panose="02000000000000000000" pitchFamily="2" charset="0"/>
                <a:ea typeface="Roboto" panose="02000000000000000000" pitchFamily="2" charset="0"/>
                <a:cs typeface="Roboto" panose="02000000000000000000" pitchFamily="2" charset="0"/>
              </a:rPr>
              <a:t>MID = 4</a:t>
            </a:r>
          </a:p>
        </p:txBody>
      </p:sp>
    </p:spTree>
    <p:extLst>
      <p:ext uri="{BB962C8B-B14F-4D97-AF65-F5344CB8AC3E}">
        <p14:creationId xmlns:p14="http://schemas.microsoft.com/office/powerpoint/2010/main" val="58608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A8BACE6B-D962-4A2A-24BB-84F1E4718D97}"/>
              </a:ext>
            </a:extLst>
          </p:cNvPr>
          <p:cNvSpPr/>
          <p:nvPr/>
        </p:nvSpPr>
        <p:spPr>
          <a:xfrm>
            <a:off x="1830705" y="3518704"/>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7" name="Rectangle 6">
            <a:extLst>
              <a:ext uri="{FF2B5EF4-FFF2-40B4-BE49-F238E27FC236}">
                <a16:creationId xmlns:a16="http://schemas.microsoft.com/office/drawing/2014/main" id="{14E01BCA-9C06-9426-53B6-32A304A4A41B}"/>
              </a:ext>
            </a:extLst>
          </p:cNvPr>
          <p:cNvSpPr/>
          <p:nvPr/>
        </p:nvSpPr>
        <p:spPr>
          <a:xfrm>
            <a:off x="2846368" y="3518703"/>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8" name="Rectangle 7">
            <a:extLst>
              <a:ext uri="{FF2B5EF4-FFF2-40B4-BE49-F238E27FC236}">
                <a16:creationId xmlns:a16="http://schemas.microsoft.com/office/drawing/2014/main" id="{89128569-DF2D-7E3E-EB8A-E8E6B92D9313}"/>
              </a:ext>
            </a:extLst>
          </p:cNvPr>
          <p:cNvSpPr/>
          <p:nvPr/>
        </p:nvSpPr>
        <p:spPr>
          <a:xfrm>
            <a:off x="3862031"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9" name="Rectangle 8">
            <a:extLst>
              <a:ext uri="{FF2B5EF4-FFF2-40B4-BE49-F238E27FC236}">
                <a16:creationId xmlns:a16="http://schemas.microsoft.com/office/drawing/2014/main" id="{338E048B-5764-006B-5E04-34DDA281C570}"/>
              </a:ext>
            </a:extLst>
          </p:cNvPr>
          <p:cNvSpPr/>
          <p:nvPr/>
        </p:nvSpPr>
        <p:spPr>
          <a:xfrm>
            <a:off x="4877694" y="3518702"/>
            <a:ext cx="1015663" cy="1015663"/>
          </a:xfrm>
          <a:prstGeom prst="rect">
            <a:avLst/>
          </a:prstGeom>
          <a:solidFill>
            <a:srgbClr val="232D3F"/>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10" name="Rectangle 9">
            <a:extLst>
              <a:ext uri="{FF2B5EF4-FFF2-40B4-BE49-F238E27FC236}">
                <a16:creationId xmlns:a16="http://schemas.microsoft.com/office/drawing/2014/main" id="{A2C77F98-FABD-D343-4EDC-D54937DF2E90}"/>
              </a:ext>
            </a:extLst>
          </p:cNvPr>
          <p:cNvSpPr/>
          <p:nvPr/>
        </p:nvSpPr>
        <p:spPr>
          <a:xfrm>
            <a:off x="588127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11" name="Rectangle 10">
            <a:extLst>
              <a:ext uri="{FF2B5EF4-FFF2-40B4-BE49-F238E27FC236}">
                <a16:creationId xmlns:a16="http://schemas.microsoft.com/office/drawing/2014/main" id="{392A7173-CABB-97EB-CB31-F85A7EC790A6}"/>
              </a:ext>
            </a:extLst>
          </p:cNvPr>
          <p:cNvSpPr/>
          <p:nvPr/>
        </p:nvSpPr>
        <p:spPr>
          <a:xfrm>
            <a:off x="688485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12" name="Rectangle 11">
            <a:extLst>
              <a:ext uri="{FF2B5EF4-FFF2-40B4-BE49-F238E27FC236}">
                <a16:creationId xmlns:a16="http://schemas.microsoft.com/office/drawing/2014/main" id="{9795CC9C-65FD-265E-EBA0-5259D3CEE49A}"/>
              </a:ext>
            </a:extLst>
          </p:cNvPr>
          <p:cNvSpPr/>
          <p:nvPr/>
        </p:nvSpPr>
        <p:spPr>
          <a:xfrm>
            <a:off x="7888434" y="3518702"/>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13" name="Rectangle 12">
            <a:extLst>
              <a:ext uri="{FF2B5EF4-FFF2-40B4-BE49-F238E27FC236}">
                <a16:creationId xmlns:a16="http://schemas.microsoft.com/office/drawing/2014/main" id="{D40EE5CB-C498-CDBB-83C2-947B1399F9FE}"/>
              </a:ext>
            </a:extLst>
          </p:cNvPr>
          <p:cNvSpPr/>
          <p:nvPr/>
        </p:nvSpPr>
        <p:spPr>
          <a:xfrm>
            <a:off x="8904097" y="3518701"/>
            <a:ext cx="1015663" cy="1015663"/>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cxnSp>
        <p:nvCxnSpPr>
          <p:cNvPr id="14" name="Straight Arrow Connector 13">
            <a:extLst>
              <a:ext uri="{FF2B5EF4-FFF2-40B4-BE49-F238E27FC236}">
                <a16:creationId xmlns:a16="http://schemas.microsoft.com/office/drawing/2014/main" id="{46213E88-4B01-ABB7-E441-88A1C19AE0D2}"/>
              </a:ext>
            </a:extLst>
          </p:cNvPr>
          <p:cNvCxnSpPr>
            <a:cxnSpLocks/>
          </p:cNvCxnSpPr>
          <p:nvPr/>
        </p:nvCxnSpPr>
        <p:spPr>
          <a:xfrm flipV="1">
            <a:off x="2303361" y="489609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3F261D-ABF4-EA72-676C-A265FF2E36DE}"/>
              </a:ext>
            </a:extLst>
          </p:cNvPr>
          <p:cNvSpPr txBox="1"/>
          <p:nvPr/>
        </p:nvSpPr>
        <p:spPr>
          <a:xfrm>
            <a:off x="1830705" y="5434314"/>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6" name="Straight Arrow Connector 15">
            <a:extLst>
              <a:ext uri="{FF2B5EF4-FFF2-40B4-BE49-F238E27FC236}">
                <a16:creationId xmlns:a16="http://schemas.microsoft.com/office/drawing/2014/main" id="{5E6AB415-4B21-1C2A-124F-F8F3BFE2F688}"/>
              </a:ext>
            </a:extLst>
          </p:cNvPr>
          <p:cNvCxnSpPr>
            <a:cxnSpLocks/>
          </p:cNvCxnSpPr>
          <p:nvPr/>
        </p:nvCxnSpPr>
        <p:spPr>
          <a:xfrm flipV="1">
            <a:off x="9400571" y="489609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927664-D5F0-B910-7FAD-B3375AC0A69F}"/>
              </a:ext>
            </a:extLst>
          </p:cNvPr>
          <p:cNvSpPr txBox="1"/>
          <p:nvPr/>
        </p:nvSpPr>
        <p:spPr>
          <a:xfrm>
            <a:off x="8881641" y="5416952"/>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
        <p:nvSpPr>
          <p:cNvPr id="2" name="TextBox 1">
            <a:extLst>
              <a:ext uri="{FF2B5EF4-FFF2-40B4-BE49-F238E27FC236}">
                <a16:creationId xmlns:a16="http://schemas.microsoft.com/office/drawing/2014/main" id="{DE6427AC-9BBD-53E9-99CC-95BBBDFBE9AE}"/>
              </a:ext>
            </a:extLst>
          </p:cNvPr>
          <p:cNvSpPr txBox="1"/>
          <p:nvPr/>
        </p:nvSpPr>
        <p:spPr>
          <a:xfrm>
            <a:off x="1940633" y="2895368"/>
            <a:ext cx="3842795" cy="523220"/>
          </a:xfrm>
          <a:prstGeom prst="rect">
            <a:avLst/>
          </a:prstGeom>
          <a:noFill/>
        </p:spPr>
        <p:txBody>
          <a:bodyPr wrap="square" rtlCol="0">
            <a:spAutoFit/>
          </a:bodyPr>
          <a:lstStyle/>
          <a:p>
            <a:r>
              <a:rPr lang="en-US" sz="2800" b="1" dirty="0">
                <a:solidFill>
                  <a:schemeClr val="bg1"/>
                </a:solidFill>
                <a:latin typeface="Roboto" panose="02000000000000000000" pitchFamily="2" charset="0"/>
                <a:ea typeface="Roboto" panose="02000000000000000000" pitchFamily="2" charset="0"/>
                <a:cs typeface="Roboto" panose="02000000000000000000" pitchFamily="2" charset="0"/>
              </a:rPr>
              <a:t>MID = 4</a:t>
            </a:r>
          </a:p>
        </p:txBody>
      </p:sp>
    </p:spTree>
    <p:extLst>
      <p:ext uri="{BB962C8B-B14F-4D97-AF65-F5344CB8AC3E}">
        <p14:creationId xmlns:p14="http://schemas.microsoft.com/office/powerpoint/2010/main" val="1496473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A8BACE6B-D962-4A2A-24BB-84F1E4718D97}"/>
              </a:ext>
            </a:extLst>
          </p:cNvPr>
          <p:cNvSpPr/>
          <p:nvPr/>
        </p:nvSpPr>
        <p:spPr>
          <a:xfrm>
            <a:off x="395445" y="3709803"/>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7" name="Rectangle 6">
            <a:extLst>
              <a:ext uri="{FF2B5EF4-FFF2-40B4-BE49-F238E27FC236}">
                <a16:creationId xmlns:a16="http://schemas.microsoft.com/office/drawing/2014/main" id="{14E01BCA-9C06-9426-53B6-32A304A4A41B}"/>
              </a:ext>
            </a:extLst>
          </p:cNvPr>
          <p:cNvSpPr/>
          <p:nvPr/>
        </p:nvSpPr>
        <p:spPr>
          <a:xfrm>
            <a:off x="1411108" y="3709802"/>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8" name="Rectangle 7">
            <a:extLst>
              <a:ext uri="{FF2B5EF4-FFF2-40B4-BE49-F238E27FC236}">
                <a16:creationId xmlns:a16="http://schemas.microsoft.com/office/drawing/2014/main" id="{89128569-DF2D-7E3E-EB8A-E8E6B92D9313}"/>
              </a:ext>
            </a:extLst>
          </p:cNvPr>
          <p:cNvSpPr/>
          <p:nvPr/>
        </p:nvSpPr>
        <p:spPr>
          <a:xfrm>
            <a:off x="2426771"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9" name="Rectangle 8">
            <a:extLst>
              <a:ext uri="{FF2B5EF4-FFF2-40B4-BE49-F238E27FC236}">
                <a16:creationId xmlns:a16="http://schemas.microsoft.com/office/drawing/2014/main" id="{338E048B-5764-006B-5E04-34DDA281C570}"/>
              </a:ext>
            </a:extLst>
          </p:cNvPr>
          <p:cNvSpPr/>
          <p:nvPr/>
        </p:nvSpPr>
        <p:spPr>
          <a:xfrm>
            <a:off x="3442434" y="3709801"/>
            <a:ext cx="642282" cy="642282"/>
          </a:xfrm>
          <a:prstGeom prst="rect">
            <a:avLst/>
          </a:prstGeom>
          <a:solidFill>
            <a:srgbClr val="232D3F"/>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10" name="Rectangle 9">
            <a:extLst>
              <a:ext uri="{FF2B5EF4-FFF2-40B4-BE49-F238E27FC236}">
                <a16:creationId xmlns:a16="http://schemas.microsoft.com/office/drawing/2014/main" id="{A2C77F98-FABD-D343-4EDC-D54937DF2E90}"/>
              </a:ext>
            </a:extLst>
          </p:cNvPr>
          <p:cNvSpPr/>
          <p:nvPr/>
        </p:nvSpPr>
        <p:spPr>
          <a:xfrm>
            <a:off x="444601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11" name="Rectangle 10">
            <a:extLst>
              <a:ext uri="{FF2B5EF4-FFF2-40B4-BE49-F238E27FC236}">
                <a16:creationId xmlns:a16="http://schemas.microsoft.com/office/drawing/2014/main" id="{392A7173-CABB-97EB-CB31-F85A7EC790A6}"/>
              </a:ext>
            </a:extLst>
          </p:cNvPr>
          <p:cNvSpPr/>
          <p:nvPr/>
        </p:nvSpPr>
        <p:spPr>
          <a:xfrm>
            <a:off x="544959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12" name="Rectangle 11">
            <a:extLst>
              <a:ext uri="{FF2B5EF4-FFF2-40B4-BE49-F238E27FC236}">
                <a16:creationId xmlns:a16="http://schemas.microsoft.com/office/drawing/2014/main" id="{9795CC9C-65FD-265E-EBA0-5259D3CEE49A}"/>
              </a:ext>
            </a:extLst>
          </p:cNvPr>
          <p:cNvSpPr/>
          <p:nvPr/>
        </p:nvSpPr>
        <p:spPr>
          <a:xfrm>
            <a:off x="645317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13" name="Rectangle 12">
            <a:extLst>
              <a:ext uri="{FF2B5EF4-FFF2-40B4-BE49-F238E27FC236}">
                <a16:creationId xmlns:a16="http://schemas.microsoft.com/office/drawing/2014/main" id="{D40EE5CB-C498-CDBB-83C2-947B1399F9FE}"/>
              </a:ext>
            </a:extLst>
          </p:cNvPr>
          <p:cNvSpPr/>
          <p:nvPr/>
        </p:nvSpPr>
        <p:spPr>
          <a:xfrm>
            <a:off x="7468837" y="3709800"/>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cxnSp>
        <p:nvCxnSpPr>
          <p:cNvPr id="14" name="Straight Arrow Connector 13">
            <a:extLst>
              <a:ext uri="{FF2B5EF4-FFF2-40B4-BE49-F238E27FC236}">
                <a16:creationId xmlns:a16="http://schemas.microsoft.com/office/drawing/2014/main" id="{46213E88-4B01-ABB7-E441-88A1C19AE0D2}"/>
              </a:ext>
            </a:extLst>
          </p:cNvPr>
          <p:cNvCxnSpPr>
            <a:cxnSpLocks/>
          </p:cNvCxnSpPr>
          <p:nvPr/>
        </p:nvCxnSpPr>
        <p:spPr>
          <a:xfrm flipV="1">
            <a:off x="787078"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3F261D-ABF4-EA72-676C-A265FF2E36DE}"/>
              </a:ext>
            </a:extLst>
          </p:cNvPr>
          <p:cNvSpPr txBox="1"/>
          <p:nvPr/>
        </p:nvSpPr>
        <p:spPr>
          <a:xfrm>
            <a:off x="319093" y="525675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6" name="Straight Arrow Connector 15">
            <a:extLst>
              <a:ext uri="{FF2B5EF4-FFF2-40B4-BE49-F238E27FC236}">
                <a16:creationId xmlns:a16="http://schemas.microsoft.com/office/drawing/2014/main" id="{5E6AB415-4B21-1C2A-124F-F8F3BFE2F688}"/>
              </a:ext>
            </a:extLst>
          </p:cNvPr>
          <p:cNvCxnSpPr>
            <a:cxnSpLocks/>
          </p:cNvCxnSpPr>
          <p:nvPr/>
        </p:nvCxnSpPr>
        <p:spPr>
          <a:xfrm flipV="1">
            <a:off x="7907437" y="4572925"/>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927664-D5F0-B910-7FAD-B3375AC0A69F}"/>
              </a:ext>
            </a:extLst>
          </p:cNvPr>
          <p:cNvSpPr txBox="1"/>
          <p:nvPr/>
        </p:nvSpPr>
        <p:spPr>
          <a:xfrm>
            <a:off x="7342209" y="508313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
        <p:nvSpPr>
          <p:cNvPr id="18" name="TextBox 17">
            <a:extLst>
              <a:ext uri="{FF2B5EF4-FFF2-40B4-BE49-F238E27FC236}">
                <a16:creationId xmlns:a16="http://schemas.microsoft.com/office/drawing/2014/main" id="{BDAE8D17-4D9E-56B8-CF05-01DE3E8E7BA2}"/>
              </a:ext>
            </a:extLst>
          </p:cNvPr>
          <p:cNvSpPr txBox="1"/>
          <p:nvPr/>
        </p:nvSpPr>
        <p:spPr>
          <a:xfrm>
            <a:off x="8806407" y="-646331"/>
            <a:ext cx="4155310"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4&gt;2</a:t>
            </a:r>
          </a:p>
        </p:txBody>
      </p:sp>
    </p:spTree>
    <p:extLst>
      <p:ext uri="{BB962C8B-B14F-4D97-AF65-F5344CB8AC3E}">
        <p14:creationId xmlns:p14="http://schemas.microsoft.com/office/powerpoint/2010/main" val="355177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A8BACE6B-D962-4A2A-24BB-84F1E4718D97}"/>
              </a:ext>
            </a:extLst>
          </p:cNvPr>
          <p:cNvSpPr/>
          <p:nvPr/>
        </p:nvSpPr>
        <p:spPr>
          <a:xfrm>
            <a:off x="395445" y="3709803"/>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7" name="Rectangle 6">
            <a:extLst>
              <a:ext uri="{FF2B5EF4-FFF2-40B4-BE49-F238E27FC236}">
                <a16:creationId xmlns:a16="http://schemas.microsoft.com/office/drawing/2014/main" id="{14E01BCA-9C06-9426-53B6-32A304A4A41B}"/>
              </a:ext>
            </a:extLst>
          </p:cNvPr>
          <p:cNvSpPr/>
          <p:nvPr/>
        </p:nvSpPr>
        <p:spPr>
          <a:xfrm>
            <a:off x="1411108" y="3709802"/>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8" name="Rectangle 7">
            <a:extLst>
              <a:ext uri="{FF2B5EF4-FFF2-40B4-BE49-F238E27FC236}">
                <a16:creationId xmlns:a16="http://schemas.microsoft.com/office/drawing/2014/main" id="{89128569-DF2D-7E3E-EB8A-E8E6B92D9313}"/>
              </a:ext>
            </a:extLst>
          </p:cNvPr>
          <p:cNvSpPr/>
          <p:nvPr/>
        </p:nvSpPr>
        <p:spPr>
          <a:xfrm>
            <a:off x="2426771"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9" name="Rectangle 8">
            <a:extLst>
              <a:ext uri="{FF2B5EF4-FFF2-40B4-BE49-F238E27FC236}">
                <a16:creationId xmlns:a16="http://schemas.microsoft.com/office/drawing/2014/main" id="{338E048B-5764-006B-5E04-34DDA281C570}"/>
              </a:ext>
            </a:extLst>
          </p:cNvPr>
          <p:cNvSpPr/>
          <p:nvPr/>
        </p:nvSpPr>
        <p:spPr>
          <a:xfrm>
            <a:off x="344243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10" name="Rectangle 9">
            <a:extLst>
              <a:ext uri="{FF2B5EF4-FFF2-40B4-BE49-F238E27FC236}">
                <a16:creationId xmlns:a16="http://schemas.microsoft.com/office/drawing/2014/main" id="{A2C77F98-FABD-D343-4EDC-D54937DF2E90}"/>
              </a:ext>
            </a:extLst>
          </p:cNvPr>
          <p:cNvSpPr/>
          <p:nvPr/>
        </p:nvSpPr>
        <p:spPr>
          <a:xfrm>
            <a:off x="444601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11" name="Rectangle 10">
            <a:extLst>
              <a:ext uri="{FF2B5EF4-FFF2-40B4-BE49-F238E27FC236}">
                <a16:creationId xmlns:a16="http://schemas.microsoft.com/office/drawing/2014/main" id="{392A7173-CABB-97EB-CB31-F85A7EC790A6}"/>
              </a:ext>
            </a:extLst>
          </p:cNvPr>
          <p:cNvSpPr/>
          <p:nvPr/>
        </p:nvSpPr>
        <p:spPr>
          <a:xfrm>
            <a:off x="544959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12" name="Rectangle 11">
            <a:extLst>
              <a:ext uri="{FF2B5EF4-FFF2-40B4-BE49-F238E27FC236}">
                <a16:creationId xmlns:a16="http://schemas.microsoft.com/office/drawing/2014/main" id="{9795CC9C-65FD-265E-EBA0-5259D3CEE49A}"/>
              </a:ext>
            </a:extLst>
          </p:cNvPr>
          <p:cNvSpPr/>
          <p:nvPr/>
        </p:nvSpPr>
        <p:spPr>
          <a:xfrm>
            <a:off x="645317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13" name="Rectangle 12">
            <a:extLst>
              <a:ext uri="{FF2B5EF4-FFF2-40B4-BE49-F238E27FC236}">
                <a16:creationId xmlns:a16="http://schemas.microsoft.com/office/drawing/2014/main" id="{D40EE5CB-C498-CDBB-83C2-947B1399F9FE}"/>
              </a:ext>
            </a:extLst>
          </p:cNvPr>
          <p:cNvSpPr/>
          <p:nvPr/>
        </p:nvSpPr>
        <p:spPr>
          <a:xfrm>
            <a:off x="7468837" y="3709800"/>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cxnSp>
        <p:nvCxnSpPr>
          <p:cNvPr id="14" name="Straight Arrow Connector 13">
            <a:extLst>
              <a:ext uri="{FF2B5EF4-FFF2-40B4-BE49-F238E27FC236}">
                <a16:creationId xmlns:a16="http://schemas.microsoft.com/office/drawing/2014/main" id="{46213E88-4B01-ABB7-E441-88A1C19AE0D2}"/>
              </a:ext>
            </a:extLst>
          </p:cNvPr>
          <p:cNvCxnSpPr>
            <a:cxnSpLocks/>
          </p:cNvCxnSpPr>
          <p:nvPr/>
        </p:nvCxnSpPr>
        <p:spPr>
          <a:xfrm flipV="1">
            <a:off x="787078"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3F261D-ABF4-EA72-676C-A265FF2E36DE}"/>
              </a:ext>
            </a:extLst>
          </p:cNvPr>
          <p:cNvSpPr txBox="1"/>
          <p:nvPr/>
        </p:nvSpPr>
        <p:spPr>
          <a:xfrm>
            <a:off x="319093" y="525675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6" name="Straight Arrow Connector 15">
            <a:extLst>
              <a:ext uri="{FF2B5EF4-FFF2-40B4-BE49-F238E27FC236}">
                <a16:creationId xmlns:a16="http://schemas.microsoft.com/office/drawing/2014/main" id="{5E6AB415-4B21-1C2A-124F-F8F3BFE2F688}"/>
              </a:ext>
            </a:extLst>
          </p:cNvPr>
          <p:cNvCxnSpPr>
            <a:cxnSpLocks/>
          </p:cNvCxnSpPr>
          <p:nvPr/>
        </p:nvCxnSpPr>
        <p:spPr>
          <a:xfrm flipV="1">
            <a:off x="2791427"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927664-D5F0-B910-7FAD-B3375AC0A69F}"/>
              </a:ext>
            </a:extLst>
          </p:cNvPr>
          <p:cNvSpPr txBox="1"/>
          <p:nvPr/>
        </p:nvSpPr>
        <p:spPr>
          <a:xfrm>
            <a:off x="2228882" y="5225970"/>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
        <p:nvSpPr>
          <p:cNvPr id="18" name="TextBox 17">
            <a:extLst>
              <a:ext uri="{FF2B5EF4-FFF2-40B4-BE49-F238E27FC236}">
                <a16:creationId xmlns:a16="http://schemas.microsoft.com/office/drawing/2014/main" id="{BDAE8D17-4D9E-56B8-CF05-01DE3E8E7BA2}"/>
              </a:ext>
            </a:extLst>
          </p:cNvPr>
          <p:cNvSpPr txBox="1"/>
          <p:nvPr/>
        </p:nvSpPr>
        <p:spPr>
          <a:xfrm>
            <a:off x="8904097" y="3644124"/>
            <a:ext cx="4155310"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4&gt;2</a:t>
            </a:r>
          </a:p>
        </p:txBody>
      </p:sp>
      <p:sp>
        <p:nvSpPr>
          <p:cNvPr id="4" name="TextBox 3">
            <a:extLst>
              <a:ext uri="{FF2B5EF4-FFF2-40B4-BE49-F238E27FC236}">
                <a16:creationId xmlns:a16="http://schemas.microsoft.com/office/drawing/2014/main" id="{C35BF45C-FFE1-AB3B-3BBE-E474D633E7E9}"/>
              </a:ext>
            </a:extLst>
          </p:cNvPr>
          <p:cNvSpPr txBox="1"/>
          <p:nvPr/>
        </p:nvSpPr>
        <p:spPr>
          <a:xfrm>
            <a:off x="-1926428" y="2825031"/>
            <a:ext cx="4155310"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MID = 2</a:t>
            </a:r>
          </a:p>
        </p:txBody>
      </p:sp>
    </p:spTree>
    <p:extLst>
      <p:ext uri="{BB962C8B-B14F-4D97-AF65-F5344CB8AC3E}">
        <p14:creationId xmlns:p14="http://schemas.microsoft.com/office/powerpoint/2010/main" val="1971714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A8BACE6B-D962-4A2A-24BB-84F1E4718D97}"/>
              </a:ext>
            </a:extLst>
          </p:cNvPr>
          <p:cNvSpPr/>
          <p:nvPr/>
        </p:nvSpPr>
        <p:spPr>
          <a:xfrm>
            <a:off x="395445" y="3709803"/>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7" name="Rectangle 6">
            <a:extLst>
              <a:ext uri="{FF2B5EF4-FFF2-40B4-BE49-F238E27FC236}">
                <a16:creationId xmlns:a16="http://schemas.microsoft.com/office/drawing/2014/main" id="{14E01BCA-9C06-9426-53B6-32A304A4A41B}"/>
              </a:ext>
            </a:extLst>
          </p:cNvPr>
          <p:cNvSpPr/>
          <p:nvPr/>
        </p:nvSpPr>
        <p:spPr>
          <a:xfrm>
            <a:off x="1411108" y="3709802"/>
            <a:ext cx="642282" cy="642282"/>
          </a:xfrm>
          <a:prstGeom prst="rect">
            <a:avLst/>
          </a:prstGeom>
          <a:solidFill>
            <a:srgbClr val="232D3F"/>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8" name="Rectangle 7">
            <a:extLst>
              <a:ext uri="{FF2B5EF4-FFF2-40B4-BE49-F238E27FC236}">
                <a16:creationId xmlns:a16="http://schemas.microsoft.com/office/drawing/2014/main" id="{89128569-DF2D-7E3E-EB8A-E8E6B92D9313}"/>
              </a:ext>
            </a:extLst>
          </p:cNvPr>
          <p:cNvSpPr/>
          <p:nvPr/>
        </p:nvSpPr>
        <p:spPr>
          <a:xfrm>
            <a:off x="2426771"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9" name="Rectangle 8">
            <a:extLst>
              <a:ext uri="{FF2B5EF4-FFF2-40B4-BE49-F238E27FC236}">
                <a16:creationId xmlns:a16="http://schemas.microsoft.com/office/drawing/2014/main" id="{338E048B-5764-006B-5E04-34DDA281C570}"/>
              </a:ext>
            </a:extLst>
          </p:cNvPr>
          <p:cNvSpPr/>
          <p:nvPr/>
        </p:nvSpPr>
        <p:spPr>
          <a:xfrm>
            <a:off x="344243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10" name="Rectangle 9">
            <a:extLst>
              <a:ext uri="{FF2B5EF4-FFF2-40B4-BE49-F238E27FC236}">
                <a16:creationId xmlns:a16="http://schemas.microsoft.com/office/drawing/2014/main" id="{A2C77F98-FABD-D343-4EDC-D54937DF2E90}"/>
              </a:ext>
            </a:extLst>
          </p:cNvPr>
          <p:cNvSpPr/>
          <p:nvPr/>
        </p:nvSpPr>
        <p:spPr>
          <a:xfrm>
            <a:off x="444601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11" name="Rectangle 10">
            <a:extLst>
              <a:ext uri="{FF2B5EF4-FFF2-40B4-BE49-F238E27FC236}">
                <a16:creationId xmlns:a16="http://schemas.microsoft.com/office/drawing/2014/main" id="{392A7173-CABB-97EB-CB31-F85A7EC790A6}"/>
              </a:ext>
            </a:extLst>
          </p:cNvPr>
          <p:cNvSpPr/>
          <p:nvPr/>
        </p:nvSpPr>
        <p:spPr>
          <a:xfrm>
            <a:off x="544959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12" name="Rectangle 11">
            <a:extLst>
              <a:ext uri="{FF2B5EF4-FFF2-40B4-BE49-F238E27FC236}">
                <a16:creationId xmlns:a16="http://schemas.microsoft.com/office/drawing/2014/main" id="{9795CC9C-65FD-265E-EBA0-5259D3CEE49A}"/>
              </a:ext>
            </a:extLst>
          </p:cNvPr>
          <p:cNvSpPr/>
          <p:nvPr/>
        </p:nvSpPr>
        <p:spPr>
          <a:xfrm>
            <a:off x="6453174" y="370980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13" name="Rectangle 12">
            <a:extLst>
              <a:ext uri="{FF2B5EF4-FFF2-40B4-BE49-F238E27FC236}">
                <a16:creationId xmlns:a16="http://schemas.microsoft.com/office/drawing/2014/main" id="{D40EE5CB-C498-CDBB-83C2-947B1399F9FE}"/>
              </a:ext>
            </a:extLst>
          </p:cNvPr>
          <p:cNvSpPr/>
          <p:nvPr/>
        </p:nvSpPr>
        <p:spPr>
          <a:xfrm>
            <a:off x="7468837" y="3709800"/>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cxnSp>
        <p:nvCxnSpPr>
          <p:cNvPr id="14" name="Straight Arrow Connector 13">
            <a:extLst>
              <a:ext uri="{FF2B5EF4-FFF2-40B4-BE49-F238E27FC236}">
                <a16:creationId xmlns:a16="http://schemas.microsoft.com/office/drawing/2014/main" id="{46213E88-4B01-ABB7-E441-88A1C19AE0D2}"/>
              </a:ext>
            </a:extLst>
          </p:cNvPr>
          <p:cNvCxnSpPr>
            <a:cxnSpLocks/>
          </p:cNvCxnSpPr>
          <p:nvPr/>
        </p:nvCxnSpPr>
        <p:spPr>
          <a:xfrm flipV="1">
            <a:off x="787078"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3F261D-ABF4-EA72-676C-A265FF2E36DE}"/>
              </a:ext>
            </a:extLst>
          </p:cNvPr>
          <p:cNvSpPr txBox="1"/>
          <p:nvPr/>
        </p:nvSpPr>
        <p:spPr>
          <a:xfrm>
            <a:off x="319093" y="525675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6" name="Straight Arrow Connector 15">
            <a:extLst>
              <a:ext uri="{FF2B5EF4-FFF2-40B4-BE49-F238E27FC236}">
                <a16:creationId xmlns:a16="http://schemas.microsoft.com/office/drawing/2014/main" id="{5E6AB415-4B21-1C2A-124F-F8F3BFE2F688}"/>
              </a:ext>
            </a:extLst>
          </p:cNvPr>
          <p:cNvCxnSpPr>
            <a:cxnSpLocks/>
          </p:cNvCxnSpPr>
          <p:nvPr/>
        </p:nvCxnSpPr>
        <p:spPr>
          <a:xfrm flipV="1">
            <a:off x="2791427"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927664-D5F0-B910-7FAD-B3375AC0A69F}"/>
              </a:ext>
            </a:extLst>
          </p:cNvPr>
          <p:cNvSpPr txBox="1"/>
          <p:nvPr/>
        </p:nvSpPr>
        <p:spPr>
          <a:xfrm>
            <a:off x="2228882" y="5225970"/>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
        <p:nvSpPr>
          <p:cNvPr id="18" name="TextBox 17">
            <a:extLst>
              <a:ext uri="{FF2B5EF4-FFF2-40B4-BE49-F238E27FC236}">
                <a16:creationId xmlns:a16="http://schemas.microsoft.com/office/drawing/2014/main" id="{BDAE8D17-4D9E-56B8-CF05-01DE3E8E7BA2}"/>
              </a:ext>
            </a:extLst>
          </p:cNvPr>
          <p:cNvSpPr txBox="1"/>
          <p:nvPr/>
        </p:nvSpPr>
        <p:spPr>
          <a:xfrm>
            <a:off x="3313527" y="2724910"/>
            <a:ext cx="4155310"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MID = 2</a:t>
            </a:r>
          </a:p>
        </p:txBody>
      </p:sp>
    </p:spTree>
    <p:extLst>
      <p:ext uri="{BB962C8B-B14F-4D97-AF65-F5344CB8AC3E}">
        <p14:creationId xmlns:p14="http://schemas.microsoft.com/office/powerpoint/2010/main" val="2487869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647AF-7AF9-CB0D-9141-499480650FED}"/>
              </a:ext>
            </a:extLst>
          </p:cNvPr>
          <p:cNvSpPr txBox="1"/>
          <p:nvPr/>
        </p:nvSpPr>
        <p:spPr>
          <a:xfrm>
            <a:off x="252412" y="2921168"/>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TERPOLATION SEARCH</a:t>
            </a:r>
          </a:p>
        </p:txBody>
      </p:sp>
      <p:sp>
        <p:nvSpPr>
          <p:cNvPr id="9" name="TextBox 8">
            <a:extLst>
              <a:ext uri="{FF2B5EF4-FFF2-40B4-BE49-F238E27FC236}">
                <a16:creationId xmlns:a16="http://schemas.microsoft.com/office/drawing/2014/main" id="{7633E8CB-33D2-00C4-8A83-6B794BF9A831}"/>
              </a:ext>
            </a:extLst>
          </p:cNvPr>
          <p:cNvSpPr txBox="1"/>
          <p:nvPr/>
        </p:nvSpPr>
        <p:spPr>
          <a:xfrm>
            <a:off x="252412"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INARY SEARCH</a:t>
            </a:r>
          </a:p>
        </p:txBody>
      </p:sp>
    </p:spTree>
    <p:extLst>
      <p:ext uri="{BB962C8B-B14F-4D97-AF65-F5344CB8AC3E}">
        <p14:creationId xmlns:p14="http://schemas.microsoft.com/office/powerpoint/2010/main" val="3055774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96745" y="2950219"/>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6" name="Rectangle 5">
            <a:extLst>
              <a:ext uri="{FF2B5EF4-FFF2-40B4-BE49-F238E27FC236}">
                <a16:creationId xmlns:a16="http://schemas.microsoft.com/office/drawing/2014/main" id="{A8BACE6B-D962-4A2A-24BB-84F1E4718D97}"/>
              </a:ext>
            </a:extLst>
          </p:cNvPr>
          <p:cNvSpPr/>
          <p:nvPr/>
        </p:nvSpPr>
        <p:spPr>
          <a:xfrm>
            <a:off x="395445" y="3709803"/>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1</a:t>
            </a:r>
          </a:p>
        </p:txBody>
      </p:sp>
      <p:sp>
        <p:nvSpPr>
          <p:cNvPr id="7" name="Rectangle 6">
            <a:extLst>
              <a:ext uri="{FF2B5EF4-FFF2-40B4-BE49-F238E27FC236}">
                <a16:creationId xmlns:a16="http://schemas.microsoft.com/office/drawing/2014/main" id="{14E01BCA-9C06-9426-53B6-32A304A4A41B}"/>
              </a:ext>
            </a:extLst>
          </p:cNvPr>
          <p:cNvSpPr/>
          <p:nvPr/>
        </p:nvSpPr>
        <p:spPr>
          <a:xfrm>
            <a:off x="1046413" y="3709800"/>
            <a:ext cx="642282" cy="642282"/>
          </a:xfrm>
          <a:prstGeom prst="rect">
            <a:avLst/>
          </a:prstGeom>
          <a:solidFill>
            <a:srgbClr val="232D3F"/>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8" name="Rectangle 7">
            <a:extLst>
              <a:ext uri="{FF2B5EF4-FFF2-40B4-BE49-F238E27FC236}">
                <a16:creationId xmlns:a16="http://schemas.microsoft.com/office/drawing/2014/main" id="{89128569-DF2D-7E3E-EB8A-E8E6B92D9313}"/>
              </a:ext>
            </a:extLst>
          </p:cNvPr>
          <p:cNvSpPr/>
          <p:nvPr/>
        </p:nvSpPr>
        <p:spPr>
          <a:xfrm>
            <a:off x="1688695" y="3709800"/>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3</a:t>
            </a:r>
          </a:p>
        </p:txBody>
      </p:sp>
      <p:sp>
        <p:nvSpPr>
          <p:cNvPr id="9" name="Rectangle 8">
            <a:extLst>
              <a:ext uri="{FF2B5EF4-FFF2-40B4-BE49-F238E27FC236}">
                <a16:creationId xmlns:a16="http://schemas.microsoft.com/office/drawing/2014/main" id="{338E048B-5764-006B-5E04-34DDA281C570}"/>
              </a:ext>
            </a:extLst>
          </p:cNvPr>
          <p:cNvSpPr/>
          <p:nvPr/>
        </p:nvSpPr>
        <p:spPr>
          <a:xfrm>
            <a:off x="2330977" y="3711411"/>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4</a:t>
            </a:r>
          </a:p>
        </p:txBody>
      </p:sp>
      <p:sp>
        <p:nvSpPr>
          <p:cNvPr id="10" name="Rectangle 9">
            <a:extLst>
              <a:ext uri="{FF2B5EF4-FFF2-40B4-BE49-F238E27FC236}">
                <a16:creationId xmlns:a16="http://schemas.microsoft.com/office/drawing/2014/main" id="{A2C77F98-FABD-D343-4EDC-D54937DF2E90}"/>
              </a:ext>
            </a:extLst>
          </p:cNvPr>
          <p:cNvSpPr/>
          <p:nvPr/>
        </p:nvSpPr>
        <p:spPr>
          <a:xfrm>
            <a:off x="2973061" y="3715976"/>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5</a:t>
            </a:r>
          </a:p>
        </p:txBody>
      </p:sp>
      <p:sp>
        <p:nvSpPr>
          <p:cNvPr id="11" name="Rectangle 10">
            <a:extLst>
              <a:ext uri="{FF2B5EF4-FFF2-40B4-BE49-F238E27FC236}">
                <a16:creationId xmlns:a16="http://schemas.microsoft.com/office/drawing/2014/main" id="{392A7173-CABB-97EB-CB31-F85A7EC790A6}"/>
              </a:ext>
            </a:extLst>
          </p:cNvPr>
          <p:cNvSpPr/>
          <p:nvPr/>
        </p:nvSpPr>
        <p:spPr>
          <a:xfrm>
            <a:off x="3624029" y="3715976"/>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6</a:t>
            </a:r>
          </a:p>
        </p:txBody>
      </p:sp>
      <p:sp>
        <p:nvSpPr>
          <p:cNvPr id="12" name="Rectangle 11">
            <a:extLst>
              <a:ext uri="{FF2B5EF4-FFF2-40B4-BE49-F238E27FC236}">
                <a16:creationId xmlns:a16="http://schemas.microsoft.com/office/drawing/2014/main" id="{9795CC9C-65FD-265E-EBA0-5259D3CEE49A}"/>
              </a:ext>
            </a:extLst>
          </p:cNvPr>
          <p:cNvSpPr/>
          <p:nvPr/>
        </p:nvSpPr>
        <p:spPr>
          <a:xfrm>
            <a:off x="4273250" y="3715976"/>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7</a:t>
            </a:r>
          </a:p>
        </p:txBody>
      </p:sp>
      <p:sp>
        <p:nvSpPr>
          <p:cNvPr id="13" name="Rectangle 12">
            <a:extLst>
              <a:ext uri="{FF2B5EF4-FFF2-40B4-BE49-F238E27FC236}">
                <a16:creationId xmlns:a16="http://schemas.microsoft.com/office/drawing/2014/main" id="{D40EE5CB-C498-CDBB-83C2-947B1399F9FE}"/>
              </a:ext>
            </a:extLst>
          </p:cNvPr>
          <p:cNvSpPr/>
          <p:nvPr/>
        </p:nvSpPr>
        <p:spPr>
          <a:xfrm>
            <a:off x="4922471" y="3714338"/>
            <a:ext cx="642282" cy="642282"/>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8</a:t>
            </a:r>
          </a:p>
        </p:txBody>
      </p:sp>
      <p:cxnSp>
        <p:nvCxnSpPr>
          <p:cNvPr id="14" name="Straight Arrow Connector 13">
            <a:extLst>
              <a:ext uri="{FF2B5EF4-FFF2-40B4-BE49-F238E27FC236}">
                <a16:creationId xmlns:a16="http://schemas.microsoft.com/office/drawing/2014/main" id="{46213E88-4B01-ABB7-E441-88A1C19AE0D2}"/>
              </a:ext>
            </a:extLst>
          </p:cNvPr>
          <p:cNvCxnSpPr>
            <a:cxnSpLocks/>
          </p:cNvCxnSpPr>
          <p:nvPr/>
        </p:nvCxnSpPr>
        <p:spPr>
          <a:xfrm flipV="1">
            <a:off x="787078"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3F261D-ABF4-EA72-676C-A265FF2E36DE}"/>
              </a:ext>
            </a:extLst>
          </p:cNvPr>
          <p:cNvSpPr txBox="1"/>
          <p:nvPr/>
        </p:nvSpPr>
        <p:spPr>
          <a:xfrm>
            <a:off x="319093" y="5256758"/>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L</a:t>
            </a:r>
          </a:p>
        </p:txBody>
      </p:sp>
      <p:cxnSp>
        <p:nvCxnSpPr>
          <p:cNvPr id="16" name="Straight Arrow Connector 15">
            <a:extLst>
              <a:ext uri="{FF2B5EF4-FFF2-40B4-BE49-F238E27FC236}">
                <a16:creationId xmlns:a16="http://schemas.microsoft.com/office/drawing/2014/main" id="{5E6AB415-4B21-1C2A-124F-F8F3BFE2F688}"/>
              </a:ext>
            </a:extLst>
          </p:cNvPr>
          <p:cNvCxnSpPr>
            <a:cxnSpLocks/>
          </p:cNvCxnSpPr>
          <p:nvPr/>
        </p:nvCxnSpPr>
        <p:spPr>
          <a:xfrm flipV="1">
            <a:off x="2791427" y="4722471"/>
            <a:ext cx="0" cy="1006998"/>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927664-D5F0-B910-7FAD-B3375AC0A69F}"/>
              </a:ext>
            </a:extLst>
          </p:cNvPr>
          <p:cNvSpPr txBox="1"/>
          <p:nvPr/>
        </p:nvSpPr>
        <p:spPr>
          <a:xfrm>
            <a:off x="2228882" y="5225970"/>
            <a:ext cx="3541853"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H</a:t>
            </a:r>
          </a:p>
        </p:txBody>
      </p:sp>
      <p:sp>
        <p:nvSpPr>
          <p:cNvPr id="2" name="TextBox 1">
            <a:extLst>
              <a:ext uri="{FF2B5EF4-FFF2-40B4-BE49-F238E27FC236}">
                <a16:creationId xmlns:a16="http://schemas.microsoft.com/office/drawing/2014/main" id="{6D4DDF23-A350-B527-B264-237097814353}"/>
              </a:ext>
            </a:extLst>
          </p:cNvPr>
          <p:cNvSpPr txBox="1"/>
          <p:nvPr/>
        </p:nvSpPr>
        <p:spPr>
          <a:xfrm>
            <a:off x="6627249" y="3594497"/>
            <a:ext cx="479191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Found it !</a:t>
            </a:r>
          </a:p>
        </p:txBody>
      </p:sp>
    </p:spTree>
    <p:extLst>
      <p:ext uri="{BB962C8B-B14F-4D97-AF65-F5344CB8AC3E}">
        <p14:creationId xmlns:p14="http://schemas.microsoft.com/office/powerpoint/2010/main" val="835027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96745" y="2950219"/>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C1A6D22-C733-A81B-845F-27DAAD165049}"/>
              </a:ext>
            </a:extLst>
          </p:cNvPr>
          <p:cNvSpPr txBox="1"/>
          <p:nvPr/>
        </p:nvSpPr>
        <p:spPr>
          <a:xfrm>
            <a:off x="1103454" y="1232585"/>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which always looks at the middle value, </a:t>
            </a:r>
            <a:r>
              <a:rPr lang="en-US" sz="2400" b="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7" name="Rectangle 6">
            <a:extLst>
              <a:ext uri="{FF2B5EF4-FFF2-40B4-BE49-F238E27FC236}">
                <a16:creationId xmlns:a16="http://schemas.microsoft.com/office/drawing/2014/main" id="{14E01BCA-9C06-9426-53B6-32A304A4A41B}"/>
              </a:ext>
            </a:extLst>
          </p:cNvPr>
          <p:cNvSpPr/>
          <p:nvPr/>
        </p:nvSpPr>
        <p:spPr>
          <a:xfrm>
            <a:off x="4674154" y="3260252"/>
            <a:ext cx="1314819" cy="1314819"/>
          </a:xfrm>
          <a:prstGeom prst="rect">
            <a:avLst/>
          </a:prstGeom>
          <a:solidFill>
            <a:srgbClr val="232D3F"/>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Roboto" panose="02000000000000000000" pitchFamily="2" charset="0"/>
                <a:ea typeface="Roboto" panose="02000000000000000000" pitchFamily="2" charset="0"/>
                <a:cs typeface="Roboto" panose="02000000000000000000" pitchFamily="2" charset="0"/>
              </a:rPr>
              <a:t>2</a:t>
            </a:r>
          </a:p>
        </p:txBody>
      </p:sp>
      <p:sp>
        <p:nvSpPr>
          <p:cNvPr id="2" name="TextBox 1">
            <a:extLst>
              <a:ext uri="{FF2B5EF4-FFF2-40B4-BE49-F238E27FC236}">
                <a16:creationId xmlns:a16="http://schemas.microsoft.com/office/drawing/2014/main" id="{6D4DDF23-A350-B527-B264-237097814353}"/>
              </a:ext>
            </a:extLst>
          </p:cNvPr>
          <p:cNvSpPr txBox="1"/>
          <p:nvPr/>
        </p:nvSpPr>
        <p:spPr>
          <a:xfrm>
            <a:off x="6627249" y="3594497"/>
            <a:ext cx="479191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Found it !</a:t>
            </a:r>
          </a:p>
        </p:txBody>
      </p:sp>
    </p:spTree>
    <p:extLst>
      <p:ext uri="{BB962C8B-B14F-4D97-AF65-F5344CB8AC3E}">
        <p14:creationId xmlns:p14="http://schemas.microsoft.com/office/powerpoint/2010/main" val="1975231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EF569060-B746-DD2A-E437-2C7F2FAB765C}"/>
              </a:ext>
            </a:extLst>
          </p:cNvPr>
          <p:cNvSpPr txBox="1"/>
          <p:nvPr/>
        </p:nvSpPr>
        <p:spPr>
          <a:xfrm>
            <a:off x="1010856" y="2459502"/>
            <a:ext cx="9549114" cy="1938992"/>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Unlike binary search, which always looks at the middle value, interpolation search considers the value of the search key. It aims to find the array's element that is closer to the search key, taking into account the key's value. This approach can potentially reduce the size of the problem more efficiently than binary search</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0307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0FE2D995-76D3-2941-0B64-7A62ED48066E}"/>
              </a:ext>
            </a:extLst>
          </p:cNvPr>
          <p:cNvSpPr txBox="1"/>
          <p:nvPr/>
        </p:nvSpPr>
        <p:spPr>
          <a:xfrm>
            <a:off x="1010856" y="2459502"/>
            <a:ext cx="9549114" cy="1938992"/>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Unlike binary search, which always looks at the middle value, interpolation search considers the value of the search key. </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It aims to find the array's element that is closer to the search key, taking into account the key's value. This approach can potentially reduce the size of the problem more efficiently than binary search</a:t>
            </a:r>
            <a:endParaRPr lang="en-US" sz="2400"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78228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endPar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EF569060-B746-DD2A-E437-2C7F2FAB765C}"/>
              </a:ext>
            </a:extLst>
          </p:cNvPr>
          <p:cNvSpPr txBox="1"/>
          <p:nvPr/>
        </p:nvSpPr>
        <p:spPr>
          <a:xfrm>
            <a:off x="1010856" y="2459502"/>
            <a:ext cx="9549114" cy="1938992"/>
          </a:xfrm>
          <a:prstGeom prst="rect">
            <a:avLst/>
          </a:prstGeom>
          <a:noFill/>
        </p:spPr>
        <p:txBody>
          <a:bodyPr wrap="square" rtlCol="0">
            <a:spAutoFit/>
          </a:bodyPr>
          <a:lstStyle/>
          <a:p>
            <a:r>
              <a:rPr lang="en-US" sz="2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Unlike binary search</a:t>
            </a:r>
            <a:r>
              <a:rPr lang="en-US" sz="2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which always looks at the middle value, interpolation search considers the value of the search key. It aims to find the array's element that is closer to the search key</a:t>
            </a:r>
            <a:r>
              <a:rPr lang="en-US" sz="2400" b="0" i="0" dirty="0">
                <a:solidFill>
                  <a:srgbClr val="008170"/>
                </a:solidFill>
                <a:effectLst/>
                <a:latin typeface="Roboto" panose="02000000000000000000" pitchFamily="2" charset="0"/>
                <a:ea typeface="Roboto" panose="02000000000000000000" pitchFamily="2" charset="0"/>
                <a:cs typeface="Roboto" panose="02000000000000000000" pitchFamily="2" charset="0"/>
              </a:rPr>
              <a:t>, taking into account the key's value. This approach can potentially reduce the size of the problem more efficiently than binary search</a:t>
            </a:r>
            <a:endParaRPr lang="en-US" sz="2400"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6901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a:t>
            </a:r>
            <a:r>
              <a:rPr lang="en-US" sz="2800" b="0" i="0" dirty="0">
                <a:solidFill>
                  <a:srgbClr val="0F0F0F"/>
                </a:solidFill>
                <a:effectLst/>
                <a:latin typeface="Söhne"/>
              </a:rPr>
              <a:t>, the array values increase linearly, forming a straight line between the leftmost element A[l] and the rightmost element A[r].</a:t>
            </a:r>
            <a:endParaRPr lang="en-US" sz="2800" b="1"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55663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 the array values increase linearly, </a:t>
            </a:r>
            <a:r>
              <a:rPr lang="en-US" sz="2800" b="0" i="0" dirty="0">
                <a:solidFill>
                  <a:srgbClr val="0F0F0F"/>
                </a:solidFill>
                <a:effectLst/>
                <a:latin typeface="Söhne"/>
              </a:rPr>
              <a:t>forming a straight line between the leftmost element A[l] and the rightmost element A[r].</a:t>
            </a:r>
            <a:endParaRPr lang="en-US" sz="2800" b="1"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6DCC5F7B-336C-A584-5291-595A5DAB3C54}"/>
              </a:ext>
            </a:extLst>
          </p:cNvPr>
          <p:cNvCxnSpPr/>
          <p:nvPr/>
        </p:nvCxnSpPr>
        <p:spPr>
          <a:xfrm flipV="1">
            <a:off x="2636519" y="7139940"/>
            <a:ext cx="0" cy="300228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F8C896-D893-A750-1487-279BE38551F7}"/>
              </a:ext>
            </a:extLst>
          </p:cNvPr>
          <p:cNvCxnSpPr/>
          <p:nvPr/>
        </p:nvCxnSpPr>
        <p:spPr>
          <a:xfrm>
            <a:off x="2636519" y="10142220"/>
            <a:ext cx="3710940" cy="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44435D-7919-AA91-94A5-35E81A8422B9}"/>
              </a:ext>
            </a:extLst>
          </p:cNvPr>
          <p:cNvCxnSpPr/>
          <p:nvPr/>
        </p:nvCxnSpPr>
        <p:spPr>
          <a:xfrm>
            <a:off x="-3230880" y="3890003"/>
            <a:ext cx="265176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3B5E3-58E8-4CD3-FD58-9682B4CEA524}"/>
              </a:ext>
            </a:extLst>
          </p:cNvPr>
          <p:cNvCxnSpPr/>
          <p:nvPr/>
        </p:nvCxnSpPr>
        <p:spPr>
          <a:xfrm>
            <a:off x="5334953" y="7499342"/>
            <a:ext cx="0" cy="23241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D5886C9-A6D3-0ADE-2B4E-A2D706AA67B6}"/>
              </a:ext>
            </a:extLst>
          </p:cNvPr>
          <p:cNvSpPr/>
          <p:nvPr/>
        </p:nvSpPr>
        <p:spPr>
          <a:xfrm>
            <a:off x="5297806" y="7180170"/>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487B0E-BFC5-6AE8-B542-26F7F0C2D063}"/>
              </a:ext>
            </a:extLst>
          </p:cNvPr>
          <p:cNvSpPr/>
          <p:nvPr/>
        </p:nvSpPr>
        <p:spPr>
          <a:xfrm>
            <a:off x="3522347" y="737235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3119679-9567-6601-8E34-22DAC6452BE1}"/>
              </a:ext>
            </a:extLst>
          </p:cNvPr>
          <p:cNvCxnSpPr>
            <a:cxnSpLocks/>
          </p:cNvCxnSpPr>
          <p:nvPr/>
        </p:nvCxnSpPr>
        <p:spPr>
          <a:xfrm>
            <a:off x="2756533" y="8017503"/>
            <a:ext cx="840107"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398F6-7EF8-1DCA-6F29-98B9492391DD}"/>
              </a:ext>
            </a:extLst>
          </p:cNvPr>
          <p:cNvCxnSpPr>
            <a:cxnSpLocks/>
          </p:cNvCxnSpPr>
          <p:nvPr/>
        </p:nvCxnSpPr>
        <p:spPr>
          <a:xfrm>
            <a:off x="3559492" y="8104493"/>
            <a:ext cx="0" cy="562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1C3F3-1F1C-28A4-E003-078DE742B956}"/>
              </a:ext>
            </a:extLst>
          </p:cNvPr>
          <p:cNvSpPr txBox="1"/>
          <p:nvPr/>
        </p:nvSpPr>
        <p:spPr>
          <a:xfrm>
            <a:off x="-898049" y="3901528"/>
            <a:ext cx="594360" cy="369332"/>
          </a:xfrm>
          <a:prstGeom prst="rect">
            <a:avLst/>
          </a:prstGeom>
          <a:noFill/>
        </p:spPr>
        <p:txBody>
          <a:bodyPr wrap="square" rtlCol="0">
            <a:spAutoFit/>
          </a:bodyPr>
          <a:lstStyle/>
          <a:p>
            <a:r>
              <a:rPr lang="en-US" dirty="0">
                <a:solidFill>
                  <a:srgbClr val="008170"/>
                </a:solidFill>
              </a:rPr>
              <a:t>A[r]</a:t>
            </a:r>
          </a:p>
        </p:txBody>
      </p:sp>
      <p:sp>
        <p:nvSpPr>
          <p:cNvPr id="23" name="TextBox 22">
            <a:extLst>
              <a:ext uri="{FF2B5EF4-FFF2-40B4-BE49-F238E27FC236}">
                <a16:creationId xmlns:a16="http://schemas.microsoft.com/office/drawing/2014/main" id="{B8DF953E-0524-404C-ADCF-F07959CC6AFF}"/>
              </a:ext>
            </a:extLst>
          </p:cNvPr>
          <p:cNvSpPr txBox="1"/>
          <p:nvPr/>
        </p:nvSpPr>
        <p:spPr>
          <a:xfrm>
            <a:off x="-1409541" y="4515148"/>
            <a:ext cx="594360" cy="369332"/>
          </a:xfrm>
          <a:prstGeom prst="rect">
            <a:avLst/>
          </a:prstGeom>
          <a:noFill/>
        </p:spPr>
        <p:txBody>
          <a:bodyPr wrap="square" rtlCol="0">
            <a:spAutoFit/>
          </a:bodyPr>
          <a:lstStyle/>
          <a:p>
            <a:r>
              <a:rPr lang="en-US" dirty="0">
                <a:solidFill>
                  <a:srgbClr val="008170"/>
                </a:solidFill>
              </a:rPr>
              <a:t>v</a:t>
            </a:r>
          </a:p>
        </p:txBody>
      </p:sp>
      <p:sp>
        <p:nvSpPr>
          <p:cNvPr id="24" name="TextBox 23">
            <a:extLst>
              <a:ext uri="{FF2B5EF4-FFF2-40B4-BE49-F238E27FC236}">
                <a16:creationId xmlns:a16="http://schemas.microsoft.com/office/drawing/2014/main" id="{214DCAC7-92D3-AFAA-1C65-FC02E020FAC0}"/>
              </a:ext>
            </a:extLst>
          </p:cNvPr>
          <p:cNvSpPr txBox="1"/>
          <p:nvPr/>
        </p:nvSpPr>
        <p:spPr>
          <a:xfrm>
            <a:off x="-1428273" y="5467664"/>
            <a:ext cx="594360" cy="369332"/>
          </a:xfrm>
          <a:prstGeom prst="rect">
            <a:avLst/>
          </a:prstGeom>
          <a:noFill/>
        </p:spPr>
        <p:txBody>
          <a:bodyPr wrap="square" rtlCol="0">
            <a:spAutoFit/>
          </a:bodyPr>
          <a:lstStyle/>
          <a:p>
            <a:r>
              <a:rPr lang="en-US" dirty="0">
                <a:solidFill>
                  <a:srgbClr val="008170"/>
                </a:solidFill>
              </a:rPr>
              <a:t>A[l]</a:t>
            </a:r>
          </a:p>
        </p:txBody>
      </p:sp>
      <p:cxnSp>
        <p:nvCxnSpPr>
          <p:cNvPr id="26" name="Straight Connector 25">
            <a:extLst>
              <a:ext uri="{FF2B5EF4-FFF2-40B4-BE49-F238E27FC236}">
                <a16:creationId xmlns:a16="http://schemas.microsoft.com/office/drawing/2014/main" id="{4B6B7028-0880-9EBA-AEE0-AF3E61C71F9F}"/>
              </a:ext>
            </a:extLst>
          </p:cNvPr>
          <p:cNvCxnSpPr>
            <a:cxnSpLocks/>
          </p:cNvCxnSpPr>
          <p:nvPr/>
        </p:nvCxnSpPr>
        <p:spPr>
          <a:xfrm>
            <a:off x="2563812" y="7499342"/>
            <a:ext cx="1991361" cy="0"/>
          </a:xfrm>
          <a:prstGeom prst="line">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0C476A-83AB-F0C5-1E1E-5242F7B017B0}"/>
              </a:ext>
            </a:extLst>
          </p:cNvPr>
          <p:cNvCxnSpPr>
            <a:cxnSpLocks/>
          </p:cNvCxnSpPr>
          <p:nvPr/>
        </p:nvCxnSpPr>
        <p:spPr>
          <a:xfrm>
            <a:off x="4665978" y="7041412"/>
            <a:ext cx="5240" cy="1670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3A17DE-36A2-297E-0485-FAEA95D6FE85}"/>
              </a:ext>
            </a:extLst>
          </p:cNvPr>
          <p:cNvCxnSpPr>
            <a:cxnSpLocks/>
          </p:cNvCxnSpPr>
          <p:nvPr/>
        </p:nvCxnSpPr>
        <p:spPr>
          <a:xfrm flipV="1">
            <a:off x="4130040" y="7499342"/>
            <a:ext cx="1693547" cy="1772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FD8964F-8EBA-0EC3-FDC7-34630F216945}"/>
              </a:ext>
            </a:extLst>
          </p:cNvPr>
          <p:cNvSpPr txBox="1"/>
          <p:nvPr/>
        </p:nvSpPr>
        <p:spPr>
          <a:xfrm>
            <a:off x="6700676" y="713001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index</a:t>
            </a:r>
          </a:p>
        </p:txBody>
      </p:sp>
      <p:sp>
        <p:nvSpPr>
          <p:cNvPr id="37" name="TextBox 36">
            <a:extLst>
              <a:ext uri="{FF2B5EF4-FFF2-40B4-BE49-F238E27FC236}">
                <a16:creationId xmlns:a16="http://schemas.microsoft.com/office/drawing/2014/main" id="{0ACCF9BB-B8E8-EF5E-A67B-8045085D65E3}"/>
              </a:ext>
            </a:extLst>
          </p:cNvPr>
          <p:cNvSpPr txBox="1"/>
          <p:nvPr/>
        </p:nvSpPr>
        <p:spPr>
          <a:xfrm>
            <a:off x="-1096170" y="284772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value</a:t>
            </a:r>
          </a:p>
        </p:txBody>
      </p:sp>
    </p:spTree>
    <p:extLst>
      <p:ext uri="{BB962C8B-B14F-4D97-AF65-F5344CB8AC3E}">
        <p14:creationId xmlns:p14="http://schemas.microsoft.com/office/powerpoint/2010/main" val="22590452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 the array values increase linearly, </a:t>
            </a:r>
            <a:r>
              <a:rPr lang="en-US" sz="2800" b="0" i="0" dirty="0">
                <a:solidFill>
                  <a:srgbClr val="0F0F0F"/>
                </a:solidFill>
                <a:effectLst/>
                <a:latin typeface="Söhne"/>
              </a:rPr>
              <a:t>forming a straight line between the leftmost element A[l] and the rightmost element A[r].</a:t>
            </a:r>
            <a:endParaRPr lang="en-US" sz="2800" b="1"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6DCC5F7B-336C-A584-5291-595A5DAB3C54}"/>
              </a:ext>
            </a:extLst>
          </p:cNvPr>
          <p:cNvCxnSpPr/>
          <p:nvPr/>
        </p:nvCxnSpPr>
        <p:spPr>
          <a:xfrm flipV="1">
            <a:off x="2682240" y="3223260"/>
            <a:ext cx="0" cy="300228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F8C896-D893-A750-1487-279BE38551F7}"/>
              </a:ext>
            </a:extLst>
          </p:cNvPr>
          <p:cNvCxnSpPr/>
          <p:nvPr/>
        </p:nvCxnSpPr>
        <p:spPr>
          <a:xfrm>
            <a:off x="2682240" y="6248400"/>
            <a:ext cx="3710940" cy="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44435D-7919-AA91-94A5-35E81A8422B9}"/>
              </a:ext>
            </a:extLst>
          </p:cNvPr>
          <p:cNvCxnSpPr/>
          <p:nvPr/>
        </p:nvCxnSpPr>
        <p:spPr>
          <a:xfrm>
            <a:off x="-2926080" y="3952861"/>
            <a:ext cx="265176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3B5E3-58E8-4CD3-FD58-9682B4CEA524}"/>
              </a:ext>
            </a:extLst>
          </p:cNvPr>
          <p:cNvCxnSpPr/>
          <p:nvPr/>
        </p:nvCxnSpPr>
        <p:spPr>
          <a:xfrm>
            <a:off x="5295900" y="7438383"/>
            <a:ext cx="0" cy="23241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D5886C9-A6D3-0ADE-2B4E-A2D706AA67B6}"/>
              </a:ext>
            </a:extLst>
          </p:cNvPr>
          <p:cNvSpPr/>
          <p:nvPr/>
        </p:nvSpPr>
        <p:spPr>
          <a:xfrm>
            <a:off x="-1049653" y="3702933"/>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487B0E-BFC5-6AE8-B542-26F7F0C2D063}"/>
              </a:ext>
            </a:extLst>
          </p:cNvPr>
          <p:cNvSpPr/>
          <p:nvPr/>
        </p:nvSpPr>
        <p:spPr>
          <a:xfrm>
            <a:off x="3522347" y="7808334"/>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3119679-9567-6601-8E34-22DAC6452BE1}"/>
              </a:ext>
            </a:extLst>
          </p:cNvPr>
          <p:cNvCxnSpPr>
            <a:cxnSpLocks/>
          </p:cNvCxnSpPr>
          <p:nvPr/>
        </p:nvCxnSpPr>
        <p:spPr>
          <a:xfrm>
            <a:off x="2613660" y="7438383"/>
            <a:ext cx="840107"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398F6-7EF8-1DCA-6F29-98B9492391DD}"/>
              </a:ext>
            </a:extLst>
          </p:cNvPr>
          <p:cNvCxnSpPr>
            <a:cxnSpLocks/>
          </p:cNvCxnSpPr>
          <p:nvPr/>
        </p:nvCxnSpPr>
        <p:spPr>
          <a:xfrm>
            <a:off x="3596640" y="7325713"/>
            <a:ext cx="0" cy="562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1C3F3-1F1C-28A4-E003-078DE742B956}"/>
              </a:ext>
            </a:extLst>
          </p:cNvPr>
          <p:cNvSpPr txBox="1"/>
          <p:nvPr/>
        </p:nvSpPr>
        <p:spPr>
          <a:xfrm>
            <a:off x="-1468276" y="4122794"/>
            <a:ext cx="594360" cy="369332"/>
          </a:xfrm>
          <a:prstGeom prst="rect">
            <a:avLst/>
          </a:prstGeom>
          <a:noFill/>
        </p:spPr>
        <p:txBody>
          <a:bodyPr wrap="square" rtlCol="0">
            <a:spAutoFit/>
          </a:bodyPr>
          <a:lstStyle/>
          <a:p>
            <a:r>
              <a:rPr lang="en-US" dirty="0">
                <a:solidFill>
                  <a:srgbClr val="008170"/>
                </a:solidFill>
              </a:rPr>
              <a:t>A[r]</a:t>
            </a:r>
          </a:p>
        </p:txBody>
      </p:sp>
      <p:sp>
        <p:nvSpPr>
          <p:cNvPr id="23" name="TextBox 22">
            <a:extLst>
              <a:ext uri="{FF2B5EF4-FFF2-40B4-BE49-F238E27FC236}">
                <a16:creationId xmlns:a16="http://schemas.microsoft.com/office/drawing/2014/main" id="{B8DF953E-0524-404C-ADCF-F07959CC6AFF}"/>
              </a:ext>
            </a:extLst>
          </p:cNvPr>
          <p:cNvSpPr txBox="1"/>
          <p:nvPr/>
        </p:nvSpPr>
        <p:spPr>
          <a:xfrm>
            <a:off x="-1644013" y="4492126"/>
            <a:ext cx="594360" cy="369332"/>
          </a:xfrm>
          <a:prstGeom prst="rect">
            <a:avLst/>
          </a:prstGeom>
          <a:noFill/>
        </p:spPr>
        <p:txBody>
          <a:bodyPr wrap="square" rtlCol="0">
            <a:spAutoFit/>
          </a:bodyPr>
          <a:lstStyle/>
          <a:p>
            <a:r>
              <a:rPr lang="en-US" dirty="0">
                <a:solidFill>
                  <a:srgbClr val="008170"/>
                </a:solidFill>
              </a:rPr>
              <a:t>v</a:t>
            </a:r>
          </a:p>
        </p:txBody>
      </p:sp>
      <p:sp>
        <p:nvSpPr>
          <p:cNvPr id="24" name="TextBox 23">
            <a:extLst>
              <a:ext uri="{FF2B5EF4-FFF2-40B4-BE49-F238E27FC236}">
                <a16:creationId xmlns:a16="http://schemas.microsoft.com/office/drawing/2014/main" id="{214DCAC7-92D3-AFAA-1C65-FC02E020FAC0}"/>
              </a:ext>
            </a:extLst>
          </p:cNvPr>
          <p:cNvSpPr txBox="1"/>
          <p:nvPr/>
        </p:nvSpPr>
        <p:spPr>
          <a:xfrm>
            <a:off x="-1897380" y="5400722"/>
            <a:ext cx="594360" cy="369332"/>
          </a:xfrm>
          <a:prstGeom prst="rect">
            <a:avLst/>
          </a:prstGeom>
          <a:noFill/>
        </p:spPr>
        <p:txBody>
          <a:bodyPr wrap="square" rtlCol="0">
            <a:spAutoFit/>
          </a:bodyPr>
          <a:lstStyle/>
          <a:p>
            <a:r>
              <a:rPr lang="en-US" dirty="0">
                <a:solidFill>
                  <a:srgbClr val="008170"/>
                </a:solidFill>
              </a:rPr>
              <a:t>A[l]</a:t>
            </a:r>
          </a:p>
        </p:txBody>
      </p:sp>
      <p:cxnSp>
        <p:nvCxnSpPr>
          <p:cNvPr id="26" name="Straight Connector 25">
            <a:extLst>
              <a:ext uri="{FF2B5EF4-FFF2-40B4-BE49-F238E27FC236}">
                <a16:creationId xmlns:a16="http://schemas.microsoft.com/office/drawing/2014/main" id="{4B6B7028-0880-9EBA-AEE0-AF3E61C71F9F}"/>
              </a:ext>
            </a:extLst>
          </p:cNvPr>
          <p:cNvCxnSpPr>
            <a:cxnSpLocks/>
          </p:cNvCxnSpPr>
          <p:nvPr/>
        </p:nvCxnSpPr>
        <p:spPr>
          <a:xfrm>
            <a:off x="2526666" y="7888330"/>
            <a:ext cx="1991361" cy="0"/>
          </a:xfrm>
          <a:prstGeom prst="line">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0C476A-83AB-F0C5-1E1E-5242F7B017B0}"/>
              </a:ext>
            </a:extLst>
          </p:cNvPr>
          <p:cNvCxnSpPr>
            <a:cxnSpLocks/>
          </p:cNvCxnSpPr>
          <p:nvPr/>
        </p:nvCxnSpPr>
        <p:spPr>
          <a:xfrm>
            <a:off x="4537710" y="8098182"/>
            <a:ext cx="5240" cy="1670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3A17DE-36A2-297E-0485-FAEA95D6FE85}"/>
              </a:ext>
            </a:extLst>
          </p:cNvPr>
          <p:cNvCxnSpPr>
            <a:cxnSpLocks/>
          </p:cNvCxnSpPr>
          <p:nvPr/>
        </p:nvCxnSpPr>
        <p:spPr>
          <a:xfrm flipV="1">
            <a:off x="3559493" y="7546306"/>
            <a:ext cx="1693547" cy="1772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FD8964F-8EBA-0EC3-FDC7-34630F216945}"/>
              </a:ext>
            </a:extLst>
          </p:cNvPr>
          <p:cNvSpPr txBox="1"/>
          <p:nvPr/>
        </p:nvSpPr>
        <p:spPr>
          <a:xfrm>
            <a:off x="6535577" y="6040874"/>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index</a:t>
            </a:r>
          </a:p>
        </p:txBody>
      </p:sp>
      <p:sp>
        <p:nvSpPr>
          <p:cNvPr id="37" name="TextBox 36">
            <a:extLst>
              <a:ext uri="{FF2B5EF4-FFF2-40B4-BE49-F238E27FC236}">
                <a16:creationId xmlns:a16="http://schemas.microsoft.com/office/drawing/2014/main" id="{0ACCF9BB-B8E8-EF5E-A67B-8045085D65E3}"/>
              </a:ext>
            </a:extLst>
          </p:cNvPr>
          <p:cNvSpPr txBox="1"/>
          <p:nvPr/>
        </p:nvSpPr>
        <p:spPr>
          <a:xfrm>
            <a:off x="2309812" y="290367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value</a:t>
            </a:r>
          </a:p>
        </p:txBody>
      </p:sp>
    </p:spTree>
    <p:extLst>
      <p:ext uri="{BB962C8B-B14F-4D97-AF65-F5344CB8AC3E}">
        <p14:creationId xmlns:p14="http://schemas.microsoft.com/office/powerpoint/2010/main" val="4233677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 the array values increase linearly, </a:t>
            </a:r>
            <a:r>
              <a:rPr lang="en-US" sz="2800" b="0" i="0" dirty="0">
                <a:solidFill>
                  <a:srgbClr val="0F0F0F"/>
                </a:solidFill>
                <a:effectLst/>
                <a:latin typeface="Söhne"/>
              </a:rPr>
              <a:t>forming a straight line between the leftmost element A[l] and the rightmost element A[r].</a:t>
            </a:r>
            <a:endParaRPr lang="en-US" sz="2800" b="1"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6DCC5F7B-336C-A584-5291-595A5DAB3C54}"/>
              </a:ext>
            </a:extLst>
          </p:cNvPr>
          <p:cNvCxnSpPr/>
          <p:nvPr/>
        </p:nvCxnSpPr>
        <p:spPr>
          <a:xfrm flipV="1">
            <a:off x="2682240" y="3223260"/>
            <a:ext cx="0" cy="300228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F8C896-D893-A750-1487-279BE38551F7}"/>
              </a:ext>
            </a:extLst>
          </p:cNvPr>
          <p:cNvCxnSpPr/>
          <p:nvPr/>
        </p:nvCxnSpPr>
        <p:spPr>
          <a:xfrm>
            <a:off x="2682240" y="6248400"/>
            <a:ext cx="3710940" cy="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44435D-7919-AA91-94A5-35E81A8422B9}"/>
              </a:ext>
            </a:extLst>
          </p:cNvPr>
          <p:cNvCxnSpPr/>
          <p:nvPr/>
        </p:nvCxnSpPr>
        <p:spPr>
          <a:xfrm>
            <a:off x="2682240" y="3909060"/>
            <a:ext cx="265176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3B5E3-58E8-4CD3-FD58-9682B4CEA524}"/>
              </a:ext>
            </a:extLst>
          </p:cNvPr>
          <p:cNvCxnSpPr/>
          <p:nvPr/>
        </p:nvCxnSpPr>
        <p:spPr>
          <a:xfrm>
            <a:off x="5341620" y="3901440"/>
            <a:ext cx="0" cy="23241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D5886C9-A6D3-0ADE-2B4E-A2D706AA67B6}"/>
              </a:ext>
            </a:extLst>
          </p:cNvPr>
          <p:cNvSpPr/>
          <p:nvPr/>
        </p:nvSpPr>
        <p:spPr>
          <a:xfrm>
            <a:off x="5290187" y="387286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487B0E-BFC5-6AE8-B542-26F7F0C2D063}"/>
              </a:ext>
            </a:extLst>
          </p:cNvPr>
          <p:cNvSpPr/>
          <p:nvPr/>
        </p:nvSpPr>
        <p:spPr>
          <a:xfrm>
            <a:off x="3522347" y="564578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3119679-9567-6601-8E34-22DAC6452BE1}"/>
              </a:ext>
            </a:extLst>
          </p:cNvPr>
          <p:cNvCxnSpPr>
            <a:endCxn id="15" idx="1"/>
          </p:cNvCxnSpPr>
          <p:nvPr/>
        </p:nvCxnSpPr>
        <p:spPr>
          <a:xfrm>
            <a:off x="2682240" y="5685783"/>
            <a:ext cx="840107"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398F6-7EF8-1DCA-6F29-98B9492391DD}"/>
              </a:ext>
            </a:extLst>
          </p:cNvPr>
          <p:cNvCxnSpPr>
            <a:cxnSpLocks/>
          </p:cNvCxnSpPr>
          <p:nvPr/>
        </p:nvCxnSpPr>
        <p:spPr>
          <a:xfrm>
            <a:off x="3559493" y="5685783"/>
            <a:ext cx="0" cy="562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1C3F3-1F1C-28A4-E003-078DE742B956}"/>
              </a:ext>
            </a:extLst>
          </p:cNvPr>
          <p:cNvSpPr txBox="1"/>
          <p:nvPr/>
        </p:nvSpPr>
        <p:spPr>
          <a:xfrm>
            <a:off x="-1062513" y="3768195"/>
            <a:ext cx="594360" cy="369332"/>
          </a:xfrm>
          <a:prstGeom prst="rect">
            <a:avLst/>
          </a:prstGeom>
          <a:noFill/>
        </p:spPr>
        <p:txBody>
          <a:bodyPr wrap="square" rtlCol="0">
            <a:spAutoFit/>
          </a:bodyPr>
          <a:lstStyle/>
          <a:p>
            <a:r>
              <a:rPr lang="en-US" dirty="0">
                <a:solidFill>
                  <a:srgbClr val="008170"/>
                </a:solidFill>
              </a:rPr>
              <a:t>A[r]</a:t>
            </a:r>
          </a:p>
        </p:txBody>
      </p:sp>
      <p:sp>
        <p:nvSpPr>
          <p:cNvPr id="23" name="TextBox 22">
            <a:extLst>
              <a:ext uri="{FF2B5EF4-FFF2-40B4-BE49-F238E27FC236}">
                <a16:creationId xmlns:a16="http://schemas.microsoft.com/office/drawing/2014/main" id="{B8DF953E-0524-404C-ADCF-F07959CC6AFF}"/>
              </a:ext>
            </a:extLst>
          </p:cNvPr>
          <p:cNvSpPr txBox="1"/>
          <p:nvPr/>
        </p:nvSpPr>
        <p:spPr>
          <a:xfrm>
            <a:off x="-1062513" y="4539734"/>
            <a:ext cx="594360" cy="369332"/>
          </a:xfrm>
          <a:prstGeom prst="rect">
            <a:avLst/>
          </a:prstGeom>
          <a:noFill/>
        </p:spPr>
        <p:txBody>
          <a:bodyPr wrap="square" rtlCol="0">
            <a:spAutoFit/>
          </a:bodyPr>
          <a:lstStyle/>
          <a:p>
            <a:r>
              <a:rPr lang="en-US" dirty="0">
                <a:solidFill>
                  <a:srgbClr val="008170"/>
                </a:solidFill>
              </a:rPr>
              <a:t>v</a:t>
            </a:r>
          </a:p>
        </p:txBody>
      </p:sp>
      <p:sp>
        <p:nvSpPr>
          <p:cNvPr id="24" name="TextBox 23">
            <a:extLst>
              <a:ext uri="{FF2B5EF4-FFF2-40B4-BE49-F238E27FC236}">
                <a16:creationId xmlns:a16="http://schemas.microsoft.com/office/drawing/2014/main" id="{214DCAC7-92D3-AFAA-1C65-FC02E020FAC0}"/>
              </a:ext>
            </a:extLst>
          </p:cNvPr>
          <p:cNvSpPr txBox="1"/>
          <p:nvPr/>
        </p:nvSpPr>
        <p:spPr>
          <a:xfrm>
            <a:off x="-1062513" y="5431105"/>
            <a:ext cx="594360" cy="369332"/>
          </a:xfrm>
          <a:prstGeom prst="rect">
            <a:avLst/>
          </a:prstGeom>
          <a:noFill/>
        </p:spPr>
        <p:txBody>
          <a:bodyPr wrap="square" rtlCol="0">
            <a:spAutoFit/>
          </a:bodyPr>
          <a:lstStyle/>
          <a:p>
            <a:r>
              <a:rPr lang="en-US" dirty="0">
                <a:solidFill>
                  <a:srgbClr val="008170"/>
                </a:solidFill>
              </a:rPr>
              <a:t>A[l]</a:t>
            </a:r>
          </a:p>
        </p:txBody>
      </p:sp>
      <p:cxnSp>
        <p:nvCxnSpPr>
          <p:cNvPr id="26" name="Straight Connector 25">
            <a:extLst>
              <a:ext uri="{FF2B5EF4-FFF2-40B4-BE49-F238E27FC236}">
                <a16:creationId xmlns:a16="http://schemas.microsoft.com/office/drawing/2014/main" id="{4B6B7028-0880-9EBA-AEE0-AF3E61C71F9F}"/>
              </a:ext>
            </a:extLst>
          </p:cNvPr>
          <p:cNvCxnSpPr>
            <a:cxnSpLocks/>
          </p:cNvCxnSpPr>
          <p:nvPr/>
        </p:nvCxnSpPr>
        <p:spPr>
          <a:xfrm>
            <a:off x="2682239" y="4566010"/>
            <a:ext cx="1991361" cy="0"/>
          </a:xfrm>
          <a:prstGeom prst="line">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0C476A-83AB-F0C5-1E1E-5242F7B017B0}"/>
              </a:ext>
            </a:extLst>
          </p:cNvPr>
          <p:cNvCxnSpPr>
            <a:cxnSpLocks/>
          </p:cNvCxnSpPr>
          <p:nvPr/>
        </p:nvCxnSpPr>
        <p:spPr>
          <a:xfrm>
            <a:off x="4665741" y="4566010"/>
            <a:ext cx="5240" cy="1670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3A17DE-36A2-297E-0485-FAEA95D6FE85}"/>
              </a:ext>
            </a:extLst>
          </p:cNvPr>
          <p:cNvCxnSpPr>
            <a:cxnSpLocks/>
          </p:cNvCxnSpPr>
          <p:nvPr/>
        </p:nvCxnSpPr>
        <p:spPr>
          <a:xfrm flipV="1">
            <a:off x="3413760" y="7919359"/>
            <a:ext cx="1693547" cy="1772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FD8964F-8EBA-0EC3-FDC7-34630F216945}"/>
              </a:ext>
            </a:extLst>
          </p:cNvPr>
          <p:cNvSpPr txBox="1"/>
          <p:nvPr/>
        </p:nvSpPr>
        <p:spPr>
          <a:xfrm>
            <a:off x="6535577" y="6040874"/>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index</a:t>
            </a:r>
          </a:p>
        </p:txBody>
      </p:sp>
      <p:sp>
        <p:nvSpPr>
          <p:cNvPr id="37" name="TextBox 36">
            <a:extLst>
              <a:ext uri="{FF2B5EF4-FFF2-40B4-BE49-F238E27FC236}">
                <a16:creationId xmlns:a16="http://schemas.microsoft.com/office/drawing/2014/main" id="{0ACCF9BB-B8E8-EF5E-A67B-8045085D65E3}"/>
              </a:ext>
            </a:extLst>
          </p:cNvPr>
          <p:cNvSpPr txBox="1"/>
          <p:nvPr/>
        </p:nvSpPr>
        <p:spPr>
          <a:xfrm>
            <a:off x="2309812" y="290367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value</a:t>
            </a:r>
          </a:p>
        </p:txBody>
      </p:sp>
    </p:spTree>
    <p:extLst>
      <p:ext uri="{BB962C8B-B14F-4D97-AF65-F5344CB8AC3E}">
        <p14:creationId xmlns:p14="http://schemas.microsoft.com/office/powerpoint/2010/main" val="280619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 the array values increase linearly, </a:t>
            </a:r>
            <a:r>
              <a:rPr lang="en-US" sz="2800" b="0" i="0" dirty="0">
                <a:solidFill>
                  <a:srgbClr val="0F0F0F"/>
                </a:solidFill>
                <a:effectLst/>
                <a:latin typeface="Söhne"/>
              </a:rPr>
              <a:t>forming a straight line between the leftmost element A[l] and the rightmost element A[r].</a:t>
            </a:r>
            <a:endParaRPr lang="en-US" sz="2800" b="1"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6DCC5F7B-336C-A584-5291-595A5DAB3C54}"/>
              </a:ext>
            </a:extLst>
          </p:cNvPr>
          <p:cNvCxnSpPr/>
          <p:nvPr/>
        </p:nvCxnSpPr>
        <p:spPr>
          <a:xfrm flipV="1">
            <a:off x="2682240" y="3223260"/>
            <a:ext cx="0" cy="300228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F8C896-D893-A750-1487-279BE38551F7}"/>
              </a:ext>
            </a:extLst>
          </p:cNvPr>
          <p:cNvCxnSpPr/>
          <p:nvPr/>
        </p:nvCxnSpPr>
        <p:spPr>
          <a:xfrm>
            <a:off x="2682240" y="6248400"/>
            <a:ext cx="3710940" cy="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44435D-7919-AA91-94A5-35E81A8422B9}"/>
              </a:ext>
            </a:extLst>
          </p:cNvPr>
          <p:cNvCxnSpPr/>
          <p:nvPr/>
        </p:nvCxnSpPr>
        <p:spPr>
          <a:xfrm>
            <a:off x="2682240" y="3909060"/>
            <a:ext cx="265176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3B5E3-58E8-4CD3-FD58-9682B4CEA524}"/>
              </a:ext>
            </a:extLst>
          </p:cNvPr>
          <p:cNvCxnSpPr/>
          <p:nvPr/>
        </p:nvCxnSpPr>
        <p:spPr>
          <a:xfrm>
            <a:off x="5341620" y="3901440"/>
            <a:ext cx="0" cy="23241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D5886C9-A6D3-0ADE-2B4E-A2D706AA67B6}"/>
              </a:ext>
            </a:extLst>
          </p:cNvPr>
          <p:cNvSpPr/>
          <p:nvPr/>
        </p:nvSpPr>
        <p:spPr>
          <a:xfrm>
            <a:off x="5290187" y="387286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487B0E-BFC5-6AE8-B542-26F7F0C2D063}"/>
              </a:ext>
            </a:extLst>
          </p:cNvPr>
          <p:cNvSpPr/>
          <p:nvPr/>
        </p:nvSpPr>
        <p:spPr>
          <a:xfrm>
            <a:off x="3522347" y="564578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3119679-9567-6601-8E34-22DAC6452BE1}"/>
              </a:ext>
            </a:extLst>
          </p:cNvPr>
          <p:cNvCxnSpPr>
            <a:endCxn id="15" idx="1"/>
          </p:cNvCxnSpPr>
          <p:nvPr/>
        </p:nvCxnSpPr>
        <p:spPr>
          <a:xfrm>
            <a:off x="2682240" y="5685783"/>
            <a:ext cx="840107"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398F6-7EF8-1DCA-6F29-98B9492391DD}"/>
              </a:ext>
            </a:extLst>
          </p:cNvPr>
          <p:cNvCxnSpPr>
            <a:cxnSpLocks/>
          </p:cNvCxnSpPr>
          <p:nvPr/>
        </p:nvCxnSpPr>
        <p:spPr>
          <a:xfrm>
            <a:off x="3559493" y="5685783"/>
            <a:ext cx="0" cy="562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1C3F3-1F1C-28A4-E003-078DE742B956}"/>
              </a:ext>
            </a:extLst>
          </p:cNvPr>
          <p:cNvSpPr txBox="1"/>
          <p:nvPr/>
        </p:nvSpPr>
        <p:spPr>
          <a:xfrm>
            <a:off x="2209800" y="3706750"/>
            <a:ext cx="594360" cy="369332"/>
          </a:xfrm>
          <a:prstGeom prst="rect">
            <a:avLst/>
          </a:prstGeom>
          <a:noFill/>
        </p:spPr>
        <p:txBody>
          <a:bodyPr wrap="square" rtlCol="0">
            <a:spAutoFit/>
          </a:bodyPr>
          <a:lstStyle/>
          <a:p>
            <a:r>
              <a:rPr lang="en-US" dirty="0">
                <a:solidFill>
                  <a:srgbClr val="008170"/>
                </a:solidFill>
              </a:rPr>
              <a:t>A[r]</a:t>
            </a:r>
          </a:p>
        </p:txBody>
      </p:sp>
      <p:sp>
        <p:nvSpPr>
          <p:cNvPr id="23" name="TextBox 22">
            <a:extLst>
              <a:ext uri="{FF2B5EF4-FFF2-40B4-BE49-F238E27FC236}">
                <a16:creationId xmlns:a16="http://schemas.microsoft.com/office/drawing/2014/main" id="{B8DF953E-0524-404C-ADCF-F07959CC6AFF}"/>
              </a:ext>
            </a:extLst>
          </p:cNvPr>
          <p:cNvSpPr txBox="1"/>
          <p:nvPr/>
        </p:nvSpPr>
        <p:spPr>
          <a:xfrm>
            <a:off x="2385060" y="4369914"/>
            <a:ext cx="594360" cy="369332"/>
          </a:xfrm>
          <a:prstGeom prst="rect">
            <a:avLst/>
          </a:prstGeom>
          <a:noFill/>
        </p:spPr>
        <p:txBody>
          <a:bodyPr wrap="square" rtlCol="0">
            <a:spAutoFit/>
          </a:bodyPr>
          <a:lstStyle/>
          <a:p>
            <a:r>
              <a:rPr lang="en-US" dirty="0">
                <a:solidFill>
                  <a:srgbClr val="008170"/>
                </a:solidFill>
              </a:rPr>
              <a:t>v</a:t>
            </a:r>
          </a:p>
        </p:txBody>
      </p:sp>
      <p:sp>
        <p:nvSpPr>
          <p:cNvPr id="24" name="TextBox 23">
            <a:extLst>
              <a:ext uri="{FF2B5EF4-FFF2-40B4-BE49-F238E27FC236}">
                <a16:creationId xmlns:a16="http://schemas.microsoft.com/office/drawing/2014/main" id="{214DCAC7-92D3-AFAA-1C65-FC02E020FAC0}"/>
              </a:ext>
            </a:extLst>
          </p:cNvPr>
          <p:cNvSpPr txBox="1"/>
          <p:nvPr/>
        </p:nvSpPr>
        <p:spPr>
          <a:xfrm>
            <a:off x="2229327" y="5467664"/>
            <a:ext cx="594360" cy="369332"/>
          </a:xfrm>
          <a:prstGeom prst="rect">
            <a:avLst/>
          </a:prstGeom>
          <a:noFill/>
        </p:spPr>
        <p:txBody>
          <a:bodyPr wrap="square" rtlCol="0">
            <a:spAutoFit/>
          </a:bodyPr>
          <a:lstStyle/>
          <a:p>
            <a:r>
              <a:rPr lang="en-US" dirty="0">
                <a:solidFill>
                  <a:srgbClr val="008170"/>
                </a:solidFill>
              </a:rPr>
              <a:t>A[l]</a:t>
            </a:r>
          </a:p>
        </p:txBody>
      </p:sp>
      <p:cxnSp>
        <p:nvCxnSpPr>
          <p:cNvPr id="26" name="Straight Connector 25">
            <a:extLst>
              <a:ext uri="{FF2B5EF4-FFF2-40B4-BE49-F238E27FC236}">
                <a16:creationId xmlns:a16="http://schemas.microsoft.com/office/drawing/2014/main" id="{4B6B7028-0880-9EBA-AEE0-AF3E61C71F9F}"/>
              </a:ext>
            </a:extLst>
          </p:cNvPr>
          <p:cNvCxnSpPr>
            <a:cxnSpLocks/>
          </p:cNvCxnSpPr>
          <p:nvPr/>
        </p:nvCxnSpPr>
        <p:spPr>
          <a:xfrm>
            <a:off x="2682239" y="4566010"/>
            <a:ext cx="1991361" cy="0"/>
          </a:xfrm>
          <a:prstGeom prst="line">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0C476A-83AB-F0C5-1E1E-5242F7B017B0}"/>
              </a:ext>
            </a:extLst>
          </p:cNvPr>
          <p:cNvCxnSpPr>
            <a:cxnSpLocks/>
          </p:cNvCxnSpPr>
          <p:nvPr/>
        </p:nvCxnSpPr>
        <p:spPr>
          <a:xfrm>
            <a:off x="4665741" y="4566010"/>
            <a:ext cx="5240" cy="1670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3A17DE-36A2-297E-0485-FAEA95D6FE85}"/>
              </a:ext>
            </a:extLst>
          </p:cNvPr>
          <p:cNvCxnSpPr>
            <a:cxnSpLocks/>
          </p:cNvCxnSpPr>
          <p:nvPr/>
        </p:nvCxnSpPr>
        <p:spPr>
          <a:xfrm flipV="1">
            <a:off x="4008120" y="7634619"/>
            <a:ext cx="1693547" cy="1772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FD8964F-8EBA-0EC3-FDC7-34630F216945}"/>
              </a:ext>
            </a:extLst>
          </p:cNvPr>
          <p:cNvSpPr txBox="1"/>
          <p:nvPr/>
        </p:nvSpPr>
        <p:spPr>
          <a:xfrm>
            <a:off x="6535577" y="6040874"/>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index</a:t>
            </a:r>
          </a:p>
        </p:txBody>
      </p:sp>
      <p:sp>
        <p:nvSpPr>
          <p:cNvPr id="37" name="TextBox 36">
            <a:extLst>
              <a:ext uri="{FF2B5EF4-FFF2-40B4-BE49-F238E27FC236}">
                <a16:creationId xmlns:a16="http://schemas.microsoft.com/office/drawing/2014/main" id="{0ACCF9BB-B8E8-EF5E-A67B-8045085D65E3}"/>
              </a:ext>
            </a:extLst>
          </p:cNvPr>
          <p:cNvSpPr txBox="1"/>
          <p:nvPr/>
        </p:nvSpPr>
        <p:spPr>
          <a:xfrm>
            <a:off x="2309812" y="290367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value</a:t>
            </a:r>
          </a:p>
        </p:txBody>
      </p:sp>
    </p:spTree>
    <p:extLst>
      <p:ext uri="{BB962C8B-B14F-4D97-AF65-F5344CB8AC3E}">
        <p14:creationId xmlns:p14="http://schemas.microsoft.com/office/powerpoint/2010/main" val="17497521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647AF-7AF9-CB0D-9141-499480650FED}"/>
              </a:ext>
            </a:extLst>
          </p:cNvPr>
          <p:cNvSpPr txBox="1"/>
          <p:nvPr/>
        </p:nvSpPr>
        <p:spPr>
          <a:xfrm>
            <a:off x="252412" y="2921168"/>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RPOLATION SEARCH</a:t>
            </a:r>
          </a:p>
        </p:txBody>
      </p:sp>
      <p:sp>
        <p:nvSpPr>
          <p:cNvPr id="3" name="TextBox 2">
            <a:extLst>
              <a:ext uri="{FF2B5EF4-FFF2-40B4-BE49-F238E27FC236}">
                <a16:creationId xmlns:a16="http://schemas.microsoft.com/office/drawing/2014/main" id="{36039638-168A-5941-8264-5D7B792DD603}"/>
              </a:ext>
            </a:extLst>
          </p:cNvPr>
          <p:cNvSpPr txBox="1"/>
          <p:nvPr/>
        </p:nvSpPr>
        <p:spPr>
          <a:xfrm>
            <a:off x="504825" y="2921168"/>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NARY SEARCH</a:t>
            </a:r>
          </a:p>
        </p:txBody>
      </p:sp>
    </p:spTree>
    <p:extLst>
      <p:ext uri="{BB962C8B-B14F-4D97-AF65-F5344CB8AC3E}">
        <p14:creationId xmlns:p14="http://schemas.microsoft.com/office/powerpoint/2010/main" val="3846343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 the array values increase linearly, forming a straight line between the leftmost element A[l] and the rightmost element A[r].</a:t>
            </a:r>
            <a:endParaRPr lang="en-US" sz="28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6DCC5F7B-336C-A584-5291-595A5DAB3C54}"/>
              </a:ext>
            </a:extLst>
          </p:cNvPr>
          <p:cNvCxnSpPr/>
          <p:nvPr/>
        </p:nvCxnSpPr>
        <p:spPr>
          <a:xfrm flipV="1">
            <a:off x="2682240" y="3223260"/>
            <a:ext cx="0" cy="300228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F8C896-D893-A750-1487-279BE38551F7}"/>
              </a:ext>
            </a:extLst>
          </p:cNvPr>
          <p:cNvCxnSpPr/>
          <p:nvPr/>
        </p:nvCxnSpPr>
        <p:spPr>
          <a:xfrm>
            <a:off x="2682240" y="6248400"/>
            <a:ext cx="3710940" cy="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44435D-7919-AA91-94A5-35E81A8422B9}"/>
              </a:ext>
            </a:extLst>
          </p:cNvPr>
          <p:cNvCxnSpPr/>
          <p:nvPr/>
        </p:nvCxnSpPr>
        <p:spPr>
          <a:xfrm>
            <a:off x="2682240" y="3909060"/>
            <a:ext cx="265176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3B5E3-58E8-4CD3-FD58-9682B4CEA524}"/>
              </a:ext>
            </a:extLst>
          </p:cNvPr>
          <p:cNvCxnSpPr/>
          <p:nvPr/>
        </p:nvCxnSpPr>
        <p:spPr>
          <a:xfrm>
            <a:off x="5341620" y="3901440"/>
            <a:ext cx="0" cy="23241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D5886C9-A6D3-0ADE-2B4E-A2D706AA67B6}"/>
              </a:ext>
            </a:extLst>
          </p:cNvPr>
          <p:cNvSpPr/>
          <p:nvPr/>
        </p:nvSpPr>
        <p:spPr>
          <a:xfrm>
            <a:off x="5290187" y="387286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487B0E-BFC5-6AE8-B542-26F7F0C2D063}"/>
              </a:ext>
            </a:extLst>
          </p:cNvPr>
          <p:cNvSpPr/>
          <p:nvPr/>
        </p:nvSpPr>
        <p:spPr>
          <a:xfrm>
            <a:off x="3522347" y="564578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3119679-9567-6601-8E34-22DAC6452BE1}"/>
              </a:ext>
            </a:extLst>
          </p:cNvPr>
          <p:cNvCxnSpPr>
            <a:endCxn id="15" idx="1"/>
          </p:cNvCxnSpPr>
          <p:nvPr/>
        </p:nvCxnSpPr>
        <p:spPr>
          <a:xfrm>
            <a:off x="2682240" y="5685783"/>
            <a:ext cx="840107"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398F6-7EF8-1DCA-6F29-98B9492391DD}"/>
              </a:ext>
            </a:extLst>
          </p:cNvPr>
          <p:cNvCxnSpPr>
            <a:cxnSpLocks/>
          </p:cNvCxnSpPr>
          <p:nvPr/>
        </p:nvCxnSpPr>
        <p:spPr>
          <a:xfrm>
            <a:off x="3559493" y="5685783"/>
            <a:ext cx="0" cy="562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1C3F3-1F1C-28A4-E003-078DE742B956}"/>
              </a:ext>
            </a:extLst>
          </p:cNvPr>
          <p:cNvSpPr txBox="1"/>
          <p:nvPr/>
        </p:nvSpPr>
        <p:spPr>
          <a:xfrm>
            <a:off x="2209800" y="3706750"/>
            <a:ext cx="594360" cy="369332"/>
          </a:xfrm>
          <a:prstGeom prst="rect">
            <a:avLst/>
          </a:prstGeom>
          <a:noFill/>
        </p:spPr>
        <p:txBody>
          <a:bodyPr wrap="square" rtlCol="0">
            <a:spAutoFit/>
          </a:bodyPr>
          <a:lstStyle/>
          <a:p>
            <a:r>
              <a:rPr lang="en-US" dirty="0">
                <a:solidFill>
                  <a:srgbClr val="008170"/>
                </a:solidFill>
              </a:rPr>
              <a:t>A[r]</a:t>
            </a:r>
          </a:p>
        </p:txBody>
      </p:sp>
      <p:sp>
        <p:nvSpPr>
          <p:cNvPr id="23" name="TextBox 22">
            <a:extLst>
              <a:ext uri="{FF2B5EF4-FFF2-40B4-BE49-F238E27FC236}">
                <a16:creationId xmlns:a16="http://schemas.microsoft.com/office/drawing/2014/main" id="{B8DF953E-0524-404C-ADCF-F07959CC6AFF}"/>
              </a:ext>
            </a:extLst>
          </p:cNvPr>
          <p:cNvSpPr txBox="1"/>
          <p:nvPr/>
        </p:nvSpPr>
        <p:spPr>
          <a:xfrm>
            <a:off x="2385060" y="4369914"/>
            <a:ext cx="594360" cy="369332"/>
          </a:xfrm>
          <a:prstGeom prst="rect">
            <a:avLst/>
          </a:prstGeom>
          <a:noFill/>
        </p:spPr>
        <p:txBody>
          <a:bodyPr wrap="square" rtlCol="0">
            <a:spAutoFit/>
          </a:bodyPr>
          <a:lstStyle/>
          <a:p>
            <a:r>
              <a:rPr lang="en-US" dirty="0">
                <a:solidFill>
                  <a:srgbClr val="008170"/>
                </a:solidFill>
              </a:rPr>
              <a:t>v</a:t>
            </a:r>
          </a:p>
        </p:txBody>
      </p:sp>
      <p:sp>
        <p:nvSpPr>
          <p:cNvPr id="24" name="TextBox 23">
            <a:extLst>
              <a:ext uri="{FF2B5EF4-FFF2-40B4-BE49-F238E27FC236}">
                <a16:creationId xmlns:a16="http://schemas.microsoft.com/office/drawing/2014/main" id="{214DCAC7-92D3-AFAA-1C65-FC02E020FAC0}"/>
              </a:ext>
            </a:extLst>
          </p:cNvPr>
          <p:cNvSpPr txBox="1"/>
          <p:nvPr/>
        </p:nvSpPr>
        <p:spPr>
          <a:xfrm>
            <a:off x="2229327" y="5467664"/>
            <a:ext cx="594360" cy="369332"/>
          </a:xfrm>
          <a:prstGeom prst="rect">
            <a:avLst/>
          </a:prstGeom>
          <a:noFill/>
        </p:spPr>
        <p:txBody>
          <a:bodyPr wrap="square" rtlCol="0">
            <a:spAutoFit/>
          </a:bodyPr>
          <a:lstStyle/>
          <a:p>
            <a:r>
              <a:rPr lang="en-US" dirty="0">
                <a:solidFill>
                  <a:srgbClr val="008170"/>
                </a:solidFill>
              </a:rPr>
              <a:t>A[l]</a:t>
            </a:r>
          </a:p>
        </p:txBody>
      </p:sp>
      <p:cxnSp>
        <p:nvCxnSpPr>
          <p:cNvPr id="26" name="Straight Connector 25">
            <a:extLst>
              <a:ext uri="{FF2B5EF4-FFF2-40B4-BE49-F238E27FC236}">
                <a16:creationId xmlns:a16="http://schemas.microsoft.com/office/drawing/2014/main" id="{4B6B7028-0880-9EBA-AEE0-AF3E61C71F9F}"/>
              </a:ext>
            </a:extLst>
          </p:cNvPr>
          <p:cNvCxnSpPr>
            <a:cxnSpLocks/>
          </p:cNvCxnSpPr>
          <p:nvPr/>
        </p:nvCxnSpPr>
        <p:spPr>
          <a:xfrm>
            <a:off x="2682239" y="4566010"/>
            <a:ext cx="1991361" cy="0"/>
          </a:xfrm>
          <a:prstGeom prst="line">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0C476A-83AB-F0C5-1E1E-5242F7B017B0}"/>
              </a:ext>
            </a:extLst>
          </p:cNvPr>
          <p:cNvCxnSpPr>
            <a:cxnSpLocks/>
          </p:cNvCxnSpPr>
          <p:nvPr/>
        </p:nvCxnSpPr>
        <p:spPr>
          <a:xfrm>
            <a:off x="4665741" y="4566010"/>
            <a:ext cx="5240" cy="1670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3A17DE-36A2-297E-0485-FAEA95D6FE85}"/>
              </a:ext>
            </a:extLst>
          </p:cNvPr>
          <p:cNvCxnSpPr>
            <a:cxnSpLocks/>
            <a:stCxn id="15" idx="3"/>
          </p:cNvCxnSpPr>
          <p:nvPr/>
        </p:nvCxnSpPr>
        <p:spPr>
          <a:xfrm flipV="1">
            <a:off x="3596640" y="5008880"/>
            <a:ext cx="646598" cy="676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FD8964F-8EBA-0EC3-FDC7-34630F216945}"/>
              </a:ext>
            </a:extLst>
          </p:cNvPr>
          <p:cNvSpPr txBox="1"/>
          <p:nvPr/>
        </p:nvSpPr>
        <p:spPr>
          <a:xfrm>
            <a:off x="6535577" y="6040874"/>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index</a:t>
            </a:r>
          </a:p>
        </p:txBody>
      </p:sp>
      <p:sp>
        <p:nvSpPr>
          <p:cNvPr id="37" name="TextBox 36">
            <a:extLst>
              <a:ext uri="{FF2B5EF4-FFF2-40B4-BE49-F238E27FC236}">
                <a16:creationId xmlns:a16="http://schemas.microsoft.com/office/drawing/2014/main" id="{0ACCF9BB-B8E8-EF5E-A67B-8045085D65E3}"/>
              </a:ext>
            </a:extLst>
          </p:cNvPr>
          <p:cNvSpPr txBox="1"/>
          <p:nvPr/>
        </p:nvSpPr>
        <p:spPr>
          <a:xfrm>
            <a:off x="2309812" y="290367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value</a:t>
            </a:r>
          </a:p>
        </p:txBody>
      </p:sp>
    </p:spTree>
    <p:extLst>
      <p:ext uri="{BB962C8B-B14F-4D97-AF65-F5344CB8AC3E}">
        <p14:creationId xmlns:p14="http://schemas.microsoft.com/office/powerpoint/2010/main" val="412045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7B04C-D902-EDDD-7289-478474405E39}"/>
              </a:ext>
            </a:extLst>
          </p:cNvPr>
          <p:cNvSpPr txBox="1"/>
          <p:nvPr/>
        </p:nvSpPr>
        <p:spPr>
          <a:xfrm>
            <a:off x="789008" y="1342664"/>
            <a:ext cx="10613984" cy="1384995"/>
          </a:xfrm>
          <a:prstGeom prst="rect">
            <a:avLst/>
          </a:prstGeom>
          <a:noFill/>
        </p:spPr>
        <p:txBody>
          <a:bodyPr wrap="square" rtlCol="0">
            <a:spAutoFit/>
          </a:bodyPr>
          <a:lstStyle/>
          <a:p>
            <a:r>
              <a:rPr lang="en-US" sz="2800" b="0" i="0" dirty="0">
                <a:solidFill>
                  <a:srgbClr val="D1D5DB"/>
                </a:solidFill>
                <a:effectLst/>
                <a:latin typeface="Söhne"/>
              </a:rPr>
              <a:t>The algorithm assumes that, during each iteration, the array values increase linearly, forming a straight line between the leftmost element A[l] and the rightmost element A[r].</a:t>
            </a:r>
            <a:endParaRPr lang="en-US" sz="2800" b="1" dirty="0">
              <a:solidFill>
                <a:srgbClr val="008170"/>
              </a:solidFill>
              <a:latin typeface="Roboto" panose="02000000000000000000" pitchFamily="2" charset="0"/>
              <a:ea typeface="Roboto" panose="02000000000000000000" pitchFamily="2" charset="0"/>
              <a:cs typeface="Roboto" panose="02000000000000000000" pitchFamily="2" charset="0"/>
            </a:endParaRPr>
          </a:p>
        </p:txBody>
      </p:sp>
      <p:cxnSp>
        <p:nvCxnSpPr>
          <p:cNvPr id="6" name="Straight Arrow Connector 5">
            <a:extLst>
              <a:ext uri="{FF2B5EF4-FFF2-40B4-BE49-F238E27FC236}">
                <a16:creationId xmlns:a16="http://schemas.microsoft.com/office/drawing/2014/main" id="{6DCC5F7B-336C-A584-5291-595A5DAB3C54}"/>
              </a:ext>
            </a:extLst>
          </p:cNvPr>
          <p:cNvCxnSpPr/>
          <p:nvPr/>
        </p:nvCxnSpPr>
        <p:spPr>
          <a:xfrm flipV="1">
            <a:off x="2682240" y="3223260"/>
            <a:ext cx="0" cy="300228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F8C896-D893-A750-1487-279BE38551F7}"/>
              </a:ext>
            </a:extLst>
          </p:cNvPr>
          <p:cNvCxnSpPr/>
          <p:nvPr/>
        </p:nvCxnSpPr>
        <p:spPr>
          <a:xfrm>
            <a:off x="2682240" y="6248400"/>
            <a:ext cx="3710940" cy="0"/>
          </a:xfrm>
          <a:prstGeom prst="straightConnector1">
            <a:avLst/>
          </a:prstGeom>
          <a:ln>
            <a:solidFill>
              <a:srgbClr val="00817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44435D-7919-AA91-94A5-35E81A8422B9}"/>
              </a:ext>
            </a:extLst>
          </p:cNvPr>
          <p:cNvCxnSpPr/>
          <p:nvPr/>
        </p:nvCxnSpPr>
        <p:spPr>
          <a:xfrm>
            <a:off x="2682240" y="3909060"/>
            <a:ext cx="2651760"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3B5E3-58E8-4CD3-FD58-9682B4CEA524}"/>
              </a:ext>
            </a:extLst>
          </p:cNvPr>
          <p:cNvCxnSpPr/>
          <p:nvPr/>
        </p:nvCxnSpPr>
        <p:spPr>
          <a:xfrm>
            <a:off x="5341620" y="3901440"/>
            <a:ext cx="0" cy="23241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D5886C9-A6D3-0ADE-2B4E-A2D706AA67B6}"/>
              </a:ext>
            </a:extLst>
          </p:cNvPr>
          <p:cNvSpPr/>
          <p:nvPr/>
        </p:nvSpPr>
        <p:spPr>
          <a:xfrm>
            <a:off x="5290187" y="387286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487B0E-BFC5-6AE8-B542-26F7F0C2D063}"/>
              </a:ext>
            </a:extLst>
          </p:cNvPr>
          <p:cNvSpPr/>
          <p:nvPr/>
        </p:nvSpPr>
        <p:spPr>
          <a:xfrm>
            <a:off x="3522347" y="5645785"/>
            <a:ext cx="74293" cy="799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3119679-9567-6601-8E34-22DAC6452BE1}"/>
              </a:ext>
            </a:extLst>
          </p:cNvPr>
          <p:cNvCxnSpPr>
            <a:endCxn id="15" idx="1"/>
          </p:cNvCxnSpPr>
          <p:nvPr/>
        </p:nvCxnSpPr>
        <p:spPr>
          <a:xfrm>
            <a:off x="2682240" y="5685783"/>
            <a:ext cx="840107"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A398F6-7EF8-1DCA-6F29-98B9492391DD}"/>
              </a:ext>
            </a:extLst>
          </p:cNvPr>
          <p:cNvCxnSpPr>
            <a:cxnSpLocks/>
          </p:cNvCxnSpPr>
          <p:nvPr/>
        </p:nvCxnSpPr>
        <p:spPr>
          <a:xfrm>
            <a:off x="3559493" y="5685783"/>
            <a:ext cx="0" cy="5626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1C3F3-1F1C-28A4-E003-078DE742B956}"/>
              </a:ext>
            </a:extLst>
          </p:cNvPr>
          <p:cNvSpPr txBox="1"/>
          <p:nvPr/>
        </p:nvSpPr>
        <p:spPr>
          <a:xfrm>
            <a:off x="2209800" y="3706750"/>
            <a:ext cx="594360" cy="369332"/>
          </a:xfrm>
          <a:prstGeom prst="rect">
            <a:avLst/>
          </a:prstGeom>
          <a:noFill/>
        </p:spPr>
        <p:txBody>
          <a:bodyPr wrap="square" rtlCol="0">
            <a:spAutoFit/>
          </a:bodyPr>
          <a:lstStyle/>
          <a:p>
            <a:r>
              <a:rPr lang="en-US" dirty="0">
                <a:solidFill>
                  <a:srgbClr val="008170"/>
                </a:solidFill>
              </a:rPr>
              <a:t>A[r]</a:t>
            </a:r>
          </a:p>
        </p:txBody>
      </p:sp>
      <p:sp>
        <p:nvSpPr>
          <p:cNvPr id="23" name="TextBox 22">
            <a:extLst>
              <a:ext uri="{FF2B5EF4-FFF2-40B4-BE49-F238E27FC236}">
                <a16:creationId xmlns:a16="http://schemas.microsoft.com/office/drawing/2014/main" id="{B8DF953E-0524-404C-ADCF-F07959CC6AFF}"/>
              </a:ext>
            </a:extLst>
          </p:cNvPr>
          <p:cNvSpPr txBox="1"/>
          <p:nvPr/>
        </p:nvSpPr>
        <p:spPr>
          <a:xfrm>
            <a:off x="2385060" y="4369914"/>
            <a:ext cx="594360" cy="369332"/>
          </a:xfrm>
          <a:prstGeom prst="rect">
            <a:avLst/>
          </a:prstGeom>
          <a:noFill/>
        </p:spPr>
        <p:txBody>
          <a:bodyPr wrap="square" rtlCol="0">
            <a:spAutoFit/>
          </a:bodyPr>
          <a:lstStyle/>
          <a:p>
            <a:r>
              <a:rPr lang="en-US" dirty="0">
                <a:solidFill>
                  <a:srgbClr val="008170"/>
                </a:solidFill>
              </a:rPr>
              <a:t>v</a:t>
            </a:r>
          </a:p>
        </p:txBody>
      </p:sp>
      <p:sp>
        <p:nvSpPr>
          <p:cNvPr id="24" name="TextBox 23">
            <a:extLst>
              <a:ext uri="{FF2B5EF4-FFF2-40B4-BE49-F238E27FC236}">
                <a16:creationId xmlns:a16="http://schemas.microsoft.com/office/drawing/2014/main" id="{214DCAC7-92D3-AFAA-1C65-FC02E020FAC0}"/>
              </a:ext>
            </a:extLst>
          </p:cNvPr>
          <p:cNvSpPr txBox="1"/>
          <p:nvPr/>
        </p:nvSpPr>
        <p:spPr>
          <a:xfrm>
            <a:off x="2229327" y="5467664"/>
            <a:ext cx="594360" cy="369332"/>
          </a:xfrm>
          <a:prstGeom prst="rect">
            <a:avLst/>
          </a:prstGeom>
          <a:noFill/>
        </p:spPr>
        <p:txBody>
          <a:bodyPr wrap="square" rtlCol="0">
            <a:spAutoFit/>
          </a:bodyPr>
          <a:lstStyle/>
          <a:p>
            <a:r>
              <a:rPr lang="en-US" dirty="0">
                <a:solidFill>
                  <a:srgbClr val="008170"/>
                </a:solidFill>
              </a:rPr>
              <a:t>A[l]</a:t>
            </a:r>
          </a:p>
        </p:txBody>
      </p:sp>
      <p:cxnSp>
        <p:nvCxnSpPr>
          <p:cNvPr id="26" name="Straight Connector 25">
            <a:extLst>
              <a:ext uri="{FF2B5EF4-FFF2-40B4-BE49-F238E27FC236}">
                <a16:creationId xmlns:a16="http://schemas.microsoft.com/office/drawing/2014/main" id="{4B6B7028-0880-9EBA-AEE0-AF3E61C71F9F}"/>
              </a:ext>
            </a:extLst>
          </p:cNvPr>
          <p:cNvCxnSpPr>
            <a:cxnSpLocks/>
          </p:cNvCxnSpPr>
          <p:nvPr/>
        </p:nvCxnSpPr>
        <p:spPr>
          <a:xfrm>
            <a:off x="2682239" y="4566010"/>
            <a:ext cx="1991361" cy="0"/>
          </a:xfrm>
          <a:prstGeom prst="line">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0C476A-83AB-F0C5-1E1E-5242F7B017B0}"/>
              </a:ext>
            </a:extLst>
          </p:cNvPr>
          <p:cNvCxnSpPr>
            <a:cxnSpLocks/>
          </p:cNvCxnSpPr>
          <p:nvPr/>
        </p:nvCxnSpPr>
        <p:spPr>
          <a:xfrm>
            <a:off x="4665741" y="4566010"/>
            <a:ext cx="5240" cy="1670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3A17DE-36A2-297E-0485-FAEA95D6FE85}"/>
              </a:ext>
            </a:extLst>
          </p:cNvPr>
          <p:cNvCxnSpPr>
            <a:cxnSpLocks/>
            <a:stCxn id="15" idx="3"/>
            <a:endCxn id="14" idx="1"/>
          </p:cNvCxnSpPr>
          <p:nvPr/>
        </p:nvCxnSpPr>
        <p:spPr>
          <a:xfrm flipV="1">
            <a:off x="3596640" y="3912863"/>
            <a:ext cx="1693547" cy="1772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FD8964F-8EBA-0EC3-FDC7-34630F216945}"/>
              </a:ext>
            </a:extLst>
          </p:cNvPr>
          <p:cNvSpPr txBox="1"/>
          <p:nvPr/>
        </p:nvSpPr>
        <p:spPr>
          <a:xfrm>
            <a:off x="6535577" y="6040874"/>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index</a:t>
            </a:r>
          </a:p>
        </p:txBody>
      </p:sp>
      <p:sp>
        <p:nvSpPr>
          <p:cNvPr id="37" name="TextBox 36">
            <a:extLst>
              <a:ext uri="{FF2B5EF4-FFF2-40B4-BE49-F238E27FC236}">
                <a16:creationId xmlns:a16="http://schemas.microsoft.com/office/drawing/2014/main" id="{0ACCF9BB-B8E8-EF5E-A67B-8045085D65E3}"/>
              </a:ext>
            </a:extLst>
          </p:cNvPr>
          <p:cNvSpPr txBox="1"/>
          <p:nvPr/>
        </p:nvSpPr>
        <p:spPr>
          <a:xfrm>
            <a:off x="2309812" y="2903670"/>
            <a:ext cx="792481" cy="369332"/>
          </a:xfrm>
          <a:prstGeom prst="rect">
            <a:avLst/>
          </a:prstGeom>
          <a:noFill/>
        </p:spPr>
        <p:txBody>
          <a:bodyPr wrap="square" rtlCol="0">
            <a:spAutoFit/>
          </a:bodyPr>
          <a:lstStyle/>
          <a:p>
            <a:r>
              <a:rPr lang="en-US" dirty="0">
                <a:solidFill>
                  <a:srgbClr val="008170"/>
                </a:solidFill>
                <a:latin typeface="Roboto" panose="02000000000000000000" pitchFamily="2" charset="0"/>
                <a:ea typeface="Roboto" panose="02000000000000000000" pitchFamily="2" charset="0"/>
                <a:cs typeface="Roboto" panose="02000000000000000000" pitchFamily="2" charset="0"/>
              </a:rPr>
              <a:t>value</a:t>
            </a:r>
          </a:p>
        </p:txBody>
      </p:sp>
    </p:spTree>
    <p:extLst>
      <p:ext uri="{BB962C8B-B14F-4D97-AF65-F5344CB8AC3E}">
        <p14:creationId xmlns:p14="http://schemas.microsoft.com/office/powerpoint/2010/main" val="940555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1778000" y="2783840"/>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a:t>
            </a:r>
            <a:r>
              <a:rPr lang="en-US" sz="1800" b="0" i="0" u="none" strike="noStrike" baseline="0" dirty="0">
                <a:solidFill>
                  <a:srgbClr val="0F0F0F"/>
                </a:solidFill>
                <a:latin typeface="TimesTen-Roman"/>
              </a:rPr>
              <a:t>if we are searching for someone named</a:t>
            </a:r>
          </a:p>
          <a:p>
            <a:pPr algn="l"/>
            <a:r>
              <a:rPr lang="en-US" sz="1800" b="0" i="0" u="none" strike="noStrike" baseline="0" dirty="0">
                <a:solidFill>
                  <a:srgbClr val="0F0F0F"/>
                </a:solidFill>
                <a:latin typeface="TimesTen-Roman"/>
              </a:rPr>
              <a:t>Brown, we open the book not in the middle but very close to the beginning, unlike</a:t>
            </a:r>
          </a:p>
          <a:p>
            <a:pPr algn="l"/>
            <a:r>
              <a:rPr lang="en-US" sz="1800" b="0" i="0" u="none" strike="noStrike" baseline="0" dirty="0">
                <a:solidFill>
                  <a:srgbClr val="0F0F0F"/>
                </a:solidFill>
                <a:latin typeface="TimesTen-Roman"/>
              </a:rPr>
              <a:t>our action when searching for someone named, say, Smith.</a:t>
            </a:r>
            <a:endParaRPr lang="en-US" dirty="0">
              <a:solidFill>
                <a:srgbClr val="0F0F0F"/>
              </a:solidFill>
            </a:endParaRPr>
          </a:p>
        </p:txBody>
      </p:sp>
    </p:spTree>
    <p:extLst>
      <p:ext uri="{BB962C8B-B14F-4D97-AF65-F5344CB8AC3E}">
        <p14:creationId xmlns:p14="http://schemas.microsoft.com/office/powerpoint/2010/main" val="3932498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1696720" y="2763520"/>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a:t>
            </a:r>
            <a:r>
              <a:rPr lang="en-US" sz="1800" b="0" i="0" u="none" strike="noStrike" baseline="0" dirty="0">
                <a:solidFill>
                  <a:srgbClr val="0F0F0F"/>
                </a:solidFill>
                <a:latin typeface="TimesTen-Roman"/>
              </a:rPr>
              <a:t>we open the book not in the middle but very close to the beginning, unlike</a:t>
            </a:r>
          </a:p>
          <a:p>
            <a:pPr algn="l"/>
            <a:r>
              <a:rPr lang="en-US" sz="1800" b="0" i="0" u="none" strike="noStrike" baseline="0" dirty="0">
                <a:solidFill>
                  <a:srgbClr val="0F0F0F"/>
                </a:solidFill>
                <a:latin typeface="TimesTen-Roman"/>
              </a:rPr>
              <a:t>our action when searching for someone named, say, Smith.</a:t>
            </a:r>
            <a:endParaRPr lang="en-US" dirty="0">
              <a:solidFill>
                <a:srgbClr val="0F0F0F"/>
              </a:solidFill>
            </a:endParaRPr>
          </a:p>
        </p:txBody>
      </p:sp>
    </p:spTree>
    <p:extLst>
      <p:ext uri="{BB962C8B-B14F-4D97-AF65-F5344CB8AC3E}">
        <p14:creationId xmlns:p14="http://schemas.microsoft.com/office/powerpoint/2010/main" val="3220021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1696720" y="2763520"/>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a:t>
            </a:r>
            <a:r>
              <a:rPr lang="en-US" sz="1800" b="0" i="0" u="none" strike="noStrike" baseline="0" dirty="0">
                <a:solidFill>
                  <a:srgbClr val="008170"/>
                </a:solidFill>
                <a:latin typeface="TimesTen-Roman"/>
              </a:rPr>
              <a:t>unlike</a:t>
            </a:r>
          </a:p>
          <a:p>
            <a:pPr algn="l"/>
            <a:r>
              <a:rPr lang="en-US" sz="1800" b="0" i="0" u="none" strike="noStrike" baseline="0" dirty="0">
                <a:solidFill>
                  <a:srgbClr val="0F0F0F"/>
                </a:solidFill>
                <a:latin typeface="TimesTen-Roman"/>
              </a:rPr>
              <a:t>our action when searching for someone named, say, Smith.</a:t>
            </a:r>
            <a:endParaRPr lang="en-US" dirty="0">
              <a:solidFill>
                <a:srgbClr val="0F0F0F"/>
              </a:solidFill>
            </a:endParaRPr>
          </a:p>
        </p:txBody>
      </p:sp>
    </p:spTree>
    <p:extLst>
      <p:ext uri="{BB962C8B-B14F-4D97-AF65-F5344CB8AC3E}">
        <p14:creationId xmlns:p14="http://schemas.microsoft.com/office/powerpoint/2010/main" val="636172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694481" y="2505670"/>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Tree>
    <p:extLst>
      <p:ext uri="{BB962C8B-B14F-4D97-AF65-F5344CB8AC3E}">
        <p14:creationId xmlns:p14="http://schemas.microsoft.com/office/powerpoint/2010/main" val="42427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2097406" y="343057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2629844" y="343057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3162282" y="343057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3694720" y="342997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4227158" y="343018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4770259" y="343018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5313360" y="342997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5850365" y="342959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6393466" y="342959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6925904" y="342959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7458342" y="342959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7990780" y="342900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8523218" y="342920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9066319" y="342920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9609420" y="342900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p:nvPr/>
        </p:nvCxnSpPr>
        <p:spPr>
          <a:xfrm flipV="1">
            <a:off x="2192655" y="6858000"/>
            <a:ext cx="0" cy="1057275"/>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p:nvPr/>
        </p:nvCxnSpPr>
        <p:spPr>
          <a:xfrm flipV="1">
            <a:off x="10153288" y="6952664"/>
            <a:ext cx="0" cy="1057275"/>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1395945" y="7135048"/>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985806" y="7268944"/>
            <a:ext cx="1402922" cy="646331"/>
          </a:xfrm>
          <a:prstGeom prst="rect">
            <a:avLst/>
          </a:prstGeom>
          <a:noFill/>
        </p:spPr>
        <p:txBody>
          <a:bodyPr wrap="square" rtlCol="0">
            <a:spAutoFit/>
          </a:bodyPr>
          <a:lstStyle/>
          <a:p>
            <a:r>
              <a:rPr lang="en-US" sz="3600" dirty="0">
                <a:solidFill>
                  <a:schemeClr val="bg1"/>
                </a:solidFill>
              </a:rPr>
              <a:t>H</a:t>
            </a:r>
          </a:p>
        </p:txBody>
      </p:sp>
      <p:sp>
        <p:nvSpPr>
          <p:cNvPr id="20" name="TextBox 19">
            <a:extLst>
              <a:ext uri="{FF2B5EF4-FFF2-40B4-BE49-F238E27FC236}">
                <a16:creationId xmlns:a16="http://schemas.microsoft.com/office/drawing/2014/main" id="{3464E0C4-57E0-40F1-755C-2129C7AA56DA}"/>
              </a:ext>
            </a:extLst>
          </p:cNvPr>
          <p:cNvSpPr txBox="1"/>
          <p:nvPr/>
        </p:nvSpPr>
        <p:spPr>
          <a:xfrm>
            <a:off x="-2264437" y="4239465"/>
            <a:ext cx="5917836" cy="369332"/>
          </a:xfrm>
          <a:prstGeom prst="rect">
            <a:avLst/>
          </a:prstGeom>
          <a:noFill/>
        </p:spPr>
        <p:txBody>
          <a:bodyPr wrap="square" rtlCol="0">
            <a:spAutoFit/>
          </a:bodyPr>
          <a:lstStyle/>
          <a:p>
            <a:r>
              <a:rPr lang="en-US" b="1" dirty="0">
                <a:solidFill>
                  <a:schemeClr val="bg1"/>
                </a:solidFill>
                <a:latin typeface="Roboto" panose="02000000000000000000" pitchFamily="2" charset="0"/>
                <a:ea typeface="Roboto" panose="02000000000000000000" pitchFamily="2" charset="0"/>
              </a:rPr>
              <a:t>Target Value = 55</a:t>
            </a:r>
          </a:p>
        </p:txBody>
      </p:sp>
    </p:spTree>
    <p:extLst>
      <p:ext uri="{BB962C8B-B14F-4D97-AF65-F5344CB8AC3E}">
        <p14:creationId xmlns:p14="http://schemas.microsoft.com/office/powerpoint/2010/main" val="389361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2097406" y="343057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2629844" y="343057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3162282" y="343057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3694720" y="342997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4227158" y="343018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4770259" y="343018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5313360" y="342997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5850365" y="342959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6393466" y="3429598"/>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6925904" y="342959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7458342" y="342959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7990780" y="342900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8523218" y="342920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9066319" y="342920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9609420" y="342900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p:nvPr/>
        </p:nvCxnSpPr>
        <p:spPr>
          <a:xfrm flipV="1">
            <a:off x="2192655" y="6858000"/>
            <a:ext cx="0" cy="1057275"/>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p:nvPr/>
        </p:nvCxnSpPr>
        <p:spPr>
          <a:xfrm flipV="1">
            <a:off x="10153288" y="6952664"/>
            <a:ext cx="0" cy="1057275"/>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1395945" y="7135048"/>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985806" y="7268944"/>
            <a:ext cx="1402922" cy="646331"/>
          </a:xfrm>
          <a:prstGeom prst="rect">
            <a:avLst/>
          </a:prstGeom>
          <a:noFill/>
        </p:spPr>
        <p:txBody>
          <a:bodyPr wrap="square" rtlCol="0">
            <a:spAutoFit/>
          </a:bodyPr>
          <a:lstStyle/>
          <a:p>
            <a:r>
              <a:rPr lang="en-US" sz="3600" dirty="0">
                <a:solidFill>
                  <a:schemeClr val="bg1"/>
                </a:solidFill>
              </a:rPr>
              <a:t>H</a:t>
            </a:r>
          </a:p>
        </p:txBody>
      </p:sp>
      <p:sp>
        <p:nvSpPr>
          <p:cNvPr id="20" name="TextBox 19">
            <a:extLst>
              <a:ext uri="{FF2B5EF4-FFF2-40B4-BE49-F238E27FC236}">
                <a16:creationId xmlns:a16="http://schemas.microsoft.com/office/drawing/2014/main" id="{03595D5B-4BE1-B431-7AD3-5528DC9B2AFD}"/>
              </a:ext>
            </a:extLst>
          </p:cNvPr>
          <p:cNvSpPr txBox="1"/>
          <p:nvPr/>
        </p:nvSpPr>
        <p:spPr>
          <a:xfrm>
            <a:off x="2077560" y="4154651"/>
            <a:ext cx="5917836" cy="369332"/>
          </a:xfrm>
          <a:prstGeom prst="rect">
            <a:avLst/>
          </a:prstGeom>
          <a:noFill/>
        </p:spPr>
        <p:txBody>
          <a:bodyPr wrap="square" rtlCol="0">
            <a:spAutoFit/>
          </a:bodyPr>
          <a:lstStyle/>
          <a:p>
            <a:r>
              <a:rPr lang="en-US" b="1" dirty="0">
                <a:solidFill>
                  <a:schemeClr val="bg1"/>
                </a:solidFill>
                <a:latin typeface="Roboto" panose="02000000000000000000" pitchFamily="2" charset="0"/>
                <a:ea typeface="Roboto" panose="02000000000000000000" pitchFamily="2" charset="0"/>
              </a:rPr>
              <a:t>Target Value = 55</a:t>
            </a:r>
          </a:p>
        </p:txBody>
      </p:sp>
    </p:spTree>
    <p:extLst>
      <p:ext uri="{BB962C8B-B14F-4D97-AF65-F5344CB8AC3E}">
        <p14:creationId xmlns:p14="http://schemas.microsoft.com/office/powerpoint/2010/main" val="339003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𝑣</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2097406" y="3430577"/>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2629844" y="343057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3162282" y="343057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3694720" y="342997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4227158" y="343018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4770259" y="343018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5313360" y="342997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5850365" y="342959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6393466" y="342959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6925904" y="342959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7458342" y="342959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7990780" y="342900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8523218" y="342920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9066319" y="342920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9609420" y="3429000"/>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p:nvPr/>
        </p:nvCxnSpPr>
        <p:spPr>
          <a:xfrm flipV="1">
            <a:off x="2314575" y="4191000"/>
            <a:ext cx="0" cy="1057275"/>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p:nvPr/>
        </p:nvCxnSpPr>
        <p:spPr>
          <a:xfrm flipV="1">
            <a:off x="9886950" y="4105275"/>
            <a:ext cx="0" cy="1057275"/>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1860341" y="4767768"/>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9369277" y="4704714"/>
            <a:ext cx="1402922" cy="646331"/>
          </a:xfrm>
          <a:prstGeom prst="rect">
            <a:avLst/>
          </a:prstGeom>
          <a:noFill/>
        </p:spPr>
        <p:txBody>
          <a:bodyPr wrap="square" rtlCol="0">
            <a:spAutoFit/>
          </a:bodyPr>
          <a:lstStyle/>
          <a:p>
            <a:r>
              <a:rPr lang="en-US" sz="3600" dirty="0">
                <a:solidFill>
                  <a:schemeClr val="bg1"/>
                </a:solidFill>
              </a:rPr>
              <a:t>H</a:t>
            </a:r>
          </a:p>
        </p:txBody>
      </p:sp>
      <p:sp>
        <p:nvSpPr>
          <p:cNvPr id="20" name="TextBox 19">
            <a:extLst>
              <a:ext uri="{FF2B5EF4-FFF2-40B4-BE49-F238E27FC236}">
                <a16:creationId xmlns:a16="http://schemas.microsoft.com/office/drawing/2014/main" id="{FD68DE70-20FF-6C2F-EA55-509C4C98265C}"/>
              </a:ext>
            </a:extLst>
          </p:cNvPr>
          <p:cNvSpPr txBox="1"/>
          <p:nvPr/>
        </p:nvSpPr>
        <p:spPr>
          <a:xfrm>
            <a:off x="-2958918" y="4294718"/>
            <a:ext cx="5917836" cy="369332"/>
          </a:xfrm>
          <a:prstGeom prst="rect">
            <a:avLst/>
          </a:prstGeom>
          <a:noFill/>
        </p:spPr>
        <p:txBody>
          <a:bodyPr wrap="square" rtlCol="0">
            <a:spAutoFit/>
          </a:bodyPr>
          <a:lstStyle/>
          <a:p>
            <a:r>
              <a:rPr lang="en-US" b="1" dirty="0">
                <a:solidFill>
                  <a:schemeClr val="bg1"/>
                </a:solidFill>
                <a:latin typeface="Roboto" panose="02000000000000000000" pitchFamily="2" charset="0"/>
                <a:ea typeface="Roboto" panose="02000000000000000000" pitchFamily="2" charset="0"/>
              </a:rPr>
              <a:t>Target Value = 55</a:t>
            </a:r>
          </a:p>
        </p:txBody>
      </p:sp>
    </p:spTree>
    <p:extLst>
      <p:ext uri="{BB962C8B-B14F-4D97-AF65-F5344CB8AC3E}">
        <p14:creationId xmlns:p14="http://schemas.microsoft.com/office/powerpoint/2010/main" val="2477158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96366"/>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96366"/>
                <a:ext cx="4549545" cy="798937"/>
              </a:xfrm>
              <a:prstGeom prst="rect">
                <a:avLst/>
              </a:prstGeom>
              <a:blipFill>
                <a:blip r:embed="rId2"/>
                <a:stretch>
                  <a:fillRect b="-916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24773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31181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32358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34829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3655468"/>
            <a:ext cx="1402922" cy="646331"/>
          </a:xfrm>
          <a:prstGeom prst="rect">
            <a:avLst/>
          </a:prstGeom>
          <a:noFill/>
        </p:spPr>
        <p:txBody>
          <a:bodyPr wrap="square" rtlCol="0">
            <a:spAutoFit/>
          </a:bodyPr>
          <a:lstStyle/>
          <a:p>
            <a:r>
              <a:rPr lang="en-US" sz="3600" dirty="0">
                <a:solidFill>
                  <a:schemeClr val="bg1"/>
                </a:solidFill>
              </a:rPr>
              <a:t>H</a:t>
            </a:r>
          </a:p>
        </p:txBody>
      </p:sp>
    </p:spTree>
    <p:extLst>
      <p:ext uri="{BB962C8B-B14F-4D97-AF65-F5344CB8AC3E}">
        <p14:creationId xmlns:p14="http://schemas.microsoft.com/office/powerpoint/2010/main" val="1655270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647AF-7AF9-CB0D-9141-499480650FED}"/>
              </a:ext>
            </a:extLst>
          </p:cNvPr>
          <p:cNvSpPr txBox="1"/>
          <p:nvPr/>
        </p:nvSpPr>
        <p:spPr>
          <a:xfrm>
            <a:off x="252412" y="2921168"/>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OLATION SEARCH</a:t>
            </a:r>
          </a:p>
        </p:txBody>
      </p:sp>
      <p:sp>
        <p:nvSpPr>
          <p:cNvPr id="2" name="TextBox 1">
            <a:extLst>
              <a:ext uri="{FF2B5EF4-FFF2-40B4-BE49-F238E27FC236}">
                <a16:creationId xmlns:a16="http://schemas.microsoft.com/office/drawing/2014/main" id="{7CD4459E-0E63-89C1-BF88-B51B4455463E}"/>
              </a:ext>
            </a:extLst>
          </p:cNvPr>
          <p:cNvSpPr txBox="1"/>
          <p:nvPr/>
        </p:nvSpPr>
        <p:spPr>
          <a:xfrm>
            <a:off x="1624012" y="2921168"/>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ARY SEARCH</a:t>
            </a:r>
          </a:p>
        </p:txBody>
      </p:sp>
    </p:spTree>
    <p:extLst>
      <p:ext uri="{BB962C8B-B14F-4D97-AF65-F5344CB8AC3E}">
        <p14:creationId xmlns:p14="http://schemas.microsoft.com/office/powerpoint/2010/main" val="3000949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6096000" y="1277101"/>
                <a:ext cx="4549545" cy="718338"/>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0</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6096000" y="1277101"/>
                <a:ext cx="4549545" cy="718338"/>
              </a:xfrm>
              <a:prstGeom prst="rect">
                <a:avLst/>
              </a:prstGeom>
              <a:blipFill>
                <a:blip r:embed="rId2"/>
                <a:stretch>
                  <a:fillRect b="-2033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24773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31181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32358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34829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3655468"/>
            <a:ext cx="1402922" cy="646331"/>
          </a:xfrm>
          <a:prstGeom prst="rect">
            <a:avLst/>
          </a:prstGeom>
          <a:noFill/>
        </p:spPr>
        <p:txBody>
          <a:bodyPr wrap="square" rtlCol="0">
            <a:spAutoFit/>
          </a:bodyPr>
          <a:lstStyle/>
          <a:p>
            <a:r>
              <a:rPr lang="en-US" sz="3600" dirty="0">
                <a:solidFill>
                  <a:schemeClr val="bg1"/>
                </a:solidFill>
              </a:rPr>
              <a:t>H</a:t>
            </a:r>
          </a:p>
        </p:txBody>
      </p:sp>
    </p:spTree>
    <p:extLst>
      <p:ext uri="{BB962C8B-B14F-4D97-AF65-F5344CB8AC3E}">
        <p14:creationId xmlns:p14="http://schemas.microsoft.com/office/powerpoint/2010/main" val="209909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1197759" y="4338325"/>
                <a:ext cx="4549545" cy="718338"/>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0</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1197759" y="4338325"/>
                <a:ext cx="4549545" cy="718338"/>
              </a:xfrm>
              <a:prstGeom prst="rect">
                <a:avLst/>
              </a:prstGeom>
              <a:blipFill>
                <a:blip r:embed="rId2"/>
                <a:stretch>
                  <a:fillRect b="-194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24773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31181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32358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34829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3655468"/>
            <a:ext cx="1402922" cy="646331"/>
          </a:xfrm>
          <a:prstGeom prst="rect">
            <a:avLst/>
          </a:prstGeom>
          <a:noFill/>
        </p:spPr>
        <p:txBody>
          <a:bodyPr wrap="square" rtlCol="0">
            <a:spAutoFit/>
          </a:bodyPr>
          <a:lstStyle/>
          <a:p>
            <a:r>
              <a:rPr lang="en-US" sz="3600" dirty="0">
                <a:solidFill>
                  <a:schemeClr val="bg1"/>
                </a:solidFill>
              </a:rPr>
              <a:t>H</a:t>
            </a:r>
          </a:p>
        </p:txBody>
      </p:sp>
      <p:sp>
        <p:nvSpPr>
          <p:cNvPr id="20" name="TextBox 19">
            <a:extLst>
              <a:ext uri="{FF2B5EF4-FFF2-40B4-BE49-F238E27FC236}">
                <a16:creationId xmlns:a16="http://schemas.microsoft.com/office/drawing/2014/main" id="{B4EBA140-CFC0-175F-190B-A22DB03AC58C}"/>
              </a:ext>
            </a:extLst>
          </p:cNvPr>
          <p:cNvSpPr txBox="1"/>
          <p:nvPr/>
        </p:nvSpPr>
        <p:spPr>
          <a:xfrm>
            <a:off x="5220793" y="4330115"/>
            <a:ext cx="319023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a:t>
            </a:r>
            <a:r>
              <a:rPr lang="en-US" sz="3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6.47</a:t>
            </a:r>
            <a:endParaRPr lang="en-US" sz="3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70027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1197759" y="4338325"/>
                <a:ext cx="4549545" cy="718338"/>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0</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1197759" y="4338325"/>
                <a:ext cx="4549545" cy="718338"/>
              </a:xfrm>
              <a:prstGeom prst="rect">
                <a:avLst/>
              </a:prstGeom>
              <a:blipFill>
                <a:blip r:embed="rId2"/>
                <a:stretch>
                  <a:fillRect b="-194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24773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31181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32358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34829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3655468"/>
            <a:ext cx="1402922" cy="646331"/>
          </a:xfrm>
          <a:prstGeom prst="rect">
            <a:avLst/>
          </a:prstGeom>
          <a:noFill/>
        </p:spPr>
        <p:txBody>
          <a:bodyPr wrap="square" rtlCol="0">
            <a:spAutoFit/>
          </a:bodyPr>
          <a:lstStyle/>
          <a:p>
            <a:r>
              <a:rPr lang="en-US" sz="3600" dirty="0">
                <a:solidFill>
                  <a:schemeClr val="bg1"/>
                </a:solidFill>
              </a:rPr>
              <a:t>H</a:t>
            </a:r>
          </a:p>
        </p:txBody>
      </p:sp>
      <p:sp>
        <p:nvSpPr>
          <p:cNvPr id="20" name="TextBox 19">
            <a:extLst>
              <a:ext uri="{FF2B5EF4-FFF2-40B4-BE49-F238E27FC236}">
                <a16:creationId xmlns:a16="http://schemas.microsoft.com/office/drawing/2014/main" id="{B4EBA140-CFC0-175F-190B-A22DB03AC58C}"/>
              </a:ext>
            </a:extLst>
          </p:cNvPr>
          <p:cNvSpPr txBox="1"/>
          <p:nvPr/>
        </p:nvSpPr>
        <p:spPr>
          <a:xfrm>
            <a:off x="5220793" y="4330115"/>
            <a:ext cx="3190238" cy="646331"/>
          </a:xfrm>
          <a:prstGeom prst="rect">
            <a:avLst/>
          </a:prstGeom>
          <a:noFill/>
        </p:spPr>
        <p:txBody>
          <a:bodyPr wrap="square" rtlCol="0">
            <a:spAutoFit/>
          </a:bodyPr>
          <a:lstStyle/>
          <a:p>
            <a:r>
              <a:rPr lang="en-US" sz="3600" b="1" dirty="0">
                <a:highlight>
                  <a:srgbClr val="FFFF00"/>
                </a:highlight>
                <a:latin typeface="Roboto" panose="02000000000000000000" pitchFamily="2" charset="0"/>
                <a:ea typeface="Roboto" panose="02000000000000000000" pitchFamily="2" charset="0"/>
                <a:cs typeface="Roboto" panose="02000000000000000000" pitchFamily="2" charset="0"/>
              </a:rPr>
              <a:t>=</a:t>
            </a:r>
            <a:r>
              <a:rPr lang="en-US" sz="3600" b="1" i="0" dirty="0">
                <a:effectLst/>
                <a:highlight>
                  <a:srgbClr val="FFFF00"/>
                </a:highlight>
                <a:latin typeface="Roboto" panose="02000000000000000000" pitchFamily="2" charset="0"/>
                <a:ea typeface="Roboto" panose="02000000000000000000" pitchFamily="2" charset="0"/>
                <a:cs typeface="Roboto" panose="02000000000000000000" pitchFamily="2" charset="0"/>
              </a:rPr>
              <a:t>6.47</a:t>
            </a:r>
            <a:endParaRPr lang="en-US" sz="3600" b="1"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22" name="TextBox 21">
            <a:extLst>
              <a:ext uri="{FF2B5EF4-FFF2-40B4-BE49-F238E27FC236}">
                <a16:creationId xmlns:a16="http://schemas.microsoft.com/office/drawing/2014/main" id="{2BA97149-237D-0650-71D9-7D746E11DF68}"/>
              </a:ext>
            </a:extLst>
          </p:cNvPr>
          <p:cNvSpPr txBox="1"/>
          <p:nvPr/>
        </p:nvSpPr>
        <p:spPr>
          <a:xfrm>
            <a:off x="1165236" y="6987353"/>
            <a:ext cx="416052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X=6</a:t>
            </a:r>
          </a:p>
        </p:txBody>
      </p:sp>
    </p:spTree>
    <p:extLst>
      <p:ext uri="{BB962C8B-B14F-4D97-AF65-F5344CB8AC3E}">
        <p14:creationId xmlns:p14="http://schemas.microsoft.com/office/powerpoint/2010/main" val="3703818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E86C2-75F2-3723-1883-C3D6EAA3430F}"/>
              </a:ext>
            </a:extLst>
          </p:cNvPr>
          <p:cNvSpPr txBox="1"/>
          <p:nvPr/>
        </p:nvSpPr>
        <p:spPr>
          <a:xfrm>
            <a:off x="694481" y="1296366"/>
            <a:ext cx="6331352" cy="707886"/>
          </a:xfrm>
          <a:prstGeom prst="rect">
            <a:avLst/>
          </a:prstGeom>
          <a:noFill/>
        </p:spPr>
        <p:txBody>
          <a:bodyPr wrap="square" rtlCol="0">
            <a:spAutoFit/>
          </a:bodyPr>
          <a:lstStyle/>
          <a:p>
            <a:r>
              <a:rPr lang="en-US" sz="4000" b="1" i="0" dirty="0">
                <a:solidFill>
                  <a:schemeClr val="bg1"/>
                </a:solidFill>
                <a:effectLst/>
                <a:latin typeface="Söhne"/>
              </a:rPr>
              <a:t>Interpolation Formula : </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F0D3AF-BECA-747C-9E15-93FAF8F16D6A}"/>
                  </a:ext>
                </a:extLst>
              </p:cNvPr>
              <p:cNvSpPr txBox="1"/>
              <p:nvPr/>
            </p:nvSpPr>
            <p:spPr>
              <a:xfrm>
                <a:off x="1197759" y="4338325"/>
                <a:ext cx="4549545" cy="718338"/>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0</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15</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4F0D3AF-BECA-747C-9E15-93FAF8F16D6A}"/>
                  </a:ext>
                </a:extLst>
              </p:cNvPr>
              <p:cNvSpPr txBox="1">
                <a:spLocks noRot="1" noChangeAspect="1" noMove="1" noResize="1" noEditPoints="1" noAdjustHandles="1" noChangeArrowheads="1" noChangeShapeType="1" noTextEdit="1"/>
              </p:cNvSpPr>
              <p:nvPr/>
            </p:nvSpPr>
            <p:spPr>
              <a:xfrm>
                <a:off x="1197759" y="4338325"/>
                <a:ext cx="4549545" cy="718338"/>
              </a:xfrm>
              <a:prstGeom prst="rect">
                <a:avLst/>
              </a:prstGeom>
              <a:blipFill>
                <a:blip r:embed="rId2"/>
                <a:stretch>
                  <a:fillRect b="-194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24773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24773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24767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24769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69" y="2476989"/>
            <a:ext cx="543101" cy="543101"/>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2476783"/>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24764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24763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24760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24758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31181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32358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34829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3655468"/>
            <a:ext cx="1402922" cy="646331"/>
          </a:xfrm>
          <a:prstGeom prst="rect">
            <a:avLst/>
          </a:prstGeom>
          <a:noFill/>
        </p:spPr>
        <p:txBody>
          <a:bodyPr wrap="square" rtlCol="0">
            <a:spAutoFit/>
          </a:bodyPr>
          <a:lstStyle/>
          <a:p>
            <a:r>
              <a:rPr lang="en-US" sz="3600" dirty="0">
                <a:solidFill>
                  <a:schemeClr val="bg1"/>
                </a:solidFill>
              </a:rPr>
              <a:t>H</a:t>
            </a:r>
          </a:p>
        </p:txBody>
      </p:sp>
      <p:sp>
        <p:nvSpPr>
          <p:cNvPr id="20" name="TextBox 19">
            <a:extLst>
              <a:ext uri="{FF2B5EF4-FFF2-40B4-BE49-F238E27FC236}">
                <a16:creationId xmlns:a16="http://schemas.microsoft.com/office/drawing/2014/main" id="{B4EBA140-CFC0-175F-190B-A22DB03AC58C}"/>
              </a:ext>
            </a:extLst>
          </p:cNvPr>
          <p:cNvSpPr txBox="1"/>
          <p:nvPr/>
        </p:nvSpPr>
        <p:spPr>
          <a:xfrm>
            <a:off x="5220793" y="4330115"/>
            <a:ext cx="3190238" cy="646331"/>
          </a:xfrm>
          <a:prstGeom prst="rect">
            <a:avLst/>
          </a:prstGeom>
          <a:noFill/>
        </p:spPr>
        <p:txBody>
          <a:bodyPr wrap="square" rtlCol="0">
            <a:spAutoFit/>
          </a:bodyPr>
          <a:lstStyle/>
          <a:p>
            <a:r>
              <a:rPr lang="en-US" sz="3600" b="1" dirty="0">
                <a:highlight>
                  <a:srgbClr val="FFFF00"/>
                </a:highlight>
                <a:latin typeface="Roboto" panose="02000000000000000000" pitchFamily="2" charset="0"/>
                <a:ea typeface="Roboto" panose="02000000000000000000" pitchFamily="2" charset="0"/>
                <a:cs typeface="Roboto" panose="02000000000000000000" pitchFamily="2" charset="0"/>
              </a:rPr>
              <a:t>=</a:t>
            </a:r>
            <a:r>
              <a:rPr lang="en-US" sz="3600" b="1" i="0" dirty="0">
                <a:effectLst/>
                <a:highlight>
                  <a:srgbClr val="FFFF00"/>
                </a:highlight>
                <a:latin typeface="Roboto" panose="02000000000000000000" pitchFamily="2" charset="0"/>
                <a:ea typeface="Roboto" panose="02000000000000000000" pitchFamily="2" charset="0"/>
                <a:cs typeface="Roboto" panose="02000000000000000000" pitchFamily="2" charset="0"/>
              </a:rPr>
              <a:t>6.47</a:t>
            </a:r>
            <a:endParaRPr lang="en-US" sz="3600" b="1"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22" name="TextBox 21">
            <a:extLst>
              <a:ext uri="{FF2B5EF4-FFF2-40B4-BE49-F238E27FC236}">
                <a16:creationId xmlns:a16="http://schemas.microsoft.com/office/drawing/2014/main" id="{2BA97149-237D-0650-71D9-7D746E11DF68}"/>
              </a:ext>
            </a:extLst>
          </p:cNvPr>
          <p:cNvSpPr txBox="1"/>
          <p:nvPr/>
        </p:nvSpPr>
        <p:spPr>
          <a:xfrm>
            <a:off x="1282000" y="5546804"/>
            <a:ext cx="416052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X=6</a:t>
            </a:r>
          </a:p>
        </p:txBody>
      </p:sp>
    </p:spTree>
    <p:extLst>
      <p:ext uri="{BB962C8B-B14F-4D97-AF65-F5344CB8AC3E}">
        <p14:creationId xmlns:p14="http://schemas.microsoft.com/office/powerpoint/2010/main" val="337228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13597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1359183"/>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13588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13588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20005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21182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23653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2537868"/>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207575" y="3323659"/>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First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326819" y="408853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38466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13597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1359183"/>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13588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1358802"/>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20005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21182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23653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2537868"/>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351347" y="3358647"/>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First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326819" y="408853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27728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13597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1359183"/>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1358802"/>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1358802"/>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1165236" y="2000587"/>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21182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87686" y="2365342"/>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2537868"/>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495727" y="3430278"/>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First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73773" y="707557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BFDE9B20-4E73-534D-4EF5-67DB27268488}"/>
              </a:ext>
            </a:extLst>
          </p:cNvPr>
          <p:cNvSpPr txBox="1"/>
          <p:nvPr/>
        </p:nvSpPr>
        <p:spPr>
          <a:xfrm>
            <a:off x="495727" y="4114705"/>
            <a:ext cx="5025356" cy="830997"/>
          </a:xfrm>
          <a:prstGeom prst="rect">
            <a:avLst/>
          </a:prstGeom>
          <a:noFill/>
        </p:spPr>
        <p:txBody>
          <a:bodyPr wrap="square" rtlCol="0">
            <a:spAutoFit/>
          </a:bodyPr>
          <a:lstStyle/>
          <a:p>
            <a:r>
              <a:rPr lang="en-US" sz="2400" b="0" i="0" dirty="0">
                <a:solidFill>
                  <a:schemeClr val="bg1"/>
                </a:solidFill>
                <a:effectLst/>
                <a:latin typeface="Söhne"/>
              </a:rPr>
              <a:t>Since 55 &gt; 45, narrow the search to the right subarray.</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B245041-3EB7-2595-4B9F-3856CAE70D11}"/>
                  </a:ext>
                </a:extLst>
              </p:cNvPr>
              <p:cNvSpPr txBox="1"/>
              <p:nvPr/>
            </p:nvSpPr>
            <p:spPr>
              <a:xfrm>
                <a:off x="6535217" y="7374684"/>
                <a:ext cx="4549545" cy="798937"/>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𝑙</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𝑟</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𝐴</m:t>
                        </m:r>
                        <m:d>
                          <m:dPr>
                            <m:begChr m:val="["/>
                            <m:endChr m:val="]"/>
                            <m:ctrlPr>
                              <a:rPr lang="en-US" sz="3200" b="0" i="1" smtClean="0">
                                <a:solidFill>
                                  <a:schemeClr val="bg1"/>
                                </a:solidFill>
                                <a:latin typeface="Cambria Math" panose="02040503050406030204" pitchFamily="18" charset="0"/>
                              </a:rPr>
                            </m:ctrlPr>
                          </m:dPr>
                          <m:e>
                            <m:r>
                              <a:rPr lang="en-US" sz="3200" b="0" i="1" smtClean="0">
                                <a:solidFill>
                                  <a:schemeClr val="bg1"/>
                                </a:solidFill>
                                <a:latin typeface="Cambria Math" panose="02040503050406030204" pitchFamily="18" charset="0"/>
                              </a:rPr>
                              <m:t>𝑟</m:t>
                            </m:r>
                          </m:e>
                        </m:d>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𝐴</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𝑙</m:t>
                        </m:r>
                        <m:r>
                          <a:rPr lang="en-US" sz="3200" b="0" i="1" smtClean="0">
                            <a:solidFill>
                              <a:schemeClr val="bg1"/>
                            </a:solidFill>
                            <a:latin typeface="Cambria Math" panose="02040503050406030204" pitchFamily="18" charset="0"/>
                          </a:rPr>
                          <m:t>]</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BB245041-3EB7-2595-4B9F-3856CAE70D11}"/>
                  </a:ext>
                </a:extLst>
              </p:cNvPr>
              <p:cNvSpPr txBox="1">
                <a:spLocks noRot="1" noChangeAspect="1" noMove="1" noResize="1" noEditPoints="1" noAdjustHandles="1" noChangeArrowheads="1" noChangeShapeType="1" noTextEdit="1"/>
              </p:cNvSpPr>
              <p:nvPr/>
            </p:nvSpPr>
            <p:spPr>
              <a:xfrm>
                <a:off x="6535217" y="7374684"/>
                <a:ext cx="4549545" cy="798937"/>
              </a:xfrm>
              <a:prstGeom prst="rect">
                <a:avLst/>
              </a:prstGeom>
              <a:blipFill>
                <a:blip r:embed="rId2"/>
                <a:stretch>
                  <a:fillRect b="-9160"/>
                </a:stretch>
              </a:blipFill>
            </p:spPr>
            <p:txBody>
              <a:bodyPr/>
              <a:lstStyle/>
              <a:p>
                <a:r>
                  <a:rPr lang="en-US">
                    <a:noFill/>
                  </a:rPr>
                  <a:t> </a:t>
                </a:r>
              </a:p>
            </p:txBody>
          </p:sp>
        </mc:Fallback>
      </mc:AlternateContent>
    </p:spTree>
    <p:extLst>
      <p:ext uri="{BB962C8B-B14F-4D97-AF65-F5344CB8AC3E}">
        <p14:creationId xmlns:p14="http://schemas.microsoft.com/office/powerpoint/2010/main" val="1584819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13597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1358802"/>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1358802"/>
            <a:ext cx="532438" cy="532438"/>
          </a:xfrm>
          <a:prstGeom prst="rect">
            <a:avLst/>
          </a:prstGeom>
          <a:solidFill>
            <a:srgbClr val="C0000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4931368" y="2037986"/>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21182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4353818" y="2402741"/>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4693078" y="2385831"/>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495727" y="3430278"/>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Second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73773" y="707557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3A783B-B01C-0BCD-C234-EE8570C050FB}"/>
                  </a:ext>
                </a:extLst>
              </p:cNvPr>
              <p:cNvSpPr txBox="1"/>
              <p:nvPr/>
            </p:nvSpPr>
            <p:spPr>
              <a:xfrm>
                <a:off x="6402477" y="4966764"/>
                <a:ext cx="4549545" cy="721736"/>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D3A783B-B01C-0BCD-C234-EE8570C050FB}"/>
                  </a:ext>
                </a:extLst>
              </p:cNvPr>
              <p:cNvSpPr txBox="1">
                <a:spLocks noRot="1" noChangeAspect="1" noMove="1" noResize="1" noEditPoints="1" noAdjustHandles="1" noChangeArrowheads="1" noChangeShapeType="1" noTextEdit="1"/>
              </p:cNvSpPr>
              <p:nvPr/>
            </p:nvSpPr>
            <p:spPr>
              <a:xfrm>
                <a:off x="6402477" y="4966764"/>
                <a:ext cx="4549545" cy="721736"/>
              </a:xfrm>
              <a:prstGeom prst="rect">
                <a:avLst/>
              </a:prstGeom>
              <a:blipFill>
                <a:blip r:embed="rId2"/>
                <a:stretch>
                  <a:fillRect b="-1949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C3D04D-F781-14BA-79A5-6FEFF759F341}"/>
              </a:ext>
            </a:extLst>
          </p:cNvPr>
          <p:cNvSpPr txBox="1"/>
          <p:nvPr/>
        </p:nvSpPr>
        <p:spPr>
          <a:xfrm>
            <a:off x="7519649" y="7075576"/>
            <a:ext cx="319023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a:t>
            </a:r>
            <a:r>
              <a:rPr lang="en-US" sz="3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8</a:t>
            </a:r>
            <a:endParaRPr lang="en-US" sz="3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62293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899017" y="135978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1431455"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1963893" y="135977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49633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028769"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3571870" y="135939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114971" y="135918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4651976" y="1358802"/>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195077" y="1358802"/>
            <a:ext cx="532438" cy="532438"/>
          </a:xfrm>
          <a:prstGeom prst="rect">
            <a:avLst/>
          </a:prstGeom>
          <a:solidFill>
            <a:srgbClr val="C0000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5727515"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6259953" y="135879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679239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7324829"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7867930" y="135841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8411031" y="135820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4931368" y="2037986"/>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8809990" y="211828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4353818" y="2402741"/>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8242008" y="2537868"/>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495727" y="3430278"/>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Second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73773" y="707557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3A783B-B01C-0BCD-C234-EE8570C050FB}"/>
                  </a:ext>
                </a:extLst>
              </p:cNvPr>
              <p:cNvSpPr txBox="1"/>
              <p:nvPr/>
            </p:nvSpPr>
            <p:spPr>
              <a:xfrm>
                <a:off x="3246310" y="5178946"/>
                <a:ext cx="4549545" cy="721736"/>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D3A783B-B01C-0BCD-C234-EE8570C050FB}"/>
                  </a:ext>
                </a:extLst>
              </p:cNvPr>
              <p:cNvSpPr txBox="1">
                <a:spLocks noRot="1" noChangeAspect="1" noMove="1" noResize="1" noEditPoints="1" noAdjustHandles="1" noChangeArrowheads="1" noChangeShapeType="1" noTextEdit="1"/>
              </p:cNvSpPr>
              <p:nvPr/>
            </p:nvSpPr>
            <p:spPr>
              <a:xfrm>
                <a:off x="3246310" y="5178946"/>
                <a:ext cx="4549545" cy="721736"/>
              </a:xfrm>
              <a:prstGeom prst="rect">
                <a:avLst/>
              </a:prstGeom>
              <a:blipFill>
                <a:blip r:embed="rId2"/>
                <a:stretch>
                  <a:fillRect b="-1949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742E568-AA98-DBF1-BFF1-38ED6EE8762D}"/>
              </a:ext>
            </a:extLst>
          </p:cNvPr>
          <p:cNvSpPr txBox="1"/>
          <p:nvPr/>
        </p:nvSpPr>
        <p:spPr>
          <a:xfrm>
            <a:off x="7518745" y="5216648"/>
            <a:ext cx="319023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=8</a:t>
            </a:r>
          </a:p>
        </p:txBody>
      </p:sp>
    </p:spTree>
    <p:extLst>
      <p:ext uri="{BB962C8B-B14F-4D97-AF65-F5344CB8AC3E}">
        <p14:creationId xmlns:p14="http://schemas.microsoft.com/office/powerpoint/2010/main" val="3106554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2585577" y="289754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3118015" y="289753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3650453" y="2897538"/>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4182891" y="289694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4715329" y="289715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5258430" y="289715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5801531" y="289694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6338536" y="2896562"/>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6881637" y="2896562"/>
            <a:ext cx="532438" cy="532438"/>
          </a:xfrm>
          <a:prstGeom prst="rect">
            <a:avLst/>
          </a:prstGeom>
          <a:solidFill>
            <a:srgbClr val="C0000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7414075" y="289655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7946513" y="2896559"/>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8478951" y="289596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9011389" y="289617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9554490" y="289617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10097591" y="2895964"/>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6617928" y="3575746"/>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10496550" y="365604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6040378" y="3940501"/>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9928568" y="4075628"/>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4676287" y="3868632"/>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Second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73773" y="707557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BFDE9B20-4E73-534D-4EF5-67DB27268488}"/>
              </a:ext>
            </a:extLst>
          </p:cNvPr>
          <p:cNvSpPr txBox="1"/>
          <p:nvPr/>
        </p:nvSpPr>
        <p:spPr>
          <a:xfrm>
            <a:off x="-5153233" y="4801149"/>
            <a:ext cx="5025356" cy="830997"/>
          </a:xfrm>
          <a:prstGeom prst="rect">
            <a:avLst/>
          </a:prstGeom>
          <a:noFill/>
        </p:spPr>
        <p:txBody>
          <a:bodyPr wrap="square" rtlCol="0">
            <a:spAutoFit/>
          </a:bodyPr>
          <a:lstStyle/>
          <a:p>
            <a:r>
              <a:rPr lang="en-US" sz="2400" b="0" i="0" dirty="0">
                <a:solidFill>
                  <a:schemeClr val="bg1"/>
                </a:solidFill>
                <a:effectLst/>
                <a:latin typeface="Söhne"/>
              </a:rPr>
              <a:t>Since 55 &gt; 45, narrow the search to the right subarray.</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3A783B-B01C-0BCD-C234-EE8570C050FB}"/>
                  </a:ext>
                </a:extLst>
              </p:cNvPr>
              <p:cNvSpPr txBox="1"/>
              <p:nvPr/>
            </p:nvSpPr>
            <p:spPr>
              <a:xfrm>
                <a:off x="-5153233" y="5724654"/>
                <a:ext cx="4549545" cy="721736"/>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D3A783B-B01C-0BCD-C234-EE8570C050FB}"/>
                  </a:ext>
                </a:extLst>
              </p:cNvPr>
              <p:cNvSpPr txBox="1">
                <a:spLocks noRot="1" noChangeAspect="1" noMove="1" noResize="1" noEditPoints="1" noAdjustHandles="1" noChangeArrowheads="1" noChangeShapeType="1" noTextEdit="1"/>
              </p:cNvSpPr>
              <p:nvPr/>
            </p:nvSpPr>
            <p:spPr>
              <a:xfrm>
                <a:off x="-5153233" y="5724654"/>
                <a:ext cx="4549545" cy="721736"/>
              </a:xfrm>
              <a:prstGeom prst="rect">
                <a:avLst/>
              </a:prstGeom>
              <a:blipFill>
                <a:blip r:embed="rId2"/>
                <a:stretch>
                  <a:fillRect b="-20339"/>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742E568-AA98-DBF1-BFF1-38ED6EE8762D}"/>
              </a:ext>
            </a:extLst>
          </p:cNvPr>
          <p:cNvSpPr txBox="1"/>
          <p:nvPr/>
        </p:nvSpPr>
        <p:spPr>
          <a:xfrm>
            <a:off x="6738330" y="2243352"/>
            <a:ext cx="319023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=8</a:t>
            </a:r>
          </a:p>
        </p:txBody>
      </p:sp>
    </p:spTree>
    <p:extLst>
      <p:ext uri="{BB962C8B-B14F-4D97-AF65-F5344CB8AC3E}">
        <p14:creationId xmlns:p14="http://schemas.microsoft.com/office/powerpoint/2010/main" val="48630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647AF-7AF9-CB0D-9141-499480650FED}"/>
              </a:ext>
            </a:extLst>
          </p:cNvPr>
          <p:cNvSpPr txBox="1"/>
          <p:nvPr/>
        </p:nvSpPr>
        <p:spPr>
          <a:xfrm>
            <a:off x="252412" y="2921168"/>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TION SEARCH</a:t>
            </a:r>
          </a:p>
        </p:txBody>
      </p:sp>
      <p:sp>
        <p:nvSpPr>
          <p:cNvPr id="2" name="TextBox 1">
            <a:extLst>
              <a:ext uri="{FF2B5EF4-FFF2-40B4-BE49-F238E27FC236}">
                <a16:creationId xmlns:a16="http://schemas.microsoft.com/office/drawing/2014/main" id="{4500860F-1B0D-7BB6-F3EB-3AFAF93A093C}"/>
              </a:ext>
            </a:extLst>
          </p:cNvPr>
          <p:cNvSpPr txBox="1"/>
          <p:nvPr/>
        </p:nvSpPr>
        <p:spPr>
          <a:xfrm>
            <a:off x="2958465" y="2961976"/>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RY SEARCH</a:t>
            </a:r>
          </a:p>
        </p:txBody>
      </p:sp>
    </p:spTree>
    <p:extLst>
      <p:ext uri="{BB962C8B-B14F-4D97-AF65-F5344CB8AC3E}">
        <p14:creationId xmlns:p14="http://schemas.microsoft.com/office/powerpoint/2010/main" val="425274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1918400" y="3259354"/>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2450838" y="3259351"/>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2450013" y="3259841"/>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25</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2982451" y="325924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3514889" y="325945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4057990" y="3259453"/>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4601091" y="3259246"/>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45</a:t>
            </a:r>
          </a:p>
        </p:txBody>
      </p:sp>
      <p:sp>
        <p:nvSpPr>
          <p:cNvPr id="12" name="Rectangle 11">
            <a:extLst>
              <a:ext uri="{FF2B5EF4-FFF2-40B4-BE49-F238E27FC236}">
                <a16:creationId xmlns:a16="http://schemas.microsoft.com/office/drawing/2014/main" id="{61EF5E20-A07A-3F9B-2151-2475663A9C17}"/>
              </a:ext>
            </a:extLst>
          </p:cNvPr>
          <p:cNvSpPr/>
          <p:nvPr/>
        </p:nvSpPr>
        <p:spPr>
          <a:xfrm>
            <a:off x="5138096" y="3258865"/>
            <a:ext cx="532438" cy="532438"/>
          </a:xfrm>
          <a:prstGeom prst="rect">
            <a:avLst/>
          </a:prstGeom>
          <a:solidFill>
            <a:srgbClr val="00817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50</a:t>
            </a:r>
          </a:p>
        </p:txBody>
      </p:sp>
      <p:sp>
        <p:nvSpPr>
          <p:cNvPr id="13" name="Rectangle 12">
            <a:extLst>
              <a:ext uri="{FF2B5EF4-FFF2-40B4-BE49-F238E27FC236}">
                <a16:creationId xmlns:a16="http://schemas.microsoft.com/office/drawing/2014/main" id="{2308EC6F-9611-38D9-DE75-55C35B3955C2}"/>
              </a:ext>
            </a:extLst>
          </p:cNvPr>
          <p:cNvSpPr/>
          <p:nvPr/>
        </p:nvSpPr>
        <p:spPr>
          <a:xfrm>
            <a:off x="5638855" y="2808516"/>
            <a:ext cx="1476913" cy="1476913"/>
          </a:xfrm>
          <a:prstGeom prst="rect">
            <a:avLst/>
          </a:prstGeom>
          <a:solidFill>
            <a:srgbClr val="C0000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4" name="Rectangle 13">
            <a:extLst>
              <a:ext uri="{FF2B5EF4-FFF2-40B4-BE49-F238E27FC236}">
                <a16:creationId xmlns:a16="http://schemas.microsoft.com/office/drawing/2014/main" id="{FA28883C-6753-8881-E16A-6A20CEC549AF}"/>
              </a:ext>
            </a:extLst>
          </p:cNvPr>
          <p:cNvSpPr/>
          <p:nvPr/>
        </p:nvSpPr>
        <p:spPr>
          <a:xfrm>
            <a:off x="7143011" y="325837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60</a:t>
            </a:r>
          </a:p>
        </p:txBody>
      </p:sp>
      <p:sp>
        <p:nvSpPr>
          <p:cNvPr id="15" name="Rectangle 14">
            <a:extLst>
              <a:ext uri="{FF2B5EF4-FFF2-40B4-BE49-F238E27FC236}">
                <a16:creationId xmlns:a16="http://schemas.microsoft.com/office/drawing/2014/main" id="{C349E01B-0AAD-4683-9CD1-088B5A38F4C1}"/>
              </a:ext>
            </a:extLst>
          </p:cNvPr>
          <p:cNvSpPr/>
          <p:nvPr/>
        </p:nvSpPr>
        <p:spPr>
          <a:xfrm>
            <a:off x="7675449" y="3258375"/>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8207887" y="325778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8740325" y="325798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9283426" y="3257987"/>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9826527" y="3257780"/>
            <a:ext cx="532438" cy="532438"/>
          </a:xfrm>
          <a:prstGeom prst="rect">
            <a:avLst/>
          </a:prstGeom>
          <a:no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6993848" y="7184491"/>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11278870" y="718449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916467" y="7341733"/>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10233368" y="7378772"/>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4676287" y="3868632"/>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Second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73773" y="707557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BFDE9B20-4E73-534D-4EF5-67DB27268488}"/>
              </a:ext>
            </a:extLst>
          </p:cNvPr>
          <p:cNvSpPr txBox="1"/>
          <p:nvPr/>
        </p:nvSpPr>
        <p:spPr>
          <a:xfrm>
            <a:off x="-5153233" y="4801149"/>
            <a:ext cx="5025356" cy="830997"/>
          </a:xfrm>
          <a:prstGeom prst="rect">
            <a:avLst/>
          </a:prstGeom>
          <a:noFill/>
        </p:spPr>
        <p:txBody>
          <a:bodyPr wrap="square" rtlCol="0">
            <a:spAutoFit/>
          </a:bodyPr>
          <a:lstStyle/>
          <a:p>
            <a:r>
              <a:rPr lang="en-US" sz="2400" b="0" i="0" dirty="0">
                <a:solidFill>
                  <a:schemeClr val="bg1"/>
                </a:solidFill>
                <a:effectLst/>
                <a:latin typeface="Söhne"/>
              </a:rPr>
              <a:t>Since 55 &gt; 45, narrow the search to the right subarray.</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3A783B-B01C-0BCD-C234-EE8570C050FB}"/>
                  </a:ext>
                </a:extLst>
              </p:cNvPr>
              <p:cNvSpPr txBox="1"/>
              <p:nvPr/>
            </p:nvSpPr>
            <p:spPr>
              <a:xfrm>
                <a:off x="-5153233" y="5724654"/>
                <a:ext cx="4549545" cy="721736"/>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D3A783B-B01C-0BCD-C234-EE8570C050FB}"/>
                  </a:ext>
                </a:extLst>
              </p:cNvPr>
              <p:cNvSpPr txBox="1">
                <a:spLocks noRot="1" noChangeAspect="1" noMove="1" noResize="1" noEditPoints="1" noAdjustHandles="1" noChangeArrowheads="1" noChangeShapeType="1" noTextEdit="1"/>
              </p:cNvSpPr>
              <p:nvPr/>
            </p:nvSpPr>
            <p:spPr>
              <a:xfrm>
                <a:off x="-5153233" y="5724654"/>
                <a:ext cx="4549545" cy="721736"/>
              </a:xfrm>
              <a:prstGeom prst="rect">
                <a:avLst/>
              </a:prstGeom>
              <a:blipFill>
                <a:blip r:embed="rId2"/>
                <a:stretch>
                  <a:fillRect b="-20339"/>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742E568-AA98-DBF1-BFF1-38ED6EE8762D}"/>
              </a:ext>
            </a:extLst>
          </p:cNvPr>
          <p:cNvSpPr txBox="1"/>
          <p:nvPr/>
        </p:nvSpPr>
        <p:spPr>
          <a:xfrm>
            <a:off x="5963294" y="2209660"/>
            <a:ext cx="3190238"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=8</a:t>
            </a:r>
          </a:p>
        </p:txBody>
      </p:sp>
      <p:sp>
        <p:nvSpPr>
          <p:cNvPr id="34" name="TextBox 33">
            <a:extLst>
              <a:ext uri="{FF2B5EF4-FFF2-40B4-BE49-F238E27FC236}">
                <a16:creationId xmlns:a16="http://schemas.microsoft.com/office/drawing/2014/main" id="{28DC1CAA-9042-05E9-9705-314D0AE5B240}"/>
              </a:ext>
            </a:extLst>
          </p:cNvPr>
          <p:cNvSpPr txBox="1"/>
          <p:nvPr/>
        </p:nvSpPr>
        <p:spPr>
          <a:xfrm>
            <a:off x="4369869" y="-1145576"/>
            <a:ext cx="5349240" cy="1107996"/>
          </a:xfrm>
          <a:prstGeom prst="rect">
            <a:avLst/>
          </a:prstGeom>
          <a:noFill/>
        </p:spPr>
        <p:txBody>
          <a:bodyPr wrap="square" rtlCol="0">
            <a:spAutoFit/>
          </a:bodyPr>
          <a:lstStyle/>
          <a:p>
            <a:r>
              <a:rPr lang="en-US" sz="6600" dirty="0">
                <a:solidFill>
                  <a:srgbClr val="005B41"/>
                </a:solidFill>
              </a:rPr>
              <a:t>FOUND IT</a:t>
            </a:r>
          </a:p>
        </p:txBody>
      </p:sp>
      <p:sp>
        <p:nvSpPr>
          <p:cNvPr id="35" name="TextBox 34">
            <a:extLst>
              <a:ext uri="{FF2B5EF4-FFF2-40B4-BE49-F238E27FC236}">
                <a16:creationId xmlns:a16="http://schemas.microsoft.com/office/drawing/2014/main" id="{25085588-3F6D-053F-4DAF-634692A50729}"/>
              </a:ext>
            </a:extLst>
          </p:cNvPr>
          <p:cNvSpPr txBox="1"/>
          <p:nvPr/>
        </p:nvSpPr>
        <p:spPr>
          <a:xfrm>
            <a:off x="3547667" y="7730382"/>
            <a:ext cx="4358640" cy="584775"/>
          </a:xfrm>
          <a:prstGeom prst="rect">
            <a:avLst/>
          </a:prstGeom>
          <a:noFill/>
        </p:spPr>
        <p:txBody>
          <a:bodyPr wrap="square" rtlCol="0">
            <a:spAutoFit/>
          </a:bodyPr>
          <a:lstStyle/>
          <a:p>
            <a:r>
              <a:rPr lang="en-US" sz="3200" dirty="0">
                <a:solidFill>
                  <a:schemeClr val="bg1"/>
                </a:solidFill>
                <a:highlight>
                  <a:srgbClr val="008170"/>
                </a:highlight>
              </a:rPr>
              <a:t>AT INDEX 8</a:t>
            </a:r>
          </a:p>
        </p:txBody>
      </p:sp>
    </p:spTree>
    <p:extLst>
      <p:ext uri="{BB962C8B-B14F-4D97-AF65-F5344CB8AC3E}">
        <p14:creationId xmlns:p14="http://schemas.microsoft.com/office/powerpoint/2010/main" val="225871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5491C8-D486-8A4B-ABB0-6663B72F871F}"/>
              </a:ext>
            </a:extLst>
          </p:cNvPr>
          <p:cNvSpPr txBox="1"/>
          <p:nvPr/>
        </p:nvSpPr>
        <p:spPr>
          <a:xfrm>
            <a:off x="-8408879" y="2723495"/>
            <a:ext cx="9255760" cy="923330"/>
          </a:xfrm>
          <a:prstGeom prst="rect">
            <a:avLst/>
          </a:prstGeom>
          <a:noFill/>
        </p:spPr>
        <p:txBody>
          <a:bodyPr wrap="square" rtlCol="0">
            <a:spAutoFit/>
          </a:bodyPr>
          <a:lstStyle/>
          <a:p>
            <a:pPr algn="l"/>
            <a:r>
              <a:rPr lang="en-US" sz="1800" b="0" i="0" u="none" strike="noStrike" baseline="0" dirty="0">
                <a:solidFill>
                  <a:schemeClr val="bg1"/>
                </a:solidFill>
                <a:latin typeface="TimesTen-Roman"/>
              </a:rPr>
              <a:t>search for a name in a telephone book: if we are searching for someone named</a:t>
            </a:r>
          </a:p>
          <a:p>
            <a:pPr algn="l"/>
            <a:r>
              <a:rPr lang="en-US" sz="1800" b="0" i="0" u="none" strike="noStrike" baseline="0" dirty="0">
                <a:solidFill>
                  <a:srgbClr val="008170"/>
                </a:solidFill>
                <a:latin typeface="TimesTen-Roman"/>
              </a:rPr>
              <a:t>Brown</a:t>
            </a:r>
            <a:r>
              <a:rPr lang="en-US" sz="1800" b="0" i="0" u="none" strike="noStrike" baseline="0" dirty="0">
                <a:solidFill>
                  <a:schemeClr val="bg1"/>
                </a:solidFill>
                <a:latin typeface="TimesTen-Roman"/>
              </a:rPr>
              <a:t>, we open the book not in the middle but very close to the beginning, unlike</a:t>
            </a:r>
          </a:p>
          <a:p>
            <a:pPr algn="l"/>
            <a:r>
              <a:rPr lang="en-US" sz="1800" b="0" i="0" u="none" strike="noStrike" baseline="0" dirty="0">
                <a:solidFill>
                  <a:schemeClr val="bg1"/>
                </a:solidFill>
                <a:latin typeface="TimesTen-Roman"/>
              </a:rPr>
              <a:t>our action when searching for someone named, say, </a:t>
            </a:r>
            <a:r>
              <a:rPr lang="en-US" sz="1800" b="0" i="0" u="none" strike="noStrike" baseline="0" dirty="0">
                <a:solidFill>
                  <a:srgbClr val="008170"/>
                </a:solidFill>
                <a:latin typeface="TimesTen-Roman"/>
              </a:rPr>
              <a:t>Smith</a:t>
            </a:r>
            <a:r>
              <a:rPr lang="en-US" sz="1800" b="0" i="0" u="none" strike="noStrike" baseline="0" dirty="0">
                <a:solidFill>
                  <a:schemeClr val="bg1"/>
                </a:solidFill>
                <a:latin typeface="TimesTen-Roman"/>
              </a:rPr>
              <a:t>.</a:t>
            </a:r>
            <a:endParaRPr lang="en-US" dirty="0">
              <a:solidFill>
                <a:schemeClr val="bg1"/>
              </a:solidFill>
            </a:endParaRPr>
          </a:p>
        </p:txBody>
      </p:sp>
      <p:sp>
        <p:nvSpPr>
          <p:cNvPr id="4" name="Rectangle 3">
            <a:extLst>
              <a:ext uri="{FF2B5EF4-FFF2-40B4-BE49-F238E27FC236}">
                <a16:creationId xmlns:a16="http://schemas.microsoft.com/office/drawing/2014/main" id="{28DB93CA-4CC8-5150-E627-7B43088D9D01}"/>
              </a:ext>
            </a:extLst>
          </p:cNvPr>
          <p:cNvSpPr/>
          <p:nvPr/>
        </p:nvSpPr>
        <p:spPr>
          <a:xfrm>
            <a:off x="2585577" y="2897541"/>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15</a:t>
            </a:r>
          </a:p>
        </p:txBody>
      </p:sp>
      <p:sp>
        <p:nvSpPr>
          <p:cNvPr id="5" name="Rectangle 4">
            <a:extLst>
              <a:ext uri="{FF2B5EF4-FFF2-40B4-BE49-F238E27FC236}">
                <a16:creationId xmlns:a16="http://schemas.microsoft.com/office/drawing/2014/main" id="{4065EEA3-E75D-94CF-C20F-1575E6416C68}"/>
              </a:ext>
            </a:extLst>
          </p:cNvPr>
          <p:cNvSpPr/>
          <p:nvPr/>
        </p:nvSpPr>
        <p:spPr>
          <a:xfrm>
            <a:off x="3118015" y="2897538"/>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20</a:t>
            </a:r>
          </a:p>
        </p:txBody>
      </p:sp>
      <p:sp>
        <p:nvSpPr>
          <p:cNvPr id="6" name="Rectangle 5">
            <a:extLst>
              <a:ext uri="{FF2B5EF4-FFF2-40B4-BE49-F238E27FC236}">
                <a16:creationId xmlns:a16="http://schemas.microsoft.com/office/drawing/2014/main" id="{212D00CF-560F-2691-6638-D09F4C396229}"/>
              </a:ext>
            </a:extLst>
          </p:cNvPr>
          <p:cNvSpPr/>
          <p:nvPr/>
        </p:nvSpPr>
        <p:spPr>
          <a:xfrm>
            <a:off x="3650453" y="2897538"/>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25</a:t>
            </a:r>
            <a:endParaRPr lang="en-US" sz="2500" dirty="0">
              <a:solidFill>
                <a:srgbClr val="0F0F0F"/>
              </a:solidFill>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C839EF9E-3D07-5F8A-4591-0A9129459A9A}"/>
              </a:ext>
            </a:extLst>
          </p:cNvPr>
          <p:cNvSpPr/>
          <p:nvPr/>
        </p:nvSpPr>
        <p:spPr>
          <a:xfrm>
            <a:off x="4182891" y="2896943"/>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30</a:t>
            </a:r>
          </a:p>
        </p:txBody>
      </p:sp>
      <p:sp>
        <p:nvSpPr>
          <p:cNvPr id="9" name="Rectangle 8">
            <a:extLst>
              <a:ext uri="{FF2B5EF4-FFF2-40B4-BE49-F238E27FC236}">
                <a16:creationId xmlns:a16="http://schemas.microsoft.com/office/drawing/2014/main" id="{4EBF5B2D-EDA4-FDC9-0382-8C7B1C0F29B8}"/>
              </a:ext>
            </a:extLst>
          </p:cNvPr>
          <p:cNvSpPr/>
          <p:nvPr/>
        </p:nvSpPr>
        <p:spPr>
          <a:xfrm>
            <a:off x="4715329" y="2897150"/>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35</a:t>
            </a:r>
          </a:p>
        </p:txBody>
      </p:sp>
      <p:sp>
        <p:nvSpPr>
          <p:cNvPr id="10" name="Rectangle 9">
            <a:extLst>
              <a:ext uri="{FF2B5EF4-FFF2-40B4-BE49-F238E27FC236}">
                <a16:creationId xmlns:a16="http://schemas.microsoft.com/office/drawing/2014/main" id="{779C17D5-0BC6-ABEC-E6AC-00FCE961BC20}"/>
              </a:ext>
            </a:extLst>
          </p:cNvPr>
          <p:cNvSpPr/>
          <p:nvPr/>
        </p:nvSpPr>
        <p:spPr>
          <a:xfrm>
            <a:off x="5258430" y="2897150"/>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40</a:t>
            </a:r>
          </a:p>
        </p:txBody>
      </p:sp>
      <p:sp>
        <p:nvSpPr>
          <p:cNvPr id="11" name="Rectangle 10">
            <a:extLst>
              <a:ext uri="{FF2B5EF4-FFF2-40B4-BE49-F238E27FC236}">
                <a16:creationId xmlns:a16="http://schemas.microsoft.com/office/drawing/2014/main" id="{E23B312D-03FA-AB90-5A52-01458A7A11C5}"/>
              </a:ext>
            </a:extLst>
          </p:cNvPr>
          <p:cNvSpPr/>
          <p:nvPr/>
        </p:nvSpPr>
        <p:spPr>
          <a:xfrm>
            <a:off x="5801531" y="2896943"/>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45</a:t>
            </a:r>
          </a:p>
        </p:txBody>
      </p:sp>
      <p:sp>
        <p:nvSpPr>
          <p:cNvPr id="13" name="Rectangle 12">
            <a:extLst>
              <a:ext uri="{FF2B5EF4-FFF2-40B4-BE49-F238E27FC236}">
                <a16:creationId xmlns:a16="http://schemas.microsoft.com/office/drawing/2014/main" id="{2308EC6F-9611-38D9-DE75-55C35B3955C2}"/>
              </a:ext>
            </a:extLst>
          </p:cNvPr>
          <p:cNvSpPr/>
          <p:nvPr/>
        </p:nvSpPr>
        <p:spPr>
          <a:xfrm>
            <a:off x="5404724" y="2446703"/>
            <a:ext cx="1476913" cy="1476913"/>
          </a:xfrm>
          <a:prstGeom prst="rect">
            <a:avLst/>
          </a:prstGeom>
          <a:solidFill>
            <a:srgbClr val="C00000"/>
          </a:solidFill>
          <a:ln>
            <a:solidFill>
              <a:srgbClr val="005B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panose="02000000000000000000" pitchFamily="2" charset="0"/>
                <a:ea typeface="Roboto" panose="02000000000000000000" pitchFamily="2" charset="0"/>
                <a:cs typeface="Roboto" panose="02000000000000000000" pitchFamily="2" charset="0"/>
              </a:rPr>
              <a:t>55</a:t>
            </a:r>
          </a:p>
        </p:txBody>
      </p:sp>
      <p:sp>
        <p:nvSpPr>
          <p:cNvPr id="15" name="Rectangle 14">
            <a:extLst>
              <a:ext uri="{FF2B5EF4-FFF2-40B4-BE49-F238E27FC236}">
                <a16:creationId xmlns:a16="http://schemas.microsoft.com/office/drawing/2014/main" id="{C349E01B-0AAD-4683-9CD1-088B5A38F4C1}"/>
              </a:ext>
            </a:extLst>
          </p:cNvPr>
          <p:cNvSpPr/>
          <p:nvPr/>
        </p:nvSpPr>
        <p:spPr>
          <a:xfrm>
            <a:off x="7946513" y="2896559"/>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65</a:t>
            </a:r>
          </a:p>
        </p:txBody>
      </p:sp>
      <p:sp>
        <p:nvSpPr>
          <p:cNvPr id="16" name="Rectangle 15">
            <a:extLst>
              <a:ext uri="{FF2B5EF4-FFF2-40B4-BE49-F238E27FC236}">
                <a16:creationId xmlns:a16="http://schemas.microsoft.com/office/drawing/2014/main" id="{7A13BF68-0468-FB5D-1213-ACE454C25313}"/>
              </a:ext>
            </a:extLst>
          </p:cNvPr>
          <p:cNvSpPr/>
          <p:nvPr/>
        </p:nvSpPr>
        <p:spPr>
          <a:xfrm>
            <a:off x="8478951" y="2895964"/>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70</a:t>
            </a:r>
          </a:p>
        </p:txBody>
      </p:sp>
      <p:sp>
        <p:nvSpPr>
          <p:cNvPr id="17" name="Rectangle 16">
            <a:extLst>
              <a:ext uri="{FF2B5EF4-FFF2-40B4-BE49-F238E27FC236}">
                <a16:creationId xmlns:a16="http://schemas.microsoft.com/office/drawing/2014/main" id="{BACB0EE5-014E-DC14-D3AE-CA60B7412AAF}"/>
              </a:ext>
            </a:extLst>
          </p:cNvPr>
          <p:cNvSpPr/>
          <p:nvPr/>
        </p:nvSpPr>
        <p:spPr>
          <a:xfrm>
            <a:off x="9011389" y="2896171"/>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75</a:t>
            </a:r>
          </a:p>
        </p:txBody>
      </p:sp>
      <p:sp>
        <p:nvSpPr>
          <p:cNvPr id="18" name="Rectangle 17">
            <a:extLst>
              <a:ext uri="{FF2B5EF4-FFF2-40B4-BE49-F238E27FC236}">
                <a16:creationId xmlns:a16="http://schemas.microsoft.com/office/drawing/2014/main" id="{5C1BD995-246A-F94E-B174-DA9AEC8BA05A}"/>
              </a:ext>
            </a:extLst>
          </p:cNvPr>
          <p:cNvSpPr/>
          <p:nvPr/>
        </p:nvSpPr>
        <p:spPr>
          <a:xfrm>
            <a:off x="9554490" y="2896171"/>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80</a:t>
            </a:r>
          </a:p>
        </p:txBody>
      </p:sp>
      <p:sp>
        <p:nvSpPr>
          <p:cNvPr id="19" name="Rectangle 18">
            <a:extLst>
              <a:ext uri="{FF2B5EF4-FFF2-40B4-BE49-F238E27FC236}">
                <a16:creationId xmlns:a16="http://schemas.microsoft.com/office/drawing/2014/main" id="{0B9DBF72-E62A-EC98-F839-168516A6B067}"/>
              </a:ext>
            </a:extLst>
          </p:cNvPr>
          <p:cNvSpPr/>
          <p:nvPr/>
        </p:nvSpPr>
        <p:spPr>
          <a:xfrm>
            <a:off x="10097591" y="2895964"/>
            <a:ext cx="532438" cy="5324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F0F0F"/>
                </a:solidFill>
                <a:latin typeface="Roboto" panose="02000000000000000000" pitchFamily="2" charset="0"/>
                <a:ea typeface="Roboto" panose="02000000000000000000" pitchFamily="2" charset="0"/>
                <a:cs typeface="Roboto" panose="02000000000000000000" pitchFamily="2" charset="0"/>
              </a:rPr>
              <a:t>85</a:t>
            </a:r>
          </a:p>
        </p:txBody>
      </p:sp>
      <p:cxnSp>
        <p:nvCxnSpPr>
          <p:cNvPr id="26" name="Straight Arrow Connector 25">
            <a:extLst>
              <a:ext uri="{FF2B5EF4-FFF2-40B4-BE49-F238E27FC236}">
                <a16:creationId xmlns:a16="http://schemas.microsoft.com/office/drawing/2014/main" id="{BA31FCA0-7135-B4A0-C42C-6087928E6700}"/>
              </a:ext>
            </a:extLst>
          </p:cNvPr>
          <p:cNvCxnSpPr>
            <a:cxnSpLocks/>
          </p:cNvCxnSpPr>
          <p:nvPr/>
        </p:nvCxnSpPr>
        <p:spPr>
          <a:xfrm flipV="1">
            <a:off x="6993848" y="7184491"/>
            <a:ext cx="0" cy="803573"/>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04A272-0E25-B737-E979-ACDAE85D305C}"/>
              </a:ext>
            </a:extLst>
          </p:cNvPr>
          <p:cNvCxnSpPr>
            <a:cxnSpLocks/>
          </p:cNvCxnSpPr>
          <p:nvPr/>
        </p:nvCxnSpPr>
        <p:spPr>
          <a:xfrm flipV="1">
            <a:off x="11278870" y="7184491"/>
            <a:ext cx="0" cy="838279"/>
          </a:xfrm>
          <a:prstGeom prst="straightConnector1">
            <a:avLst/>
          </a:prstGeom>
          <a:ln w="76200">
            <a:solidFill>
              <a:schemeClr val="bg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332A64-7EDF-943A-DE1B-A0E1BF1A456A}"/>
              </a:ext>
            </a:extLst>
          </p:cNvPr>
          <p:cNvSpPr txBox="1"/>
          <p:nvPr/>
        </p:nvSpPr>
        <p:spPr>
          <a:xfrm>
            <a:off x="5916467" y="7341733"/>
            <a:ext cx="1402922" cy="646331"/>
          </a:xfrm>
          <a:prstGeom prst="rect">
            <a:avLst/>
          </a:prstGeom>
          <a:noFill/>
        </p:spPr>
        <p:txBody>
          <a:bodyPr wrap="square" rtlCol="0">
            <a:spAutoFit/>
          </a:bodyPr>
          <a:lstStyle/>
          <a:p>
            <a:r>
              <a:rPr lang="en-US" sz="3600" dirty="0">
                <a:solidFill>
                  <a:schemeClr val="bg1"/>
                </a:solidFill>
              </a:rPr>
              <a:t>L</a:t>
            </a:r>
          </a:p>
        </p:txBody>
      </p:sp>
      <p:sp>
        <p:nvSpPr>
          <p:cNvPr id="30" name="TextBox 29">
            <a:extLst>
              <a:ext uri="{FF2B5EF4-FFF2-40B4-BE49-F238E27FC236}">
                <a16:creationId xmlns:a16="http://schemas.microsoft.com/office/drawing/2014/main" id="{1EDE5281-CD95-84AE-82D5-E535884469CE}"/>
              </a:ext>
            </a:extLst>
          </p:cNvPr>
          <p:cNvSpPr txBox="1"/>
          <p:nvPr/>
        </p:nvSpPr>
        <p:spPr>
          <a:xfrm>
            <a:off x="10233368" y="7378772"/>
            <a:ext cx="1402922" cy="646331"/>
          </a:xfrm>
          <a:prstGeom prst="rect">
            <a:avLst/>
          </a:prstGeom>
          <a:noFill/>
        </p:spPr>
        <p:txBody>
          <a:bodyPr wrap="square" rtlCol="0">
            <a:spAutoFit/>
          </a:bodyPr>
          <a:lstStyle/>
          <a:p>
            <a:r>
              <a:rPr lang="en-US" sz="3600" dirty="0">
                <a:solidFill>
                  <a:schemeClr val="bg1"/>
                </a:solidFill>
              </a:rPr>
              <a:t>H</a:t>
            </a:r>
          </a:p>
        </p:txBody>
      </p:sp>
      <p:sp>
        <p:nvSpPr>
          <p:cNvPr id="21" name="TextBox 20">
            <a:extLst>
              <a:ext uri="{FF2B5EF4-FFF2-40B4-BE49-F238E27FC236}">
                <a16:creationId xmlns:a16="http://schemas.microsoft.com/office/drawing/2014/main" id="{AF6D06BC-9BF7-3C6A-7E7B-6A601BE66C3B}"/>
              </a:ext>
            </a:extLst>
          </p:cNvPr>
          <p:cNvSpPr txBox="1"/>
          <p:nvPr/>
        </p:nvSpPr>
        <p:spPr>
          <a:xfrm>
            <a:off x="-4676287" y="3868632"/>
            <a:ext cx="5109949"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Second Comparison</a:t>
            </a:r>
          </a:p>
        </p:txBody>
      </p:sp>
      <p:sp>
        <p:nvSpPr>
          <p:cNvPr id="23" name="TextBox 22">
            <a:extLst>
              <a:ext uri="{FF2B5EF4-FFF2-40B4-BE49-F238E27FC236}">
                <a16:creationId xmlns:a16="http://schemas.microsoft.com/office/drawing/2014/main" id="{53E0A2F7-5E59-D910-B748-50F4D0B5F900}"/>
              </a:ext>
            </a:extLst>
          </p:cNvPr>
          <p:cNvSpPr txBox="1"/>
          <p:nvPr/>
        </p:nvSpPr>
        <p:spPr>
          <a:xfrm>
            <a:off x="73773" y="7075576"/>
            <a:ext cx="4857595" cy="923330"/>
          </a:xfrm>
          <a:prstGeom prst="rect">
            <a:avLst/>
          </a:prstGeom>
          <a:noFill/>
        </p:spPr>
        <p:txBody>
          <a:bodyPr wrap="square" rtlCol="0">
            <a:spAutoFit/>
          </a:bodyPr>
          <a:lstStyle/>
          <a:p>
            <a:r>
              <a:rPr lang="en-US" i="0" dirty="0">
                <a:solidFill>
                  <a:schemeClr val="bg1"/>
                </a:solidFill>
                <a:effectLst/>
                <a:latin typeface="Roboto" panose="02000000000000000000" pitchFamily="2" charset="0"/>
                <a:ea typeface="Roboto" panose="02000000000000000000" pitchFamily="2" charset="0"/>
                <a:cs typeface="Roboto" panose="02000000000000000000" pitchFamily="2" charset="0"/>
              </a:rPr>
              <a:t>Compare the target value (55) with the element at estimated position (45).</a:t>
            </a:r>
          </a:p>
          <a:p>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BFDE9B20-4E73-534D-4EF5-67DB27268488}"/>
              </a:ext>
            </a:extLst>
          </p:cNvPr>
          <p:cNvSpPr txBox="1"/>
          <p:nvPr/>
        </p:nvSpPr>
        <p:spPr>
          <a:xfrm>
            <a:off x="-5153233" y="4801149"/>
            <a:ext cx="5025356" cy="830997"/>
          </a:xfrm>
          <a:prstGeom prst="rect">
            <a:avLst/>
          </a:prstGeom>
          <a:noFill/>
        </p:spPr>
        <p:txBody>
          <a:bodyPr wrap="square" rtlCol="0">
            <a:spAutoFit/>
          </a:bodyPr>
          <a:lstStyle/>
          <a:p>
            <a:r>
              <a:rPr lang="en-US" sz="2400" b="0" i="0" dirty="0">
                <a:solidFill>
                  <a:schemeClr val="bg1"/>
                </a:solidFill>
                <a:effectLst/>
                <a:latin typeface="Söhne"/>
              </a:rPr>
              <a:t>Since 55 &gt; 45, narrow the search to the right subarray.</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3A783B-B01C-0BCD-C234-EE8570C050FB}"/>
                  </a:ext>
                </a:extLst>
              </p:cNvPr>
              <p:cNvSpPr txBox="1"/>
              <p:nvPr/>
            </p:nvSpPr>
            <p:spPr>
              <a:xfrm>
                <a:off x="-5153233" y="5724654"/>
                <a:ext cx="4549545" cy="721736"/>
              </a:xfrm>
              <a:prstGeom prst="rect">
                <a:avLst/>
              </a:prstGeom>
              <a:noFill/>
            </p:spPr>
            <p:txBody>
              <a:bodyPr wrap="square" lIns="0" tIns="0" rIns="0" bIns="0" rtlCol="0">
                <a:spAutoFit/>
              </a:bodyPr>
              <a:lstStyle/>
              <a:p>
                <a14:m>
                  <m:oMath xmlns:m="http://schemas.openxmlformats.org/officeDocument/2006/math">
                    <m:r>
                      <a:rPr lang="en-US" sz="3200" b="0" i="1" smtClean="0">
                        <a:solidFill>
                          <a:schemeClr val="bg1"/>
                        </a:solidFill>
                        <a:latin typeface="Cambria Math" panose="02040503050406030204" pitchFamily="18" charset="0"/>
                      </a:rPr>
                      <m:t>𝑥</m:t>
                    </m:r>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f>
                      <m:fPr>
                        <m:ctrlPr>
                          <a:rPr lang="en-US" sz="3200" b="0" i="1" smtClean="0">
                            <a:solidFill>
                              <a:schemeClr val="bg1"/>
                            </a:solidFill>
                            <a:latin typeface="Cambria Math" panose="02040503050406030204" pitchFamily="18" charset="0"/>
                          </a:rPr>
                        </m:ctrlPr>
                      </m:fPr>
                      <m:num>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14</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7</m:t>
                        </m:r>
                        <m:r>
                          <a:rPr lang="en-US" sz="3200" b="0" i="1" smtClean="0">
                            <a:solidFill>
                              <a:schemeClr val="bg1"/>
                            </a:solidFill>
                            <a:latin typeface="Cambria Math" panose="02040503050406030204" pitchFamily="18" charset="0"/>
                          </a:rPr>
                          <m:t>)</m:t>
                        </m:r>
                      </m:num>
                      <m:den>
                        <m:r>
                          <a:rPr lang="en-US" sz="3200" b="0" i="1" smtClean="0">
                            <a:solidFill>
                              <a:schemeClr val="bg1"/>
                            </a:solidFill>
                            <a:latin typeface="Cambria Math" panose="02040503050406030204" pitchFamily="18" charset="0"/>
                          </a:rPr>
                          <m:t>85</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rPr>
                          <m:t>50</m:t>
                        </m:r>
                      </m:den>
                    </m:f>
                  </m:oMath>
                </a14:m>
                <a:r>
                  <a:rPr lang="en-US" sz="3200" dirty="0">
                    <a:solidFill>
                      <a:schemeClr val="bg1"/>
                    </a:solidFill>
                  </a:rPr>
                  <a:t>]</a:t>
                </a:r>
              </a:p>
            </p:txBody>
          </p:sp>
        </mc:Choice>
        <mc:Fallback xmlns="">
          <p:sp>
            <p:nvSpPr>
              <p:cNvPr id="3" name="TextBox 2">
                <a:extLst>
                  <a:ext uri="{FF2B5EF4-FFF2-40B4-BE49-F238E27FC236}">
                    <a16:creationId xmlns:a16="http://schemas.microsoft.com/office/drawing/2014/main" id="{5D3A783B-B01C-0BCD-C234-EE8570C050FB}"/>
                  </a:ext>
                </a:extLst>
              </p:cNvPr>
              <p:cNvSpPr txBox="1">
                <a:spLocks noRot="1" noChangeAspect="1" noMove="1" noResize="1" noEditPoints="1" noAdjustHandles="1" noChangeArrowheads="1" noChangeShapeType="1" noTextEdit="1"/>
              </p:cNvSpPr>
              <p:nvPr/>
            </p:nvSpPr>
            <p:spPr>
              <a:xfrm>
                <a:off x="-5153233" y="5724654"/>
                <a:ext cx="4549545" cy="721736"/>
              </a:xfrm>
              <a:prstGeom prst="rect">
                <a:avLst/>
              </a:prstGeom>
              <a:blipFill>
                <a:blip r:embed="rId2"/>
                <a:stretch>
                  <a:fillRect b="-2033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191C3ED4-8769-E0A8-9BDF-23D36FF3738F}"/>
              </a:ext>
            </a:extLst>
          </p:cNvPr>
          <p:cNvSpPr txBox="1"/>
          <p:nvPr/>
        </p:nvSpPr>
        <p:spPr>
          <a:xfrm>
            <a:off x="4319228" y="1155349"/>
            <a:ext cx="5349240" cy="1107996"/>
          </a:xfrm>
          <a:prstGeom prst="rect">
            <a:avLst/>
          </a:prstGeom>
          <a:noFill/>
        </p:spPr>
        <p:txBody>
          <a:bodyPr wrap="square" rtlCol="0">
            <a:spAutoFit/>
          </a:bodyPr>
          <a:lstStyle/>
          <a:p>
            <a:r>
              <a:rPr lang="en-US" sz="6600" dirty="0">
                <a:solidFill>
                  <a:srgbClr val="005B41"/>
                </a:solidFill>
              </a:rPr>
              <a:t>FOUND IT</a:t>
            </a:r>
          </a:p>
        </p:txBody>
      </p:sp>
      <p:sp>
        <p:nvSpPr>
          <p:cNvPr id="24" name="TextBox 23">
            <a:extLst>
              <a:ext uri="{FF2B5EF4-FFF2-40B4-BE49-F238E27FC236}">
                <a16:creationId xmlns:a16="http://schemas.microsoft.com/office/drawing/2014/main" id="{AAB5798D-5203-BD72-BEFD-ED47C3735C09}"/>
              </a:ext>
            </a:extLst>
          </p:cNvPr>
          <p:cNvSpPr txBox="1"/>
          <p:nvPr/>
        </p:nvSpPr>
        <p:spPr>
          <a:xfrm>
            <a:off x="5185187" y="4191797"/>
            <a:ext cx="4358640" cy="584775"/>
          </a:xfrm>
          <a:prstGeom prst="rect">
            <a:avLst/>
          </a:prstGeom>
          <a:noFill/>
        </p:spPr>
        <p:txBody>
          <a:bodyPr wrap="square" rtlCol="0">
            <a:spAutoFit/>
          </a:bodyPr>
          <a:lstStyle/>
          <a:p>
            <a:r>
              <a:rPr lang="en-US" sz="3200" dirty="0">
                <a:solidFill>
                  <a:schemeClr val="bg1"/>
                </a:solidFill>
                <a:highlight>
                  <a:srgbClr val="008170"/>
                </a:highlight>
              </a:rPr>
              <a:t>AT INDEX 8</a:t>
            </a:r>
          </a:p>
        </p:txBody>
      </p:sp>
      <p:sp>
        <p:nvSpPr>
          <p:cNvPr id="29" name="TextBox 28">
            <a:extLst>
              <a:ext uri="{FF2B5EF4-FFF2-40B4-BE49-F238E27FC236}">
                <a16:creationId xmlns:a16="http://schemas.microsoft.com/office/drawing/2014/main" id="{52A2D10D-866C-E997-61CA-6DF6F6DBB4E3}"/>
              </a:ext>
            </a:extLst>
          </p:cNvPr>
          <p:cNvSpPr txBox="1"/>
          <p:nvPr/>
        </p:nvSpPr>
        <p:spPr>
          <a:xfrm>
            <a:off x="4309849" y="-1021691"/>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p:spTree>
    <p:extLst>
      <p:ext uri="{BB962C8B-B14F-4D97-AF65-F5344CB8AC3E}">
        <p14:creationId xmlns:p14="http://schemas.microsoft.com/office/powerpoint/2010/main" val="2384184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4267200" y="307505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p:sp>
        <p:nvSpPr>
          <p:cNvPr id="20" name="TextBox 19">
            <a:extLst>
              <a:ext uri="{FF2B5EF4-FFF2-40B4-BE49-F238E27FC236}">
                <a16:creationId xmlns:a16="http://schemas.microsoft.com/office/drawing/2014/main" id="{2E0303A5-9E27-BCE4-CC63-15CE623FD943}"/>
              </a:ext>
            </a:extLst>
          </p:cNvPr>
          <p:cNvSpPr txBox="1"/>
          <p:nvPr/>
        </p:nvSpPr>
        <p:spPr>
          <a:xfrm>
            <a:off x="-2651760" y="80429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Analysis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AB65DB8-B5B8-CCB2-7F90-9ED7855558A2}"/>
                  </a:ext>
                </a:extLst>
              </p:cNvPr>
              <p:cNvSpPr txBox="1"/>
              <p:nvPr/>
            </p:nvSpPr>
            <p:spPr>
              <a:xfrm>
                <a:off x="-3634740" y="719938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25" name="TextBox 24">
                <a:extLst>
                  <a:ext uri="{FF2B5EF4-FFF2-40B4-BE49-F238E27FC236}">
                    <a16:creationId xmlns:a16="http://schemas.microsoft.com/office/drawing/2014/main" id="{5AB65DB8-B5B8-CCB2-7F90-9ED7855558A2}"/>
                  </a:ext>
                </a:extLst>
              </p:cNvPr>
              <p:cNvSpPr txBox="1">
                <a:spLocks noRot="1" noChangeAspect="1" noMove="1" noResize="1" noEditPoints="1" noAdjustHandles="1" noChangeArrowheads="1" noChangeShapeType="1" noTextEdit="1"/>
              </p:cNvSpPr>
              <p:nvPr/>
            </p:nvSpPr>
            <p:spPr>
              <a:xfrm>
                <a:off x="-3634740" y="719938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8098777-E1A4-B838-C78F-FE5EE3100297}"/>
                  </a:ext>
                </a:extLst>
              </p:cNvPr>
              <p:cNvSpPr txBox="1"/>
              <p:nvPr/>
            </p:nvSpPr>
            <p:spPr>
              <a:xfrm>
                <a:off x="101260" y="8015221"/>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29" name="TextBox 28">
                <a:extLst>
                  <a:ext uri="{FF2B5EF4-FFF2-40B4-BE49-F238E27FC236}">
                    <a16:creationId xmlns:a16="http://schemas.microsoft.com/office/drawing/2014/main" id="{68098777-E1A4-B838-C78F-FE5EE3100297}"/>
                  </a:ext>
                </a:extLst>
              </p:cNvPr>
              <p:cNvSpPr txBox="1">
                <a:spLocks noRot="1" noChangeAspect="1" noMove="1" noResize="1" noEditPoints="1" noAdjustHandles="1" noChangeArrowheads="1" noChangeShapeType="1" noTextEdit="1"/>
              </p:cNvSpPr>
              <p:nvPr/>
            </p:nvSpPr>
            <p:spPr>
              <a:xfrm>
                <a:off x="101260" y="8015221"/>
                <a:ext cx="8057560" cy="374270"/>
              </a:xfrm>
              <a:prstGeom prst="rect">
                <a:avLst/>
              </a:prstGeom>
              <a:blipFill>
                <a:blip r:embed="rId3"/>
                <a:stretch>
                  <a:fillRect l="-681" t="-6557" b="-27869"/>
                </a:stretch>
              </a:blipFill>
            </p:spPr>
            <p:txBody>
              <a:bodyPr/>
              <a:lstStyle/>
              <a:p>
                <a:r>
                  <a:rPr lang="en-US">
                    <a:noFill/>
                  </a:rPr>
                  <a:t> </a:t>
                </a:r>
              </a:p>
            </p:txBody>
          </p:sp>
        </mc:Fallback>
      </mc:AlternateContent>
    </p:spTree>
    <p:extLst>
      <p:ext uri="{BB962C8B-B14F-4D97-AF65-F5344CB8AC3E}">
        <p14:creationId xmlns:p14="http://schemas.microsoft.com/office/powerpoint/2010/main" val="123326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4267200" y="307505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p:sp>
        <p:nvSpPr>
          <p:cNvPr id="20" name="TextBox 19">
            <a:extLst>
              <a:ext uri="{FF2B5EF4-FFF2-40B4-BE49-F238E27FC236}">
                <a16:creationId xmlns:a16="http://schemas.microsoft.com/office/drawing/2014/main" id="{2E0303A5-9E27-BCE4-CC63-15CE623FD943}"/>
              </a:ext>
            </a:extLst>
          </p:cNvPr>
          <p:cNvSpPr txBox="1"/>
          <p:nvPr/>
        </p:nvSpPr>
        <p:spPr>
          <a:xfrm>
            <a:off x="-2651760" y="80429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Analysis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AB65DB8-B5B8-CCB2-7F90-9ED7855558A2}"/>
                  </a:ext>
                </a:extLst>
              </p:cNvPr>
              <p:cNvSpPr txBox="1"/>
              <p:nvPr/>
            </p:nvSpPr>
            <p:spPr>
              <a:xfrm>
                <a:off x="-3634740" y="719938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25" name="TextBox 24">
                <a:extLst>
                  <a:ext uri="{FF2B5EF4-FFF2-40B4-BE49-F238E27FC236}">
                    <a16:creationId xmlns:a16="http://schemas.microsoft.com/office/drawing/2014/main" id="{5AB65DB8-B5B8-CCB2-7F90-9ED7855558A2}"/>
                  </a:ext>
                </a:extLst>
              </p:cNvPr>
              <p:cNvSpPr txBox="1">
                <a:spLocks noRot="1" noChangeAspect="1" noMove="1" noResize="1" noEditPoints="1" noAdjustHandles="1" noChangeArrowheads="1" noChangeShapeType="1" noTextEdit="1"/>
              </p:cNvSpPr>
              <p:nvPr/>
            </p:nvSpPr>
            <p:spPr>
              <a:xfrm>
                <a:off x="-3634740" y="719938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8098777-E1A4-B838-C78F-FE5EE3100297}"/>
                  </a:ext>
                </a:extLst>
              </p:cNvPr>
              <p:cNvSpPr txBox="1"/>
              <p:nvPr/>
            </p:nvSpPr>
            <p:spPr>
              <a:xfrm>
                <a:off x="101260" y="8015221"/>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29" name="TextBox 28">
                <a:extLst>
                  <a:ext uri="{FF2B5EF4-FFF2-40B4-BE49-F238E27FC236}">
                    <a16:creationId xmlns:a16="http://schemas.microsoft.com/office/drawing/2014/main" id="{68098777-E1A4-B838-C78F-FE5EE3100297}"/>
                  </a:ext>
                </a:extLst>
              </p:cNvPr>
              <p:cNvSpPr txBox="1">
                <a:spLocks noRot="1" noChangeAspect="1" noMove="1" noResize="1" noEditPoints="1" noAdjustHandles="1" noChangeArrowheads="1" noChangeShapeType="1" noTextEdit="1"/>
              </p:cNvSpPr>
              <p:nvPr/>
            </p:nvSpPr>
            <p:spPr>
              <a:xfrm>
                <a:off x="101260" y="8015221"/>
                <a:ext cx="8057560" cy="374270"/>
              </a:xfrm>
              <a:prstGeom prst="rect">
                <a:avLst/>
              </a:prstGeom>
              <a:blipFill>
                <a:blip r:embed="rId3"/>
                <a:stretch>
                  <a:fillRect l="-681" t="-6557" b="-27869"/>
                </a:stretch>
              </a:blipFill>
            </p:spPr>
            <p:txBody>
              <a:bodyPr/>
              <a:lstStyle/>
              <a:p>
                <a:r>
                  <a:rPr lang="en-US">
                    <a:noFill/>
                  </a:rPr>
                  <a:t> </a:t>
                </a:r>
              </a:p>
            </p:txBody>
          </p:sp>
        </mc:Fallback>
      </mc:AlternateContent>
    </p:spTree>
    <p:extLst>
      <p:ext uri="{BB962C8B-B14F-4D97-AF65-F5344CB8AC3E}">
        <p14:creationId xmlns:p14="http://schemas.microsoft.com/office/powerpoint/2010/main" val="2064101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3668912" y="307505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Thanks For Watching</a:t>
            </a:r>
          </a:p>
        </p:txBody>
      </p:sp>
      <p:sp>
        <p:nvSpPr>
          <p:cNvPr id="20" name="TextBox 19">
            <a:extLst>
              <a:ext uri="{FF2B5EF4-FFF2-40B4-BE49-F238E27FC236}">
                <a16:creationId xmlns:a16="http://schemas.microsoft.com/office/drawing/2014/main" id="{2E0303A5-9E27-BCE4-CC63-15CE623FD943}"/>
              </a:ext>
            </a:extLst>
          </p:cNvPr>
          <p:cNvSpPr txBox="1"/>
          <p:nvPr/>
        </p:nvSpPr>
        <p:spPr>
          <a:xfrm>
            <a:off x="-2651760" y="80429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Analysis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AB65DB8-B5B8-CCB2-7F90-9ED7855558A2}"/>
                  </a:ext>
                </a:extLst>
              </p:cNvPr>
              <p:cNvSpPr txBox="1"/>
              <p:nvPr/>
            </p:nvSpPr>
            <p:spPr>
              <a:xfrm>
                <a:off x="-3634740" y="719938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25" name="TextBox 24">
                <a:extLst>
                  <a:ext uri="{FF2B5EF4-FFF2-40B4-BE49-F238E27FC236}">
                    <a16:creationId xmlns:a16="http://schemas.microsoft.com/office/drawing/2014/main" id="{5AB65DB8-B5B8-CCB2-7F90-9ED7855558A2}"/>
                  </a:ext>
                </a:extLst>
              </p:cNvPr>
              <p:cNvSpPr txBox="1">
                <a:spLocks noRot="1" noChangeAspect="1" noMove="1" noResize="1" noEditPoints="1" noAdjustHandles="1" noChangeArrowheads="1" noChangeShapeType="1" noTextEdit="1"/>
              </p:cNvSpPr>
              <p:nvPr/>
            </p:nvSpPr>
            <p:spPr>
              <a:xfrm>
                <a:off x="-3634740" y="719938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8098777-E1A4-B838-C78F-FE5EE3100297}"/>
                  </a:ext>
                </a:extLst>
              </p:cNvPr>
              <p:cNvSpPr txBox="1"/>
              <p:nvPr/>
            </p:nvSpPr>
            <p:spPr>
              <a:xfrm>
                <a:off x="101260" y="8015221"/>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29" name="TextBox 28">
                <a:extLst>
                  <a:ext uri="{FF2B5EF4-FFF2-40B4-BE49-F238E27FC236}">
                    <a16:creationId xmlns:a16="http://schemas.microsoft.com/office/drawing/2014/main" id="{68098777-E1A4-B838-C78F-FE5EE3100297}"/>
                  </a:ext>
                </a:extLst>
              </p:cNvPr>
              <p:cNvSpPr txBox="1">
                <a:spLocks noRot="1" noChangeAspect="1" noMove="1" noResize="1" noEditPoints="1" noAdjustHandles="1" noChangeArrowheads="1" noChangeShapeType="1" noTextEdit="1"/>
              </p:cNvSpPr>
              <p:nvPr/>
            </p:nvSpPr>
            <p:spPr>
              <a:xfrm>
                <a:off x="101260" y="8015221"/>
                <a:ext cx="8057560" cy="374270"/>
              </a:xfrm>
              <a:prstGeom prst="rect">
                <a:avLst/>
              </a:prstGeom>
              <a:blipFill>
                <a:blip r:embed="rId3"/>
                <a:stretch>
                  <a:fillRect l="-681" t="-6557" b="-27869"/>
                </a:stretch>
              </a:blipFill>
            </p:spPr>
            <p:txBody>
              <a:bodyPr/>
              <a:lstStyle/>
              <a:p>
                <a:r>
                  <a:rPr lang="en-US">
                    <a:noFill/>
                  </a:rPr>
                  <a:t> </a:t>
                </a:r>
              </a:p>
            </p:txBody>
          </p:sp>
        </mc:Fallback>
      </mc:AlternateContent>
    </p:spTree>
    <p:extLst>
      <p:ext uri="{BB962C8B-B14F-4D97-AF65-F5344CB8AC3E}">
        <p14:creationId xmlns:p14="http://schemas.microsoft.com/office/powerpoint/2010/main" val="2151916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3208020" y="195682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3208020" y="195682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1199560" y="6911282"/>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1199560" y="6911282"/>
                <a:ext cx="8057560" cy="374270"/>
              </a:xfrm>
              <a:prstGeom prst="rect">
                <a:avLst/>
              </a:prstGeom>
              <a:blipFill>
                <a:blip r:embed="rId3"/>
                <a:stretch>
                  <a:fillRect l="-605"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218BB8-3309-68C9-C716-CA902E398ADB}"/>
                  </a:ext>
                </a:extLst>
              </p:cNvPr>
              <p:cNvSpPr txBox="1"/>
              <p:nvPr/>
            </p:nvSpPr>
            <p:spPr>
              <a:xfrm>
                <a:off x="-5622970" y="3106476"/>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7" name="TextBox 6">
                <a:extLst>
                  <a:ext uri="{FF2B5EF4-FFF2-40B4-BE49-F238E27FC236}">
                    <a16:creationId xmlns:a16="http://schemas.microsoft.com/office/drawing/2014/main" id="{A4218BB8-3309-68C9-C716-CA902E398ADB}"/>
                  </a:ext>
                </a:extLst>
              </p:cNvPr>
              <p:cNvSpPr txBox="1">
                <a:spLocks noRot="1" noChangeAspect="1" noMove="1" noResize="1" noEditPoints="1" noAdjustHandles="1" noChangeArrowheads="1" noChangeShapeType="1" noTextEdit="1"/>
              </p:cNvSpPr>
              <p:nvPr/>
            </p:nvSpPr>
            <p:spPr>
              <a:xfrm>
                <a:off x="-5622970" y="3106476"/>
                <a:ext cx="8846820" cy="645048"/>
              </a:xfrm>
              <a:prstGeom prst="rect">
                <a:avLst/>
              </a:prstGeom>
              <a:blipFill>
                <a:blip r:embed="rId4"/>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2BFBF8-A913-9F7E-1B4E-B716CA1632E8}"/>
                  </a:ext>
                </a:extLst>
              </p:cNvPr>
              <p:cNvSpPr txBox="1"/>
              <p:nvPr/>
            </p:nvSpPr>
            <p:spPr>
              <a:xfrm>
                <a:off x="-5675720" y="4009877"/>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B42BFBF8-A913-9F7E-1B4E-B716CA1632E8}"/>
                  </a:ext>
                </a:extLst>
              </p:cNvPr>
              <p:cNvSpPr txBox="1">
                <a:spLocks noRot="1" noChangeAspect="1" noMove="1" noResize="1" noEditPoints="1" noAdjustHandles="1" noChangeArrowheads="1" noChangeShapeType="1" noTextEdit="1"/>
              </p:cNvSpPr>
              <p:nvPr/>
            </p:nvSpPr>
            <p:spPr>
              <a:xfrm>
                <a:off x="-5675720" y="4009877"/>
                <a:ext cx="8846820" cy="468205"/>
              </a:xfrm>
              <a:prstGeom prst="rect">
                <a:avLst/>
              </a:prstGeom>
              <a:blipFill>
                <a:blip r:embed="rId5"/>
                <a:stretch>
                  <a:fillRect l="-207" t="-11688" b="-28571"/>
                </a:stretch>
              </a:blipFill>
            </p:spPr>
            <p:txBody>
              <a:bodyPr/>
              <a:lstStyle/>
              <a:p>
                <a:r>
                  <a:rPr lang="en-US">
                    <a:noFill/>
                  </a:rPr>
                  <a:t> </a:t>
                </a:r>
              </a:p>
            </p:txBody>
          </p:sp>
        </mc:Fallback>
      </mc:AlternateContent>
    </p:spTree>
    <p:extLst>
      <p:ext uri="{BB962C8B-B14F-4D97-AF65-F5344CB8AC3E}">
        <p14:creationId xmlns:p14="http://schemas.microsoft.com/office/powerpoint/2010/main" val="3983075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3208020" y="195682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3208020" y="195682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598760" y="2702287"/>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98760" y="2702287"/>
                <a:ext cx="8057560" cy="374270"/>
              </a:xfrm>
              <a:prstGeom prst="rect">
                <a:avLst/>
              </a:prstGeom>
              <a:blipFill>
                <a:blip r:embed="rId3"/>
                <a:stretch>
                  <a:fillRect l="-605" t="-4839"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5429250" y="3176969"/>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5429250" y="3176969"/>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5482000" y="4080370"/>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5482000" y="4080370"/>
                <a:ext cx="8846820" cy="468205"/>
              </a:xfrm>
              <a:prstGeom prst="rect">
                <a:avLst/>
              </a:prstGeom>
              <a:blipFill>
                <a:blip r:embed="rId5"/>
                <a:stretch>
                  <a:fillRect l="-207" t="-11688" b="-28571"/>
                </a:stretch>
              </a:blipFill>
            </p:spPr>
            <p:txBody>
              <a:bodyPr/>
              <a:lstStyle/>
              <a:p>
                <a:r>
                  <a:rPr lang="en-US">
                    <a:noFill/>
                  </a:rPr>
                  <a:t> </a:t>
                </a:r>
              </a:p>
            </p:txBody>
          </p:sp>
        </mc:Fallback>
      </mc:AlternateContent>
    </p:spTree>
    <p:extLst>
      <p:ext uri="{BB962C8B-B14F-4D97-AF65-F5344CB8AC3E}">
        <p14:creationId xmlns:p14="http://schemas.microsoft.com/office/powerpoint/2010/main" val="3373829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3208020" y="195682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3208020" y="195682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598760" y="2702287"/>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598760" y="2702287"/>
                <a:ext cx="8057560" cy="374270"/>
              </a:xfrm>
              <a:prstGeom prst="rect">
                <a:avLst/>
              </a:prstGeom>
              <a:blipFill>
                <a:blip r:embed="rId3"/>
                <a:stretch>
                  <a:fillRect l="-605" t="-4839"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651510" y="3247343"/>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651510" y="3247343"/>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598760" y="4150744"/>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598760" y="4150744"/>
                <a:ext cx="8846820" cy="468205"/>
              </a:xfrm>
              <a:prstGeom prst="rect">
                <a:avLst/>
              </a:prstGeom>
              <a:blipFill>
                <a:blip r:embed="rId5"/>
                <a:stretch>
                  <a:fillRect l="-138"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F822E46-E6B2-F926-2925-4CB53F7561C5}"/>
                  </a:ext>
                </a:extLst>
              </p:cNvPr>
              <p:cNvSpPr txBox="1"/>
              <p:nvPr/>
            </p:nvSpPr>
            <p:spPr>
              <a:xfrm>
                <a:off x="12310110" y="3247343"/>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3" name="TextBox 2">
                <a:extLst>
                  <a:ext uri="{FF2B5EF4-FFF2-40B4-BE49-F238E27FC236}">
                    <a16:creationId xmlns:a16="http://schemas.microsoft.com/office/drawing/2014/main" id="{6F822E46-E6B2-F926-2925-4CB53F7561C5}"/>
                  </a:ext>
                </a:extLst>
              </p:cNvPr>
              <p:cNvSpPr txBox="1">
                <a:spLocks noRot="1" noChangeAspect="1" noMove="1" noResize="1" noEditPoints="1" noAdjustHandles="1" noChangeArrowheads="1" noChangeShapeType="1" noTextEdit="1"/>
              </p:cNvSpPr>
              <p:nvPr/>
            </p:nvSpPr>
            <p:spPr>
              <a:xfrm>
                <a:off x="12310110" y="3247343"/>
                <a:ext cx="8724900" cy="369332"/>
              </a:xfrm>
              <a:prstGeom prst="rect">
                <a:avLst/>
              </a:prstGeom>
              <a:blipFill>
                <a:blip r:embed="rId6"/>
                <a:stretch>
                  <a:fillRect l="-559" t="-8333" b="-28333"/>
                </a:stretch>
              </a:blipFill>
            </p:spPr>
            <p:txBody>
              <a:bodyPr/>
              <a:lstStyle/>
              <a:p>
                <a:r>
                  <a:rPr lang="en-US">
                    <a:noFill/>
                  </a:rPr>
                  <a:t> </a:t>
                </a:r>
              </a:p>
            </p:txBody>
          </p:sp>
        </mc:Fallback>
      </mc:AlternateContent>
    </p:spTree>
    <p:extLst>
      <p:ext uri="{BB962C8B-B14F-4D97-AF65-F5344CB8AC3E}">
        <p14:creationId xmlns:p14="http://schemas.microsoft.com/office/powerpoint/2010/main" val="139861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651510" y="1980531"/>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651510" y="1980531"/>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651510" y="2859824"/>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651510" y="2859824"/>
                <a:ext cx="8846820" cy="468205"/>
              </a:xfrm>
              <a:prstGeom prst="rect">
                <a:avLst/>
              </a:prstGeom>
              <a:blipFill>
                <a:blip r:embed="rId5"/>
                <a:stretch>
                  <a:fillRect l="-207"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651510" y="3589825"/>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651510" y="3589825"/>
                <a:ext cx="8724900" cy="369332"/>
              </a:xfrm>
              <a:prstGeom prst="rect">
                <a:avLst/>
              </a:prstGeom>
              <a:blipFill>
                <a:blip r:embed="rId6"/>
                <a:stretch>
                  <a:fillRect l="-62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7D5567D-0AE5-8AE7-9708-BBEB29CBB2D8}"/>
                  </a:ext>
                </a:extLst>
              </p:cNvPr>
              <p:cNvSpPr txBox="1"/>
              <p:nvPr/>
            </p:nvSpPr>
            <p:spPr>
              <a:xfrm>
                <a:off x="-6671310" y="4479951"/>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𝑙𝑜𝑔</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𝑛</m:t>
                      </m:r>
                      <m:r>
                        <a:rPr lang="en-US" sz="2400" b="0" i="1" kern="1200">
                          <a:solidFill>
                            <a:schemeClr val="bg1"/>
                          </a:solidFill>
                          <a:effectLst/>
                          <a:latin typeface="Cambria Math" panose="02040503050406030204" pitchFamily="18" charset="0"/>
                        </a:rPr>
                        <m:t>+</m:t>
                      </m:r>
                      <m:r>
                        <a:rPr lang="en-US" sz="2400" b="0" i="1" kern="120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smtClean="0">
                              <a:solidFill>
                                <a:schemeClr val="bg1"/>
                              </a:solidFill>
                              <a:effectLst/>
                              <a:latin typeface="Cambria Math" panose="02040503050406030204" pitchFamily="18" charset="0"/>
                            </a:rPr>
                            <m:t>1</m:t>
                          </m:r>
                        </m:e>
                      </m:d>
                    </m:oMath>
                  </m:oMathPara>
                </a14:m>
                <a:endParaRPr lang="en-US" sz="2400" dirty="0">
                  <a:solidFill>
                    <a:schemeClr val="bg1"/>
                  </a:solidFill>
                  <a:effectLst/>
                </a:endParaRPr>
              </a:p>
            </p:txBody>
          </p:sp>
        </mc:Choice>
        <mc:Fallback xmlns="">
          <p:sp>
            <p:nvSpPr>
              <p:cNvPr id="9" name="TextBox 8">
                <a:extLst>
                  <a:ext uri="{FF2B5EF4-FFF2-40B4-BE49-F238E27FC236}">
                    <a16:creationId xmlns:a16="http://schemas.microsoft.com/office/drawing/2014/main" id="{17D5567D-0AE5-8AE7-9708-BBEB29CBB2D8}"/>
                  </a:ext>
                </a:extLst>
              </p:cNvPr>
              <p:cNvSpPr txBox="1">
                <a:spLocks noRot="1" noChangeAspect="1" noMove="1" noResize="1" noEditPoints="1" noAdjustHandles="1" noChangeArrowheads="1" noChangeShapeType="1" noTextEdit="1"/>
              </p:cNvSpPr>
              <p:nvPr/>
            </p:nvSpPr>
            <p:spPr>
              <a:xfrm>
                <a:off x="-6671310" y="4479951"/>
                <a:ext cx="8724900"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40F16E-66DD-5BEC-0B85-60AC42624058}"/>
                  </a:ext>
                </a:extLst>
              </p:cNvPr>
              <p:cNvSpPr txBox="1"/>
              <p:nvPr/>
            </p:nvSpPr>
            <p:spPr>
              <a:xfrm>
                <a:off x="9776460" y="4420610"/>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kern="1200">
                              <a:solidFill>
                                <a:schemeClr val="bg1"/>
                              </a:solidFill>
                              <a:effectLst/>
                              <a:latin typeface="Cambria Math" panose="02040503050406030204" pitchFamily="18" charset="0"/>
                            </a:rPr>
                          </m:ctrlPr>
                        </m:sSubPr>
                        <m:e>
                          <m:r>
                            <a:rPr lang="en-US" sz="2400" i="1" kern="1200">
                              <a:solidFill>
                                <a:schemeClr val="bg1"/>
                              </a:solidFill>
                              <a:effectLst/>
                              <a:latin typeface="Cambria Math" panose="02040503050406030204" pitchFamily="18" charset="0"/>
                            </a:rPr>
                            <m:t>𝑙𝑜𝑔</m:t>
                          </m:r>
                        </m:e>
                        <m:sub>
                          <m:r>
                            <a:rPr lang="en-US" sz="2400" i="1" kern="1200">
                              <a:solidFill>
                                <a:schemeClr val="bg1"/>
                              </a:solidFill>
                              <a:effectLst/>
                              <a:latin typeface="Cambria Math" panose="02040503050406030204" pitchFamily="18" charset="0"/>
                            </a:rPr>
                            <m:t>𝑐</m:t>
                          </m:r>
                        </m:sub>
                      </m:sSub>
                      <m:r>
                        <a:rPr lang="en-US" sz="2400" i="1" kern="1200">
                          <a:solidFill>
                            <a:schemeClr val="bg1"/>
                          </a:solidFill>
                          <a:effectLst/>
                          <a:latin typeface="Cambria Math" panose="02040503050406030204" pitchFamily="18" charset="0"/>
                        </a:rPr>
                        <m:t> </m:t>
                      </m:r>
                      <m:r>
                        <a:rPr lang="en-US" sz="2400" i="1" kern="1200">
                          <a:solidFill>
                            <a:schemeClr val="bg1"/>
                          </a:solidFill>
                          <a:effectLst/>
                          <a:latin typeface="Cambria Math" panose="02040503050406030204" pitchFamily="18" charset="0"/>
                        </a:rPr>
                        <m:t>𝑛</m:t>
                      </m:r>
                    </m:oMath>
                  </m:oMathPara>
                </a14:m>
                <a:endParaRPr lang="en-US" sz="2400" dirty="0">
                  <a:solidFill>
                    <a:schemeClr val="bg1"/>
                  </a:solidFill>
                </a:endParaRPr>
              </a:p>
            </p:txBody>
          </p:sp>
        </mc:Choice>
        <mc:Fallback xmlns="">
          <p:sp>
            <p:nvSpPr>
              <p:cNvPr id="10" name="TextBox 9">
                <a:extLst>
                  <a:ext uri="{FF2B5EF4-FFF2-40B4-BE49-F238E27FC236}">
                    <a16:creationId xmlns:a16="http://schemas.microsoft.com/office/drawing/2014/main" id="{1940F16E-66DD-5BEC-0B85-60AC42624058}"/>
                  </a:ext>
                </a:extLst>
              </p:cNvPr>
              <p:cNvSpPr txBox="1">
                <a:spLocks noRot="1" noChangeAspect="1" noMove="1" noResize="1" noEditPoints="1" noAdjustHandles="1" noChangeArrowheads="1" noChangeShapeType="1" noTextEdit="1"/>
              </p:cNvSpPr>
              <p:nvPr/>
            </p:nvSpPr>
            <p:spPr>
              <a:xfrm>
                <a:off x="9776460" y="4420610"/>
                <a:ext cx="8724900" cy="461665"/>
              </a:xfrm>
              <a:prstGeom prst="rect">
                <a:avLst/>
              </a:prstGeom>
              <a:blipFill>
                <a:blip r:embed="rId8"/>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2077843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651510" y="1980531"/>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651510" y="1980531"/>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651510" y="2859824"/>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651510" y="2859824"/>
                <a:ext cx="8846820" cy="468205"/>
              </a:xfrm>
              <a:prstGeom prst="rect">
                <a:avLst/>
              </a:prstGeom>
              <a:blipFill>
                <a:blip r:embed="rId5"/>
                <a:stretch>
                  <a:fillRect l="-207"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651510" y="3589825"/>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651510" y="3589825"/>
                <a:ext cx="8724900" cy="369332"/>
              </a:xfrm>
              <a:prstGeom prst="rect">
                <a:avLst/>
              </a:prstGeom>
              <a:blipFill>
                <a:blip r:embed="rId6"/>
                <a:stretch>
                  <a:fillRect l="-62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054DB5-F8B8-1B28-225E-5D2F685DA63E}"/>
                  </a:ext>
                </a:extLst>
              </p:cNvPr>
              <p:cNvSpPr txBox="1"/>
              <p:nvPr/>
            </p:nvSpPr>
            <p:spPr>
              <a:xfrm>
                <a:off x="-2099310" y="4220347"/>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𝑙𝑜𝑔</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𝑛</m:t>
                      </m:r>
                      <m:r>
                        <a:rPr lang="en-US" sz="2400" b="0" i="1" kern="1200">
                          <a:solidFill>
                            <a:schemeClr val="bg1"/>
                          </a:solidFill>
                          <a:effectLst/>
                          <a:latin typeface="Cambria Math" panose="02040503050406030204" pitchFamily="18" charset="0"/>
                        </a:rPr>
                        <m:t>+</m:t>
                      </m:r>
                      <m:r>
                        <a:rPr lang="en-US" sz="2400" b="0" i="1" kern="120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smtClean="0">
                              <a:solidFill>
                                <a:schemeClr val="bg1"/>
                              </a:solidFill>
                              <a:effectLst/>
                              <a:latin typeface="Cambria Math" panose="02040503050406030204" pitchFamily="18" charset="0"/>
                            </a:rPr>
                            <m:t>1</m:t>
                          </m:r>
                        </m:e>
                      </m:d>
                    </m:oMath>
                  </m:oMathPara>
                </a14:m>
                <a:endParaRPr lang="en-US" sz="2400" dirty="0">
                  <a:solidFill>
                    <a:schemeClr val="bg1"/>
                  </a:solidFill>
                  <a:effectLst/>
                </a:endParaRPr>
              </a:p>
            </p:txBody>
          </p:sp>
        </mc:Choice>
        <mc:Fallback xmlns="">
          <p:sp>
            <p:nvSpPr>
              <p:cNvPr id="9" name="TextBox 8">
                <a:extLst>
                  <a:ext uri="{FF2B5EF4-FFF2-40B4-BE49-F238E27FC236}">
                    <a16:creationId xmlns:a16="http://schemas.microsoft.com/office/drawing/2014/main" id="{EE054DB5-F8B8-1B28-225E-5D2F685DA63E}"/>
                  </a:ext>
                </a:extLst>
              </p:cNvPr>
              <p:cNvSpPr txBox="1">
                <a:spLocks noRot="1" noChangeAspect="1" noMove="1" noResize="1" noEditPoints="1" noAdjustHandles="1" noChangeArrowheads="1" noChangeShapeType="1" noTextEdit="1"/>
              </p:cNvSpPr>
              <p:nvPr/>
            </p:nvSpPr>
            <p:spPr>
              <a:xfrm>
                <a:off x="-2099310" y="4220347"/>
                <a:ext cx="8724900"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EE460A-3EB2-1335-CB40-AC3784C7E874}"/>
                  </a:ext>
                </a:extLst>
              </p:cNvPr>
              <p:cNvSpPr txBox="1"/>
              <p:nvPr/>
            </p:nvSpPr>
            <p:spPr>
              <a:xfrm>
                <a:off x="9338310" y="4189778"/>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kern="1200">
                              <a:solidFill>
                                <a:schemeClr val="bg1"/>
                              </a:solidFill>
                              <a:effectLst/>
                              <a:latin typeface="Cambria Math" panose="02040503050406030204" pitchFamily="18" charset="0"/>
                            </a:rPr>
                          </m:ctrlPr>
                        </m:sSubPr>
                        <m:e>
                          <m:r>
                            <a:rPr lang="en-US" sz="2400" i="1" kern="1200">
                              <a:solidFill>
                                <a:schemeClr val="bg1"/>
                              </a:solidFill>
                              <a:effectLst/>
                              <a:latin typeface="Cambria Math" panose="02040503050406030204" pitchFamily="18" charset="0"/>
                            </a:rPr>
                            <m:t>𝑙𝑜𝑔</m:t>
                          </m:r>
                        </m:e>
                        <m:sub>
                          <m:r>
                            <a:rPr lang="en-US" sz="2400" i="1" kern="1200">
                              <a:solidFill>
                                <a:schemeClr val="bg1"/>
                              </a:solidFill>
                              <a:effectLst/>
                              <a:latin typeface="Cambria Math" panose="02040503050406030204" pitchFamily="18" charset="0"/>
                            </a:rPr>
                            <m:t>𝑐</m:t>
                          </m:r>
                        </m:sub>
                      </m:sSub>
                      <m:r>
                        <a:rPr lang="en-US" sz="2400" i="1" kern="1200">
                          <a:solidFill>
                            <a:schemeClr val="bg1"/>
                          </a:solidFill>
                          <a:effectLst/>
                          <a:latin typeface="Cambria Math" panose="02040503050406030204" pitchFamily="18" charset="0"/>
                        </a:rPr>
                        <m:t> </m:t>
                      </m:r>
                      <m:r>
                        <a:rPr lang="en-US" sz="2400" i="1" kern="1200">
                          <a:solidFill>
                            <a:schemeClr val="bg1"/>
                          </a:solidFill>
                          <a:effectLst/>
                          <a:latin typeface="Cambria Math" panose="02040503050406030204" pitchFamily="18" charset="0"/>
                        </a:rPr>
                        <m:t>𝑛</m:t>
                      </m:r>
                    </m:oMath>
                  </m:oMathPara>
                </a14:m>
                <a:endParaRPr lang="en-US" sz="2400" dirty="0">
                  <a:solidFill>
                    <a:schemeClr val="bg1"/>
                  </a:solidFill>
                </a:endParaRPr>
              </a:p>
            </p:txBody>
          </p:sp>
        </mc:Choice>
        <mc:Fallback xmlns="">
          <p:sp>
            <p:nvSpPr>
              <p:cNvPr id="11" name="TextBox 10">
                <a:extLst>
                  <a:ext uri="{FF2B5EF4-FFF2-40B4-BE49-F238E27FC236}">
                    <a16:creationId xmlns:a16="http://schemas.microsoft.com/office/drawing/2014/main" id="{9DEE460A-3EB2-1335-CB40-AC3784C7E874}"/>
                  </a:ext>
                </a:extLst>
              </p:cNvPr>
              <p:cNvSpPr txBox="1">
                <a:spLocks noRot="1" noChangeAspect="1" noMove="1" noResize="1" noEditPoints="1" noAdjustHandles="1" noChangeArrowheads="1" noChangeShapeType="1" noTextEdit="1"/>
              </p:cNvSpPr>
              <p:nvPr/>
            </p:nvSpPr>
            <p:spPr>
              <a:xfrm>
                <a:off x="9338310" y="4189778"/>
                <a:ext cx="8724900" cy="461665"/>
              </a:xfrm>
              <a:prstGeom prst="rect">
                <a:avLst/>
              </a:prstGeom>
              <a:blipFill>
                <a:blip r:embed="rId8"/>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732925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647AF-7AF9-CB0D-9141-499480650FED}"/>
              </a:ext>
            </a:extLst>
          </p:cNvPr>
          <p:cNvSpPr txBox="1"/>
          <p:nvPr/>
        </p:nvSpPr>
        <p:spPr>
          <a:xfrm>
            <a:off x="252412" y="2921168"/>
            <a:ext cx="11687175" cy="1015663"/>
          </a:xfrm>
          <a:prstGeom prst="rect">
            <a:avLst/>
          </a:prstGeom>
          <a:noFill/>
          <a:ln>
            <a:noFill/>
          </a:ln>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INTERPOLATI</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ON</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 </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SEARCH</a:t>
            </a:r>
          </a:p>
        </p:txBody>
      </p:sp>
      <p:sp>
        <p:nvSpPr>
          <p:cNvPr id="2" name="TextBox 1">
            <a:extLst>
              <a:ext uri="{FF2B5EF4-FFF2-40B4-BE49-F238E27FC236}">
                <a16:creationId xmlns:a16="http://schemas.microsoft.com/office/drawing/2014/main" id="{2E50B9D6-4675-1D15-E983-282AE3312DCE}"/>
              </a:ext>
            </a:extLst>
          </p:cNvPr>
          <p:cNvSpPr txBox="1"/>
          <p:nvPr/>
        </p:nvSpPr>
        <p:spPr>
          <a:xfrm>
            <a:off x="3354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Y SEARCH</a:t>
            </a:r>
          </a:p>
        </p:txBody>
      </p:sp>
    </p:spTree>
    <p:extLst>
      <p:ext uri="{BB962C8B-B14F-4D97-AF65-F5344CB8AC3E}">
        <p14:creationId xmlns:p14="http://schemas.microsoft.com/office/powerpoint/2010/main" val="16949689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651510" y="1980531"/>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651510" y="1980531"/>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651510" y="2859824"/>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651510" y="2859824"/>
                <a:ext cx="8846820" cy="468205"/>
              </a:xfrm>
              <a:prstGeom prst="rect">
                <a:avLst/>
              </a:prstGeom>
              <a:blipFill>
                <a:blip r:embed="rId5"/>
                <a:stretch>
                  <a:fillRect l="-207"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651510" y="3589825"/>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651510" y="3589825"/>
                <a:ext cx="8724900" cy="369332"/>
              </a:xfrm>
              <a:prstGeom prst="rect">
                <a:avLst/>
              </a:prstGeom>
              <a:blipFill>
                <a:blip r:embed="rId6"/>
                <a:stretch>
                  <a:fillRect l="-62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054DB5-F8B8-1B28-225E-5D2F685DA63E}"/>
                  </a:ext>
                </a:extLst>
              </p:cNvPr>
              <p:cNvSpPr txBox="1"/>
              <p:nvPr/>
            </p:nvSpPr>
            <p:spPr>
              <a:xfrm>
                <a:off x="-2099310" y="4220347"/>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𝑙𝑜𝑔</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𝑛</m:t>
                      </m:r>
                      <m:r>
                        <a:rPr lang="en-US" sz="2400" b="0" i="1" kern="1200">
                          <a:solidFill>
                            <a:schemeClr val="bg1"/>
                          </a:solidFill>
                          <a:effectLst/>
                          <a:latin typeface="Cambria Math" panose="02040503050406030204" pitchFamily="18" charset="0"/>
                        </a:rPr>
                        <m:t>+</m:t>
                      </m:r>
                      <m:r>
                        <a:rPr lang="en-US" sz="2400" b="0" i="1" kern="120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smtClean="0">
                              <a:solidFill>
                                <a:schemeClr val="bg1"/>
                              </a:solidFill>
                              <a:effectLst/>
                              <a:latin typeface="Cambria Math" panose="02040503050406030204" pitchFamily="18" charset="0"/>
                            </a:rPr>
                            <m:t>1</m:t>
                          </m:r>
                        </m:e>
                      </m:d>
                    </m:oMath>
                  </m:oMathPara>
                </a14:m>
                <a:endParaRPr lang="en-US" sz="2400" dirty="0">
                  <a:solidFill>
                    <a:schemeClr val="bg1"/>
                  </a:solidFill>
                  <a:effectLst/>
                </a:endParaRPr>
              </a:p>
            </p:txBody>
          </p:sp>
        </mc:Choice>
        <mc:Fallback xmlns="">
          <p:sp>
            <p:nvSpPr>
              <p:cNvPr id="9" name="TextBox 8">
                <a:extLst>
                  <a:ext uri="{FF2B5EF4-FFF2-40B4-BE49-F238E27FC236}">
                    <a16:creationId xmlns:a16="http://schemas.microsoft.com/office/drawing/2014/main" id="{EE054DB5-F8B8-1B28-225E-5D2F685DA63E}"/>
                  </a:ext>
                </a:extLst>
              </p:cNvPr>
              <p:cNvSpPr txBox="1">
                <a:spLocks noRot="1" noChangeAspect="1" noMove="1" noResize="1" noEditPoints="1" noAdjustHandles="1" noChangeArrowheads="1" noChangeShapeType="1" noTextEdit="1"/>
              </p:cNvSpPr>
              <p:nvPr/>
            </p:nvSpPr>
            <p:spPr>
              <a:xfrm>
                <a:off x="-2099310" y="4220347"/>
                <a:ext cx="8724900"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EE460A-3EB2-1335-CB40-AC3784C7E874}"/>
                  </a:ext>
                </a:extLst>
              </p:cNvPr>
              <p:cNvSpPr txBox="1"/>
              <p:nvPr/>
            </p:nvSpPr>
            <p:spPr>
              <a:xfrm>
                <a:off x="1398270" y="4252792"/>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kern="1200">
                              <a:solidFill>
                                <a:schemeClr val="bg1"/>
                              </a:solidFill>
                              <a:effectLst/>
                              <a:latin typeface="Cambria Math" panose="02040503050406030204" pitchFamily="18" charset="0"/>
                            </a:rPr>
                          </m:ctrlPr>
                        </m:sSubPr>
                        <m:e>
                          <m:r>
                            <a:rPr lang="en-US" sz="2400" i="1" kern="1200">
                              <a:solidFill>
                                <a:schemeClr val="bg1"/>
                              </a:solidFill>
                              <a:effectLst/>
                              <a:latin typeface="Cambria Math" panose="02040503050406030204" pitchFamily="18" charset="0"/>
                            </a:rPr>
                            <m:t>𝑙𝑜𝑔</m:t>
                          </m:r>
                        </m:e>
                        <m:sub>
                          <m:r>
                            <a:rPr lang="en-US" sz="2400" i="1" kern="1200">
                              <a:solidFill>
                                <a:schemeClr val="bg1"/>
                              </a:solidFill>
                              <a:effectLst/>
                              <a:latin typeface="Cambria Math" panose="02040503050406030204" pitchFamily="18" charset="0"/>
                            </a:rPr>
                            <m:t>𝑐</m:t>
                          </m:r>
                        </m:sub>
                      </m:sSub>
                      <m:r>
                        <a:rPr lang="en-US" sz="2400" i="1" kern="1200">
                          <a:solidFill>
                            <a:schemeClr val="bg1"/>
                          </a:solidFill>
                          <a:effectLst/>
                          <a:latin typeface="Cambria Math" panose="02040503050406030204" pitchFamily="18" charset="0"/>
                        </a:rPr>
                        <m:t> </m:t>
                      </m:r>
                      <m:r>
                        <a:rPr lang="en-US" sz="2400" i="1" kern="1200">
                          <a:solidFill>
                            <a:schemeClr val="bg1"/>
                          </a:solidFill>
                          <a:effectLst/>
                          <a:latin typeface="Cambria Math" panose="02040503050406030204" pitchFamily="18" charset="0"/>
                        </a:rPr>
                        <m:t>𝑛</m:t>
                      </m:r>
                    </m:oMath>
                  </m:oMathPara>
                </a14:m>
                <a:endParaRPr lang="en-US" sz="2400" dirty="0">
                  <a:solidFill>
                    <a:schemeClr val="bg1"/>
                  </a:solidFill>
                </a:endParaRPr>
              </a:p>
            </p:txBody>
          </p:sp>
        </mc:Choice>
        <mc:Fallback xmlns="">
          <p:sp>
            <p:nvSpPr>
              <p:cNvPr id="11" name="TextBox 10">
                <a:extLst>
                  <a:ext uri="{FF2B5EF4-FFF2-40B4-BE49-F238E27FC236}">
                    <a16:creationId xmlns:a16="http://schemas.microsoft.com/office/drawing/2014/main" id="{9DEE460A-3EB2-1335-CB40-AC3784C7E874}"/>
                  </a:ext>
                </a:extLst>
              </p:cNvPr>
              <p:cNvSpPr txBox="1">
                <a:spLocks noRot="1" noChangeAspect="1" noMove="1" noResize="1" noEditPoints="1" noAdjustHandles="1" noChangeArrowheads="1" noChangeShapeType="1" noTextEdit="1"/>
              </p:cNvSpPr>
              <p:nvPr/>
            </p:nvSpPr>
            <p:spPr>
              <a:xfrm>
                <a:off x="1398270" y="4252792"/>
                <a:ext cx="8724900" cy="461665"/>
              </a:xfrm>
              <a:prstGeom prst="rect">
                <a:avLst/>
              </a:prstGeom>
              <a:blipFill>
                <a:blip r:embed="rId8"/>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19E9600-18FA-19C3-EFBC-14CE2C91B237}"/>
                  </a:ext>
                </a:extLst>
              </p:cNvPr>
              <p:cNvSpPr txBox="1"/>
              <p:nvPr/>
            </p:nvSpPr>
            <p:spPr>
              <a:xfrm>
                <a:off x="3204210" y="7840636"/>
                <a:ext cx="8724900" cy="1073627"/>
              </a:xfrm>
              <a:prstGeom prst="rect">
                <a:avLst/>
              </a:prstGeom>
              <a:noFill/>
            </p:spPr>
            <p:txBody>
              <a:bodyPr wrap="square">
                <a:spAutoFit/>
              </a:bodyPr>
              <a:lstStyle/>
              <a:p>
                <a14:m>
                  <m:oMath xmlns:m="http://schemas.openxmlformats.org/officeDocument/2006/math">
                    <m:sSub>
                      <m:sSubPr>
                        <m:ctrlPr>
                          <a:rPr lang="en-US" sz="4000" i="1" kern="1200" smtClean="0">
                            <a:solidFill>
                              <a:schemeClr val="bg1"/>
                            </a:solidFill>
                            <a:effectLst/>
                            <a:latin typeface="Cambria Math" panose="02040503050406030204" pitchFamily="18" charset="0"/>
                          </a:rPr>
                        </m:ctrlPr>
                      </m:sSubPr>
                      <m:e>
                        <m:r>
                          <a:rPr lang="en-US" sz="4000" i="1" kern="1200">
                            <a:solidFill>
                              <a:schemeClr val="bg1"/>
                            </a:solidFill>
                            <a:effectLst/>
                            <a:latin typeface="Cambria Math" panose="02040503050406030204" pitchFamily="18" charset="0"/>
                          </a:rPr>
                          <m:t>𝑙𝑜𝑔</m:t>
                        </m:r>
                      </m:e>
                      <m:sub>
                        <m:r>
                          <a:rPr lang="en-US" sz="4000" i="1" kern="1200">
                            <a:solidFill>
                              <a:schemeClr val="bg1"/>
                            </a:solidFill>
                            <a:effectLst/>
                            <a:latin typeface="Cambria Math" panose="02040503050406030204" pitchFamily="18" charset="0"/>
                          </a:rPr>
                          <m:t>𝑐</m:t>
                        </m:r>
                      </m:sub>
                    </m:sSub>
                    <m:r>
                      <a:rPr lang="en-US" sz="4000" i="1" kern="1200">
                        <a:solidFill>
                          <a:schemeClr val="bg1"/>
                        </a:solidFill>
                        <a:effectLst/>
                        <a:latin typeface="Cambria Math" panose="02040503050406030204" pitchFamily="18" charset="0"/>
                      </a:rPr>
                      <m:t> </m:t>
                    </m:r>
                    <m:r>
                      <a:rPr lang="en-US" sz="4000" i="1" kern="1200">
                        <a:solidFill>
                          <a:schemeClr val="bg1"/>
                        </a:solidFill>
                        <a:effectLst/>
                        <a:latin typeface="Cambria Math" panose="02040503050406030204" pitchFamily="18" charset="0"/>
                      </a:rPr>
                      <m:t>𝑛</m:t>
                    </m:r>
                  </m:oMath>
                </a14:m>
                <a:r>
                  <a:rPr lang="en-US" sz="4000" dirty="0">
                    <a:solidFill>
                      <a:schemeClr val="bg1"/>
                    </a:solidFill>
                  </a:rPr>
                  <a:t> = </a:t>
                </a:r>
                <a14:m>
                  <m:oMath xmlns:m="http://schemas.openxmlformats.org/officeDocument/2006/math">
                    <m:f>
                      <m:fPr>
                        <m:ctrlPr>
                          <a:rPr lang="en-US" sz="4000" i="1" smtClean="0">
                            <a:solidFill>
                              <a:schemeClr val="bg1"/>
                            </a:solidFill>
                            <a:latin typeface="Cambria Math" panose="02040503050406030204" pitchFamily="18" charset="0"/>
                          </a:rPr>
                        </m:ctrlPr>
                      </m:fPr>
                      <m:num>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num>
                      <m:den>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𝑐</m:t>
                            </m:r>
                          </m:e>
                        </m:func>
                      </m:den>
                    </m:f>
                    <m:r>
                      <a:rPr lang="en-US" sz="4000" b="0" i="1" smtClean="0">
                        <a:solidFill>
                          <a:schemeClr val="bg1"/>
                        </a:solidFill>
                        <a:latin typeface="Cambria Math" panose="02040503050406030204" pitchFamily="18" charset="0"/>
                      </a:rPr>
                      <m:t>=</m:t>
                    </m:r>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e>
                    </m:func>
                  </m:oMath>
                </a14:m>
                <a:endParaRPr lang="en-US" sz="4000" dirty="0">
                  <a:solidFill>
                    <a:schemeClr val="bg1"/>
                  </a:solidFill>
                </a:endParaRPr>
              </a:p>
            </p:txBody>
          </p:sp>
        </mc:Choice>
        <mc:Fallback xmlns="">
          <p:sp>
            <p:nvSpPr>
              <p:cNvPr id="3" name="TextBox 2">
                <a:extLst>
                  <a:ext uri="{FF2B5EF4-FFF2-40B4-BE49-F238E27FC236}">
                    <a16:creationId xmlns:a16="http://schemas.microsoft.com/office/drawing/2014/main" id="{F19E9600-18FA-19C3-EFBC-14CE2C91B237}"/>
                  </a:ext>
                </a:extLst>
              </p:cNvPr>
              <p:cNvSpPr txBox="1">
                <a:spLocks noRot="1" noChangeAspect="1" noMove="1" noResize="1" noEditPoints="1" noAdjustHandles="1" noChangeArrowheads="1" noChangeShapeType="1" noTextEdit="1"/>
              </p:cNvSpPr>
              <p:nvPr/>
            </p:nvSpPr>
            <p:spPr>
              <a:xfrm>
                <a:off x="3204210" y="7840636"/>
                <a:ext cx="8724900" cy="1073627"/>
              </a:xfrm>
              <a:prstGeom prst="rect">
                <a:avLst/>
              </a:prstGeom>
              <a:blipFill>
                <a:blip r:embed="rId9"/>
                <a:stretch>
                  <a:fillRect b="-4545"/>
                </a:stretch>
              </a:blipFill>
            </p:spPr>
            <p:txBody>
              <a:bodyPr/>
              <a:lstStyle/>
              <a:p>
                <a:r>
                  <a:rPr lang="en-US">
                    <a:noFill/>
                  </a:rPr>
                  <a:t> </a:t>
                </a:r>
              </a:p>
            </p:txBody>
          </p:sp>
        </mc:Fallback>
      </mc:AlternateContent>
    </p:spTree>
    <p:extLst>
      <p:ext uri="{BB962C8B-B14F-4D97-AF65-F5344CB8AC3E}">
        <p14:creationId xmlns:p14="http://schemas.microsoft.com/office/powerpoint/2010/main" val="4075766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929640" y="-1829198"/>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929640" y="-1829198"/>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720090" y="-1813766"/>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720090" y="-1813766"/>
                <a:ext cx="8846820" cy="468205"/>
              </a:xfrm>
              <a:prstGeom prst="rect">
                <a:avLst/>
              </a:prstGeom>
              <a:blipFill>
                <a:blip r:embed="rId5"/>
                <a:stretch>
                  <a:fillRect l="-138"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781050" y="-935339"/>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781050" y="-935339"/>
                <a:ext cx="8724900" cy="369332"/>
              </a:xfrm>
              <a:prstGeom prst="rect">
                <a:avLst/>
              </a:prstGeom>
              <a:blipFill>
                <a:blip r:embed="rId6"/>
                <a:stretch>
                  <a:fillRect l="-55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054DB5-F8B8-1B28-225E-5D2F685DA63E}"/>
                  </a:ext>
                </a:extLst>
              </p:cNvPr>
              <p:cNvSpPr txBox="1"/>
              <p:nvPr/>
            </p:nvSpPr>
            <p:spPr>
              <a:xfrm>
                <a:off x="125730" y="2054923"/>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𝑙𝑜𝑔</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𝑛</m:t>
                      </m:r>
                      <m:r>
                        <a:rPr lang="en-US" sz="2400" b="0" i="1" kern="1200">
                          <a:solidFill>
                            <a:schemeClr val="bg1"/>
                          </a:solidFill>
                          <a:effectLst/>
                          <a:latin typeface="Cambria Math" panose="02040503050406030204" pitchFamily="18" charset="0"/>
                        </a:rPr>
                        <m:t>+</m:t>
                      </m:r>
                      <m:r>
                        <a:rPr lang="en-US" sz="2400" b="0" i="1" kern="120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smtClean="0">
                              <a:solidFill>
                                <a:schemeClr val="bg1"/>
                              </a:solidFill>
                              <a:effectLst/>
                              <a:latin typeface="Cambria Math" panose="02040503050406030204" pitchFamily="18" charset="0"/>
                            </a:rPr>
                            <m:t>1</m:t>
                          </m:r>
                        </m:e>
                      </m:d>
                    </m:oMath>
                  </m:oMathPara>
                </a14:m>
                <a:endParaRPr lang="en-US" sz="2400" dirty="0">
                  <a:solidFill>
                    <a:schemeClr val="bg1"/>
                  </a:solidFill>
                  <a:effectLst/>
                </a:endParaRPr>
              </a:p>
            </p:txBody>
          </p:sp>
        </mc:Choice>
        <mc:Fallback xmlns="">
          <p:sp>
            <p:nvSpPr>
              <p:cNvPr id="9" name="TextBox 8">
                <a:extLst>
                  <a:ext uri="{FF2B5EF4-FFF2-40B4-BE49-F238E27FC236}">
                    <a16:creationId xmlns:a16="http://schemas.microsoft.com/office/drawing/2014/main" id="{EE054DB5-F8B8-1B28-225E-5D2F685DA63E}"/>
                  </a:ext>
                </a:extLst>
              </p:cNvPr>
              <p:cNvSpPr txBox="1">
                <a:spLocks noRot="1" noChangeAspect="1" noMove="1" noResize="1" noEditPoints="1" noAdjustHandles="1" noChangeArrowheads="1" noChangeShapeType="1" noTextEdit="1"/>
              </p:cNvSpPr>
              <p:nvPr/>
            </p:nvSpPr>
            <p:spPr>
              <a:xfrm>
                <a:off x="125730" y="2054923"/>
                <a:ext cx="8724900"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EE460A-3EB2-1335-CB40-AC3784C7E874}"/>
                  </a:ext>
                </a:extLst>
              </p:cNvPr>
              <p:cNvSpPr txBox="1"/>
              <p:nvPr/>
            </p:nvSpPr>
            <p:spPr>
              <a:xfrm>
                <a:off x="3623310" y="2087368"/>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kern="1200">
                              <a:solidFill>
                                <a:schemeClr val="bg1"/>
                              </a:solidFill>
                              <a:effectLst/>
                              <a:latin typeface="Cambria Math" panose="02040503050406030204" pitchFamily="18" charset="0"/>
                            </a:rPr>
                          </m:ctrlPr>
                        </m:sSubPr>
                        <m:e>
                          <m:r>
                            <a:rPr lang="en-US" sz="2400" i="1" kern="1200">
                              <a:solidFill>
                                <a:schemeClr val="bg1"/>
                              </a:solidFill>
                              <a:effectLst/>
                              <a:latin typeface="Cambria Math" panose="02040503050406030204" pitchFamily="18" charset="0"/>
                            </a:rPr>
                            <m:t>𝑙𝑜𝑔</m:t>
                          </m:r>
                        </m:e>
                        <m:sub>
                          <m:r>
                            <a:rPr lang="en-US" sz="2400" i="1" kern="1200">
                              <a:solidFill>
                                <a:schemeClr val="bg1"/>
                              </a:solidFill>
                              <a:effectLst/>
                              <a:latin typeface="Cambria Math" panose="02040503050406030204" pitchFamily="18" charset="0"/>
                            </a:rPr>
                            <m:t>𝑐</m:t>
                          </m:r>
                        </m:sub>
                      </m:sSub>
                      <m:r>
                        <a:rPr lang="en-US" sz="2400" i="1" kern="1200">
                          <a:solidFill>
                            <a:schemeClr val="bg1"/>
                          </a:solidFill>
                          <a:effectLst/>
                          <a:latin typeface="Cambria Math" panose="02040503050406030204" pitchFamily="18" charset="0"/>
                        </a:rPr>
                        <m:t> </m:t>
                      </m:r>
                      <m:r>
                        <a:rPr lang="en-US" sz="2400" i="1" kern="1200">
                          <a:solidFill>
                            <a:schemeClr val="bg1"/>
                          </a:solidFill>
                          <a:effectLst/>
                          <a:latin typeface="Cambria Math" panose="02040503050406030204" pitchFamily="18" charset="0"/>
                        </a:rPr>
                        <m:t>𝑛</m:t>
                      </m:r>
                    </m:oMath>
                  </m:oMathPara>
                </a14:m>
                <a:endParaRPr lang="en-US" sz="2400" dirty="0">
                  <a:solidFill>
                    <a:schemeClr val="bg1"/>
                  </a:solidFill>
                </a:endParaRPr>
              </a:p>
            </p:txBody>
          </p:sp>
        </mc:Choice>
        <mc:Fallback xmlns="">
          <p:sp>
            <p:nvSpPr>
              <p:cNvPr id="11" name="TextBox 10">
                <a:extLst>
                  <a:ext uri="{FF2B5EF4-FFF2-40B4-BE49-F238E27FC236}">
                    <a16:creationId xmlns:a16="http://schemas.microsoft.com/office/drawing/2014/main" id="{9DEE460A-3EB2-1335-CB40-AC3784C7E874}"/>
                  </a:ext>
                </a:extLst>
              </p:cNvPr>
              <p:cNvSpPr txBox="1">
                <a:spLocks noRot="1" noChangeAspect="1" noMove="1" noResize="1" noEditPoints="1" noAdjustHandles="1" noChangeArrowheads="1" noChangeShapeType="1" noTextEdit="1"/>
              </p:cNvSpPr>
              <p:nvPr/>
            </p:nvSpPr>
            <p:spPr>
              <a:xfrm>
                <a:off x="3623310" y="2087368"/>
                <a:ext cx="8724900"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D7920E-34CE-6107-66D0-ED812B022DA6}"/>
                  </a:ext>
                </a:extLst>
              </p:cNvPr>
              <p:cNvSpPr txBox="1"/>
              <p:nvPr/>
            </p:nvSpPr>
            <p:spPr>
              <a:xfrm>
                <a:off x="3539490" y="3167046"/>
                <a:ext cx="8724900" cy="1073627"/>
              </a:xfrm>
              <a:prstGeom prst="rect">
                <a:avLst/>
              </a:prstGeom>
              <a:noFill/>
            </p:spPr>
            <p:txBody>
              <a:bodyPr wrap="square">
                <a:spAutoFit/>
              </a:bodyPr>
              <a:lstStyle/>
              <a:p>
                <a14:m>
                  <m:oMath xmlns:m="http://schemas.openxmlformats.org/officeDocument/2006/math">
                    <m:sSub>
                      <m:sSubPr>
                        <m:ctrlPr>
                          <a:rPr lang="en-US" sz="4000" i="1" kern="1200" smtClean="0">
                            <a:solidFill>
                              <a:schemeClr val="bg1"/>
                            </a:solidFill>
                            <a:effectLst/>
                            <a:latin typeface="Cambria Math" panose="02040503050406030204" pitchFamily="18" charset="0"/>
                          </a:rPr>
                        </m:ctrlPr>
                      </m:sSubPr>
                      <m:e>
                        <m:r>
                          <a:rPr lang="en-US" sz="4000" i="1" kern="1200">
                            <a:solidFill>
                              <a:schemeClr val="bg1"/>
                            </a:solidFill>
                            <a:effectLst/>
                            <a:latin typeface="Cambria Math" panose="02040503050406030204" pitchFamily="18" charset="0"/>
                          </a:rPr>
                          <m:t>𝑙𝑜𝑔</m:t>
                        </m:r>
                      </m:e>
                      <m:sub>
                        <m:r>
                          <a:rPr lang="en-US" sz="4000" i="1" kern="1200">
                            <a:solidFill>
                              <a:schemeClr val="bg1"/>
                            </a:solidFill>
                            <a:effectLst/>
                            <a:latin typeface="Cambria Math" panose="02040503050406030204" pitchFamily="18" charset="0"/>
                          </a:rPr>
                          <m:t>𝑐</m:t>
                        </m:r>
                      </m:sub>
                    </m:sSub>
                    <m:r>
                      <a:rPr lang="en-US" sz="4000" i="1" kern="1200">
                        <a:solidFill>
                          <a:schemeClr val="bg1"/>
                        </a:solidFill>
                        <a:effectLst/>
                        <a:latin typeface="Cambria Math" panose="02040503050406030204" pitchFamily="18" charset="0"/>
                      </a:rPr>
                      <m:t> </m:t>
                    </m:r>
                    <m:r>
                      <a:rPr lang="en-US" sz="4000" i="1" kern="1200">
                        <a:solidFill>
                          <a:schemeClr val="bg1"/>
                        </a:solidFill>
                        <a:effectLst/>
                        <a:latin typeface="Cambria Math" panose="02040503050406030204" pitchFamily="18" charset="0"/>
                      </a:rPr>
                      <m:t>𝑛</m:t>
                    </m:r>
                  </m:oMath>
                </a14:m>
                <a:r>
                  <a:rPr lang="en-US" sz="4000" dirty="0">
                    <a:solidFill>
                      <a:schemeClr val="bg1"/>
                    </a:solidFill>
                  </a:rPr>
                  <a:t> = </a:t>
                </a:r>
                <a14:m>
                  <m:oMath xmlns:m="http://schemas.openxmlformats.org/officeDocument/2006/math">
                    <m:f>
                      <m:fPr>
                        <m:ctrlPr>
                          <a:rPr lang="en-US" sz="4000" i="1" smtClean="0">
                            <a:solidFill>
                              <a:schemeClr val="bg1"/>
                            </a:solidFill>
                            <a:latin typeface="Cambria Math" panose="02040503050406030204" pitchFamily="18" charset="0"/>
                          </a:rPr>
                        </m:ctrlPr>
                      </m:fPr>
                      <m:num>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num>
                      <m:den>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𝑐</m:t>
                            </m:r>
                          </m:e>
                        </m:func>
                      </m:den>
                    </m:f>
                    <m:r>
                      <a:rPr lang="en-US" sz="4000" b="0" i="1" smtClean="0">
                        <a:solidFill>
                          <a:schemeClr val="bg1"/>
                        </a:solidFill>
                        <a:latin typeface="Cambria Math" panose="02040503050406030204" pitchFamily="18" charset="0"/>
                      </a:rPr>
                      <m:t>=</m:t>
                    </m:r>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e>
                    </m:func>
                  </m:oMath>
                </a14:m>
                <a:endParaRPr lang="en-US" sz="4000" dirty="0">
                  <a:solidFill>
                    <a:schemeClr val="bg1"/>
                  </a:solidFill>
                </a:endParaRPr>
              </a:p>
            </p:txBody>
          </p:sp>
        </mc:Choice>
        <mc:Fallback xmlns="">
          <p:sp>
            <p:nvSpPr>
              <p:cNvPr id="10" name="TextBox 9">
                <a:extLst>
                  <a:ext uri="{FF2B5EF4-FFF2-40B4-BE49-F238E27FC236}">
                    <a16:creationId xmlns:a16="http://schemas.microsoft.com/office/drawing/2014/main" id="{4BD7920E-34CE-6107-66D0-ED812B022DA6}"/>
                  </a:ext>
                </a:extLst>
              </p:cNvPr>
              <p:cNvSpPr txBox="1">
                <a:spLocks noRot="1" noChangeAspect="1" noMove="1" noResize="1" noEditPoints="1" noAdjustHandles="1" noChangeArrowheads="1" noChangeShapeType="1" noTextEdit="1"/>
              </p:cNvSpPr>
              <p:nvPr/>
            </p:nvSpPr>
            <p:spPr>
              <a:xfrm>
                <a:off x="3539490" y="3167046"/>
                <a:ext cx="8724900" cy="1073627"/>
              </a:xfrm>
              <a:prstGeom prst="rect">
                <a:avLst/>
              </a:prstGeom>
              <a:blipFill>
                <a:blip r:embed="rId9"/>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500D96-6471-C399-32FD-C48A2D38D14A}"/>
                  </a:ext>
                </a:extLst>
              </p:cNvPr>
              <p:cNvSpPr txBox="1"/>
              <p:nvPr/>
            </p:nvSpPr>
            <p:spPr>
              <a:xfrm>
                <a:off x="4042410" y="7065972"/>
                <a:ext cx="8724900" cy="707886"/>
              </a:xfrm>
              <a:prstGeom prst="rect">
                <a:avLst/>
              </a:prstGeom>
              <a:noFill/>
            </p:spPr>
            <p:txBody>
              <a:bodyPr wrap="square">
                <a:spAutoFit/>
              </a:bodyPr>
              <a:lstStyle/>
              <a:p>
                <a14:m>
                  <m:oMath xmlns:m="http://schemas.openxmlformats.org/officeDocument/2006/math">
                    <m:r>
                      <a:rPr lang="en-US" sz="4000" i="1" smtClean="0">
                        <a:solidFill>
                          <a:srgbClr val="008170"/>
                        </a:solidFill>
                        <a:latin typeface="Cambria Math" panose="02040503050406030204" pitchFamily="18" charset="0"/>
                      </a:rPr>
                      <m:t>𝑇</m:t>
                    </m:r>
                    <m:d>
                      <m:dPr>
                        <m:ctrlPr>
                          <a:rPr lang="en-US" sz="4000" i="1">
                            <a:solidFill>
                              <a:srgbClr val="008170"/>
                            </a:solidFill>
                            <a:latin typeface="Cambria Math" panose="02040503050406030204" pitchFamily="18" charset="0"/>
                          </a:rPr>
                        </m:ctrlPr>
                      </m:dPr>
                      <m:e>
                        <m:r>
                          <a:rPr lang="en-US" sz="4000" i="1">
                            <a:solidFill>
                              <a:srgbClr val="008170"/>
                            </a:solidFill>
                            <a:latin typeface="Cambria Math" panose="02040503050406030204" pitchFamily="18" charset="0"/>
                          </a:rPr>
                          <m:t>𝑛</m:t>
                        </m:r>
                      </m:e>
                    </m:d>
                  </m:oMath>
                </a14:m>
                <a:r>
                  <a:rPr lang="en-US" sz="4000" dirty="0">
                    <a:solidFill>
                      <a:srgbClr val="008170"/>
                    </a:solidFill>
                  </a:rPr>
                  <a:t> = O(</a:t>
                </a:r>
                <a14:m>
                  <m:oMath xmlns:m="http://schemas.openxmlformats.org/officeDocument/2006/math">
                    <m:func>
                      <m:funcPr>
                        <m:ctrlPr>
                          <a:rPr lang="en-US" sz="4000" i="1">
                            <a:solidFill>
                              <a:srgbClr val="008170"/>
                            </a:solidFill>
                            <a:latin typeface="Cambria Math" panose="02040503050406030204" pitchFamily="18" charset="0"/>
                          </a:rPr>
                        </m:ctrlPr>
                      </m:funcPr>
                      <m:fName>
                        <m:r>
                          <m:rPr>
                            <m:sty m:val="p"/>
                          </m:rPr>
                          <a:rPr lang="en-US" sz="4000">
                            <a:solidFill>
                              <a:srgbClr val="008170"/>
                            </a:solidFill>
                            <a:latin typeface="Cambria Math" panose="02040503050406030204" pitchFamily="18" charset="0"/>
                          </a:rPr>
                          <m:t>log</m:t>
                        </m:r>
                      </m:fName>
                      <m:e>
                        <m:func>
                          <m:funcPr>
                            <m:ctrlPr>
                              <a:rPr lang="en-US" sz="4000" i="1">
                                <a:solidFill>
                                  <a:srgbClr val="008170"/>
                                </a:solidFill>
                                <a:latin typeface="Cambria Math" panose="02040503050406030204" pitchFamily="18" charset="0"/>
                              </a:rPr>
                            </m:ctrlPr>
                          </m:funcPr>
                          <m:fName>
                            <m:r>
                              <m:rPr>
                                <m:sty m:val="p"/>
                              </m:rPr>
                              <a:rPr lang="en-US" sz="4000">
                                <a:solidFill>
                                  <a:srgbClr val="008170"/>
                                </a:solidFill>
                                <a:latin typeface="Cambria Math" panose="02040503050406030204" pitchFamily="18" charset="0"/>
                              </a:rPr>
                              <m:t>log</m:t>
                            </m:r>
                          </m:fName>
                          <m:e>
                            <m:r>
                              <a:rPr lang="en-US" sz="4000" i="1">
                                <a:solidFill>
                                  <a:srgbClr val="008170"/>
                                </a:solidFill>
                                <a:latin typeface="Cambria Math" panose="02040503050406030204" pitchFamily="18" charset="0"/>
                              </a:rPr>
                              <m:t>𝑛</m:t>
                            </m:r>
                          </m:e>
                        </m:func>
                      </m:e>
                    </m:func>
                  </m:oMath>
                </a14:m>
                <a:r>
                  <a:rPr lang="en-US" sz="4000" dirty="0">
                    <a:solidFill>
                      <a:srgbClr val="008170"/>
                    </a:solidFill>
                  </a:rPr>
                  <a:t>)</a:t>
                </a:r>
              </a:p>
            </p:txBody>
          </p:sp>
        </mc:Choice>
        <mc:Fallback xmlns="">
          <p:sp>
            <p:nvSpPr>
              <p:cNvPr id="12" name="TextBox 11">
                <a:extLst>
                  <a:ext uri="{FF2B5EF4-FFF2-40B4-BE49-F238E27FC236}">
                    <a16:creationId xmlns:a16="http://schemas.microsoft.com/office/drawing/2014/main" id="{62500D96-6471-C399-32FD-C48A2D38D14A}"/>
                  </a:ext>
                </a:extLst>
              </p:cNvPr>
              <p:cNvSpPr txBox="1">
                <a:spLocks noRot="1" noChangeAspect="1" noMove="1" noResize="1" noEditPoints="1" noAdjustHandles="1" noChangeArrowheads="1" noChangeShapeType="1" noTextEdit="1"/>
              </p:cNvSpPr>
              <p:nvPr/>
            </p:nvSpPr>
            <p:spPr>
              <a:xfrm>
                <a:off x="4042410" y="7065972"/>
                <a:ext cx="8724900" cy="707886"/>
              </a:xfrm>
              <a:prstGeom prst="rect">
                <a:avLst/>
              </a:prstGeom>
              <a:blipFill>
                <a:blip r:embed="rId10"/>
                <a:stretch>
                  <a:fillRect t="-15517" b="-36207"/>
                </a:stretch>
              </a:blipFill>
            </p:spPr>
            <p:txBody>
              <a:bodyPr/>
              <a:lstStyle/>
              <a:p>
                <a:r>
                  <a:rPr lang="en-US">
                    <a:noFill/>
                  </a:rPr>
                  <a:t> </a:t>
                </a:r>
              </a:p>
            </p:txBody>
          </p:sp>
        </mc:Fallback>
      </mc:AlternateContent>
    </p:spTree>
    <p:extLst>
      <p:ext uri="{BB962C8B-B14F-4D97-AF65-F5344CB8AC3E}">
        <p14:creationId xmlns:p14="http://schemas.microsoft.com/office/powerpoint/2010/main" val="187393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929640" y="-1829198"/>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929640" y="-1829198"/>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720090" y="-1813766"/>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720090" y="-1813766"/>
                <a:ext cx="8846820" cy="468205"/>
              </a:xfrm>
              <a:prstGeom prst="rect">
                <a:avLst/>
              </a:prstGeom>
              <a:blipFill>
                <a:blip r:embed="rId5"/>
                <a:stretch>
                  <a:fillRect l="-138"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781050" y="-935339"/>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781050" y="-935339"/>
                <a:ext cx="8724900" cy="369332"/>
              </a:xfrm>
              <a:prstGeom prst="rect">
                <a:avLst/>
              </a:prstGeom>
              <a:blipFill>
                <a:blip r:embed="rId6"/>
                <a:stretch>
                  <a:fillRect l="-55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054DB5-F8B8-1B28-225E-5D2F685DA63E}"/>
                  </a:ext>
                </a:extLst>
              </p:cNvPr>
              <p:cNvSpPr txBox="1"/>
              <p:nvPr/>
            </p:nvSpPr>
            <p:spPr>
              <a:xfrm>
                <a:off x="125730" y="2054923"/>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𝑙𝑜𝑔</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𝑛</m:t>
                      </m:r>
                      <m:r>
                        <a:rPr lang="en-US" sz="2400" b="0" i="1" kern="1200">
                          <a:solidFill>
                            <a:schemeClr val="bg1"/>
                          </a:solidFill>
                          <a:effectLst/>
                          <a:latin typeface="Cambria Math" panose="02040503050406030204" pitchFamily="18" charset="0"/>
                        </a:rPr>
                        <m:t>+</m:t>
                      </m:r>
                      <m:r>
                        <a:rPr lang="en-US" sz="2400" b="0" i="1" kern="120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smtClean="0">
                              <a:solidFill>
                                <a:schemeClr val="bg1"/>
                              </a:solidFill>
                              <a:effectLst/>
                              <a:latin typeface="Cambria Math" panose="02040503050406030204" pitchFamily="18" charset="0"/>
                            </a:rPr>
                            <m:t>1</m:t>
                          </m:r>
                        </m:e>
                      </m:d>
                    </m:oMath>
                  </m:oMathPara>
                </a14:m>
                <a:endParaRPr lang="en-US" sz="2400" dirty="0">
                  <a:solidFill>
                    <a:schemeClr val="bg1"/>
                  </a:solidFill>
                  <a:effectLst/>
                </a:endParaRPr>
              </a:p>
            </p:txBody>
          </p:sp>
        </mc:Choice>
        <mc:Fallback xmlns="">
          <p:sp>
            <p:nvSpPr>
              <p:cNvPr id="9" name="TextBox 8">
                <a:extLst>
                  <a:ext uri="{FF2B5EF4-FFF2-40B4-BE49-F238E27FC236}">
                    <a16:creationId xmlns:a16="http://schemas.microsoft.com/office/drawing/2014/main" id="{EE054DB5-F8B8-1B28-225E-5D2F685DA63E}"/>
                  </a:ext>
                </a:extLst>
              </p:cNvPr>
              <p:cNvSpPr txBox="1">
                <a:spLocks noRot="1" noChangeAspect="1" noMove="1" noResize="1" noEditPoints="1" noAdjustHandles="1" noChangeArrowheads="1" noChangeShapeType="1" noTextEdit="1"/>
              </p:cNvSpPr>
              <p:nvPr/>
            </p:nvSpPr>
            <p:spPr>
              <a:xfrm>
                <a:off x="125730" y="2054923"/>
                <a:ext cx="8724900"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EE460A-3EB2-1335-CB40-AC3784C7E874}"/>
                  </a:ext>
                </a:extLst>
              </p:cNvPr>
              <p:cNvSpPr txBox="1"/>
              <p:nvPr/>
            </p:nvSpPr>
            <p:spPr>
              <a:xfrm>
                <a:off x="3623310" y="2087368"/>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kern="1200">
                              <a:solidFill>
                                <a:schemeClr val="bg1"/>
                              </a:solidFill>
                              <a:effectLst/>
                              <a:latin typeface="Cambria Math" panose="02040503050406030204" pitchFamily="18" charset="0"/>
                            </a:rPr>
                          </m:ctrlPr>
                        </m:sSubPr>
                        <m:e>
                          <m:r>
                            <a:rPr lang="en-US" sz="2400" i="1" kern="1200">
                              <a:solidFill>
                                <a:schemeClr val="bg1"/>
                              </a:solidFill>
                              <a:effectLst/>
                              <a:latin typeface="Cambria Math" panose="02040503050406030204" pitchFamily="18" charset="0"/>
                            </a:rPr>
                            <m:t>𝑙𝑜𝑔</m:t>
                          </m:r>
                        </m:e>
                        <m:sub>
                          <m:r>
                            <a:rPr lang="en-US" sz="2400" i="1" kern="1200">
                              <a:solidFill>
                                <a:schemeClr val="bg1"/>
                              </a:solidFill>
                              <a:effectLst/>
                              <a:latin typeface="Cambria Math" panose="02040503050406030204" pitchFamily="18" charset="0"/>
                            </a:rPr>
                            <m:t>𝑐</m:t>
                          </m:r>
                        </m:sub>
                      </m:sSub>
                      <m:r>
                        <a:rPr lang="en-US" sz="2400" i="1" kern="1200">
                          <a:solidFill>
                            <a:schemeClr val="bg1"/>
                          </a:solidFill>
                          <a:effectLst/>
                          <a:latin typeface="Cambria Math" panose="02040503050406030204" pitchFamily="18" charset="0"/>
                        </a:rPr>
                        <m:t> </m:t>
                      </m:r>
                      <m:r>
                        <a:rPr lang="en-US" sz="2400" i="1" kern="1200">
                          <a:solidFill>
                            <a:schemeClr val="bg1"/>
                          </a:solidFill>
                          <a:effectLst/>
                          <a:latin typeface="Cambria Math" panose="02040503050406030204" pitchFamily="18" charset="0"/>
                        </a:rPr>
                        <m:t>𝑛</m:t>
                      </m:r>
                    </m:oMath>
                  </m:oMathPara>
                </a14:m>
                <a:endParaRPr lang="en-US" sz="2400" dirty="0">
                  <a:solidFill>
                    <a:schemeClr val="bg1"/>
                  </a:solidFill>
                </a:endParaRPr>
              </a:p>
            </p:txBody>
          </p:sp>
        </mc:Choice>
        <mc:Fallback xmlns="">
          <p:sp>
            <p:nvSpPr>
              <p:cNvPr id="11" name="TextBox 10">
                <a:extLst>
                  <a:ext uri="{FF2B5EF4-FFF2-40B4-BE49-F238E27FC236}">
                    <a16:creationId xmlns:a16="http://schemas.microsoft.com/office/drawing/2014/main" id="{9DEE460A-3EB2-1335-CB40-AC3784C7E874}"/>
                  </a:ext>
                </a:extLst>
              </p:cNvPr>
              <p:cNvSpPr txBox="1">
                <a:spLocks noRot="1" noChangeAspect="1" noMove="1" noResize="1" noEditPoints="1" noAdjustHandles="1" noChangeArrowheads="1" noChangeShapeType="1" noTextEdit="1"/>
              </p:cNvSpPr>
              <p:nvPr/>
            </p:nvSpPr>
            <p:spPr>
              <a:xfrm>
                <a:off x="3623310" y="2087368"/>
                <a:ext cx="8724900"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D7920E-34CE-6107-66D0-ED812B022DA6}"/>
                  </a:ext>
                </a:extLst>
              </p:cNvPr>
              <p:cNvSpPr txBox="1"/>
              <p:nvPr/>
            </p:nvSpPr>
            <p:spPr>
              <a:xfrm>
                <a:off x="-6381750" y="3267786"/>
                <a:ext cx="8724900" cy="1073627"/>
              </a:xfrm>
              <a:prstGeom prst="rect">
                <a:avLst/>
              </a:prstGeom>
              <a:noFill/>
            </p:spPr>
            <p:txBody>
              <a:bodyPr wrap="square">
                <a:spAutoFit/>
              </a:bodyPr>
              <a:lstStyle/>
              <a:p>
                <a14:m>
                  <m:oMath xmlns:m="http://schemas.openxmlformats.org/officeDocument/2006/math">
                    <m:sSub>
                      <m:sSubPr>
                        <m:ctrlPr>
                          <a:rPr lang="en-US" sz="4000" i="1" kern="1200" smtClean="0">
                            <a:solidFill>
                              <a:schemeClr val="bg1"/>
                            </a:solidFill>
                            <a:effectLst/>
                            <a:latin typeface="Cambria Math" panose="02040503050406030204" pitchFamily="18" charset="0"/>
                          </a:rPr>
                        </m:ctrlPr>
                      </m:sSubPr>
                      <m:e>
                        <m:r>
                          <a:rPr lang="en-US" sz="4000" i="1" kern="1200">
                            <a:solidFill>
                              <a:schemeClr val="bg1"/>
                            </a:solidFill>
                            <a:effectLst/>
                            <a:latin typeface="Cambria Math" panose="02040503050406030204" pitchFamily="18" charset="0"/>
                          </a:rPr>
                          <m:t>𝑙𝑜𝑔</m:t>
                        </m:r>
                      </m:e>
                      <m:sub>
                        <m:r>
                          <a:rPr lang="en-US" sz="4000" i="1" kern="1200">
                            <a:solidFill>
                              <a:schemeClr val="bg1"/>
                            </a:solidFill>
                            <a:effectLst/>
                            <a:latin typeface="Cambria Math" panose="02040503050406030204" pitchFamily="18" charset="0"/>
                          </a:rPr>
                          <m:t>𝑐</m:t>
                        </m:r>
                      </m:sub>
                    </m:sSub>
                    <m:r>
                      <a:rPr lang="en-US" sz="4000" i="1" kern="1200">
                        <a:solidFill>
                          <a:schemeClr val="bg1"/>
                        </a:solidFill>
                        <a:effectLst/>
                        <a:latin typeface="Cambria Math" panose="02040503050406030204" pitchFamily="18" charset="0"/>
                      </a:rPr>
                      <m:t> </m:t>
                    </m:r>
                    <m:r>
                      <a:rPr lang="en-US" sz="4000" i="1" kern="1200">
                        <a:solidFill>
                          <a:schemeClr val="bg1"/>
                        </a:solidFill>
                        <a:effectLst/>
                        <a:latin typeface="Cambria Math" panose="02040503050406030204" pitchFamily="18" charset="0"/>
                      </a:rPr>
                      <m:t>𝑛</m:t>
                    </m:r>
                  </m:oMath>
                </a14:m>
                <a:r>
                  <a:rPr lang="en-US" sz="4000" dirty="0">
                    <a:solidFill>
                      <a:schemeClr val="bg1"/>
                    </a:solidFill>
                  </a:rPr>
                  <a:t> = </a:t>
                </a:r>
                <a14:m>
                  <m:oMath xmlns:m="http://schemas.openxmlformats.org/officeDocument/2006/math">
                    <m:f>
                      <m:fPr>
                        <m:ctrlPr>
                          <a:rPr lang="en-US" sz="4000" i="1" smtClean="0">
                            <a:solidFill>
                              <a:schemeClr val="bg1"/>
                            </a:solidFill>
                            <a:latin typeface="Cambria Math" panose="02040503050406030204" pitchFamily="18" charset="0"/>
                          </a:rPr>
                        </m:ctrlPr>
                      </m:fPr>
                      <m:num>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num>
                      <m:den>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𝑐</m:t>
                            </m:r>
                          </m:e>
                        </m:func>
                      </m:den>
                    </m:f>
                    <m:r>
                      <a:rPr lang="en-US" sz="4000" b="0" i="1" smtClean="0">
                        <a:solidFill>
                          <a:schemeClr val="bg1"/>
                        </a:solidFill>
                        <a:latin typeface="Cambria Math" panose="02040503050406030204" pitchFamily="18" charset="0"/>
                      </a:rPr>
                      <m:t>=</m:t>
                    </m:r>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e>
                    </m:func>
                  </m:oMath>
                </a14:m>
                <a:endParaRPr lang="en-US" sz="4000" dirty="0">
                  <a:solidFill>
                    <a:schemeClr val="bg1"/>
                  </a:solidFill>
                </a:endParaRPr>
              </a:p>
            </p:txBody>
          </p:sp>
        </mc:Choice>
        <mc:Fallback xmlns="">
          <p:sp>
            <p:nvSpPr>
              <p:cNvPr id="10" name="TextBox 9">
                <a:extLst>
                  <a:ext uri="{FF2B5EF4-FFF2-40B4-BE49-F238E27FC236}">
                    <a16:creationId xmlns:a16="http://schemas.microsoft.com/office/drawing/2014/main" id="{4BD7920E-34CE-6107-66D0-ED812B022DA6}"/>
                  </a:ext>
                </a:extLst>
              </p:cNvPr>
              <p:cNvSpPr txBox="1">
                <a:spLocks noRot="1" noChangeAspect="1" noMove="1" noResize="1" noEditPoints="1" noAdjustHandles="1" noChangeArrowheads="1" noChangeShapeType="1" noTextEdit="1"/>
              </p:cNvSpPr>
              <p:nvPr/>
            </p:nvSpPr>
            <p:spPr>
              <a:xfrm>
                <a:off x="-6381750" y="3267786"/>
                <a:ext cx="8724900" cy="1073627"/>
              </a:xfrm>
              <a:prstGeom prst="rect">
                <a:avLst/>
              </a:prstGeom>
              <a:blipFill>
                <a:blip r:embed="rId9"/>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7F85C6-2884-EE80-5D09-436B0E112A07}"/>
                  </a:ext>
                </a:extLst>
              </p:cNvPr>
              <p:cNvSpPr txBox="1"/>
              <p:nvPr/>
            </p:nvSpPr>
            <p:spPr>
              <a:xfrm>
                <a:off x="3966210" y="3243471"/>
                <a:ext cx="8724900" cy="707886"/>
              </a:xfrm>
              <a:prstGeom prst="rect">
                <a:avLst/>
              </a:prstGeom>
              <a:noFill/>
            </p:spPr>
            <p:txBody>
              <a:bodyPr wrap="square">
                <a:spAutoFit/>
              </a:bodyPr>
              <a:lstStyle/>
              <a:p>
                <a14:m>
                  <m:oMath xmlns:m="http://schemas.openxmlformats.org/officeDocument/2006/math">
                    <m:r>
                      <a:rPr lang="en-US" sz="4000" i="1" smtClean="0">
                        <a:solidFill>
                          <a:srgbClr val="008170"/>
                        </a:solidFill>
                        <a:latin typeface="Cambria Math" panose="02040503050406030204" pitchFamily="18" charset="0"/>
                      </a:rPr>
                      <m:t>𝑇</m:t>
                    </m:r>
                    <m:d>
                      <m:dPr>
                        <m:ctrlPr>
                          <a:rPr lang="en-US" sz="4000" i="1">
                            <a:solidFill>
                              <a:srgbClr val="008170"/>
                            </a:solidFill>
                            <a:latin typeface="Cambria Math" panose="02040503050406030204" pitchFamily="18" charset="0"/>
                          </a:rPr>
                        </m:ctrlPr>
                      </m:dPr>
                      <m:e>
                        <m:r>
                          <a:rPr lang="en-US" sz="4000" i="1">
                            <a:solidFill>
                              <a:srgbClr val="008170"/>
                            </a:solidFill>
                            <a:latin typeface="Cambria Math" panose="02040503050406030204" pitchFamily="18" charset="0"/>
                          </a:rPr>
                          <m:t>𝑛</m:t>
                        </m:r>
                      </m:e>
                    </m:d>
                  </m:oMath>
                </a14:m>
                <a:r>
                  <a:rPr lang="en-US" sz="4000" dirty="0">
                    <a:solidFill>
                      <a:srgbClr val="008170"/>
                    </a:solidFill>
                  </a:rPr>
                  <a:t> = O(</a:t>
                </a:r>
                <a14:m>
                  <m:oMath xmlns:m="http://schemas.openxmlformats.org/officeDocument/2006/math">
                    <m:func>
                      <m:funcPr>
                        <m:ctrlPr>
                          <a:rPr lang="en-US" sz="4000" i="1">
                            <a:solidFill>
                              <a:srgbClr val="008170"/>
                            </a:solidFill>
                            <a:latin typeface="Cambria Math" panose="02040503050406030204" pitchFamily="18" charset="0"/>
                          </a:rPr>
                        </m:ctrlPr>
                      </m:funcPr>
                      <m:fName>
                        <m:r>
                          <m:rPr>
                            <m:sty m:val="p"/>
                          </m:rPr>
                          <a:rPr lang="en-US" sz="4000">
                            <a:solidFill>
                              <a:srgbClr val="008170"/>
                            </a:solidFill>
                            <a:latin typeface="Cambria Math" panose="02040503050406030204" pitchFamily="18" charset="0"/>
                          </a:rPr>
                          <m:t>log</m:t>
                        </m:r>
                      </m:fName>
                      <m:e>
                        <m:func>
                          <m:funcPr>
                            <m:ctrlPr>
                              <a:rPr lang="en-US" sz="4000" i="1">
                                <a:solidFill>
                                  <a:srgbClr val="008170"/>
                                </a:solidFill>
                                <a:latin typeface="Cambria Math" panose="02040503050406030204" pitchFamily="18" charset="0"/>
                              </a:rPr>
                            </m:ctrlPr>
                          </m:funcPr>
                          <m:fName>
                            <m:r>
                              <m:rPr>
                                <m:sty m:val="p"/>
                              </m:rPr>
                              <a:rPr lang="en-US" sz="4000">
                                <a:solidFill>
                                  <a:srgbClr val="008170"/>
                                </a:solidFill>
                                <a:latin typeface="Cambria Math" panose="02040503050406030204" pitchFamily="18" charset="0"/>
                              </a:rPr>
                              <m:t>log</m:t>
                            </m:r>
                          </m:fName>
                          <m:e>
                            <m:r>
                              <a:rPr lang="en-US" sz="4000" i="1">
                                <a:solidFill>
                                  <a:srgbClr val="008170"/>
                                </a:solidFill>
                                <a:latin typeface="Cambria Math" panose="02040503050406030204" pitchFamily="18" charset="0"/>
                              </a:rPr>
                              <m:t>𝑛</m:t>
                            </m:r>
                          </m:e>
                        </m:func>
                      </m:e>
                    </m:func>
                  </m:oMath>
                </a14:m>
                <a:r>
                  <a:rPr lang="en-US" sz="4000" dirty="0">
                    <a:solidFill>
                      <a:srgbClr val="008170"/>
                    </a:solidFill>
                  </a:rPr>
                  <a:t>)</a:t>
                </a:r>
              </a:p>
            </p:txBody>
          </p:sp>
        </mc:Choice>
        <mc:Fallback xmlns="">
          <p:sp>
            <p:nvSpPr>
              <p:cNvPr id="12" name="TextBox 11">
                <a:extLst>
                  <a:ext uri="{FF2B5EF4-FFF2-40B4-BE49-F238E27FC236}">
                    <a16:creationId xmlns:a16="http://schemas.microsoft.com/office/drawing/2014/main" id="{717F85C6-2884-EE80-5D09-436B0E112A07}"/>
                  </a:ext>
                </a:extLst>
              </p:cNvPr>
              <p:cNvSpPr txBox="1">
                <a:spLocks noRot="1" noChangeAspect="1" noMove="1" noResize="1" noEditPoints="1" noAdjustHandles="1" noChangeArrowheads="1" noChangeShapeType="1" noTextEdit="1"/>
              </p:cNvSpPr>
              <p:nvPr/>
            </p:nvSpPr>
            <p:spPr>
              <a:xfrm>
                <a:off x="3966210" y="3243471"/>
                <a:ext cx="8724900" cy="707886"/>
              </a:xfrm>
              <a:prstGeom prst="rect">
                <a:avLst/>
              </a:prstGeom>
              <a:blipFill>
                <a:blip r:embed="rId10"/>
                <a:stretch>
                  <a:fillRect t="-15517" b="-3620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BCCC160-244E-88A5-8DB5-8B8B260C74DB}"/>
              </a:ext>
            </a:extLst>
          </p:cNvPr>
          <p:cNvSpPr txBox="1"/>
          <p:nvPr/>
        </p:nvSpPr>
        <p:spPr>
          <a:xfrm>
            <a:off x="-2453640" y="3336321"/>
            <a:ext cx="725424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Average Case</a:t>
            </a:r>
          </a:p>
        </p:txBody>
      </p:sp>
    </p:spTree>
    <p:extLst>
      <p:ext uri="{BB962C8B-B14F-4D97-AF65-F5344CB8AC3E}">
        <p14:creationId xmlns:p14="http://schemas.microsoft.com/office/powerpoint/2010/main" val="1480686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929640" y="-1829198"/>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929640" y="-1829198"/>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720090" y="-1813766"/>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720090" y="-1813766"/>
                <a:ext cx="8846820" cy="468205"/>
              </a:xfrm>
              <a:prstGeom prst="rect">
                <a:avLst/>
              </a:prstGeom>
              <a:blipFill>
                <a:blip r:embed="rId5"/>
                <a:stretch>
                  <a:fillRect l="-138"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781050" y="-935339"/>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781050" y="-935339"/>
                <a:ext cx="8724900" cy="369332"/>
              </a:xfrm>
              <a:prstGeom prst="rect">
                <a:avLst/>
              </a:prstGeom>
              <a:blipFill>
                <a:blip r:embed="rId6"/>
                <a:stretch>
                  <a:fillRect l="-55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054DB5-F8B8-1B28-225E-5D2F685DA63E}"/>
                  </a:ext>
                </a:extLst>
              </p:cNvPr>
              <p:cNvSpPr txBox="1"/>
              <p:nvPr/>
            </p:nvSpPr>
            <p:spPr>
              <a:xfrm>
                <a:off x="312420" y="-1225133"/>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𝑙𝑜𝑔</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𝑛</m:t>
                      </m:r>
                      <m:r>
                        <a:rPr lang="en-US" sz="2400" b="0" i="1" kern="1200">
                          <a:solidFill>
                            <a:schemeClr val="bg1"/>
                          </a:solidFill>
                          <a:effectLst/>
                          <a:latin typeface="Cambria Math" panose="02040503050406030204" pitchFamily="18" charset="0"/>
                        </a:rPr>
                        <m:t>+</m:t>
                      </m:r>
                      <m:r>
                        <a:rPr lang="en-US" sz="2400" b="0" i="1" kern="120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smtClean="0">
                              <a:solidFill>
                                <a:schemeClr val="bg1"/>
                              </a:solidFill>
                              <a:effectLst/>
                              <a:latin typeface="Cambria Math" panose="02040503050406030204" pitchFamily="18" charset="0"/>
                            </a:rPr>
                            <m:t>1</m:t>
                          </m:r>
                        </m:e>
                      </m:d>
                    </m:oMath>
                  </m:oMathPara>
                </a14:m>
                <a:endParaRPr lang="en-US" sz="2400" dirty="0">
                  <a:solidFill>
                    <a:schemeClr val="bg1"/>
                  </a:solidFill>
                  <a:effectLst/>
                </a:endParaRPr>
              </a:p>
            </p:txBody>
          </p:sp>
        </mc:Choice>
        <mc:Fallback xmlns="">
          <p:sp>
            <p:nvSpPr>
              <p:cNvPr id="9" name="TextBox 8">
                <a:extLst>
                  <a:ext uri="{FF2B5EF4-FFF2-40B4-BE49-F238E27FC236}">
                    <a16:creationId xmlns:a16="http://schemas.microsoft.com/office/drawing/2014/main" id="{EE054DB5-F8B8-1B28-225E-5D2F685DA63E}"/>
                  </a:ext>
                </a:extLst>
              </p:cNvPr>
              <p:cNvSpPr txBox="1">
                <a:spLocks noRot="1" noChangeAspect="1" noMove="1" noResize="1" noEditPoints="1" noAdjustHandles="1" noChangeArrowheads="1" noChangeShapeType="1" noTextEdit="1"/>
              </p:cNvSpPr>
              <p:nvPr/>
            </p:nvSpPr>
            <p:spPr>
              <a:xfrm>
                <a:off x="312420" y="-1225133"/>
                <a:ext cx="8724900"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EE460A-3EB2-1335-CB40-AC3784C7E874}"/>
                  </a:ext>
                </a:extLst>
              </p:cNvPr>
              <p:cNvSpPr txBox="1"/>
              <p:nvPr/>
            </p:nvSpPr>
            <p:spPr>
              <a:xfrm>
                <a:off x="3810000" y="-1192688"/>
                <a:ext cx="87249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kern="1200" smtClean="0">
                          <a:solidFill>
                            <a:schemeClr val="bg1"/>
                          </a:solidFill>
                          <a:effectLst/>
                          <a:latin typeface="Cambria Math" panose="02040503050406030204" pitchFamily="18" charset="0"/>
                        </a:rPr>
                        <m:t>𝑇</m:t>
                      </m:r>
                      <m:d>
                        <m:dPr>
                          <m:ctrlPr>
                            <a:rPr lang="en-US" sz="2400" b="0" i="1" kern="1200">
                              <a:solidFill>
                                <a:schemeClr val="bg1"/>
                              </a:solidFill>
                              <a:effectLst/>
                              <a:latin typeface="Cambria Math" panose="02040503050406030204" pitchFamily="18" charset="0"/>
                            </a:rPr>
                          </m:ctrlPr>
                        </m:dPr>
                        <m:e>
                          <m:r>
                            <a:rPr lang="en-US" sz="2400" b="0" i="1" kern="1200">
                              <a:solidFill>
                                <a:schemeClr val="bg1"/>
                              </a:solidFill>
                              <a:effectLst/>
                              <a:latin typeface="Cambria Math" panose="02040503050406030204" pitchFamily="18" charset="0"/>
                            </a:rPr>
                            <m:t>𝑛</m:t>
                          </m:r>
                        </m:e>
                      </m:d>
                      <m:r>
                        <a:rPr lang="en-US" sz="2400" b="0" i="1" kern="1200">
                          <a:solidFill>
                            <a:schemeClr val="bg1"/>
                          </a:solidFill>
                          <a:effectLst/>
                          <a:latin typeface="Cambria Math" panose="02040503050406030204" pitchFamily="18" charset="0"/>
                        </a:rPr>
                        <m:t>=</m:t>
                      </m:r>
                      <m:sSub>
                        <m:sSubPr>
                          <m:ctrlPr>
                            <a:rPr lang="en-US" sz="2400" i="1" kern="1200">
                              <a:solidFill>
                                <a:schemeClr val="bg1"/>
                              </a:solidFill>
                              <a:effectLst/>
                              <a:latin typeface="Cambria Math" panose="02040503050406030204" pitchFamily="18" charset="0"/>
                            </a:rPr>
                          </m:ctrlPr>
                        </m:sSubPr>
                        <m:e>
                          <m:r>
                            <a:rPr lang="en-US" sz="2400" i="1" kern="1200">
                              <a:solidFill>
                                <a:schemeClr val="bg1"/>
                              </a:solidFill>
                              <a:effectLst/>
                              <a:latin typeface="Cambria Math" panose="02040503050406030204" pitchFamily="18" charset="0"/>
                            </a:rPr>
                            <m:t>𝑙𝑜𝑔</m:t>
                          </m:r>
                        </m:e>
                        <m:sub>
                          <m:r>
                            <a:rPr lang="en-US" sz="2400" i="1" kern="1200">
                              <a:solidFill>
                                <a:schemeClr val="bg1"/>
                              </a:solidFill>
                              <a:effectLst/>
                              <a:latin typeface="Cambria Math" panose="02040503050406030204" pitchFamily="18" charset="0"/>
                            </a:rPr>
                            <m:t>𝑐</m:t>
                          </m:r>
                        </m:sub>
                      </m:sSub>
                      <m:r>
                        <a:rPr lang="en-US" sz="2400" i="1" kern="1200">
                          <a:solidFill>
                            <a:schemeClr val="bg1"/>
                          </a:solidFill>
                          <a:effectLst/>
                          <a:latin typeface="Cambria Math" panose="02040503050406030204" pitchFamily="18" charset="0"/>
                        </a:rPr>
                        <m:t> </m:t>
                      </m:r>
                      <m:r>
                        <a:rPr lang="en-US" sz="2400" i="1" kern="1200">
                          <a:solidFill>
                            <a:schemeClr val="bg1"/>
                          </a:solidFill>
                          <a:effectLst/>
                          <a:latin typeface="Cambria Math" panose="02040503050406030204" pitchFamily="18" charset="0"/>
                        </a:rPr>
                        <m:t>𝑛</m:t>
                      </m:r>
                    </m:oMath>
                  </m:oMathPara>
                </a14:m>
                <a:endParaRPr lang="en-US" sz="2400" dirty="0">
                  <a:solidFill>
                    <a:schemeClr val="bg1"/>
                  </a:solidFill>
                </a:endParaRPr>
              </a:p>
            </p:txBody>
          </p:sp>
        </mc:Choice>
        <mc:Fallback xmlns="">
          <p:sp>
            <p:nvSpPr>
              <p:cNvPr id="11" name="TextBox 10">
                <a:extLst>
                  <a:ext uri="{FF2B5EF4-FFF2-40B4-BE49-F238E27FC236}">
                    <a16:creationId xmlns:a16="http://schemas.microsoft.com/office/drawing/2014/main" id="{9DEE460A-3EB2-1335-CB40-AC3784C7E874}"/>
                  </a:ext>
                </a:extLst>
              </p:cNvPr>
              <p:cNvSpPr txBox="1">
                <a:spLocks noRot="1" noChangeAspect="1" noMove="1" noResize="1" noEditPoints="1" noAdjustHandles="1" noChangeArrowheads="1" noChangeShapeType="1" noTextEdit="1"/>
              </p:cNvSpPr>
              <p:nvPr/>
            </p:nvSpPr>
            <p:spPr>
              <a:xfrm>
                <a:off x="3810000" y="-1192688"/>
                <a:ext cx="8724900"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D7920E-34CE-6107-66D0-ED812B022DA6}"/>
                  </a:ext>
                </a:extLst>
              </p:cNvPr>
              <p:cNvSpPr txBox="1"/>
              <p:nvPr/>
            </p:nvSpPr>
            <p:spPr>
              <a:xfrm>
                <a:off x="-6816090" y="4080905"/>
                <a:ext cx="8724900" cy="1073627"/>
              </a:xfrm>
              <a:prstGeom prst="rect">
                <a:avLst/>
              </a:prstGeom>
              <a:noFill/>
            </p:spPr>
            <p:txBody>
              <a:bodyPr wrap="square">
                <a:spAutoFit/>
              </a:bodyPr>
              <a:lstStyle/>
              <a:p>
                <a14:m>
                  <m:oMath xmlns:m="http://schemas.openxmlformats.org/officeDocument/2006/math">
                    <m:sSub>
                      <m:sSubPr>
                        <m:ctrlPr>
                          <a:rPr lang="en-US" sz="4000" i="1" kern="1200" smtClean="0">
                            <a:solidFill>
                              <a:schemeClr val="bg1"/>
                            </a:solidFill>
                            <a:effectLst/>
                            <a:latin typeface="Cambria Math" panose="02040503050406030204" pitchFamily="18" charset="0"/>
                          </a:rPr>
                        </m:ctrlPr>
                      </m:sSubPr>
                      <m:e>
                        <m:r>
                          <a:rPr lang="en-US" sz="4000" i="1" kern="1200">
                            <a:solidFill>
                              <a:schemeClr val="bg1"/>
                            </a:solidFill>
                            <a:effectLst/>
                            <a:latin typeface="Cambria Math" panose="02040503050406030204" pitchFamily="18" charset="0"/>
                          </a:rPr>
                          <m:t>𝑙𝑜𝑔</m:t>
                        </m:r>
                      </m:e>
                      <m:sub>
                        <m:r>
                          <a:rPr lang="en-US" sz="4000" i="1" kern="1200">
                            <a:solidFill>
                              <a:schemeClr val="bg1"/>
                            </a:solidFill>
                            <a:effectLst/>
                            <a:latin typeface="Cambria Math" panose="02040503050406030204" pitchFamily="18" charset="0"/>
                          </a:rPr>
                          <m:t>𝑐</m:t>
                        </m:r>
                      </m:sub>
                    </m:sSub>
                    <m:r>
                      <a:rPr lang="en-US" sz="4000" i="1" kern="1200">
                        <a:solidFill>
                          <a:schemeClr val="bg1"/>
                        </a:solidFill>
                        <a:effectLst/>
                        <a:latin typeface="Cambria Math" panose="02040503050406030204" pitchFamily="18" charset="0"/>
                      </a:rPr>
                      <m:t> </m:t>
                    </m:r>
                    <m:r>
                      <a:rPr lang="en-US" sz="4000" i="1" kern="1200">
                        <a:solidFill>
                          <a:schemeClr val="bg1"/>
                        </a:solidFill>
                        <a:effectLst/>
                        <a:latin typeface="Cambria Math" panose="02040503050406030204" pitchFamily="18" charset="0"/>
                      </a:rPr>
                      <m:t>𝑛</m:t>
                    </m:r>
                  </m:oMath>
                </a14:m>
                <a:r>
                  <a:rPr lang="en-US" sz="4000" dirty="0">
                    <a:solidFill>
                      <a:schemeClr val="bg1"/>
                    </a:solidFill>
                  </a:rPr>
                  <a:t> = </a:t>
                </a:r>
                <a14:m>
                  <m:oMath xmlns:m="http://schemas.openxmlformats.org/officeDocument/2006/math">
                    <m:f>
                      <m:fPr>
                        <m:ctrlPr>
                          <a:rPr lang="en-US" sz="4000" i="1" smtClean="0">
                            <a:solidFill>
                              <a:schemeClr val="bg1"/>
                            </a:solidFill>
                            <a:latin typeface="Cambria Math" panose="02040503050406030204" pitchFamily="18" charset="0"/>
                          </a:rPr>
                        </m:ctrlPr>
                      </m:fPr>
                      <m:num>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num>
                      <m:den>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𝑐</m:t>
                            </m:r>
                          </m:e>
                        </m:func>
                      </m:den>
                    </m:f>
                    <m:r>
                      <a:rPr lang="en-US" sz="4000" b="0" i="1" smtClean="0">
                        <a:solidFill>
                          <a:schemeClr val="bg1"/>
                        </a:solidFill>
                        <a:latin typeface="Cambria Math" panose="02040503050406030204" pitchFamily="18" charset="0"/>
                      </a:rPr>
                      <m:t>=</m:t>
                    </m:r>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e>
                    </m:func>
                  </m:oMath>
                </a14:m>
                <a:endParaRPr lang="en-US" sz="4000" dirty="0">
                  <a:solidFill>
                    <a:schemeClr val="bg1"/>
                  </a:solidFill>
                </a:endParaRPr>
              </a:p>
            </p:txBody>
          </p:sp>
        </mc:Choice>
        <mc:Fallback xmlns="">
          <p:sp>
            <p:nvSpPr>
              <p:cNvPr id="10" name="TextBox 9">
                <a:extLst>
                  <a:ext uri="{FF2B5EF4-FFF2-40B4-BE49-F238E27FC236}">
                    <a16:creationId xmlns:a16="http://schemas.microsoft.com/office/drawing/2014/main" id="{4BD7920E-34CE-6107-66D0-ED812B022DA6}"/>
                  </a:ext>
                </a:extLst>
              </p:cNvPr>
              <p:cNvSpPr txBox="1">
                <a:spLocks noRot="1" noChangeAspect="1" noMove="1" noResize="1" noEditPoints="1" noAdjustHandles="1" noChangeArrowheads="1" noChangeShapeType="1" noTextEdit="1"/>
              </p:cNvSpPr>
              <p:nvPr/>
            </p:nvSpPr>
            <p:spPr>
              <a:xfrm>
                <a:off x="-6816090" y="4080905"/>
                <a:ext cx="8724900" cy="1073627"/>
              </a:xfrm>
              <a:prstGeom prst="rect">
                <a:avLst/>
              </a:prstGeom>
              <a:blipFill>
                <a:blip r:embed="rId9"/>
                <a:stretch>
                  <a:fillRect b="-3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7F85C6-2884-EE80-5D09-436B0E112A07}"/>
                  </a:ext>
                </a:extLst>
              </p:cNvPr>
              <p:cNvSpPr txBox="1"/>
              <p:nvPr/>
            </p:nvSpPr>
            <p:spPr>
              <a:xfrm>
                <a:off x="2853690" y="3243471"/>
                <a:ext cx="6922770" cy="584775"/>
              </a:xfrm>
              <a:prstGeom prst="rect">
                <a:avLst/>
              </a:prstGeom>
              <a:noFill/>
            </p:spPr>
            <p:txBody>
              <a:bodyPr wrap="square">
                <a:spAutoFit/>
              </a:bodyPr>
              <a:lstStyle/>
              <a:p>
                <a14:m>
                  <m:oMath xmlns:m="http://schemas.openxmlformats.org/officeDocument/2006/math">
                    <m:r>
                      <a:rPr lang="en-US" sz="3200" i="1" smtClean="0">
                        <a:solidFill>
                          <a:srgbClr val="008170"/>
                        </a:solidFill>
                        <a:latin typeface="Cambria Math" panose="02040503050406030204" pitchFamily="18" charset="0"/>
                      </a:rPr>
                      <m:t>𝑇</m:t>
                    </m:r>
                    <m:d>
                      <m:dPr>
                        <m:ctrlPr>
                          <a:rPr lang="en-US" sz="3200" i="1">
                            <a:solidFill>
                              <a:srgbClr val="008170"/>
                            </a:solidFill>
                            <a:latin typeface="Cambria Math" panose="02040503050406030204" pitchFamily="18" charset="0"/>
                          </a:rPr>
                        </m:ctrlPr>
                      </m:dPr>
                      <m:e>
                        <m:r>
                          <a:rPr lang="en-US" sz="3200" i="1">
                            <a:solidFill>
                              <a:srgbClr val="008170"/>
                            </a:solidFill>
                            <a:latin typeface="Cambria Math" panose="02040503050406030204" pitchFamily="18" charset="0"/>
                          </a:rPr>
                          <m:t>𝑛</m:t>
                        </m:r>
                      </m:e>
                    </m:d>
                  </m:oMath>
                </a14:m>
                <a:r>
                  <a:rPr lang="en-US" sz="3200" dirty="0">
                    <a:solidFill>
                      <a:srgbClr val="008170"/>
                    </a:solidFill>
                  </a:rPr>
                  <a:t> = O(</a:t>
                </a:r>
                <a14:m>
                  <m:oMath xmlns:m="http://schemas.openxmlformats.org/officeDocument/2006/math">
                    <m:func>
                      <m:funcPr>
                        <m:ctrlPr>
                          <a:rPr lang="en-US" sz="3200" i="1">
                            <a:solidFill>
                              <a:srgbClr val="008170"/>
                            </a:solidFill>
                            <a:latin typeface="Cambria Math" panose="02040503050406030204" pitchFamily="18" charset="0"/>
                          </a:rPr>
                        </m:ctrlPr>
                      </m:funcPr>
                      <m:fName>
                        <m:r>
                          <m:rPr>
                            <m:sty m:val="p"/>
                          </m:rPr>
                          <a:rPr lang="en-US" sz="3200">
                            <a:solidFill>
                              <a:srgbClr val="008170"/>
                            </a:solidFill>
                            <a:latin typeface="Cambria Math" panose="02040503050406030204" pitchFamily="18" charset="0"/>
                          </a:rPr>
                          <m:t>log</m:t>
                        </m:r>
                      </m:fName>
                      <m:e>
                        <m:func>
                          <m:funcPr>
                            <m:ctrlPr>
                              <a:rPr lang="en-US" sz="3200" i="1">
                                <a:solidFill>
                                  <a:srgbClr val="008170"/>
                                </a:solidFill>
                                <a:latin typeface="Cambria Math" panose="02040503050406030204" pitchFamily="18" charset="0"/>
                              </a:rPr>
                            </m:ctrlPr>
                          </m:funcPr>
                          <m:fName>
                            <m:r>
                              <m:rPr>
                                <m:sty m:val="p"/>
                              </m:rPr>
                              <a:rPr lang="en-US" sz="3200">
                                <a:solidFill>
                                  <a:srgbClr val="008170"/>
                                </a:solidFill>
                                <a:latin typeface="Cambria Math" panose="02040503050406030204" pitchFamily="18" charset="0"/>
                              </a:rPr>
                              <m:t>log</m:t>
                            </m:r>
                          </m:fName>
                          <m:e>
                            <m:r>
                              <a:rPr lang="en-US" sz="3200" i="1">
                                <a:solidFill>
                                  <a:srgbClr val="008170"/>
                                </a:solidFill>
                                <a:latin typeface="Cambria Math" panose="02040503050406030204" pitchFamily="18" charset="0"/>
                              </a:rPr>
                              <m:t>𝑛</m:t>
                            </m:r>
                          </m:e>
                        </m:func>
                      </m:e>
                    </m:func>
                  </m:oMath>
                </a14:m>
                <a:r>
                  <a:rPr lang="en-US" sz="3200" dirty="0">
                    <a:solidFill>
                      <a:srgbClr val="008170"/>
                    </a:solidFill>
                  </a:rPr>
                  <a:t>)</a:t>
                </a:r>
              </a:p>
            </p:txBody>
          </p:sp>
        </mc:Choice>
        <mc:Fallback xmlns="">
          <p:sp>
            <p:nvSpPr>
              <p:cNvPr id="12" name="TextBox 11">
                <a:extLst>
                  <a:ext uri="{FF2B5EF4-FFF2-40B4-BE49-F238E27FC236}">
                    <a16:creationId xmlns:a16="http://schemas.microsoft.com/office/drawing/2014/main" id="{717F85C6-2884-EE80-5D09-436B0E112A07}"/>
                  </a:ext>
                </a:extLst>
              </p:cNvPr>
              <p:cNvSpPr txBox="1">
                <a:spLocks noRot="1" noChangeAspect="1" noMove="1" noResize="1" noEditPoints="1" noAdjustHandles="1" noChangeArrowheads="1" noChangeShapeType="1" noTextEdit="1"/>
              </p:cNvSpPr>
              <p:nvPr/>
            </p:nvSpPr>
            <p:spPr>
              <a:xfrm>
                <a:off x="2853690" y="3243471"/>
                <a:ext cx="6922770" cy="584775"/>
              </a:xfrm>
              <a:prstGeom prst="rect">
                <a:avLst/>
              </a:prstGeom>
              <a:blipFill>
                <a:blip r:embed="rId10"/>
                <a:stretch>
                  <a:fillRect t="-12500" b="-343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BCCC160-244E-88A5-8DB5-8B8B260C74DB}"/>
              </a:ext>
            </a:extLst>
          </p:cNvPr>
          <p:cNvSpPr txBox="1"/>
          <p:nvPr/>
        </p:nvSpPr>
        <p:spPr>
          <a:xfrm>
            <a:off x="125730" y="3288097"/>
            <a:ext cx="725424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Average Case</a:t>
            </a:r>
          </a:p>
        </p:txBody>
      </p:sp>
      <p:sp>
        <p:nvSpPr>
          <p:cNvPr id="3" name="TextBox 2">
            <a:extLst>
              <a:ext uri="{FF2B5EF4-FFF2-40B4-BE49-F238E27FC236}">
                <a16:creationId xmlns:a16="http://schemas.microsoft.com/office/drawing/2014/main" id="{78674588-7AED-8CBA-664B-2C7C9B1E8ECA}"/>
              </a:ext>
            </a:extLst>
          </p:cNvPr>
          <p:cNvSpPr txBox="1"/>
          <p:nvPr/>
        </p:nvSpPr>
        <p:spPr>
          <a:xfrm>
            <a:off x="-1977390" y="2649197"/>
            <a:ext cx="228981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Best Case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8A1C31D-B855-2EC6-33F1-920FB7B49FE4}"/>
                  </a:ext>
                </a:extLst>
              </p:cNvPr>
              <p:cNvSpPr txBox="1"/>
              <p:nvPr/>
            </p:nvSpPr>
            <p:spPr>
              <a:xfrm>
                <a:off x="7856220" y="2780459"/>
                <a:ext cx="1072134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8170"/>
                          </a:solidFill>
                          <a:latin typeface="Cambria Math" panose="02040503050406030204" pitchFamily="18" charset="0"/>
                        </a:rPr>
                        <m:t>𝑂</m:t>
                      </m:r>
                      <m:r>
                        <a:rPr lang="en-US" sz="3200" b="0" i="1" smtClean="0">
                          <a:solidFill>
                            <a:srgbClr val="008170"/>
                          </a:solidFill>
                          <a:latin typeface="Cambria Math" panose="02040503050406030204" pitchFamily="18" charset="0"/>
                        </a:rPr>
                        <m:t>(</m:t>
                      </m:r>
                      <m:r>
                        <a:rPr lang="en-US" sz="3200" b="0" i="1" smtClean="0">
                          <a:solidFill>
                            <a:srgbClr val="008170"/>
                          </a:solidFill>
                          <a:latin typeface="Cambria Math" panose="02040503050406030204" pitchFamily="18" charset="0"/>
                        </a:rPr>
                        <m:t>1</m:t>
                      </m:r>
                      <m:r>
                        <a:rPr lang="en-US" sz="3200" b="0" i="1" smtClean="0">
                          <a:solidFill>
                            <a:srgbClr val="008170"/>
                          </a:solidFill>
                          <a:latin typeface="Cambria Math" panose="02040503050406030204" pitchFamily="18" charset="0"/>
                        </a:rPr>
                        <m:t>)</m:t>
                      </m:r>
                    </m:oMath>
                  </m:oMathPara>
                </a14:m>
                <a:endParaRPr lang="en-US" sz="3200" dirty="0">
                  <a:solidFill>
                    <a:srgbClr val="008170"/>
                  </a:solidFill>
                </a:endParaRPr>
              </a:p>
            </p:txBody>
          </p:sp>
        </mc:Choice>
        <mc:Fallback xmlns="">
          <p:sp>
            <p:nvSpPr>
              <p:cNvPr id="16" name="TextBox 15">
                <a:extLst>
                  <a:ext uri="{FF2B5EF4-FFF2-40B4-BE49-F238E27FC236}">
                    <a16:creationId xmlns:a16="http://schemas.microsoft.com/office/drawing/2014/main" id="{38A1C31D-B855-2EC6-33F1-920FB7B49FE4}"/>
                  </a:ext>
                </a:extLst>
              </p:cNvPr>
              <p:cNvSpPr txBox="1">
                <a:spLocks noRot="1" noChangeAspect="1" noMove="1" noResize="1" noEditPoints="1" noAdjustHandles="1" noChangeArrowheads="1" noChangeShapeType="1" noTextEdit="1"/>
              </p:cNvSpPr>
              <p:nvPr/>
            </p:nvSpPr>
            <p:spPr>
              <a:xfrm>
                <a:off x="7856220" y="2780459"/>
                <a:ext cx="10721340" cy="58477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2599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929640" y="-1829198"/>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929640" y="-1829198"/>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720090" y="-1813766"/>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720090" y="-1813766"/>
                <a:ext cx="8846820" cy="468205"/>
              </a:xfrm>
              <a:prstGeom prst="rect">
                <a:avLst/>
              </a:prstGeom>
              <a:blipFill>
                <a:blip r:embed="rId5"/>
                <a:stretch>
                  <a:fillRect l="-138"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781050" y="-935339"/>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781050" y="-935339"/>
                <a:ext cx="8724900" cy="369332"/>
              </a:xfrm>
              <a:prstGeom prst="rect">
                <a:avLst/>
              </a:prstGeom>
              <a:blipFill>
                <a:blip r:embed="rId6"/>
                <a:stretch>
                  <a:fillRect l="-55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D7920E-34CE-6107-66D0-ED812B022DA6}"/>
                  </a:ext>
                </a:extLst>
              </p:cNvPr>
              <p:cNvSpPr txBox="1"/>
              <p:nvPr/>
            </p:nvSpPr>
            <p:spPr>
              <a:xfrm>
                <a:off x="-6816090" y="4080905"/>
                <a:ext cx="8724900" cy="1073627"/>
              </a:xfrm>
              <a:prstGeom prst="rect">
                <a:avLst/>
              </a:prstGeom>
              <a:noFill/>
            </p:spPr>
            <p:txBody>
              <a:bodyPr wrap="square">
                <a:spAutoFit/>
              </a:bodyPr>
              <a:lstStyle/>
              <a:p>
                <a14:m>
                  <m:oMath xmlns:m="http://schemas.openxmlformats.org/officeDocument/2006/math">
                    <m:sSub>
                      <m:sSubPr>
                        <m:ctrlPr>
                          <a:rPr lang="en-US" sz="4000" i="1" kern="1200" smtClean="0">
                            <a:solidFill>
                              <a:schemeClr val="bg1"/>
                            </a:solidFill>
                            <a:effectLst/>
                            <a:latin typeface="Cambria Math" panose="02040503050406030204" pitchFamily="18" charset="0"/>
                          </a:rPr>
                        </m:ctrlPr>
                      </m:sSubPr>
                      <m:e>
                        <m:r>
                          <a:rPr lang="en-US" sz="4000" i="1" kern="1200">
                            <a:solidFill>
                              <a:schemeClr val="bg1"/>
                            </a:solidFill>
                            <a:effectLst/>
                            <a:latin typeface="Cambria Math" panose="02040503050406030204" pitchFamily="18" charset="0"/>
                          </a:rPr>
                          <m:t>𝑙𝑜𝑔</m:t>
                        </m:r>
                      </m:e>
                      <m:sub>
                        <m:r>
                          <a:rPr lang="en-US" sz="4000" i="1" kern="1200">
                            <a:solidFill>
                              <a:schemeClr val="bg1"/>
                            </a:solidFill>
                            <a:effectLst/>
                            <a:latin typeface="Cambria Math" panose="02040503050406030204" pitchFamily="18" charset="0"/>
                          </a:rPr>
                          <m:t>𝑐</m:t>
                        </m:r>
                      </m:sub>
                    </m:sSub>
                    <m:r>
                      <a:rPr lang="en-US" sz="4000" i="1" kern="1200">
                        <a:solidFill>
                          <a:schemeClr val="bg1"/>
                        </a:solidFill>
                        <a:effectLst/>
                        <a:latin typeface="Cambria Math" panose="02040503050406030204" pitchFamily="18" charset="0"/>
                      </a:rPr>
                      <m:t> </m:t>
                    </m:r>
                    <m:r>
                      <a:rPr lang="en-US" sz="4000" i="1" kern="1200">
                        <a:solidFill>
                          <a:schemeClr val="bg1"/>
                        </a:solidFill>
                        <a:effectLst/>
                        <a:latin typeface="Cambria Math" panose="02040503050406030204" pitchFamily="18" charset="0"/>
                      </a:rPr>
                      <m:t>𝑛</m:t>
                    </m:r>
                  </m:oMath>
                </a14:m>
                <a:r>
                  <a:rPr lang="en-US" sz="4000" dirty="0">
                    <a:solidFill>
                      <a:schemeClr val="bg1"/>
                    </a:solidFill>
                  </a:rPr>
                  <a:t> = </a:t>
                </a:r>
                <a14:m>
                  <m:oMath xmlns:m="http://schemas.openxmlformats.org/officeDocument/2006/math">
                    <m:f>
                      <m:fPr>
                        <m:ctrlPr>
                          <a:rPr lang="en-US" sz="4000" i="1" smtClean="0">
                            <a:solidFill>
                              <a:schemeClr val="bg1"/>
                            </a:solidFill>
                            <a:latin typeface="Cambria Math" panose="02040503050406030204" pitchFamily="18" charset="0"/>
                          </a:rPr>
                        </m:ctrlPr>
                      </m:fPr>
                      <m:num>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num>
                      <m:den>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𝑐</m:t>
                            </m:r>
                          </m:e>
                        </m:func>
                      </m:den>
                    </m:f>
                    <m:r>
                      <a:rPr lang="en-US" sz="4000" b="0" i="1" smtClean="0">
                        <a:solidFill>
                          <a:schemeClr val="bg1"/>
                        </a:solidFill>
                        <a:latin typeface="Cambria Math" panose="02040503050406030204" pitchFamily="18" charset="0"/>
                      </a:rPr>
                      <m:t>=</m:t>
                    </m:r>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e>
                    </m:func>
                  </m:oMath>
                </a14:m>
                <a:endParaRPr lang="en-US" sz="4000" dirty="0">
                  <a:solidFill>
                    <a:schemeClr val="bg1"/>
                  </a:solidFill>
                </a:endParaRPr>
              </a:p>
            </p:txBody>
          </p:sp>
        </mc:Choice>
        <mc:Fallback xmlns="">
          <p:sp>
            <p:nvSpPr>
              <p:cNvPr id="10" name="TextBox 9">
                <a:extLst>
                  <a:ext uri="{FF2B5EF4-FFF2-40B4-BE49-F238E27FC236}">
                    <a16:creationId xmlns:a16="http://schemas.microsoft.com/office/drawing/2014/main" id="{4BD7920E-34CE-6107-66D0-ED812B022DA6}"/>
                  </a:ext>
                </a:extLst>
              </p:cNvPr>
              <p:cNvSpPr txBox="1">
                <a:spLocks noRot="1" noChangeAspect="1" noMove="1" noResize="1" noEditPoints="1" noAdjustHandles="1" noChangeArrowheads="1" noChangeShapeType="1" noTextEdit="1"/>
              </p:cNvSpPr>
              <p:nvPr/>
            </p:nvSpPr>
            <p:spPr>
              <a:xfrm>
                <a:off x="-6816090" y="4080905"/>
                <a:ext cx="8724900" cy="1073627"/>
              </a:xfrm>
              <a:prstGeom prst="rect">
                <a:avLst/>
              </a:prstGeom>
              <a:blipFill>
                <a:blip r:embed="rId7"/>
                <a:stretch>
                  <a:fillRect b="-3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7F85C6-2884-EE80-5D09-436B0E112A07}"/>
                  </a:ext>
                </a:extLst>
              </p:cNvPr>
              <p:cNvSpPr txBox="1"/>
              <p:nvPr/>
            </p:nvSpPr>
            <p:spPr>
              <a:xfrm>
                <a:off x="2853690" y="3388084"/>
                <a:ext cx="6922770" cy="584775"/>
              </a:xfrm>
              <a:prstGeom prst="rect">
                <a:avLst/>
              </a:prstGeom>
              <a:noFill/>
            </p:spPr>
            <p:txBody>
              <a:bodyPr wrap="square">
                <a:spAutoFit/>
              </a:bodyPr>
              <a:lstStyle/>
              <a:p>
                <a14:m>
                  <m:oMath xmlns:m="http://schemas.openxmlformats.org/officeDocument/2006/math">
                    <m:r>
                      <a:rPr lang="en-US" sz="3200" i="1" smtClean="0">
                        <a:solidFill>
                          <a:srgbClr val="008170"/>
                        </a:solidFill>
                        <a:latin typeface="Cambria Math" panose="02040503050406030204" pitchFamily="18" charset="0"/>
                      </a:rPr>
                      <m:t>𝑇</m:t>
                    </m:r>
                    <m:d>
                      <m:dPr>
                        <m:ctrlPr>
                          <a:rPr lang="en-US" sz="3200" i="1">
                            <a:solidFill>
                              <a:srgbClr val="008170"/>
                            </a:solidFill>
                            <a:latin typeface="Cambria Math" panose="02040503050406030204" pitchFamily="18" charset="0"/>
                          </a:rPr>
                        </m:ctrlPr>
                      </m:dPr>
                      <m:e>
                        <m:r>
                          <a:rPr lang="en-US" sz="3200" i="1">
                            <a:solidFill>
                              <a:srgbClr val="008170"/>
                            </a:solidFill>
                            <a:latin typeface="Cambria Math" panose="02040503050406030204" pitchFamily="18" charset="0"/>
                          </a:rPr>
                          <m:t>𝑛</m:t>
                        </m:r>
                      </m:e>
                    </m:d>
                  </m:oMath>
                </a14:m>
                <a:r>
                  <a:rPr lang="en-US" sz="3200" dirty="0">
                    <a:solidFill>
                      <a:srgbClr val="008170"/>
                    </a:solidFill>
                  </a:rPr>
                  <a:t> = O(</a:t>
                </a:r>
                <a14:m>
                  <m:oMath xmlns:m="http://schemas.openxmlformats.org/officeDocument/2006/math">
                    <m:func>
                      <m:funcPr>
                        <m:ctrlPr>
                          <a:rPr lang="en-US" sz="3200" i="1">
                            <a:solidFill>
                              <a:srgbClr val="008170"/>
                            </a:solidFill>
                            <a:latin typeface="Cambria Math" panose="02040503050406030204" pitchFamily="18" charset="0"/>
                          </a:rPr>
                        </m:ctrlPr>
                      </m:funcPr>
                      <m:fName>
                        <m:r>
                          <m:rPr>
                            <m:sty m:val="p"/>
                          </m:rPr>
                          <a:rPr lang="en-US" sz="3200">
                            <a:solidFill>
                              <a:srgbClr val="008170"/>
                            </a:solidFill>
                            <a:latin typeface="Cambria Math" panose="02040503050406030204" pitchFamily="18" charset="0"/>
                          </a:rPr>
                          <m:t>log</m:t>
                        </m:r>
                      </m:fName>
                      <m:e>
                        <m:func>
                          <m:funcPr>
                            <m:ctrlPr>
                              <a:rPr lang="en-US" sz="3200" i="1">
                                <a:solidFill>
                                  <a:srgbClr val="008170"/>
                                </a:solidFill>
                                <a:latin typeface="Cambria Math" panose="02040503050406030204" pitchFamily="18" charset="0"/>
                              </a:rPr>
                            </m:ctrlPr>
                          </m:funcPr>
                          <m:fName>
                            <m:r>
                              <m:rPr>
                                <m:sty m:val="p"/>
                              </m:rPr>
                              <a:rPr lang="en-US" sz="3200">
                                <a:solidFill>
                                  <a:srgbClr val="008170"/>
                                </a:solidFill>
                                <a:latin typeface="Cambria Math" panose="02040503050406030204" pitchFamily="18" charset="0"/>
                              </a:rPr>
                              <m:t>log</m:t>
                            </m:r>
                          </m:fName>
                          <m:e>
                            <m:r>
                              <a:rPr lang="en-US" sz="3200" i="1">
                                <a:solidFill>
                                  <a:srgbClr val="008170"/>
                                </a:solidFill>
                                <a:latin typeface="Cambria Math" panose="02040503050406030204" pitchFamily="18" charset="0"/>
                              </a:rPr>
                              <m:t>𝑛</m:t>
                            </m:r>
                          </m:e>
                        </m:func>
                      </m:e>
                    </m:func>
                  </m:oMath>
                </a14:m>
                <a:r>
                  <a:rPr lang="en-US" sz="3200" dirty="0">
                    <a:solidFill>
                      <a:srgbClr val="008170"/>
                    </a:solidFill>
                  </a:rPr>
                  <a:t>)</a:t>
                </a:r>
              </a:p>
            </p:txBody>
          </p:sp>
        </mc:Choice>
        <mc:Fallback xmlns="">
          <p:sp>
            <p:nvSpPr>
              <p:cNvPr id="12" name="TextBox 11">
                <a:extLst>
                  <a:ext uri="{FF2B5EF4-FFF2-40B4-BE49-F238E27FC236}">
                    <a16:creationId xmlns:a16="http://schemas.microsoft.com/office/drawing/2014/main" id="{717F85C6-2884-EE80-5D09-436B0E112A07}"/>
                  </a:ext>
                </a:extLst>
              </p:cNvPr>
              <p:cNvSpPr txBox="1">
                <a:spLocks noRot="1" noChangeAspect="1" noMove="1" noResize="1" noEditPoints="1" noAdjustHandles="1" noChangeArrowheads="1" noChangeShapeType="1" noTextEdit="1"/>
              </p:cNvSpPr>
              <p:nvPr/>
            </p:nvSpPr>
            <p:spPr>
              <a:xfrm>
                <a:off x="2853690" y="3388084"/>
                <a:ext cx="6922770" cy="584775"/>
              </a:xfrm>
              <a:prstGeom prst="rect">
                <a:avLst/>
              </a:prstGeom>
              <a:blipFill>
                <a:blip r:embed="rId8"/>
                <a:stretch>
                  <a:fillRect t="-12500" b="-343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BCCC160-244E-88A5-8DB5-8B8B260C74DB}"/>
              </a:ext>
            </a:extLst>
          </p:cNvPr>
          <p:cNvSpPr txBox="1"/>
          <p:nvPr/>
        </p:nvSpPr>
        <p:spPr>
          <a:xfrm>
            <a:off x="125730" y="3403148"/>
            <a:ext cx="725424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Average Case</a:t>
            </a:r>
          </a:p>
        </p:txBody>
      </p:sp>
      <p:sp>
        <p:nvSpPr>
          <p:cNvPr id="3" name="TextBox 2">
            <a:extLst>
              <a:ext uri="{FF2B5EF4-FFF2-40B4-BE49-F238E27FC236}">
                <a16:creationId xmlns:a16="http://schemas.microsoft.com/office/drawing/2014/main" id="{F96082F7-02D1-BD76-44D3-11783F9FA40E}"/>
              </a:ext>
            </a:extLst>
          </p:cNvPr>
          <p:cNvSpPr txBox="1"/>
          <p:nvPr/>
        </p:nvSpPr>
        <p:spPr>
          <a:xfrm>
            <a:off x="125730" y="2309259"/>
            <a:ext cx="228981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Best Case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F1B4A7-DE48-8DBE-A1E7-6CA5FDD93FA9}"/>
                  </a:ext>
                </a:extLst>
              </p:cNvPr>
              <p:cNvSpPr txBox="1"/>
              <p:nvPr/>
            </p:nvSpPr>
            <p:spPr>
              <a:xfrm>
                <a:off x="-680380" y="2247705"/>
                <a:ext cx="1072134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8170"/>
                          </a:solidFill>
                          <a:latin typeface="Cambria Math" panose="02040503050406030204" pitchFamily="18" charset="0"/>
                        </a:rPr>
                        <m:t>𝑂</m:t>
                      </m:r>
                      <m:r>
                        <a:rPr lang="en-US" sz="3200" b="0" i="1" smtClean="0">
                          <a:solidFill>
                            <a:srgbClr val="008170"/>
                          </a:solidFill>
                          <a:latin typeface="Cambria Math" panose="02040503050406030204" pitchFamily="18" charset="0"/>
                        </a:rPr>
                        <m:t>(</m:t>
                      </m:r>
                      <m:r>
                        <a:rPr lang="en-US" sz="3200" b="0" i="1" smtClean="0">
                          <a:solidFill>
                            <a:srgbClr val="008170"/>
                          </a:solidFill>
                          <a:latin typeface="Cambria Math" panose="02040503050406030204" pitchFamily="18" charset="0"/>
                        </a:rPr>
                        <m:t>1</m:t>
                      </m:r>
                      <m:r>
                        <a:rPr lang="en-US" sz="3200" b="0" i="1" smtClean="0">
                          <a:solidFill>
                            <a:srgbClr val="008170"/>
                          </a:solidFill>
                          <a:latin typeface="Cambria Math" panose="02040503050406030204" pitchFamily="18" charset="0"/>
                        </a:rPr>
                        <m:t>)</m:t>
                      </m:r>
                    </m:oMath>
                  </m:oMathPara>
                </a14:m>
                <a:endParaRPr lang="en-US" sz="3200" dirty="0">
                  <a:solidFill>
                    <a:srgbClr val="008170"/>
                  </a:solidFill>
                </a:endParaRPr>
              </a:p>
            </p:txBody>
          </p:sp>
        </mc:Choice>
        <mc:Fallback xmlns="">
          <p:sp>
            <p:nvSpPr>
              <p:cNvPr id="15" name="TextBox 14">
                <a:extLst>
                  <a:ext uri="{FF2B5EF4-FFF2-40B4-BE49-F238E27FC236}">
                    <a16:creationId xmlns:a16="http://schemas.microsoft.com/office/drawing/2014/main" id="{63F1B4A7-DE48-8DBE-A1E7-6CA5FDD93FA9}"/>
                  </a:ext>
                </a:extLst>
              </p:cNvPr>
              <p:cNvSpPr txBox="1">
                <a:spLocks noRot="1" noChangeAspect="1" noMove="1" noResize="1" noEditPoints="1" noAdjustHandles="1" noChangeArrowheads="1" noChangeShapeType="1" noTextEdit="1"/>
              </p:cNvSpPr>
              <p:nvPr/>
            </p:nvSpPr>
            <p:spPr>
              <a:xfrm>
                <a:off x="-680380" y="2247705"/>
                <a:ext cx="10721340" cy="584775"/>
              </a:xfrm>
              <a:prstGeom prst="rect">
                <a:avLst/>
              </a:prstGeom>
              <a:blipFill>
                <a:blip r:embed="rId9"/>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343ADDF-5597-091E-F9F5-C35F1255669B}"/>
              </a:ext>
            </a:extLst>
          </p:cNvPr>
          <p:cNvSpPr txBox="1"/>
          <p:nvPr/>
        </p:nvSpPr>
        <p:spPr>
          <a:xfrm>
            <a:off x="-2103120" y="5095940"/>
            <a:ext cx="717804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Worst Case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91FBA4-DA09-7521-6CF9-4FE24611EE3B}"/>
                  </a:ext>
                </a:extLst>
              </p:cNvPr>
              <p:cNvSpPr txBox="1"/>
              <p:nvPr/>
            </p:nvSpPr>
            <p:spPr>
              <a:xfrm>
                <a:off x="7928610" y="4873088"/>
                <a:ext cx="1072134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8170"/>
                          </a:solidFill>
                          <a:latin typeface="Cambria Math" panose="02040503050406030204" pitchFamily="18" charset="0"/>
                        </a:rPr>
                        <m:t>𝑂</m:t>
                      </m:r>
                      <m:r>
                        <a:rPr lang="en-US" sz="3200" b="0" i="1" smtClean="0">
                          <a:solidFill>
                            <a:srgbClr val="008170"/>
                          </a:solidFill>
                          <a:latin typeface="Cambria Math" panose="02040503050406030204" pitchFamily="18" charset="0"/>
                        </a:rPr>
                        <m:t>(</m:t>
                      </m:r>
                      <m:r>
                        <a:rPr lang="en-US" sz="3200" b="0" i="1" smtClean="0">
                          <a:solidFill>
                            <a:srgbClr val="008170"/>
                          </a:solidFill>
                          <a:latin typeface="Cambria Math" panose="02040503050406030204" pitchFamily="18" charset="0"/>
                        </a:rPr>
                        <m:t>𝑛</m:t>
                      </m:r>
                      <m:r>
                        <a:rPr lang="en-US" sz="3200" b="0" i="1" smtClean="0">
                          <a:solidFill>
                            <a:srgbClr val="008170"/>
                          </a:solidFill>
                          <a:latin typeface="Cambria Math" panose="02040503050406030204" pitchFamily="18" charset="0"/>
                        </a:rPr>
                        <m:t>)</m:t>
                      </m:r>
                    </m:oMath>
                  </m:oMathPara>
                </a14:m>
                <a:endParaRPr lang="en-US" sz="3200" dirty="0">
                  <a:solidFill>
                    <a:srgbClr val="008170"/>
                  </a:solidFill>
                </a:endParaRPr>
              </a:p>
            </p:txBody>
          </p:sp>
        </mc:Choice>
        <mc:Fallback xmlns="">
          <p:sp>
            <p:nvSpPr>
              <p:cNvPr id="17" name="TextBox 16">
                <a:extLst>
                  <a:ext uri="{FF2B5EF4-FFF2-40B4-BE49-F238E27FC236}">
                    <a16:creationId xmlns:a16="http://schemas.microsoft.com/office/drawing/2014/main" id="{E991FBA4-DA09-7521-6CF9-4FE24611EE3B}"/>
                  </a:ext>
                </a:extLst>
              </p:cNvPr>
              <p:cNvSpPr txBox="1">
                <a:spLocks noRot="1" noChangeAspect="1" noMove="1" noResize="1" noEditPoints="1" noAdjustHandles="1" noChangeArrowheads="1" noChangeShapeType="1" noTextEdit="1"/>
              </p:cNvSpPr>
              <p:nvPr/>
            </p:nvSpPr>
            <p:spPr>
              <a:xfrm>
                <a:off x="7928610" y="4873088"/>
                <a:ext cx="10721340"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8597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88300B-75BF-1720-3550-43200EA2BC2F}"/>
              </a:ext>
            </a:extLst>
          </p:cNvPr>
          <p:cNvSpPr txBox="1"/>
          <p:nvPr/>
        </p:nvSpPr>
        <p:spPr>
          <a:xfrm>
            <a:off x="5074920" y="804297"/>
            <a:ext cx="9403080" cy="707886"/>
          </a:xfrm>
          <a:prstGeom prst="rect">
            <a:avLst/>
          </a:prstGeom>
          <a:noFill/>
        </p:spPr>
        <p:txBody>
          <a:bodyPr wrap="square" rtlCol="0">
            <a:spAutoFit/>
          </a:bodyPr>
          <a:lstStyle/>
          <a:p>
            <a:r>
              <a:rPr lang="en-US" sz="4000" b="1" dirty="0">
                <a:solidFill>
                  <a:srgbClr val="008170"/>
                </a:solidFill>
                <a:latin typeface="Roboto" panose="02000000000000000000" pitchFamily="2" charset="0"/>
                <a:ea typeface="Roboto" panose="02000000000000000000" pitchFamily="2" charset="0"/>
              </a:rPr>
              <a:t>Analysis</a:t>
            </a:r>
          </a:p>
        </p:txBody>
      </p:sp>
      <p:sp>
        <p:nvSpPr>
          <p:cNvPr id="2" name="TextBox 1">
            <a:extLst>
              <a:ext uri="{FF2B5EF4-FFF2-40B4-BE49-F238E27FC236}">
                <a16:creationId xmlns:a16="http://schemas.microsoft.com/office/drawing/2014/main" id="{83F4B9A9-AF4A-29F3-CDC3-36EAF836E82E}"/>
              </a:ext>
            </a:extLst>
          </p:cNvPr>
          <p:cNvSpPr txBox="1"/>
          <p:nvPr/>
        </p:nvSpPr>
        <p:spPr>
          <a:xfrm>
            <a:off x="4297680" y="7098417"/>
            <a:ext cx="9403080" cy="707886"/>
          </a:xfrm>
          <a:prstGeom prst="rect">
            <a:avLst/>
          </a:prstGeom>
          <a:noFill/>
        </p:spPr>
        <p:txBody>
          <a:bodyPr wrap="square" rtlCol="0">
            <a:spAutoFit/>
          </a:bodyPr>
          <a:lstStyle/>
          <a:p>
            <a:r>
              <a:rPr lang="en-US" sz="4000" b="1" dirty="0">
                <a:solidFill>
                  <a:schemeClr val="bg1"/>
                </a:solidFill>
                <a:latin typeface="Roboto" panose="02000000000000000000" pitchFamily="2" charset="0"/>
                <a:ea typeface="Roboto" panose="02000000000000000000" pitchFamily="2" charset="0"/>
              </a:rPr>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F5CB75-EA1A-9891-A5F9-1E180FE92205}"/>
                  </a:ext>
                </a:extLst>
              </p:cNvPr>
              <p:cNvSpPr txBox="1"/>
              <p:nvPr/>
            </p:nvSpPr>
            <p:spPr>
              <a:xfrm>
                <a:off x="-2964180" y="-1359857"/>
                <a:ext cx="10066020" cy="745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r>
                            <a:rPr lang="en-US" sz="2400" b="0" i="1" smtClean="0">
                              <a:solidFill>
                                <a:schemeClr val="bg1"/>
                              </a:solidFill>
                              <a:effectLst/>
                              <a:latin typeface="Cambria Math" panose="02040503050406030204" pitchFamily="18" charset="0"/>
                            </a:rPr>
                            <m:t>𝑛</m:t>
                          </m:r>
                        </m:e>
                      </m:d>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1</m:t>
                      </m:r>
                      <m:r>
                        <a:rPr lang="en-US" sz="2400" b="0" i="1" smtClean="0">
                          <a:solidFill>
                            <a:schemeClr val="bg1"/>
                          </a:solidFill>
                          <a:effectLst/>
                          <a:latin typeface="Cambria Math" panose="02040503050406030204" pitchFamily="18" charset="0"/>
                        </a:rPr>
                        <m:t>+</m:t>
                      </m:r>
                      <m:r>
                        <a:rPr lang="en-US" sz="2400" b="0" i="1" smtClean="0">
                          <a:solidFill>
                            <a:schemeClr val="bg1"/>
                          </a:solidFill>
                          <a:effectLst/>
                          <a:latin typeface="Cambria Math" panose="02040503050406030204" pitchFamily="18" charset="0"/>
                        </a:rPr>
                        <m:t>𝑇</m:t>
                      </m:r>
                      <m:d>
                        <m:dPr>
                          <m:ctrlPr>
                            <a:rPr lang="en-US" sz="2400" b="0" i="1" smtClean="0">
                              <a:solidFill>
                                <a:schemeClr val="bg1"/>
                              </a:solidFill>
                              <a:effectLst/>
                              <a:latin typeface="Cambria Math" panose="02040503050406030204" pitchFamily="18" charset="0"/>
                            </a:rPr>
                          </m:ctrlPr>
                        </m:dPr>
                        <m:e>
                          <m:f>
                            <m:fPr>
                              <m:ctrlPr>
                                <a:rPr lang="en-US" sz="2400" b="0" i="1" smtClean="0">
                                  <a:solidFill>
                                    <a:schemeClr val="bg1"/>
                                  </a:solidFill>
                                  <a:effectLst/>
                                  <a:latin typeface="Cambria Math" panose="02040503050406030204" pitchFamily="18" charset="0"/>
                                </a:rPr>
                              </m:ctrlPr>
                            </m:fPr>
                            <m:num>
                              <m:r>
                                <a:rPr lang="en-US" sz="2400" b="0" i="1" smtClean="0">
                                  <a:solidFill>
                                    <a:schemeClr val="bg1"/>
                                  </a:solidFill>
                                  <a:effectLst/>
                                  <a:latin typeface="Cambria Math" panose="02040503050406030204" pitchFamily="18" charset="0"/>
                                </a:rPr>
                                <m:t>𝑛</m:t>
                              </m:r>
                            </m:num>
                            <m:den>
                              <m:r>
                                <a:rPr lang="en-US" sz="2400" b="0" i="1" smtClean="0">
                                  <a:solidFill>
                                    <a:schemeClr val="bg1"/>
                                  </a:solidFill>
                                  <a:effectLst/>
                                  <a:latin typeface="Cambria Math" panose="02040503050406030204" pitchFamily="18" charset="0"/>
                                </a:rPr>
                                <m:t>𝑐</m:t>
                              </m:r>
                            </m:den>
                          </m:f>
                        </m:e>
                      </m:d>
                    </m:oMath>
                  </m:oMathPara>
                </a14:m>
                <a:endParaRPr lang="en-US" sz="2400" dirty="0">
                  <a:solidFill>
                    <a:schemeClr val="bg1"/>
                  </a:solidFill>
                </a:endParaRPr>
              </a:p>
            </p:txBody>
          </p:sp>
        </mc:Choice>
        <mc:Fallback xmlns="">
          <p:sp>
            <p:nvSpPr>
              <p:cNvPr id="4" name="TextBox 3">
                <a:extLst>
                  <a:ext uri="{FF2B5EF4-FFF2-40B4-BE49-F238E27FC236}">
                    <a16:creationId xmlns:a16="http://schemas.microsoft.com/office/drawing/2014/main" id="{BDF5CB75-EA1A-9891-A5F9-1E180FE92205}"/>
                  </a:ext>
                </a:extLst>
              </p:cNvPr>
              <p:cNvSpPr txBox="1">
                <a:spLocks noRot="1" noChangeAspect="1" noMove="1" noResize="1" noEditPoints="1" noAdjustHandles="1" noChangeArrowheads="1" noChangeShapeType="1" noTextEdit="1"/>
              </p:cNvSpPr>
              <p:nvPr/>
            </p:nvSpPr>
            <p:spPr>
              <a:xfrm>
                <a:off x="-2964180" y="-1359857"/>
                <a:ext cx="10066020" cy="7454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854FB-2B2A-5DE6-EF21-ED3E741A8934}"/>
                  </a:ext>
                </a:extLst>
              </p:cNvPr>
              <p:cNvSpPr txBox="1"/>
              <p:nvPr/>
            </p:nvSpPr>
            <p:spPr>
              <a:xfrm>
                <a:off x="651510" y="-709776"/>
                <a:ext cx="8057560" cy="3742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Roboto" panose="02000000000000000000" pitchFamily="2" charset="0"/>
                    <a:ea typeface="Roboto" panose="02000000000000000000" pitchFamily="2" charset="0"/>
                  </a:rPr>
                  <a:t>Assuming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is a power of </a:t>
                </a:r>
                <a:r>
                  <a:rPr lang="en-US" b="0" i="1" dirty="0">
                    <a:solidFill>
                      <a:schemeClr val="bg1"/>
                    </a:solidFill>
                    <a:effectLst/>
                    <a:latin typeface="Roboto" panose="02000000000000000000" pitchFamily="2" charset="0"/>
                    <a:ea typeface="Roboto" panose="02000000000000000000" pitchFamily="2" charset="0"/>
                  </a:rPr>
                  <a:t>c</a:t>
                </a:r>
                <a:r>
                  <a:rPr lang="en-US" b="0" i="0" dirty="0">
                    <a:solidFill>
                      <a:schemeClr val="bg1"/>
                    </a:solidFill>
                    <a:effectLst/>
                    <a:latin typeface="Roboto" panose="02000000000000000000" pitchFamily="2" charset="0"/>
                    <a:ea typeface="Roboto" panose="02000000000000000000" pitchFamily="2" charset="0"/>
                  </a:rPr>
                  <a:t>, we can express </a:t>
                </a:r>
                <a:r>
                  <a:rPr lang="en-US" b="0" i="1" dirty="0">
                    <a:solidFill>
                      <a:schemeClr val="bg1"/>
                    </a:solidFill>
                    <a:effectLst/>
                    <a:latin typeface="Roboto" panose="02000000000000000000" pitchFamily="2" charset="0"/>
                    <a:ea typeface="Roboto" panose="02000000000000000000" pitchFamily="2" charset="0"/>
                  </a:rPr>
                  <a:t>n</a:t>
                </a:r>
                <a:r>
                  <a:rPr lang="en-US" b="0" i="0" dirty="0">
                    <a:solidFill>
                      <a:schemeClr val="bg1"/>
                    </a:solidFill>
                    <a:effectLst/>
                    <a:latin typeface="Roboto" panose="02000000000000000000" pitchFamily="2" charset="0"/>
                    <a:ea typeface="Roboto" panose="02000000000000000000" pitchFamily="2" charset="0"/>
                  </a:rPr>
                  <a:t> as </a:t>
                </a:r>
                <a14:m>
                  <m:oMath xmlns:m="http://schemas.openxmlformats.org/officeDocument/2006/math">
                    <m:sSup>
                      <m:sSupPr>
                        <m:ctrlPr>
                          <a:rPr lang="en-US" b="0" i="1" smtClean="0">
                            <a:solidFill>
                              <a:schemeClr val="bg1"/>
                            </a:solidFill>
                            <a:effectLst/>
                            <a:latin typeface="Cambria Math" panose="02040503050406030204" pitchFamily="18" charset="0"/>
                          </a:rPr>
                        </m:ctrlPr>
                      </m:sSupPr>
                      <m:e>
                        <m:r>
                          <a:rPr lang="en-US" b="0" i="1" smtClean="0">
                            <a:solidFill>
                              <a:schemeClr val="bg1"/>
                            </a:solidFill>
                            <a:effectLst/>
                            <a:latin typeface="Cambria Math" panose="02040503050406030204" pitchFamily="18" charset="0"/>
                          </a:rPr>
                          <m:t>𝑐</m:t>
                        </m:r>
                      </m:e>
                      <m:sup>
                        <m:r>
                          <a:rPr lang="en-US" b="0" i="1" smtClean="0">
                            <a:solidFill>
                              <a:schemeClr val="bg1"/>
                            </a:solidFill>
                            <a:effectLst/>
                            <a:latin typeface="Cambria Math" panose="02040503050406030204" pitchFamily="18" charset="0"/>
                          </a:rPr>
                          <m:t>𝑘</m:t>
                        </m:r>
                      </m:sup>
                    </m:sSup>
                  </m:oMath>
                </a14:m>
                <a:r>
                  <a:rPr lang="en-US" b="0" i="0" dirty="0">
                    <a:solidFill>
                      <a:schemeClr val="bg1"/>
                    </a:solidFill>
                    <a:effectLst/>
                    <a:latin typeface="Roboto" panose="02000000000000000000" pitchFamily="2" charset="0"/>
                    <a:ea typeface="Roboto" panose="02000000000000000000" pitchFamily="2" charset="0"/>
                  </a:rPr>
                  <a:t>where </a:t>
                </a:r>
                <a:r>
                  <a:rPr lang="en-US" dirty="0">
                    <a:solidFill>
                      <a:schemeClr val="bg1"/>
                    </a:solidFill>
                    <a:latin typeface="Roboto" panose="02000000000000000000" pitchFamily="2" charset="0"/>
                    <a:ea typeface="Roboto" panose="02000000000000000000" pitchFamily="2" charset="0"/>
                  </a:rPr>
                  <a:t>k </a:t>
                </a:r>
                <a:r>
                  <a:rPr lang="en-US" b="0" i="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b>
                      <m:sSubPr>
                        <m:ctrlPr>
                          <a:rPr lang="en-US" b="0" i="1" smtClean="0">
                            <a:solidFill>
                              <a:schemeClr val="bg1"/>
                            </a:solidFill>
                            <a:effectLst/>
                            <a:latin typeface="Cambria Math" panose="02040503050406030204" pitchFamily="18" charset="0"/>
                          </a:rPr>
                        </m:ctrlPr>
                      </m:sSubPr>
                      <m:e>
                        <m:r>
                          <a:rPr lang="en-US" b="0" i="1" smtClean="0">
                            <a:solidFill>
                              <a:schemeClr val="bg1"/>
                            </a:solidFill>
                            <a:effectLst/>
                            <a:latin typeface="Cambria Math" panose="02040503050406030204" pitchFamily="18" charset="0"/>
                          </a:rPr>
                          <m:t>𝑙𝑜𝑔</m:t>
                        </m:r>
                      </m:e>
                      <m:sub>
                        <m:r>
                          <a:rPr lang="en-US" b="0" i="1" smtClean="0">
                            <a:solidFill>
                              <a:schemeClr val="bg1"/>
                            </a:solidFill>
                            <a:effectLst/>
                            <a:latin typeface="Cambria Math" panose="02040503050406030204" pitchFamily="18" charset="0"/>
                          </a:rPr>
                          <m:t>𝑐</m:t>
                        </m:r>
                      </m:sub>
                    </m:sSub>
                    <m:r>
                      <a:rPr lang="en-US" b="0" i="1" smtClean="0">
                        <a:solidFill>
                          <a:schemeClr val="bg1"/>
                        </a:solidFill>
                        <a:effectLst/>
                        <a:latin typeface="Cambria Math" panose="02040503050406030204" pitchFamily="18" charset="0"/>
                      </a:rPr>
                      <m:t> </m:t>
                    </m:r>
                    <m:r>
                      <a:rPr lang="en-US" b="0" i="1" smtClean="0">
                        <a:solidFill>
                          <a:schemeClr val="bg1"/>
                        </a:solidFill>
                        <a:effectLst/>
                        <a:latin typeface="Cambria Math" panose="02040503050406030204" pitchFamily="18" charset="0"/>
                      </a:rPr>
                      <m:t>𝑛</m:t>
                    </m:r>
                  </m:oMath>
                </a14:m>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5" name="TextBox 4">
                <a:extLst>
                  <a:ext uri="{FF2B5EF4-FFF2-40B4-BE49-F238E27FC236}">
                    <a16:creationId xmlns:a16="http://schemas.microsoft.com/office/drawing/2014/main" id="{891854FB-2B2A-5DE6-EF21-ED3E741A8934}"/>
                  </a:ext>
                </a:extLst>
              </p:cNvPr>
              <p:cNvSpPr txBox="1">
                <a:spLocks noRot="1" noChangeAspect="1" noMove="1" noResize="1" noEditPoints="1" noAdjustHandles="1" noChangeArrowheads="1" noChangeShapeType="1" noTextEdit="1"/>
              </p:cNvSpPr>
              <p:nvPr/>
            </p:nvSpPr>
            <p:spPr>
              <a:xfrm>
                <a:off x="651510" y="-709776"/>
                <a:ext cx="8057560" cy="374270"/>
              </a:xfrm>
              <a:prstGeom prst="rect">
                <a:avLst/>
              </a:prstGeom>
              <a:blipFill>
                <a:blip r:embed="rId3"/>
                <a:stretch>
                  <a:fillRect l="-681" t="-6557"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018A63-7F72-3456-C646-C7EF0C2A5F9B}"/>
                  </a:ext>
                </a:extLst>
              </p:cNvPr>
              <p:cNvSpPr txBox="1"/>
              <p:nvPr/>
            </p:nvSpPr>
            <p:spPr>
              <a:xfrm>
                <a:off x="929640" y="-1829198"/>
                <a:ext cx="8846820" cy="645048"/>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mj-lt"/>
                  </a:rPr>
                  <a:t>(</a:t>
                </a:r>
                <a14:m>
                  <m:oMath xmlns:m="http://schemas.openxmlformats.org/officeDocument/2006/math">
                    <m:sSup>
                      <m:sSupPr>
                        <m:ctrlPr>
                          <a:rPr lang="en-US" sz="2400" b="0" i="1" kern="1200" dirty="0" smtClean="0">
                            <a:solidFill>
                              <a:srgbClr val="FFFFFF"/>
                            </a:solidFill>
                            <a:effectLst/>
                            <a:latin typeface="Cambria Math" panose="02040503050406030204" pitchFamily="18" charset="0"/>
                          </a:rPr>
                        </m:ctrlPr>
                      </m:sSupPr>
                      <m:e>
                        <m:r>
                          <a:rPr lang="en-US" sz="2400" b="0" i="1" kern="1200" dirty="0" smtClean="0">
                            <a:solidFill>
                              <a:srgbClr val="FFFFFF"/>
                            </a:solidFill>
                            <a:effectLst/>
                            <a:latin typeface="Cambria Math" panose="02040503050406030204" pitchFamily="18" charset="0"/>
                          </a:rPr>
                          <m:t>𝑐</m:t>
                        </m:r>
                      </m:e>
                      <m:sup>
                        <m:r>
                          <a:rPr lang="en-US" sz="2400" b="0" i="1" kern="1200" dirty="0" smtClean="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mj-lt"/>
                  </a:rPr>
                  <a:t>)</a:t>
                </a:r>
                <a14:m>
                  <m:oMath xmlns:m="http://schemas.openxmlformats.org/officeDocument/2006/math">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1</m:t>
                    </m:r>
                    <m:r>
                      <a:rPr lang="en-US" sz="2400" b="0" i="1" kern="1200">
                        <a:solidFill>
                          <a:srgbClr val="FFFFFF"/>
                        </a:solidFill>
                        <a:effectLst/>
                        <a:latin typeface="Cambria Math" panose="02040503050406030204" pitchFamily="18" charset="0"/>
                      </a:rPr>
                      <m:t>+</m:t>
                    </m:r>
                    <m:r>
                      <a:rPr lang="en-US" sz="2400" b="0" i="1" kern="1200">
                        <a:solidFill>
                          <a:srgbClr val="FFFFFF"/>
                        </a:solidFill>
                        <a:effectLst/>
                        <a:latin typeface="Cambria Math" panose="02040503050406030204" pitchFamily="18" charset="0"/>
                      </a:rPr>
                      <m:t>𝑇</m:t>
                    </m:r>
                    <m:d>
                      <m:dPr>
                        <m:ctrlPr>
                          <a:rPr lang="en-US" sz="2400" b="0" i="1" kern="1200">
                            <a:solidFill>
                              <a:srgbClr val="FFFFFF"/>
                            </a:solidFill>
                            <a:effectLst/>
                            <a:latin typeface="Cambria Math" panose="02040503050406030204" pitchFamily="18" charset="0"/>
                          </a:rPr>
                        </m:ctrlPr>
                      </m:dPr>
                      <m:e>
                        <m:f>
                          <m:fPr>
                            <m:ctrlPr>
                              <a:rPr lang="en-US" sz="2400" b="0" i="1" kern="1200">
                                <a:solidFill>
                                  <a:srgbClr val="FFFFFF"/>
                                </a:solidFill>
                                <a:effectLst/>
                                <a:latin typeface="Cambria Math" panose="02040503050406030204" pitchFamily="18" charset="0"/>
                              </a:rPr>
                            </m:ctrlPr>
                          </m:fPr>
                          <m:num>
                            <m:r>
                              <a:rPr lang="en-US" sz="2400" b="0" i="1" kern="1200">
                                <a:solidFill>
                                  <a:srgbClr val="FFFFFF"/>
                                </a:solidFill>
                                <a:effectLst/>
                                <a:latin typeface="Cambria Math" panose="02040503050406030204" pitchFamily="18" charset="0"/>
                              </a:rPr>
                              <m:t>𝑛</m:t>
                            </m:r>
                          </m:num>
                          <m:den>
                            <m:r>
                              <a:rPr lang="en-US" sz="2400" b="0" i="1" kern="1200">
                                <a:solidFill>
                                  <a:srgbClr val="FFFFFF"/>
                                </a:solidFill>
                                <a:effectLst/>
                                <a:latin typeface="Cambria Math" panose="02040503050406030204" pitchFamily="18" charset="0"/>
                              </a:rPr>
                              <m:t>𝑐</m:t>
                            </m:r>
                          </m:den>
                        </m:f>
                      </m:e>
                    </m:d>
                  </m:oMath>
                </a14:m>
                <a:r>
                  <a:rPr lang="en-US" sz="2400" dirty="0">
                    <a:solidFill>
                      <a:schemeClr val="bg1"/>
                    </a:solidFill>
                    <a:effectLst/>
                  </a:rPr>
                  <a:t> = </a:t>
                </a:r>
                <a14:m>
                  <m:oMath xmlns:m="http://schemas.openxmlformats.org/officeDocument/2006/math">
                    <m:r>
                      <a:rPr lang="en-US" sz="2400" i="1">
                        <a:solidFill>
                          <a:srgbClr val="FFFFFF"/>
                        </a:solidFill>
                        <a:latin typeface="Cambria Math" panose="02040503050406030204" pitchFamily="18" charset="0"/>
                      </a:rPr>
                      <m:t>𝑇</m:t>
                    </m:r>
                  </m:oMath>
                </a14:m>
                <a:r>
                  <a:rPr lang="en-US" sz="2400" dirty="0">
                    <a:solidFill>
                      <a:srgbClr val="FFFFFF"/>
                    </a:solidFill>
                  </a:rPr>
                  <a:t>(</a:t>
                </a:r>
                <a14:m>
                  <m:oMath xmlns:m="http://schemas.openxmlformats.org/officeDocument/2006/math">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sup>
                    </m:sSup>
                  </m:oMath>
                </a14:m>
                <a:r>
                  <a:rPr lang="en-US" sz="2400" dirty="0">
                    <a:solidFill>
                      <a:srgbClr val="FFFFFF"/>
                    </a:solidFill>
                  </a:rPr>
                  <a:t>)</a:t>
                </a:r>
                <a14:m>
                  <m:oMath xmlns:m="http://schemas.openxmlformats.org/officeDocument/2006/math">
                    <m:r>
                      <a:rPr lang="en-US" sz="2400" b="0" i="0" smtClean="0">
                        <a:solidFill>
                          <a:srgbClr val="FFFFFF"/>
                        </a:solidFill>
                        <a:latin typeface="Cambria Math" panose="02040503050406030204" pitchFamily="18" charset="0"/>
                      </a:rPr>
                      <m:t> </m:t>
                    </m:r>
                    <m:r>
                      <a:rPr lang="en-US" sz="2400" i="1">
                        <a:solidFill>
                          <a:srgbClr val="FFFFFF"/>
                        </a:solidFill>
                        <a:latin typeface="Cambria Math" panose="02040503050406030204" pitchFamily="18" charset="0"/>
                      </a:rPr>
                      <m:t>=</m:t>
                    </m:r>
                    <m:r>
                      <a:rPr lang="en-US" sz="2400" i="1">
                        <a:solidFill>
                          <a:srgbClr val="FFFFFF"/>
                        </a:solidFill>
                        <a:latin typeface="Cambria Math" panose="02040503050406030204" pitchFamily="18" charset="0"/>
                      </a:rPr>
                      <m:t>1</m:t>
                    </m:r>
                    <m:r>
                      <a:rPr lang="en-US" sz="2400" i="1">
                        <a:solidFill>
                          <a:srgbClr val="FFFFFF"/>
                        </a:solidFill>
                        <a:latin typeface="Cambria Math" panose="02040503050406030204" pitchFamily="18" charset="0"/>
                      </a:rPr>
                      <m:t>+</m:t>
                    </m:r>
                    <m:r>
                      <a:rPr lang="en-US" sz="2400" i="1" smtClean="0">
                        <a:solidFill>
                          <a:srgbClr val="FFFFFF"/>
                        </a:solidFill>
                        <a:latin typeface="Cambria Math" panose="02040503050406030204" pitchFamily="18" charset="0"/>
                      </a:rPr>
                      <m:t>𝑇</m:t>
                    </m:r>
                    <m:d>
                      <m:dPr>
                        <m:ctrlPr>
                          <a:rPr lang="en-US" sz="2400" i="1" smtClean="0">
                            <a:solidFill>
                              <a:srgbClr val="FFFFFF"/>
                            </a:solidFill>
                            <a:latin typeface="Cambria Math" panose="02040503050406030204" pitchFamily="18" charset="0"/>
                          </a:rPr>
                        </m:ctrlPr>
                      </m:dPr>
                      <m:e>
                        <m:sSup>
                          <m:sSupPr>
                            <m:ctrlPr>
                              <a:rPr lang="en-US" sz="2400" i="1" dirty="0">
                                <a:solidFill>
                                  <a:srgbClr val="FFFFFF"/>
                                </a:solidFill>
                                <a:latin typeface="Cambria Math" panose="02040503050406030204" pitchFamily="18" charset="0"/>
                              </a:rPr>
                            </m:ctrlPr>
                          </m:sSupPr>
                          <m:e>
                            <m:r>
                              <a:rPr lang="en-US" sz="2400" i="1" dirty="0">
                                <a:solidFill>
                                  <a:srgbClr val="FFFFFF"/>
                                </a:solidFill>
                                <a:latin typeface="Cambria Math" panose="02040503050406030204" pitchFamily="18" charset="0"/>
                              </a:rPr>
                              <m:t>𝑐</m:t>
                            </m:r>
                          </m:e>
                          <m:sup>
                            <m:r>
                              <a:rPr lang="en-US" sz="2400" i="1" dirty="0">
                                <a:solidFill>
                                  <a:srgbClr val="FFFFFF"/>
                                </a:solidFill>
                                <a:latin typeface="Cambria Math" panose="02040503050406030204" pitchFamily="18" charset="0"/>
                              </a:rPr>
                              <m:t>𝑘</m:t>
                            </m:r>
                            <m:r>
                              <a:rPr lang="en-US" sz="2400" b="0" i="1" dirty="0" smtClean="0">
                                <a:solidFill>
                                  <a:srgbClr val="FFFFFF"/>
                                </a:solidFill>
                                <a:latin typeface="Cambria Math" panose="02040503050406030204" pitchFamily="18" charset="0"/>
                              </a:rPr>
                              <m:t> −</m:t>
                            </m:r>
                            <m:r>
                              <a:rPr lang="en-US" sz="2400" b="0" i="1" dirty="0" smtClean="0">
                                <a:solidFill>
                                  <a:srgbClr val="FFFFFF"/>
                                </a:solidFill>
                                <a:latin typeface="Cambria Math" panose="02040503050406030204" pitchFamily="18" charset="0"/>
                              </a:rPr>
                              <m:t>1</m:t>
                            </m:r>
                          </m:sup>
                        </m:sSup>
                      </m:e>
                    </m:d>
                  </m:oMath>
                </a14:m>
                <a:r>
                  <a:rPr lang="en-US" sz="2400" dirty="0"/>
                  <a:t> </a:t>
                </a:r>
              </a:p>
            </p:txBody>
          </p:sp>
        </mc:Choice>
        <mc:Fallback xmlns="">
          <p:sp>
            <p:nvSpPr>
              <p:cNvPr id="6" name="TextBox 5">
                <a:extLst>
                  <a:ext uri="{FF2B5EF4-FFF2-40B4-BE49-F238E27FC236}">
                    <a16:creationId xmlns:a16="http://schemas.microsoft.com/office/drawing/2014/main" id="{30018A63-7F72-3456-C646-C7EF0C2A5F9B}"/>
                  </a:ext>
                </a:extLst>
              </p:cNvPr>
              <p:cNvSpPr txBox="1">
                <a:spLocks noRot="1" noChangeAspect="1" noMove="1" noResize="1" noEditPoints="1" noAdjustHandles="1" noChangeArrowheads="1" noChangeShapeType="1" noTextEdit="1"/>
              </p:cNvSpPr>
              <p:nvPr/>
            </p:nvSpPr>
            <p:spPr>
              <a:xfrm>
                <a:off x="929640" y="-1829198"/>
                <a:ext cx="8846820" cy="645048"/>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016ED-E48D-58F8-EEED-EC39F6B3DEA5}"/>
                  </a:ext>
                </a:extLst>
              </p:cNvPr>
              <p:cNvSpPr txBox="1"/>
              <p:nvPr/>
            </p:nvSpPr>
            <p:spPr>
              <a:xfrm>
                <a:off x="720090" y="-1813766"/>
                <a:ext cx="8846820" cy="468205"/>
              </a:xfrm>
              <a:prstGeom prst="rect">
                <a:avLst/>
              </a:prstGeom>
              <a:noFill/>
            </p:spPr>
            <p:txBody>
              <a:bodyPr wrap="square">
                <a:spAutoFit/>
              </a:bodyPr>
              <a:lstStyle/>
              <a:p>
                <a14:m>
                  <m:oMath xmlns:m="http://schemas.openxmlformats.org/officeDocument/2006/math">
                    <m:r>
                      <a:rPr lang="en-US" sz="2400" b="0" i="1" kern="1200" smtClean="0">
                        <a:solidFill>
                          <a:srgbClr val="FFFFFF"/>
                        </a:solidFill>
                        <a:effectLst/>
                        <a:latin typeface="Cambria Math" panose="02040503050406030204" pitchFamily="18" charset="0"/>
                      </a:rPr>
                      <m:t>𝑇</m:t>
                    </m:r>
                  </m:oMath>
                </a14:m>
                <a:r>
                  <a:rPr lang="en-US" sz="2400" b="0" i="0" kern="1200" dirty="0">
                    <a:solidFill>
                      <a:srgbClr val="FFFFFF"/>
                    </a:solidFill>
                    <a:effectLst/>
                    <a:latin typeface="Century Gothic" panose="020B0502020202020204" pitchFamily="34" charset="0"/>
                  </a:rPr>
                  <a:t>(</a:t>
                </a:r>
                <a14:m>
                  <m:oMath xmlns:m="http://schemas.openxmlformats.org/officeDocument/2006/math">
                    <m:sSup>
                      <m:sSupPr>
                        <m:ctrlPr>
                          <a:rPr lang="en-US" sz="2400" b="0" i="1" kern="1200">
                            <a:solidFill>
                              <a:srgbClr val="FFFFFF"/>
                            </a:solidFill>
                            <a:effectLst/>
                            <a:latin typeface="Cambria Math" panose="02040503050406030204" pitchFamily="18" charset="0"/>
                          </a:rPr>
                        </m:ctrlPr>
                      </m:sSupPr>
                      <m:e>
                        <m:r>
                          <a:rPr lang="en-US" sz="2400" b="0" i="1" kern="1200">
                            <a:solidFill>
                              <a:srgbClr val="FFFFFF"/>
                            </a:solidFill>
                            <a:effectLst/>
                            <a:latin typeface="Cambria Math" panose="02040503050406030204" pitchFamily="18" charset="0"/>
                          </a:rPr>
                          <m:t>𝑐</m:t>
                        </m:r>
                      </m:e>
                      <m:sup>
                        <m:r>
                          <a:rPr lang="en-US" sz="2400" b="0" i="1" kern="1200">
                            <a:solidFill>
                              <a:srgbClr val="FFFFFF"/>
                            </a:solidFill>
                            <a:effectLst/>
                            <a:latin typeface="Cambria Math" panose="02040503050406030204" pitchFamily="18" charset="0"/>
                          </a:rPr>
                          <m:t>𝑘</m:t>
                        </m:r>
                      </m:sup>
                    </m:sSup>
                  </m:oMath>
                </a14:m>
                <a:r>
                  <a:rPr lang="en-US" sz="2400" b="0" i="0" kern="1200" dirty="0">
                    <a:solidFill>
                      <a:srgbClr val="FFFFFF"/>
                    </a:solidFill>
                    <a:effectLst/>
                    <a:latin typeface="Century Gothic" panose="020B0502020202020204" pitchFamily="34" charset="0"/>
                  </a:rPr>
                  <a:t>)</a:t>
                </a:r>
                <a14:m>
                  <m:oMath xmlns:m="http://schemas.openxmlformats.org/officeDocument/2006/math">
                    <m:r>
                      <a:rPr lang="en-US" sz="2400" b="0" i="1" kern="1200">
                        <a:solidFill>
                          <a:srgbClr val="FFFFFF"/>
                        </a:solidFill>
                        <a:effectLst/>
                        <a:latin typeface="Cambria Math" panose="02040503050406030204" pitchFamily="18" charset="0"/>
                      </a:rPr>
                      <m:t>=</m:t>
                    </m:r>
                  </m:oMath>
                </a14:m>
                <a:r>
                  <a:rPr lang="en-US" sz="2400" dirty="0"/>
                  <a:t> </a:t>
                </a:r>
                <a:r>
                  <a:rPr lang="en-US" sz="2400" dirty="0">
                    <a:solidFill>
                      <a:schemeClr val="bg1"/>
                    </a:solidFill>
                  </a:rPr>
                  <a:t>k + </a:t>
                </a:r>
                <a14:m>
                  <m:oMath xmlns:m="http://schemas.openxmlformats.org/officeDocument/2006/math">
                    <m:r>
                      <a:rPr lang="en-US" sz="2400" i="1">
                        <a:solidFill>
                          <a:schemeClr val="bg1"/>
                        </a:solidFill>
                        <a:latin typeface="Cambria Math" panose="02040503050406030204" pitchFamily="18" charset="0"/>
                      </a:rPr>
                      <m:t>𝑇</m:t>
                    </m:r>
                    <m:d>
                      <m:dPr>
                        <m:ctrlPr>
                          <a:rPr lang="en-US" sz="2400" i="1">
                            <a:solidFill>
                              <a:schemeClr val="bg1"/>
                            </a:solidFill>
                            <a:latin typeface="Cambria Math" panose="02040503050406030204" pitchFamily="18" charset="0"/>
                          </a:rPr>
                        </m:ctrlPr>
                      </m:dPr>
                      <m:e>
                        <m:r>
                          <a:rPr lang="ar-SA" sz="2400" b="0" i="1" smtClean="0">
                            <a:solidFill>
                              <a:schemeClr val="bg1"/>
                            </a:solidFill>
                            <a:latin typeface="Cambria Math" panose="02040503050406030204" pitchFamily="18" charset="0"/>
                          </a:rPr>
                          <m:t>1</m:t>
                        </m:r>
                      </m:e>
                    </m:d>
                  </m:oMath>
                </a14:m>
                <a:endParaRPr lang="en-US" sz="2400" dirty="0"/>
              </a:p>
            </p:txBody>
          </p:sp>
        </mc:Choice>
        <mc:Fallback xmlns="">
          <p:sp>
            <p:nvSpPr>
              <p:cNvPr id="8" name="TextBox 7">
                <a:extLst>
                  <a:ext uri="{FF2B5EF4-FFF2-40B4-BE49-F238E27FC236}">
                    <a16:creationId xmlns:a16="http://schemas.microsoft.com/office/drawing/2014/main" id="{8D0016ED-E48D-58F8-EEED-EC39F6B3DEA5}"/>
                  </a:ext>
                </a:extLst>
              </p:cNvPr>
              <p:cNvSpPr txBox="1">
                <a:spLocks noRot="1" noChangeAspect="1" noMove="1" noResize="1" noEditPoints="1" noAdjustHandles="1" noChangeArrowheads="1" noChangeShapeType="1" noTextEdit="1"/>
              </p:cNvSpPr>
              <p:nvPr/>
            </p:nvSpPr>
            <p:spPr>
              <a:xfrm>
                <a:off x="720090" y="-1813766"/>
                <a:ext cx="8846820" cy="468205"/>
              </a:xfrm>
              <a:prstGeom prst="rect">
                <a:avLst/>
              </a:prstGeom>
              <a:blipFill>
                <a:blip r:embed="rId5"/>
                <a:stretch>
                  <a:fillRect l="-138" t="-1168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00F602-1BC7-C23B-47F4-2B4A614BA0CB}"/>
                  </a:ext>
                </a:extLst>
              </p:cNvPr>
              <p:cNvSpPr txBox="1"/>
              <p:nvPr/>
            </p:nvSpPr>
            <p:spPr>
              <a:xfrm>
                <a:off x="781050" y="-935339"/>
                <a:ext cx="8724900" cy="369332"/>
              </a:xfrm>
              <a:prstGeom prst="rect">
                <a:avLst/>
              </a:prstGeom>
              <a:noFill/>
            </p:spPr>
            <p:txBody>
              <a:bodyPr wrap="square">
                <a:spAutoFit/>
              </a:bodyPr>
              <a:lstStyle/>
              <a:p>
                <a:r>
                  <a:rPr lang="en-US" b="1" i="0" dirty="0">
                    <a:solidFill>
                      <a:schemeClr val="bg1"/>
                    </a:solidFill>
                    <a:effectLst/>
                    <a:latin typeface="Roboto" panose="02000000000000000000" pitchFamily="2" charset="0"/>
                    <a:ea typeface="Roboto" panose="02000000000000000000" pitchFamily="2" charset="0"/>
                  </a:rPr>
                  <a:t>Now, substitute back </a:t>
                </a:r>
                <a:r>
                  <a:rPr lang="en-US" b="1" dirty="0">
                    <a:solidFill>
                      <a:schemeClr val="bg1"/>
                    </a:solidFill>
                    <a:latin typeface="Roboto" panose="02000000000000000000" pitchFamily="2" charset="0"/>
                    <a:ea typeface="Roboto" panose="02000000000000000000" pitchFamily="2" charset="0"/>
                  </a:rPr>
                  <a:t> </a:t>
                </a:r>
                <a:r>
                  <a:rPr lang="en-US" b="1" i="1" dirty="0">
                    <a:solidFill>
                      <a:schemeClr val="bg1"/>
                    </a:solidFill>
                    <a:effectLst/>
                    <a:latin typeface="Roboto" panose="02000000000000000000" pitchFamily="2" charset="0"/>
                    <a:ea typeface="Roboto" panose="02000000000000000000" pitchFamily="2" charset="0"/>
                  </a:rPr>
                  <a:t>k =  </a:t>
                </a:r>
                <a14:m>
                  <m:oMath xmlns:m="http://schemas.openxmlformats.org/officeDocument/2006/math">
                    <m:sSub>
                      <m:sSubPr>
                        <m:ctrlPr>
                          <a:rPr lang="en-US" b="1" i="1" smtClean="0">
                            <a:solidFill>
                              <a:schemeClr val="bg1"/>
                            </a:solidFill>
                            <a:effectLst/>
                            <a:latin typeface="Cambria Math" panose="02040503050406030204" pitchFamily="18" charset="0"/>
                          </a:rPr>
                        </m:ctrlPr>
                      </m:sSubPr>
                      <m:e>
                        <m:r>
                          <a:rPr lang="en-US" b="1" i="1" smtClean="0">
                            <a:solidFill>
                              <a:schemeClr val="bg1"/>
                            </a:solidFill>
                            <a:effectLst/>
                            <a:latin typeface="Cambria Math" panose="02040503050406030204" pitchFamily="18" charset="0"/>
                          </a:rPr>
                          <m:t>𝒍𝒐𝒈</m:t>
                        </m:r>
                      </m:e>
                      <m:sub>
                        <m:r>
                          <a:rPr lang="en-US" b="1" i="1" smtClean="0">
                            <a:solidFill>
                              <a:schemeClr val="bg1"/>
                            </a:solidFill>
                            <a:effectLst/>
                            <a:latin typeface="Cambria Math" panose="02040503050406030204" pitchFamily="18" charset="0"/>
                          </a:rPr>
                          <m:t>𝒄</m:t>
                        </m:r>
                      </m:sub>
                    </m:sSub>
                    <m:r>
                      <a:rPr lang="en-US" b="1" i="1" smtClean="0">
                        <a:solidFill>
                          <a:schemeClr val="bg1"/>
                        </a:solidFill>
                        <a:effectLst/>
                        <a:latin typeface="Cambria Math" panose="02040503050406030204" pitchFamily="18" charset="0"/>
                      </a:rPr>
                      <m:t> </m:t>
                    </m:r>
                    <m:r>
                      <a:rPr lang="en-US" b="1" i="1" smtClean="0">
                        <a:solidFill>
                          <a:schemeClr val="bg1"/>
                        </a:solidFill>
                        <a:effectLst/>
                        <a:latin typeface="Cambria Math" panose="02040503050406030204" pitchFamily="18" charset="0"/>
                      </a:rPr>
                      <m:t>𝒏</m:t>
                    </m:r>
                  </m:oMath>
                </a14:m>
                <a:endParaRPr lang="en-US" b="1" dirty="0">
                  <a:solidFill>
                    <a:schemeClr val="bg1"/>
                  </a:solidFill>
                  <a:latin typeface="Roboto" panose="02000000000000000000" pitchFamily="2" charset="0"/>
                  <a:ea typeface="Roboto" panose="02000000000000000000" pitchFamily="2" charset="0"/>
                </a:endParaRPr>
              </a:p>
            </p:txBody>
          </p:sp>
        </mc:Choice>
        <mc:Fallback xmlns="">
          <p:sp>
            <p:nvSpPr>
              <p:cNvPr id="7" name="TextBox 6">
                <a:extLst>
                  <a:ext uri="{FF2B5EF4-FFF2-40B4-BE49-F238E27FC236}">
                    <a16:creationId xmlns:a16="http://schemas.microsoft.com/office/drawing/2014/main" id="{1400F602-1BC7-C23B-47F4-2B4A614BA0CB}"/>
                  </a:ext>
                </a:extLst>
              </p:cNvPr>
              <p:cNvSpPr txBox="1">
                <a:spLocks noRot="1" noChangeAspect="1" noMove="1" noResize="1" noEditPoints="1" noAdjustHandles="1" noChangeArrowheads="1" noChangeShapeType="1" noTextEdit="1"/>
              </p:cNvSpPr>
              <p:nvPr/>
            </p:nvSpPr>
            <p:spPr>
              <a:xfrm>
                <a:off x="781050" y="-935339"/>
                <a:ext cx="8724900" cy="369332"/>
              </a:xfrm>
              <a:prstGeom prst="rect">
                <a:avLst/>
              </a:prstGeom>
              <a:blipFill>
                <a:blip r:embed="rId6"/>
                <a:stretch>
                  <a:fillRect l="-55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D7920E-34CE-6107-66D0-ED812B022DA6}"/>
                  </a:ext>
                </a:extLst>
              </p:cNvPr>
              <p:cNvSpPr txBox="1"/>
              <p:nvPr/>
            </p:nvSpPr>
            <p:spPr>
              <a:xfrm>
                <a:off x="-6816090" y="4080905"/>
                <a:ext cx="8724900" cy="1073627"/>
              </a:xfrm>
              <a:prstGeom prst="rect">
                <a:avLst/>
              </a:prstGeom>
              <a:noFill/>
            </p:spPr>
            <p:txBody>
              <a:bodyPr wrap="square">
                <a:spAutoFit/>
              </a:bodyPr>
              <a:lstStyle/>
              <a:p>
                <a14:m>
                  <m:oMath xmlns:m="http://schemas.openxmlformats.org/officeDocument/2006/math">
                    <m:sSub>
                      <m:sSubPr>
                        <m:ctrlPr>
                          <a:rPr lang="en-US" sz="4000" i="1" kern="1200" smtClean="0">
                            <a:solidFill>
                              <a:schemeClr val="bg1"/>
                            </a:solidFill>
                            <a:effectLst/>
                            <a:latin typeface="Cambria Math" panose="02040503050406030204" pitchFamily="18" charset="0"/>
                          </a:rPr>
                        </m:ctrlPr>
                      </m:sSubPr>
                      <m:e>
                        <m:r>
                          <a:rPr lang="en-US" sz="4000" i="1" kern="1200">
                            <a:solidFill>
                              <a:schemeClr val="bg1"/>
                            </a:solidFill>
                            <a:effectLst/>
                            <a:latin typeface="Cambria Math" panose="02040503050406030204" pitchFamily="18" charset="0"/>
                          </a:rPr>
                          <m:t>𝑙𝑜𝑔</m:t>
                        </m:r>
                      </m:e>
                      <m:sub>
                        <m:r>
                          <a:rPr lang="en-US" sz="4000" i="1" kern="1200">
                            <a:solidFill>
                              <a:schemeClr val="bg1"/>
                            </a:solidFill>
                            <a:effectLst/>
                            <a:latin typeface="Cambria Math" panose="02040503050406030204" pitchFamily="18" charset="0"/>
                          </a:rPr>
                          <m:t>𝑐</m:t>
                        </m:r>
                      </m:sub>
                    </m:sSub>
                    <m:r>
                      <a:rPr lang="en-US" sz="4000" i="1" kern="1200">
                        <a:solidFill>
                          <a:schemeClr val="bg1"/>
                        </a:solidFill>
                        <a:effectLst/>
                        <a:latin typeface="Cambria Math" panose="02040503050406030204" pitchFamily="18" charset="0"/>
                      </a:rPr>
                      <m:t> </m:t>
                    </m:r>
                    <m:r>
                      <a:rPr lang="en-US" sz="4000" i="1" kern="1200">
                        <a:solidFill>
                          <a:schemeClr val="bg1"/>
                        </a:solidFill>
                        <a:effectLst/>
                        <a:latin typeface="Cambria Math" panose="02040503050406030204" pitchFamily="18" charset="0"/>
                      </a:rPr>
                      <m:t>𝑛</m:t>
                    </m:r>
                  </m:oMath>
                </a14:m>
                <a:r>
                  <a:rPr lang="en-US" sz="4000" dirty="0">
                    <a:solidFill>
                      <a:schemeClr val="bg1"/>
                    </a:solidFill>
                  </a:rPr>
                  <a:t> = </a:t>
                </a:r>
                <a14:m>
                  <m:oMath xmlns:m="http://schemas.openxmlformats.org/officeDocument/2006/math">
                    <m:f>
                      <m:fPr>
                        <m:ctrlPr>
                          <a:rPr lang="en-US" sz="4000" i="1" smtClean="0">
                            <a:solidFill>
                              <a:schemeClr val="bg1"/>
                            </a:solidFill>
                            <a:latin typeface="Cambria Math" panose="02040503050406030204" pitchFamily="18" charset="0"/>
                          </a:rPr>
                        </m:ctrlPr>
                      </m:fPr>
                      <m:num>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num>
                      <m:den>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𝑐</m:t>
                            </m:r>
                          </m:e>
                        </m:func>
                      </m:den>
                    </m:f>
                    <m:r>
                      <a:rPr lang="en-US" sz="4000" b="0" i="1" smtClean="0">
                        <a:solidFill>
                          <a:schemeClr val="bg1"/>
                        </a:solidFill>
                        <a:latin typeface="Cambria Math" panose="02040503050406030204" pitchFamily="18" charset="0"/>
                      </a:rPr>
                      <m:t>=</m:t>
                    </m:r>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func>
                          <m:funcPr>
                            <m:ctrlPr>
                              <a:rPr lang="en-US" sz="4000" b="0" i="1" smtClean="0">
                                <a:solidFill>
                                  <a:schemeClr val="bg1"/>
                                </a:solidFill>
                                <a:latin typeface="Cambria Math" panose="02040503050406030204" pitchFamily="18" charset="0"/>
                              </a:rPr>
                            </m:ctrlPr>
                          </m:funcPr>
                          <m:fName>
                            <m:r>
                              <m:rPr>
                                <m:sty m:val="p"/>
                              </m:rPr>
                              <a:rPr lang="en-US" sz="4000" b="0" i="0" smtClean="0">
                                <a:solidFill>
                                  <a:schemeClr val="bg1"/>
                                </a:solidFill>
                                <a:latin typeface="Cambria Math" panose="02040503050406030204" pitchFamily="18" charset="0"/>
                              </a:rPr>
                              <m:t>log</m:t>
                            </m:r>
                          </m:fName>
                          <m:e>
                            <m:r>
                              <a:rPr lang="en-US" sz="4000" b="0" i="1" smtClean="0">
                                <a:solidFill>
                                  <a:schemeClr val="bg1"/>
                                </a:solidFill>
                                <a:latin typeface="Cambria Math" panose="02040503050406030204" pitchFamily="18" charset="0"/>
                              </a:rPr>
                              <m:t>𝑛</m:t>
                            </m:r>
                          </m:e>
                        </m:func>
                      </m:e>
                    </m:func>
                  </m:oMath>
                </a14:m>
                <a:endParaRPr lang="en-US" sz="4000" dirty="0">
                  <a:solidFill>
                    <a:schemeClr val="bg1"/>
                  </a:solidFill>
                </a:endParaRPr>
              </a:p>
            </p:txBody>
          </p:sp>
        </mc:Choice>
        <mc:Fallback xmlns="">
          <p:sp>
            <p:nvSpPr>
              <p:cNvPr id="10" name="TextBox 9">
                <a:extLst>
                  <a:ext uri="{FF2B5EF4-FFF2-40B4-BE49-F238E27FC236}">
                    <a16:creationId xmlns:a16="http://schemas.microsoft.com/office/drawing/2014/main" id="{4BD7920E-34CE-6107-66D0-ED812B022DA6}"/>
                  </a:ext>
                </a:extLst>
              </p:cNvPr>
              <p:cNvSpPr txBox="1">
                <a:spLocks noRot="1" noChangeAspect="1" noMove="1" noResize="1" noEditPoints="1" noAdjustHandles="1" noChangeArrowheads="1" noChangeShapeType="1" noTextEdit="1"/>
              </p:cNvSpPr>
              <p:nvPr/>
            </p:nvSpPr>
            <p:spPr>
              <a:xfrm>
                <a:off x="-6816090" y="4080905"/>
                <a:ext cx="8724900" cy="1073627"/>
              </a:xfrm>
              <a:prstGeom prst="rect">
                <a:avLst/>
              </a:prstGeom>
              <a:blipFill>
                <a:blip r:embed="rId7"/>
                <a:stretch>
                  <a:fillRect b="-3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7F85C6-2884-EE80-5D09-436B0E112A07}"/>
                  </a:ext>
                </a:extLst>
              </p:cNvPr>
              <p:cNvSpPr txBox="1"/>
              <p:nvPr/>
            </p:nvSpPr>
            <p:spPr>
              <a:xfrm>
                <a:off x="2853690" y="3527022"/>
                <a:ext cx="6922770" cy="584775"/>
              </a:xfrm>
              <a:prstGeom prst="rect">
                <a:avLst/>
              </a:prstGeom>
              <a:noFill/>
            </p:spPr>
            <p:txBody>
              <a:bodyPr wrap="square">
                <a:spAutoFit/>
              </a:bodyPr>
              <a:lstStyle/>
              <a:p>
                <a14:m>
                  <m:oMath xmlns:m="http://schemas.openxmlformats.org/officeDocument/2006/math">
                    <m:r>
                      <a:rPr lang="en-US" sz="3200" i="1" smtClean="0">
                        <a:solidFill>
                          <a:srgbClr val="008170"/>
                        </a:solidFill>
                        <a:latin typeface="Cambria Math" panose="02040503050406030204" pitchFamily="18" charset="0"/>
                      </a:rPr>
                      <m:t>𝑇</m:t>
                    </m:r>
                    <m:d>
                      <m:dPr>
                        <m:ctrlPr>
                          <a:rPr lang="en-US" sz="3200" i="1">
                            <a:solidFill>
                              <a:srgbClr val="008170"/>
                            </a:solidFill>
                            <a:latin typeface="Cambria Math" panose="02040503050406030204" pitchFamily="18" charset="0"/>
                          </a:rPr>
                        </m:ctrlPr>
                      </m:dPr>
                      <m:e>
                        <m:r>
                          <a:rPr lang="en-US" sz="3200" i="1">
                            <a:solidFill>
                              <a:srgbClr val="008170"/>
                            </a:solidFill>
                            <a:latin typeface="Cambria Math" panose="02040503050406030204" pitchFamily="18" charset="0"/>
                          </a:rPr>
                          <m:t>𝑛</m:t>
                        </m:r>
                      </m:e>
                    </m:d>
                  </m:oMath>
                </a14:m>
                <a:r>
                  <a:rPr lang="en-US" sz="3200" dirty="0">
                    <a:solidFill>
                      <a:srgbClr val="008170"/>
                    </a:solidFill>
                  </a:rPr>
                  <a:t> = O(</a:t>
                </a:r>
                <a14:m>
                  <m:oMath xmlns:m="http://schemas.openxmlformats.org/officeDocument/2006/math">
                    <m:func>
                      <m:funcPr>
                        <m:ctrlPr>
                          <a:rPr lang="en-US" sz="3200" i="1">
                            <a:solidFill>
                              <a:srgbClr val="008170"/>
                            </a:solidFill>
                            <a:latin typeface="Cambria Math" panose="02040503050406030204" pitchFamily="18" charset="0"/>
                          </a:rPr>
                        </m:ctrlPr>
                      </m:funcPr>
                      <m:fName>
                        <m:r>
                          <m:rPr>
                            <m:sty m:val="p"/>
                          </m:rPr>
                          <a:rPr lang="en-US" sz="3200">
                            <a:solidFill>
                              <a:srgbClr val="008170"/>
                            </a:solidFill>
                            <a:latin typeface="Cambria Math" panose="02040503050406030204" pitchFamily="18" charset="0"/>
                          </a:rPr>
                          <m:t>log</m:t>
                        </m:r>
                      </m:fName>
                      <m:e>
                        <m:func>
                          <m:funcPr>
                            <m:ctrlPr>
                              <a:rPr lang="en-US" sz="3200" i="1">
                                <a:solidFill>
                                  <a:srgbClr val="008170"/>
                                </a:solidFill>
                                <a:latin typeface="Cambria Math" panose="02040503050406030204" pitchFamily="18" charset="0"/>
                              </a:rPr>
                            </m:ctrlPr>
                          </m:funcPr>
                          <m:fName>
                            <m:r>
                              <m:rPr>
                                <m:sty m:val="p"/>
                              </m:rPr>
                              <a:rPr lang="en-US" sz="3200">
                                <a:solidFill>
                                  <a:srgbClr val="008170"/>
                                </a:solidFill>
                                <a:latin typeface="Cambria Math" panose="02040503050406030204" pitchFamily="18" charset="0"/>
                              </a:rPr>
                              <m:t>log</m:t>
                            </m:r>
                          </m:fName>
                          <m:e>
                            <m:r>
                              <a:rPr lang="en-US" sz="3200" i="1">
                                <a:solidFill>
                                  <a:srgbClr val="008170"/>
                                </a:solidFill>
                                <a:latin typeface="Cambria Math" panose="02040503050406030204" pitchFamily="18" charset="0"/>
                              </a:rPr>
                              <m:t>𝑛</m:t>
                            </m:r>
                          </m:e>
                        </m:func>
                      </m:e>
                    </m:func>
                  </m:oMath>
                </a14:m>
                <a:r>
                  <a:rPr lang="en-US" sz="3200" dirty="0">
                    <a:solidFill>
                      <a:srgbClr val="008170"/>
                    </a:solidFill>
                  </a:rPr>
                  <a:t>)</a:t>
                </a:r>
              </a:p>
            </p:txBody>
          </p:sp>
        </mc:Choice>
        <mc:Fallback xmlns="">
          <p:sp>
            <p:nvSpPr>
              <p:cNvPr id="12" name="TextBox 11">
                <a:extLst>
                  <a:ext uri="{FF2B5EF4-FFF2-40B4-BE49-F238E27FC236}">
                    <a16:creationId xmlns:a16="http://schemas.microsoft.com/office/drawing/2014/main" id="{717F85C6-2884-EE80-5D09-436B0E112A07}"/>
                  </a:ext>
                </a:extLst>
              </p:cNvPr>
              <p:cNvSpPr txBox="1">
                <a:spLocks noRot="1" noChangeAspect="1" noMove="1" noResize="1" noEditPoints="1" noAdjustHandles="1" noChangeArrowheads="1" noChangeShapeType="1" noTextEdit="1"/>
              </p:cNvSpPr>
              <p:nvPr/>
            </p:nvSpPr>
            <p:spPr>
              <a:xfrm>
                <a:off x="2853690" y="3527022"/>
                <a:ext cx="6922770" cy="584775"/>
              </a:xfrm>
              <a:prstGeom prst="rect">
                <a:avLst/>
              </a:prstGeom>
              <a:blipFill>
                <a:blip r:embed="rId8"/>
                <a:stretch>
                  <a:fillRect t="-12500" b="-343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BCCC160-244E-88A5-8DB5-8B8B260C74DB}"/>
              </a:ext>
            </a:extLst>
          </p:cNvPr>
          <p:cNvSpPr txBox="1"/>
          <p:nvPr/>
        </p:nvSpPr>
        <p:spPr>
          <a:xfrm>
            <a:off x="125730" y="3524922"/>
            <a:ext cx="725424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Average Case</a:t>
            </a:r>
          </a:p>
        </p:txBody>
      </p:sp>
      <p:sp>
        <p:nvSpPr>
          <p:cNvPr id="3" name="TextBox 2">
            <a:extLst>
              <a:ext uri="{FF2B5EF4-FFF2-40B4-BE49-F238E27FC236}">
                <a16:creationId xmlns:a16="http://schemas.microsoft.com/office/drawing/2014/main" id="{F96082F7-02D1-BD76-44D3-11783F9FA40E}"/>
              </a:ext>
            </a:extLst>
          </p:cNvPr>
          <p:cNvSpPr txBox="1"/>
          <p:nvPr/>
        </p:nvSpPr>
        <p:spPr>
          <a:xfrm>
            <a:off x="125730" y="2545149"/>
            <a:ext cx="228981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Best Case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F1B4A7-DE48-8DBE-A1E7-6CA5FDD93FA9}"/>
                  </a:ext>
                </a:extLst>
              </p:cNvPr>
              <p:cNvSpPr txBox="1"/>
              <p:nvPr/>
            </p:nvSpPr>
            <p:spPr>
              <a:xfrm>
                <a:off x="-680380" y="2545149"/>
                <a:ext cx="1072134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8170"/>
                          </a:solidFill>
                          <a:latin typeface="Cambria Math" panose="02040503050406030204" pitchFamily="18" charset="0"/>
                        </a:rPr>
                        <m:t>𝑂</m:t>
                      </m:r>
                      <m:r>
                        <a:rPr lang="en-US" sz="3200" b="0" i="1" smtClean="0">
                          <a:solidFill>
                            <a:srgbClr val="008170"/>
                          </a:solidFill>
                          <a:latin typeface="Cambria Math" panose="02040503050406030204" pitchFamily="18" charset="0"/>
                        </a:rPr>
                        <m:t>(</m:t>
                      </m:r>
                      <m:r>
                        <a:rPr lang="en-US" sz="3200" b="0" i="1" smtClean="0">
                          <a:solidFill>
                            <a:srgbClr val="008170"/>
                          </a:solidFill>
                          <a:latin typeface="Cambria Math" panose="02040503050406030204" pitchFamily="18" charset="0"/>
                        </a:rPr>
                        <m:t>1</m:t>
                      </m:r>
                      <m:r>
                        <a:rPr lang="en-US" sz="3200" b="0" i="1" smtClean="0">
                          <a:solidFill>
                            <a:srgbClr val="008170"/>
                          </a:solidFill>
                          <a:latin typeface="Cambria Math" panose="02040503050406030204" pitchFamily="18" charset="0"/>
                        </a:rPr>
                        <m:t>)</m:t>
                      </m:r>
                    </m:oMath>
                  </m:oMathPara>
                </a14:m>
                <a:endParaRPr lang="en-US" sz="3200" dirty="0">
                  <a:solidFill>
                    <a:srgbClr val="008170"/>
                  </a:solidFill>
                </a:endParaRPr>
              </a:p>
            </p:txBody>
          </p:sp>
        </mc:Choice>
        <mc:Fallback xmlns="">
          <p:sp>
            <p:nvSpPr>
              <p:cNvPr id="15" name="TextBox 14">
                <a:extLst>
                  <a:ext uri="{FF2B5EF4-FFF2-40B4-BE49-F238E27FC236}">
                    <a16:creationId xmlns:a16="http://schemas.microsoft.com/office/drawing/2014/main" id="{63F1B4A7-DE48-8DBE-A1E7-6CA5FDD93FA9}"/>
                  </a:ext>
                </a:extLst>
              </p:cNvPr>
              <p:cNvSpPr txBox="1">
                <a:spLocks noRot="1" noChangeAspect="1" noMove="1" noResize="1" noEditPoints="1" noAdjustHandles="1" noChangeArrowheads="1" noChangeShapeType="1" noTextEdit="1"/>
              </p:cNvSpPr>
              <p:nvPr/>
            </p:nvSpPr>
            <p:spPr>
              <a:xfrm>
                <a:off x="-680380" y="2545149"/>
                <a:ext cx="10721340" cy="584775"/>
              </a:xfrm>
              <a:prstGeom prst="rect">
                <a:avLst/>
              </a:prstGeom>
              <a:blipFill>
                <a:blip r:embed="rId9"/>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343ADDF-5597-091E-F9F5-C35F1255669B}"/>
              </a:ext>
            </a:extLst>
          </p:cNvPr>
          <p:cNvSpPr txBox="1"/>
          <p:nvPr/>
        </p:nvSpPr>
        <p:spPr>
          <a:xfrm>
            <a:off x="163830" y="4539557"/>
            <a:ext cx="7178040" cy="461665"/>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Worst Case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91FBA4-DA09-7521-6CF9-4FE24611EE3B}"/>
                  </a:ext>
                </a:extLst>
              </p:cNvPr>
              <p:cNvSpPr txBox="1"/>
              <p:nvPr/>
            </p:nvSpPr>
            <p:spPr>
              <a:xfrm>
                <a:off x="-1215390" y="4478003"/>
                <a:ext cx="1072134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8170"/>
                          </a:solidFill>
                          <a:latin typeface="Cambria Math" panose="02040503050406030204" pitchFamily="18" charset="0"/>
                        </a:rPr>
                        <m:t>𝑂</m:t>
                      </m:r>
                      <m:r>
                        <a:rPr lang="en-US" sz="3200" b="0" i="1" smtClean="0">
                          <a:solidFill>
                            <a:srgbClr val="008170"/>
                          </a:solidFill>
                          <a:latin typeface="Cambria Math" panose="02040503050406030204" pitchFamily="18" charset="0"/>
                        </a:rPr>
                        <m:t>(</m:t>
                      </m:r>
                      <m:r>
                        <a:rPr lang="en-US" sz="3200" b="0" i="1" smtClean="0">
                          <a:solidFill>
                            <a:srgbClr val="008170"/>
                          </a:solidFill>
                          <a:latin typeface="Cambria Math" panose="02040503050406030204" pitchFamily="18" charset="0"/>
                        </a:rPr>
                        <m:t>𝑛</m:t>
                      </m:r>
                      <m:r>
                        <a:rPr lang="en-US" sz="3200" b="0" i="1" smtClean="0">
                          <a:solidFill>
                            <a:srgbClr val="008170"/>
                          </a:solidFill>
                          <a:latin typeface="Cambria Math" panose="02040503050406030204" pitchFamily="18" charset="0"/>
                        </a:rPr>
                        <m:t>)</m:t>
                      </m:r>
                    </m:oMath>
                  </m:oMathPara>
                </a14:m>
                <a:endParaRPr lang="en-US" sz="3200" dirty="0">
                  <a:solidFill>
                    <a:srgbClr val="008170"/>
                  </a:solidFill>
                </a:endParaRPr>
              </a:p>
            </p:txBody>
          </p:sp>
        </mc:Choice>
        <mc:Fallback xmlns="">
          <p:sp>
            <p:nvSpPr>
              <p:cNvPr id="17" name="TextBox 16">
                <a:extLst>
                  <a:ext uri="{FF2B5EF4-FFF2-40B4-BE49-F238E27FC236}">
                    <a16:creationId xmlns:a16="http://schemas.microsoft.com/office/drawing/2014/main" id="{E991FBA4-DA09-7521-6CF9-4FE24611EE3B}"/>
                  </a:ext>
                </a:extLst>
              </p:cNvPr>
              <p:cNvSpPr txBox="1">
                <a:spLocks noRot="1" noChangeAspect="1" noMove="1" noResize="1" noEditPoints="1" noAdjustHandles="1" noChangeArrowheads="1" noChangeShapeType="1" noTextEdit="1"/>
              </p:cNvSpPr>
              <p:nvPr/>
            </p:nvSpPr>
            <p:spPr>
              <a:xfrm>
                <a:off x="-1215390" y="4478003"/>
                <a:ext cx="10721340"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4102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 SEARCH</a:t>
            </a:r>
          </a:p>
        </p:txBody>
      </p:sp>
      <p:sp>
        <p:nvSpPr>
          <p:cNvPr id="4" name="TextBox 3">
            <a:extLst>
              <a:ext uri="{FF2B5EF4-FFF2-40B4-BE49-F238E27FC236}">
                <a16:creationId xmlns:a16="http://schemas.microsoft.com/office/drawing/2014/main" id="{AA9647AF-7AF9-CB0D-9141-499480650FED}"/>
              </a:ext>
            </a:extLst>
          </p:cNvPr>
          <p:cNvSpPr txBox="1"/>
          <p:nvPr/>
        </p:nvSpPr>
        <p:spPr>
          <a:xfrm>
            <a:off x="252412" y="2921167"/>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INTERPOLATION SEARCH</a:t>
            </a:r>
          </a:p>
        </p:txBody>
      </p:sp>
    </p:spTree>
    <p:extLst>
      <p:ext uri="{BB962C8B-B14F-4D97-AF65-F5344CB8AC3E}">
        <p14:creationId xmlns:p14="http://schemas.microsoft.com/office/powerpoint/2010/main" val="1912577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 SEARCH</a:t>
            </a:r>
          </a:p>
        </p:txBody>
      </p:sp>
      <p:sp>
        <p:nvSpPr>
          <p:cNvPr id="4" name="TextBox 3">
            <a:extLst>
              <a:ext uri="{FF2B5EF4-FFF2-40B4-BE49-F238E27FC236}">
                <a16:creationId xmlns:a16="http://schemas.microsoft.com/office/drawing/2014/main" id="{AA9647AF-7AF9-CB0D-9141-499480650FED}"/>
              </a:ext>
            </a:extLst>
          </p:cNvPr>
          <p:cNvSpPr txBox="1"/>
          <p:nvPr/>
        </p:nvSpPr>
        <p:spPr>
          <a:xfrm>
            <a:off x="221932" y="2905927"/>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INTERPOLATION </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SEARCH</a:t>
            </a:r>
          </a:p>
        </p:txBody>
      </p:sp>
    </p:spTree>
    <p:extLst>
      <p:ext uri="{BB962C8B-B14F-4D97-AF65-F5344CB8AC3E}">
        <p14:creationId xmlns:p14="http://schemas.microsoft.com/office/powerpoint/2010/main" val="9112975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037F2-7614-A1F9-EC9C-9B1BA1ACBC4C}"/>
              </a:ext>
            </a:extLst>
          </p:cNvPr>
          <p:cNvSpPr txBox="1"/>
          <p:nvPr/>
        </p:nvSpPr>
        <p:spPr>
          <a:xfrm>
            <a:off x="1830705" y="2921167"/>
            <a:ext cx="11687175" cy="1015663"/>
          </a:xfrm>
          <a:prstGeom prst="rect">
            <a:avLst/>
          </a:prstGeom>
          <a:noFill/>
        </p:spPr>
        <p:txBody>
          <a:bodyPr wrap="square" rtlCol="0">
            <a:spAutoFit/>
          </a:bodyPr>
          <a:lstStyle/>
          <a:p>
            <a:pPr algn="ct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BINARY</a:t>
            </a: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 SEARCH</a:t>
            </a:r>
          </a:p>
        </p:txBody>
      </p:sp>
      <p:sp>
        <p:nvSpPr>
          <p:cNvPr id="4" name="TextBox 3">
            <a:extLst>
              <a:ext uri="{FF2B5EF4-FFF2-40B4-BE49-F238E27FC236}">
                <a16:creationId xmlns:a16="http://schemas.microsoft.com/office/drawing/2014/main" id="{AA9647AF-7AF9-CB0D-9141-499480650FED}"/>
              </a:ext>
            </a:extLst>
          </p:cNvPr>
          <p:cNvSpPr txBox="1"/>
          <p:nvPr/>
        </p:nvSpPr>
        <p:spPr>
          <a:xfrm>
            <a:off x="328612" y="2905927"/>
            <a:ext cx="11687175" cy="1015663"/>
          </a:xfrm>
          <a:prstGeom prst="rect">
            <a:avLst/>
          </a:prstGeom>
          <a:noFill/>
        </p:spPr>
        <p:txBody>
          <a:bodyPr wrap="square" rtlCol="0">
            <a:spAutoFit/>
          </a:bodyPr>
          <a:lstStyle/>
          <a:p>
            <a:pPr algn="ctr"/>
            <a:r>
              <a:rPr lang="en-US" sz="6000" b="1" dirty="0">
                <a:solidFill>
                  <a:srgbClr val="008170"/>
                </a:solidFill>
                <a:latin typeface="Roboto" panose="02000000000000000000" pitchFamily="2" charset="0"/>
                <a:ea typeface="Roboto" panose="02000000000000000000" pitchFamily="2" charset="0"/>
                <a:cs typeface="Roboto" panose="02000000000000000000" pitchFamily="2" charset="0"/>
              </a:rPr>
              <a:t>INTERPOLATION </a:t>
            </a:r>
            <a:r>
              <a:rPr lang="en-US" sz="6000" b="1" dirty="0">
                <a:solidFill>
                  <a:srgbClr val="0F0F0F"/>
                </a:solidFill>
                <a:latin typeface="Roboto" panose="02000000000000000000" pitchFamily="2" charset="0"/>
                <a:ea typeface="Roboto" panose="02000000000000000000" pitchFamily="2" charset="0"/>
                <a:cs typeface="Roboto" panose="02000000000000000000" pitchFamily="2" charset="0"/>
              </a:rPr>
              <a:t>SEARCH</a:t>
            </a:r>
          </a:p>
        </p:txBody>
      </p:sp>
    </p:spTree>
    <p:extLst>
      <p:ext uri="{BB962C8B-B14F-4D97-AF65-F5344CB8AC3E}">
        <p14:creationId xmlns:p14="http://schemas.microsoft.com/office/powerpoint/2010/main" val="37928479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3764</Words>
  <Application>Microsoft Office PowerPoint</Application>
  <PresentationFormat>Widescreen</PresentationFormat>
  <Paragraphs>699</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Calibri Light</vt:lpstr>
      <vt:lpstr>Cambria Math</vt:lpstr>
      <vt:lpstr>Century Gothic</vt:lpstr>
      <vt:lpstr>Roboto</vt:lpstr>
      <vt:lpstr>Söhne</vt:lpstr>
      <vt:lpstr>TimesTen-Roman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Sehly</dc:creator>
  <cp:lastModifiedBy>Ahmed Sehly</cp:lastModifiedBy>
  <cp:revision>30</cp:revision>
  <dcterms:created xsi:type="dcterms:W3CDTF">2023-12-31T14:27:16Z</dcterms:created>
  <dcterms:modified xsi:type="dcterms:W3CDTF">2024-01-02T20:49:21Z</dcterms:modified>
</cp:coreProperties>
</file>