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Gagalin" panose="00000500000000000000"/>
      <p:regular r:id="rId16"/>
    </p:embeddedFont>
    <p:embeddedFont>
      <p:font typeface="Calibri" panose="020F0502020204030204" charset="0"/>
      <p:regular r:id="rId17"/>
      <p:bold r:id="rId18"/>
      <p:italic r:id="rId19"/>
      <p:boldItalic r:id="rId20"/>
    </p:embeddedFont>
    <p:embeddedFont>
      <p:font typeface="Aldhabi" panose="01000000000000000000"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212"/>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sv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852485" y="1665529"/>
            <a:ext cx="9872169" cy="9872169"/>
          </a:xfrm>
          <a:prstGeom prst="rect">
            <a:avLst/>
          </a:prstGeom>
        </p:spPr>
      </p:pic>
      <p:grpSp>
        <p:nvGrpSpPr>
          <p:cNvPr id="3" name="Group 3"/>
          <p:cNvGrpSpPr/>
          <p:nvPr/>
        </p:nvGrpSpPr>
        <p:grpSpPr>
          <a:xfrm rot="0">
            <a:off x="8756212" y="2423351"/>
            <a:ext cx="8503088" cy="3513081"/>
            <a:chOff x="0" y="0"/>
            <a:chExt cx="11337450" cy="4684108"/>
          </a:xfrm>
        </p:grpSpPr>
        <p:sp>
          <p:nvSpPr>
            <p:cNvPr id="4" name="TextBox 4"/>
            <p:cNvSpPr txBox="1"/>
            <p:nvPr/>
          </p:nvSpPr>
          <p:spPr>
            <a:xfrm>
              <a:off x="0" y="3819323"/>
              <a:ext cx="11337450" cy="864785"/>
            </a:xfrm>
            <a:prstGeom prst="rect">
              <a:avLst/>
            </a:prstGeom>
          </p:spPr>
          <p:txBody>
            <a:bodyPr lIns="0" tIns="0" rIns="0" bIns="0" rtlCol="0" anchor="t">
              <a:spAutoFit/>
            </a:bodyPr>
            <a:lstStyle/>
            <a:p>
              <a:pPr>
                <a:lnSpc>
                  <a:spcPts val="4835"/>
                </a:lnSpc>
              </a:pPr>
              <a:r>
                <a:rPr lang="en-US" sz="4100" spc="-114">
                  <a:solidFill>
                    <a:srgbClr val="FFFFFF"/>
                  </a:solidFill>
                  <a:latin typeface="Telegraf Medium" panose="00000600000000000000"/>
                </a:rPr>
                <a:t>GATE CONTROL SYSTEM</a:t>
              </a:r>
              <a:endParaRPr lang="en-US" sz="4100" spc="-114">
                <a:solidFill>
                  <a:srgbClr val="FFFFFF"/>
                </a:solidFill>
                <a:latin typeface="Telegraf Medium" panose="00000600000000000000"/>
              </a:endParaRPr>
            </a:p>
          </p:txBody>
        </p:sp>
        <p:sp>
          <p:nvSpPr>
            <p:cNvPr id="5" name="TextBox 5"/>
            <p:cNvSpPr txBox="1"/>
            <p:nvPr/>
          </p:nvSpPr>
          <p:spPr>
            <a:xfrm>
              <a:off x="0" y="171450"/>
              <a:ext cx="11337450" cy="3328697"/>
            </a:xfrm>
            <a:prstGeom prst="rect">
              <a:avLst/>
            </a:prstGeom>
          </p:spPr>
          <p:txBody>
            <a:bodyPr lIns="0" tIns="0" rIns="0" bIns="0" rtlCol="0" anchor="t">
              <a:spAutoFit/>
            </a:bodyPr>
            <a:lstStyle/>
            <a:p>
              <a:pPr>
                <a:lnSpc>
                  <a:spcPts val="8910"/>
                </a:lnSpc>
              </a:pPr>
              <a:r>
                <a:rPr lang="en-US" sz="9900" spc="-346">
                  <a:solidFill>
                    <a:srgbClr val="FFFFFF"/>
                  </a:solidFill>
                  <a:latin typeface="Telegraf Medium" panose="00000600000000000000"/>
                </a:rPr>
                <a:t>FINGERPRINT ACTIVATED</a:t>
              </a:r>
              <a:endParaRPr lang="en-US" sz="9900" spc="-346">
                <a:solidFill>
                  <a:srgbClr val="FFFFFF"/>
                </a:solidFill>
                <a:latin typeface="Telegraf Medium" panose="00000600000000000000"/>
              </a:endParaRPr>
            </a:p>
          </p:txBody>
        </p:sp>
      </p:grpSp>
      <p:sp>
        <p:nvSpPr>
          <p:cNvPr id="6" name="TextBox 6"/>
          <p:cNvSpPr txBox="1"/>
          <p:nvPr/>
        </p:nvSpPr>
        <p:spPr>
          <a:xfrm>
            <a:off x="8756212" y="6355486"/>
            <a:ext cx="7762527" cy="893191"/>
          </a:xfrm>
          <a:prstGeom prst="rect">
            <a:avLst/>
          </a:prstGeom>
        </p:spPr>
        <p:txBody>
          <a:bodyPr lIns="0" tIns="0" rIns="0" bIns="0" rtlCol="0" anchor="t">
            <a:spAutoFit/>
          </a:bodyPr>
          <a:lstStyle/>
          <a:p>
            <a:pPr>
              <a:lnSpc>
                <a:spcPts val="3420"/>
              </a:lnSpc>
              <a:spcBef>
                <a:spcPct val="0"/>
              </a:spcBef>
            </a:pPr>
            <a:r>
              <a:rPr lang="en-US" sz="2900" spc="-81">
                <a:solidFill>
                  <a:srgbClr val="FFFFFF"/>
                </a:solidFill>
                <a:latin typeface="Telegraf Medium" panose="00000600000000000000"/>
              </a:rPr>
              <a:t>Enhancing Security with Fingerprint Recognition Technology"</a:t>
            </a:r>
            <a:endParaRPr lang="en-US" sz="2900" spc="-81">
              <a:solidFill>
                <a:srgbClr val="FFFFFF"/>
              </a:solidFill>
              <a:latin typeface="Telegraf Medium" panose="000006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5280926" y="1269190"/>
            <a:ext cx="13610682" cy="10888545"/>
          </a:xfrm>
          <a:prstGeom prst="rect">
            <a:avLst/>
          </a:prstGeom>
        </p:spPr>
      </p:pic>
      <p:sp>
        <p:nvSpPr>
          <p:cNvPr id="3" name="TextBox 3"/>
          <p:cNvSpPr txBox="1"/>
          <p:nvPr/>
        </p:nvSpPr>
        <p:spPr>
          <a:xfrm>
            <a:off x="1028700" y="3796341"/>
            <a:ext cx="7301056" cy="3151517"/>
          </a:xfrm>
          <a:prstGeom prst="rect">
            <a:avLst/>
          </a:prstGeom>
        </p:spPr>
        <p:txBody>
          <a:bodyPr lIns="0" tIns="0" rIns="0" bIns="0" rtlCol="0" anchor="t">
            <a:spAutoFit/>
          </a:bodyPr>
          <a:lstStyle/>
          <a:p>
            <a:pPr>
              <a:lnSpc>
                <a:spcPts val="11815"/>
              </a:lnSpc>
            </a:pPr>
            <a:r>
              <a:rPr lang="en-US" sz="13900" spc="-695">
                <a:solidFill>
                  <a:srgbClr val="FFFFFF"/>
                </a:solidFill>
                <a:latin typeface="Gagalin" panose="00000500000000000000"/>
              </a:rPr>
              <a:t>Team Mbmbers</a:t>
            </a:r>
            <a:endParaRPr lang="en-US" sz="13900" spc="-695">
              <a:solidFill>
                <a:srgbClr val="FFFFFF"/>
              </a:solidFill>
              <a:latin typeface="Gagalin" panose="00000500000000000000"/>
            </a:endParaRPr>
          </a:p>
        </p:txBody>
      </p:sp>
      <p:sp>
        <p:nvSpPr>
          <p:cNvPr id="4" name="TextBox 4"/>
          <p:cNvSpPr txBox="1"/>
          <p:nvPr/>
        </p:nvSpPr>
        <p:spPr>
          <a:xfrm>
            <a:off x="16684217" y="856956"/>
            <a:ext cx="575044"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01</a:t>
            </a:r>
            <a:endParaRPr lang="en-US" sz="3595">
              <a:solidFill>
                <a:srgbClr val="FFFFFF"/>
              </a:solidFill>
              <a:latin typeface="Telegraf Medium Bold" panose="00000900000000000000"/>
            </a:endParaRPr>
          </a:p>
        </p:txBody>
      </p:sp>
      <p:sp>
        <p:nvSpPr>
          <p:cNvPr id="5" name="TextBox 5"/>
          <p:cNvSpPr txBox="1"/>
          <p:nvPr/>
        </p:nvSpPr>
        <p:spPr>
          <a:xfrm>
            <a:off x="12889676" y="914106"/>
            <a:ext cx="3486384"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طارق وجيه ممدوح ابوزيد </a:t>
            </a:r>
            <a:endParaRPr lang="ar-EG" altLang="en-US" sz="2850">
              <a:solidFill>
                <a:srgbClr val="FFFFFF"/>
              </a:solidFill>
              <a:latin typeface="Arial" panose="020B0604020202020204" pitchFamily="34" charset="0"/>
              <a:cs typeface="Arial" panose="020B0604020202020204" pitchFamily="34" charset="0"/>
            </a:endParaRPr>
          </a:p>
        </p:txBody>
      </p:sp>
      <p:sp>
        <p:nvSpPr>
          <p:cNvPr id="6" name="TextBox 6"/>
          <p:cNvSpPr txBox="1"/>
          <p:nvPr/>
        </p:nvSpPr>
        <p:spPr>
          <a:xfrm>
            <a:off x="9448800" y="952500"/>
            <a:ext cx="3189605" cy="511175"/>
          </a:xfrm>
          <a:prstGeom prst="rect">
            <a:avLst/>
          </a:prstGeom>
        </p:spPr>
        <p:txBody>
          <a:bodyPr wrap="square"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سكشن : 13 ، جروب : </a:t>
            </a:r>
            <a:r>
              <a:rPr lang="ar-EG" altLang="en-US" sz="2850">
                <a:solidFill>
                  <a:srgbClr val="FFFFFF"/>
                </a:solidFill>
                <a:latin typeface="Arial" panose="020B0604020202020204" pitchFamily="34" charset="0"/>
                <a:cs typeface="Arial" panose="020B0604020202020204" pitchFamily="34" charset="0"/>
              </a:rPr>
              <a:t>4</a:t>
            </a:r>
            <a:endParaRPr lang="ar-EG" altLang="en-US" sz="2850">
              <a:solidFill>
                <a:srgbClr val="FFFFFF"/>
              </a:solidFill>
              <a:latin typeface="Arial" panose="020B0604020202020204" pitchFamily="34" charset="0"/>
              <a:cs typeface="Arial" panose="020B0604020202020204" pitchFamily="34" charset="0"/>
            </a:endParaRPr>
          </a:p>
        </p:txBody>
      </p:sp>
      <p:sp>
        <p:nvSpPr>
          <p:cNvPr id="7" name="AutoShape 7"/>
          <p:cNvSpPr/>
          <p:nvPr/>
        </p:nvSpPr>
        <p:spPr>
          <a:xfrm flipV="1">
            <a:off x="9469034" y="1500666"/>
            <a:ext cx="7790228" cy="15783"/>
          </a:xfrm>
          <a:prstGeom prst="line">
            <a:avLst/>
          </a:prstGeom>
          <a:ln w="38100" cap="flat">
            <a:solidFill>
              <a:srgbClr val="FFFFFF"/>
            </a:solidFill>
            <a:prstDash val="solid"/>
            <a:headEnd type="none" w="sm" len="sm"/>
            <a:tailEnd type="none" w="sm" len="sm"/>
          </a:ln>
        </p:spPr>
      </p:sp>
      <p:sp>
        <p:nvSpPr>
          <p:cNvPr id="8" name="TextBox 8"/>
          <p:cNvSpPr txBox="1"/>
          <p:nvPr/>
        </p:nvSpPr>
        <p:spPr>
          <a:xfrm>
            <a:off x="16575402" y="1722486"/>
            <a:ext cx="683820"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02</a:t>
            </a:r>
            <a:endParaRPr lang="en-US" sz="3595">
              <a:solidFill>
                <a:srgbClr val="FFFFFF"/>
              </a:solidFill>
              <a:latin typeface="Telegraf Medium Bold" panose="00000900000000000000"/>
            </a:endParaRPr>
          </a:p>
        </p:txBody>
      </p:sp>
      <p:sp>
        <p:nvSpPr>
          <p:cNvPr id="9" name="TextBox 9"/>
          <p:cNvSpPr txBox="1"/>
          <p:nvPr/>
        </p:nvSpPr>
        <p:spPr>
          <a:xfrm>
            <a:off x="12953773" y="1779636"/>
            <a:ext cx="3486384"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عادل تامر عادل أبو </a:t>
            </a:r>
            <a:r>
              <a:rPr lang="ar-EG" altLang="en-US" sz="2850">
                <a:solidFill>
                  <a:srgbClr val="FFFFFF"/>
                </a:solidFill>
                <a:latin typeface="Arial" panose="020B0604020202020204" pitchFamily="34" charset="0"/>
                <a:cs typeface="Arial" panose="020B0604020202020204" pitchFamily="34" charset="0"/>
              </a:rPr>
              <a:t>الخير</a:t>
            </a:r>
            <a:endParaRPr lang="ar-EG" altLang="en-US" sz="2850">
              <a:solidFill>
                <a:srgbClr val="FFFFFF"/>
              </a:solidFill>
              <a:latin typeface="Arial" panose="020B0604020202020204" pitchFamily="34" charset="0"/>
              <a:cs typeface="Arial" panose="020B0604020202020204" pitchFamily="34" charset="0"/>
            </a:endParaRPr>
          </a:p>
        </p:txBody>
      </p:sp>
      <p:sp>
        <p:nvSpPr>
          <p:cNvPr id="10" name="TextBox 10"/>
          <p:cNvSpPr txBox="1"/>
          <p:nvPr/>
        </p:nvSpPr>
        <p:spPr>
          <a:xfrm>
            <a:off x="9140825" y="1779905"/>
            <a:ext cx="3747770" cy="511175"/>
          </a:xfrm>
          <a:prstGeom prst="rect">
            <a:avLst/>
          </a:prstGeom>
        </p:spPr>
        <p:txBody>
          <a:bodyPr wrap="square"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13 ، جروب : 4</a:t>
            </a:r>
            <a:endParaRPr lang="en-US" sz="2850">
              <a:solidFill>
                <a:srgbClr val="FFFFFF"/>
              </a:solidFill>
              <a:cs typeface="Canva Sans" panose="020B0503030501040103"/>
            </a:endParaRPr>
          </a:p>
        </p:txBody>
      </p:sp>
      <p:sp>
        <p:nvSpPr>
          <p:cNvPr id="11" name="AutoShape 11"/>
          <p:cNvSpPr/>
          <p:nvPr/>
        </p:nvSpPr>
        <p:spPr>
          <a:xfrm flipV="1">
            <a:off x="9468995" y="2366196"/>
            <a:ext cx="7790228" cy="15783"/>
          </a:xfrm>
          <a:prstGeom prst="line">
            <a:avLst/>
          </a:prstGeom>
          <a:ln w="38100" cap="flat">
            <a:solidFill>
              <a:srgbClr val="FFFFFF"/>
            </a:solidFill>
            <a:prstDash val="solid"/>
            <a:headEnd type="none" w="sm" len="sm"/>
            <a:tailEnd type="none" w="sm" len="sm"/>
          </a:ln>
        </p:spPr>
      </p:sp>
      <p:sp>
        <p:nvSpPr>
          <p:cNvPr id="12" name="TextBox 12"/>
          <p:cNvSpPr txBox="1"/>
          <p:nvPr/>
        </p:nvSpPr>
        <p:spPr>
          <a:xfrm>
            <a:off x="16575402" y="2588016"/>
            <a:ext cx="683782"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03</a:t>
            </a:r>
            <a:endParaRPr lang="en-US" sz="3595">
              <a:solidFill>
                <a:srgbClr val="FFFFFF"/>
              </a:solidFill>
              <a:latin typeface="Telegraf Medium Bold" panose="00000900000000000000"/>
            </a:endParaRPr>
          </a:p>
        </p:txBody>
      </p:sp>
      <p:sp>
        <p:nvSpPr>
          <p:cNvPr id="13" name="TextBox 13"/>
          <p:cNvSpPr txBox="1"/>
          <p:nvPr/>
        </p:nvSpPr>
        <p:spPr>
          <a:xfrm>
            <a:off x="12801600" y="2608580"/>
            <a:ext cx="3416935" cy="511175"/>
          </a:xfrm>
          <a:prstGeom prst="rect">
            <a:avLst/>
          </a:prstGeom>
        </p:spPr>
        <p:txBody>
          <a:bodyPr wrap="square"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عمر هاني عفيفي امام</a:t>
            </a:r>
            <a:endParaRPr lang="ar-EG" altLang="en-US" sz="2850">
              <a:solidFill>
                <a:srgbClr val="FFFFFF"/>
              </a:solidFill>
              <a:latin typeface="Arial" panose="020B0604020202020204" pitchFamily="34" charset="0"/>
              <a:cs typeface="Arial" panose="020B0604020202020204" pitchFamily="34" charset="0"/>
            </a:endParaRPr>
          </a:p>
        </p:txBody>
      </p:sp>
      <p:sp>
        <p:nvSpPr>
          <p:cNvPr id="14" name="TextBox 14"/>
          <p:cNvSpPr txBox="1"/>
          <p:nvPr/>
        </p:nvSpPr>
        <p:spPr>
          <a:xfrm>
            <a:off x="9468363" y="2645166"/>
            <a:ext cx="3113673"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17، جروب : 5</a:t>
            </a:r>
            <a:endParaRPr lang="en-US" sz="2850">
              <a:solidFill>
                <a:srgbClr val="FFFFFF"/>
              </a:solidFill>
              <a:cs typeface="Canva Sans" panose="020B0503030501040103"/>
            </a:endParaRPr>
          </a:p>
        </p:txBody>
      </p:sp>
      <p:sp>
        <p:nvSpPr>
          <p:cNvPr id="15" name="AutoShape 15"/>
          <p:cNvSpPr/>
          <p:nvPr/>
        </p:nvSpPr>
        <p:spPr>
          <a:xfrm flipV="1">
            <a:off x="9468957" y="3231726"/>
            <a:ext cx="7790228" cy="15783"/>
          </a:xfrm>
          <a:prstGeom prst="line">
            <a:avLst/>
          </a:prstGeom>
          <a:ln w="38100" cap="flat">
            <a:solidFill>
              <a:srgbClr val="FFFFFF"/>
            </a:solidFill>
            <a:prstDash val="solid"/>
            <a:headEnd type="none" w="sm" len="sm"/>
            <a:tailEnd type="none" w="sm" len="sm"/>
          </a:ln>
        </p:spPr>
      </p:sp>
      <p:sp>
        <p:nvSpPr>
          <p:cNvPr id="16" name="TextBox 16"/>
          <p:cNvSpPr txBox="1"/>
          <p:nvPr/>
        </p:nvSpPr>
        <p:spPr>
          <a:xfrm>
            <a:off x="16575402" y="3453546"/>
            <a:ext cx="683743"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04</a:t>
            </a:r>
            <a:endParaRPr lang="en-US" sz="3595">
              <a:solidFill>
                <a:srgbClr val="FFFFFF"/>
              </a:solidFill>
              <a:latin typeface="Telegraf Medium Bold" panose="00000900000000000000"/>
            </a:endParaRPr>
          </a:p>
        </p:txBody>
      </p:sp>
      <p:sp>
        <p:nvSpPr>
          <p:cNvPr id="17" name="TextBox 17"/>
          <p:cNvSpPr txBox="1"/>
          <p:nvPr/>
        </p:nvSpPr>
        <p:spPr>
          <a:xfrm>
            <a:off x="12889560" y="3510696"/>
            <a:ext cx="3486384"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شعبان السيد احمد النشار</a:t>
            </a:r>
            <a:r>
              <a:rPr lang="ar-EG" altLang="en-US" sz="2850">
                <a:solidFill>
                  <a:srgbClr val="FFFFFF"/>
                </a:solidFill>
                <a:cs typeface="Canva Sans" panose="020B0503030501040103"/>
              </a:rPr>
              <a:t> </a:t>
            </a:r>
            <a:endParaRPr lang="ar-EG" altLang="en-US" sz="2850">
              <a:solidFill>
                <a:srgbClr val="FFFFFF"/>
              </a:solidFill>
              <a:cs typeface="Canva Sans" panose="020B0503030501040103"/>
            </a:endParaRPr>
          </a:p>
        </p:txBody>
      </p:sp>
      <p:sp>
        <p:nvSpPr>
          <p:cNvPr id="18" name="TextBox 18"/>
          <p:cNvSpPr txBox="1"/>
          <p:nvPr/>
        </p:nvSpPr>
        <p:spPr>
          <a:xfrm>
            <a:off x="9468324" y="3510696"/>
            <a:ext cx="3113673"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12، جروب : 3</a:t>
            </a:r>
            <a:endParaRPr lang="en-US" sz="2850">
              <a:solidFill>
                <a:srgbClr val="FFFFFF"/>
              </a:solidFill>
              <a:cs typeface="Canva Sans" panose="020B0503030501040103"/>
            </a:endParaRPr>
          </a:p>
        </p:txBody>
      </p:sp>
      <p:sp>
        <p:nvSpPr>
          <p:cNvPr id="19" name="AutoShape 19"/>
          <p:cNvSpPr/>
          <p:nvPr/>
        </p:nvSpPr>
        <p:spPr>
          <a:xfrm flipV="1">
            <a:off x="9468918" y="4097256"/>
            <a:ext cx="7790228" cy="15783"/>
          </a:xfrm>
          <a:prstGeom prst="line">
            <a:avLst/>
          </a:prstGeom>
          <a:ln w="38100" cap="flat">
            <a:solidFill>
              <a:srgbClr val="FFFFFF"/>
            </a:solidFill>
            <a:prstDash val="solid"/>
            <a:headEnd type="none" w="sm" len="sm"/>
            <a:tailEnd type="none" w="sm" len="sm"/>
          </a:ln>
        </p:spPr>
      </p:sp>
      <p:sp>
        <p:nvSpPr>
          <p:cNvPr id="20" name="TextBox 20"/>
          <p:cNvSpPr txBox="1"/>
          <p:nvPr/>
        </p:nvSpPr>
        <p:spPr>
          <a:xfrm>
            <a:off x="16575402" y="4319077"/>
            <a:ext cx="683705"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05</a:t>
            </a:r>
            <a:endParaRPr lang="en-US" sz="3595">
              <a:solidFill>
                <a:srgbClr val="FFFFFF"/>
              </a:solidFill>
              <a:latin typeface="Telegraf Medium Bold" panose="00000900000000000000"/>
            </a:endParaRPr>
          </a:p>
        </p:txBody>
      </p:sp>
      <p:sp>
        <p:nvSpPr>
          <p:cNvPr id="21" name="TextBox 21"/>
          <p:cNvSpPr txBox="1"/>
          <p:nvPr/>
        </p:nvSpPr>
        <p:spPr>
          <a:xfrm>
            <a:off x="12801892" y="4385117"/>
            <a:ext cx="3486384"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محمود هشام احمد مراد</a:t>
            </a:r>
            <a:endParaRPr lang="ar-EG" altLang="en-US" sz="2850">
              <a:solidFill>
                <a:srgbClr val="FFFFFF"/>
              </a:solidFill>
              <a:latin typeface="Arial" panose="020B0604020202020204" pitchFamily="34" charset="0"/>
              <a:cs typeface="Arial" panose="020B0604020202020204" pitchFamily="34" charset="0"/>
            </a:endParaRPr>
          </a:p>
        </p:txBody>
      </p:sp>
      <p:sp>
        <p:nvSpPr>
          <p:cNvPr id="22" name="TextBox 22"/>
          <p:cNvSpPr txBox="1"/>
          <p:nvPr/>
        </p:nvSpPr>
        <p:spPr>
          <a:xfrm>
            <a:off x="9468286" y="4376227"/>
            <a:ext cx="3113673"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26، جروب : 7</a:t>
            </a:r>
            <a:endParaRPr lang="en-US" sz="2850">
              <a:solidFill>
                <a:srgbClr val="FFFFFF"/>
              </a:solidFill>
              <a:cs typeface="Canva Sans" panose="020B0503030501040103"/>
            </a:endParaRPr>
          </a:p>
        </p:txBody>
      </p:sp>
      <p:sp>
        <p:nvSpPr>
          <p:cNvPr id="23" name="AutoShape 23"/>
          <p:cNvSpPr/>
          <p:nvPr/>
        </p:nvSpPr>
        <p:spPr>
          <a:xfrm flipV="1">
            <a:off x="9468880" y="4962786"/>
            <a:ext cx="7790228" cy="15783"/>
          </a:xfrm>
          <a:prstGeom prst="line">
            <a:avLst/>
          </a:prstGeom>
          <a:ln w="38100" cap="flat">
            <a:solidFill>
              <a:srgbClr val="FFFFFF"/>
            </a:solidFill>
            <a:prstDash val="solid"/>
            <a:headEnd type="none" w="sm" len="sm"/>
            <a:tailEnd type="none" w="sm" len="sm"/>
          </a:ln>
        </p:spPr>
      </p:sp>
      <p:sp>
        <p:nvSpPr>
          <p:cNvPr id="24" name="TextBox 24"/>
          <p:cNvSpPr txBox="1"/>
          <p:nvPr/>
        </p:nvSpPr>
        <p:spPr>
          <a:xfrm>
            <a:off x="16575402" y="5184607"/>
            <a:ext cx="683666"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06</a:t>
            </a:r>
            <a:endParaRPr lang="en-US" sz="3595">
              <a:solidFill>
                <a:srgbClr val="FFFFFF"/>
              </a:solidFill>
              <a:latin typeface="Telegraf Medium Bold" panose="00000900000000000000"/>
            </a:endParaRPr>
          </a:p>
        </p:txBody>
      </p:sp>
      <p:sp>
        <p:nvSpPr>
          <p:cNvPr id="25" name="TextBox 25"/>
          <p:cNvSpPr txBox="1"/>
          <p:nvPr/>
        </p:nvSpPr>
        <p:spPr>
          <a:xfrm>
            <a:off x="12261215" y="5250815"/>
            <a:ext cx="4314825" cy="511175"/>
          </a:xfrm>
          <a:prstGeom prst="rect">
            <a:avLst/>
          </a:prstGeom>
        </p:spPr>
        <p:txBody>
          <a:bodyPr wrap="square" lIns="0" tIns="0" rIns="0" bIns="0" rtlCol="0" anchor="t">
            <a:spAutoFit/>
          </a:bodyPr>
          <a:lstStyle/>
          <a:p>
            <a:pPr algn="ctr">
              <a:lnSpc>
                <a:spcPts val="3990"/>
              </a:lnSpc>
            </a:pPr>
            <a:r>
              <a:rPr lang="ar-EG" altLang="en-US" sz="2400">
                <a:solidFill>
                  <a:srgbClr val="FFFFFF"/>
                </a:solidFill>
                <a:latin typeface="Arial" panose="020B0604020202020204" pitchFamily="34" charset="0"/>
                <a:cs typeface="Arial" panose="020B0604020202020204" pitchFamily="34" charset="0"/>
              </a:rPr>
              <a:t>عبدالله وليد عبد المنعم عبد المعطي</a:t>
            </a:r>
            <a:endParaRPr lang="ar-EG" altLang="en-US" sz="2400">
              <a:solidFill>
                <a:srgbClr val="FFFFFF"/>
              </a:solidFill>
              <a:latin typeface="Arial" panose="020B0604020202020204" pitchFamily="34" charset="0"/>
              <a:cs typeface="Arial" panose="020B0604020202020204" pitchFamily="34" charset="0"/>
            </a:endParaRPr>
          </a:p>
        </p:txBody>
      </p:sp>
      <p:sp>
        <p:nvSpPr>
          <p:cNvPr id="26" name="TextBox 26"/>
          <p:cNvSpPr txBox="1"/>
          <p:nvPr/>
        </p:nvSpPr>
        <p:spPr>
          <a:xfrm>
            <a:off x="9468247" y="5241757"/>
            <a:ext cx="3113673"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15، جروب : 5</a:t>
            </a:r>
            <a:endParaRPr lang="en-US" sz="2850">
              <a:solidFill>
                <a:srgbClr val="FFFFFF"/>
              </a:solidFill>
              <a:cs typeface="Canva Sans" panose="020B0503030501040103"/>
            </a:endParaRPr>
          </a:p>
        </p:txBody>
      </p:sp>
      <p:sp>
        <p:nvSpPr>
          <p:cNvPr id="27" name="AutoShape 27"/>
          <p:cNvSpPr/>
          <p:nvPr/>
        </p:nvSpPr>
        <p:spPr>
          <a:xfrm flipV="1">
            <a:off x="9468841" y="5828316"/>
            <a:ext cx="7790228" cy="15783"/>
          </a:xfrm>
          <a:prstGeom prst="line">
            <a:avLst/>
          </a:prstGeom>
          <a:ln w="38100" cap="flat">
            <a:solidFill>
              <a:srgbClr val="FFFFFF"/>
            </a:solidFill>
            <a:prstDash val="solid"/>
            <a:headEnd type="none" w="sm" len="sm"/>
            <a:tailEnd type="none" w="sm" len="sm"/>
          </a:ln>
        </p:spPr>
      </p:sp>
      <p:sp>
        <p:nvSpPr>
          <p:cNvPr id="28" name="TextBox 28"/>
          <p:cNvSpPr txBox="1"/>
          <p:nvPr/>
        </p:nvSpPr>
        <p:spPr>
          <a:xfrm>
            <a:off x="16575402" y="6050137"/>
            <a:ext cx="683628"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07</a:t>
            </a:r>
            <a:endParaRPr lang="en-US" sz="3595">
              <a:solidFill>
                <a:srgbClr val="FFFFFF"/>
              </a:solidFill>
              <a:latin typeface="Telegraf Medium Bold" panose="00000900000000000000"/>
            </a:endParaRPr>
          </a:p>
        </p:txBody>
      </p:sp>
      <p:sp>
        <p:nvSpPr>
          <p:cNvPr id="29" name="TextBox 29"/>
          <p:cNvSpPr txBox="1"/>
          <p:nvPr/>
        </p:nvSpPr>
        <p:spPr>
          <a:xfrm>
            <a:off x="12889445" y="6107287"/>
            <a:ext cx="3486384"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محمد جودت السيد عوض</a:t>
            </a:r>
            <a:endParaRPr lang="ar-EG" altLang="en-US" sz="2850">
              <a:solidFill>
                <a:srgbClr val="FFFFFF"/>
              </a:solidFill>
              <a:latin typeface="Arial" panose="020B0604020202020204" pitchFamily="34" charset="0"/>
              <a:cs typeface="Arial" panose="020B0604020202020204" pitchFamily="34" charset="0"/>
            </a:endParaRPr>
          </a:p>
        </p:txBody>
      </p:sp>
      <p:sp>
        <p:nvSpPr>
          <p:cNvPr id="30" name="TextBox 30"/>
          <p:cNvSpPr txBox="1"/>
          <p:nvPr/>
        </p:nvSpPr>
        <p:spPr>
          <a:xfrm>
            <a:off x="9468209" y="6107287"/>
            <a:ext cx="3113673"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21، جروب:  6</a:t>
            </a:r>
            <a:endParaRPr lang="en-US" sz="2850">
              <a:solidFill>
                <a:srgbClr val="FFFFFF"/>
              </a:solidFill>
              <a:cs typeface="Canva Sans" panose="020B0503030501040103"/>
            </a:endParaRPr>
          </a:p>
        </p:txBody>
      </p:sp>
      <p:sp>
        <p:nvSpPr>
          <p:cNvPr id="31" name="AutoShape 31"/>
          <p:cNvSpPr/>
          <p:nvPr/>
        </p:nvSpPr>
        <p:spPr>
          <a:xfrm flipV="1">
            <a:off x="9468802" y="6693846"/>
            <a:ext cx="7790228" cy="15783"/>
          </a:xfrm>
          <a:prstGeom prst="line">
            <a:avLst/>
          </a:prstGeom>
          <a:ln w="38100" cap="flat">
            <a:solidFill>
              <a:srgbClr val="FFFFFF"/>
            </a:solidFill>
            <a:prstDash val="solid"/>
            <a:headEnd type="none" w="sm" len="sm"/>
            <a:tailEnd type="none" w="sm" len="sm"/>
          </a:ln>
        </p:spPr>
      </p:sp>
      <p:sp>
        <p:nvSpPr>
          <p:cNvPr id="32" name="TextBox 32"/>
          <p:cNvSpPr txBox="1"/>
          <p:nvPr/>
        </p:nvSpPr>
        <p:spPr>
          <a:xfrm>
            <a:off x="16575402" y="6915667"/>
            <a:ext cx="683589"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08</a:t>
            </a:r>
            <a:endParaRPr lang="en-US" sz="3595">
              <a:solidFill>
                <a:srgbClr val="FFFFFF"/>
              </a:solidFill>
              <a:latin typeface="Telegraf Medium Bold" panose="00000900000000000000"/>
            </a:endParaRPr>
          </a:p>
        </p:txBody>
      </p:sp>
      <p:sp>
        <p:nvSpPr>
          <p:cNvPr id="33" name="TextBox 33"/>
          <p:cNvSpPr txBox="1"/>
          <p:nvPr/>
        </p:nvSpPr>
        <p:spPr>
          <a:xfrm>
            <a:off x="12889406" y="6972817"/>
            <a:ext cx="3486384"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فارس محمد زكي الشرشابي</a:t>
            </a:r>
            <a:endParaRPr lang="ar-EG" altLang="en-US" sz="2850">
              <a:solidFill>
                <a:srgbClr val="FFFFFF"/>
              </a:solidFill>
              <a:latin typeface="Arial" panose="020B0604020202020204" pitchFamily="34" charset="0"/>
              <a:cs typeface="Arial" panose="020B0604020202020204" pitchFamily="34" charset="0"/>
            </a:endParaRPr>
          </a:p>
        </p:txBody>
      </p:sp>
      <p:sp>
        <p:nvSpPr>
          <p:cNvPr id="34" name="TextBox 34"/>
          <p:cNvSpPr txBox="1"/>
          <p:nvPr/>
        </p:nvSpPr>
        <p:spPr>
          <a:xfrm>
            <a:off x="9468170" y="6972817"/>
            <a:ext cx="3113673"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18، جروب:  5</a:t>
            </a:r>
            <a:endParaRPr lang="en-US" sz="2850">
              <a:solidFill>
                <a:srgbClr val="FFFFFF"/>
              </a:solidFill>
              <a:cs typeface="Canva Sans" panose="020B0503030501040103"/>
            </a:endParaRPr>
          </a:p>
        </p:txBody>
      </p:sp>
      <p:sp>
        <p:nvSpPr>
          <p:cNvPr id="35" name="AutoShape 35"/>
          <p:cNvSpPr/>
          <p:nvPr/>
        </p:nvSpPr>
        <p:spPr>
          <a:xfrm flipV="1">
            <a:off x="9468764" y="7559376"/>
            <a:ext cx="7790228" cy="15783"/>
          </a:xfrm>
          <a:prstGeom prst="line">
            <a:avLst/>
          </a:prstGeom>
          <a:ln w="38100" cap="flat">
            <a:solidFill>
              <a:srgbClr val="FFFFFF"/>
            </a:solidFill>
            <a:prstDash val="solid"/>
            <a:headEnd type="none" w="sm" len="sm"/>
            <a:tailEnd type="none" w="sm" len="sm"/>
          </a:ln>
        </p:spPr>
      </p:sp>
      <p:sp>
        <p:nvSpPr>
          <p:cNvPr id="36" name="TextBox 36"/>
          <p:cNvSpPr txBox="1"/>
          <p:nvPr/>
        </p:nvSpPr>
        <p:spPr>
          <a:xfrm>
            <a:off x="16575402" y="7781197"/>
            <a:ext cx="683550"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09</a:t>
            </a:r>
            <a:endParaRPr lang="en-US" sz="3595">
              <a:solidFill>
                <a:srgbClr val="FFFFFF"/>
              </a:solidFill>
              <a:latin typeface="Telegraf Medium Bold" panose="00000900000000000000"/>
            </a:endParaRPr>
          </a:p>
        </p:txBody>
      </p:sp>
      <p:sp>
        <p:nvSpPr>
          <p:cNvPr id="37" name="TextBox 37"/>
          <p:cNvSpPr txBox="1"/>
          <p:nvPr/>
        </p:nvSpPr>
        <p:spPr>
          <a:xfrm>
            <a:off x="12889367" y="7838347"/>
            <a:ext cx="3486384"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rPr>
              <a:t>عمرو السيد احمد النشار</a:t>
            </a:r>
            <a:r>
              <a:rPr lang="ar-EG" altLang="en-US" sz="2850">
                <a:solidFill>
                  <a:srgbClr val="FFFFFF"/>
                </a:solidFill>
                <a:cs typeface="Canva Sans" panose="020B0503030501040103"/>
              </a:rPr>
              <a:t> </a:t>
            </a:r>
            <a:endParaRPr lang="ar-EG" altLang="en-US" sz="2850">
              <a:solidFill>
                <a:srgbClr val="FFFFFF"/>
              </a:solidFill>
              <a:cs typeface="Canva Sans" panose="020B0503030501040103"/>
            </a:endParaRPr>
          </a:p>
        </p:txBody>
      </p:sp>
      <p:sp>
        <p:nvSpPr>
          <p:cNvPr id="38" name="TextBox 38"/>
          <p:cNvSpPr txBox="1"/>
          <p:nvPr/>
        </p:nvSpPr>
        <p:spPr>
          <a:xfrm>
            <a:off x="9468131" y="7838347"/>
            <a:ext cx="3113673"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17، جروب:  5</a:t>
            </a:r>
            <a:endParaRPr lang="en-US" sz="2850">
              <a:solidFill>
                <a:srgbClr val="FFFFFF"/>
              </a:solidFill>
              <a:cs typeface="Canva Sans" panose="020B0503030501040103"/>
            </a:endParaRPr>
          </a:p>
        </p:txBody>
      </p:sp>
      <p:sp>
        <p:nvSpPr>
          <p:cNvPr id="39" name="AutoShape 39"/>
          <p:cNvSpPr/>
          <p:nvPr/>
        </p:nvSpPr>
        <p:spPr>
          <a:xfrm flipV="1">
            <a:off x="9468725" y="8424906"/>
            <a:ext cx="7790228" cy="15783"/>
          </a:xfrm>
          <a:prstGeom prst="line">
            <a:avLst/>
          </a:prstGeom>
          <a:ln w="38100" cap="flat">
            <a:solidFill>
              <a:srgbClr val="FFFFFF"/>
            </a:solidFill>
            <a:prstDash val="solid"/>
            <a:headEnd type="none" w="sm" len="sm"/>
            <a:tailEnd type="none" w="sm" len="sm"/>
          </a:ln>
        </p:spPr>
      </p:sp>
      <p:sp>
        <p:nvSpPr>
          <p:cNvPr id="40" name="TextBox 40"/>
          <p:cNvSpPr txBox="1"/>
          <p:nvPr/>
        </p:nvSpPr>
        <p:spPr>
          <a:xfrm>
            <a:off x="16683870" y="8646727"/>
            <a:ext cx="575044" cy="643709"/>
          </a:xfrm>
          <a:prstGeom prst="rect">
            <a:avLst/>
          </a:prstGeom>
        </p:spPr>
        <p:txBody>
          <a:bodyPr lIns="0" tIns="0" rIns="0" bIns="0" rtlCol="0" anchor="t">
            <a:spAutoFit/>
          </a:bodyPr>
          <a:lstStyle/>
          <a:p>
            <a:pPr algn="ctr">
              <a:lnSpc>
                <a:spcPts val="5035"/>
              </a:lnSpc>
              <a:spcBef>
                <a:spcPct val="0"/>
              </a:spcBef>
            </a:pPr>
            <a:r>
              <a:rPr lang="en-US" sz="3595">
                <a:solidFill>
                  <a:srgbClr val="FFFFFF"/>
                </a:solidFill>
                <a:latin typeface="Telegraf Medium Bold" panose="00000900000000000000"/>
              </a:rPr>
              <a:t>10</a:t>
            </a:r>
            <a:endParaRPr lang="en-US" sz="3595">
              <a:solidFill>
                <a:srgbClr val="FFFFFF"/>
              </a:solidFill>
              <a:latin typeface="Telegraf Medium Bold" panose="00000900000000000000"/>
            </a:endParaRPr>
          </a:p>
        </p:txBody>
      </p:sp>
      <p:sp>
        <p:nvSpPr>
          <p:cNvPr id="41" name="TextBox 41"/>
          <p:cNvSpPr txBox="1"/>
          <p:nvPr/>
        </p:nvSpPr>
        <p:spPr>
          <a:xfrm>
            <a:off x="12732484" y="8703877"/>
            <a:ext cx="3486384"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احمد حسن ابراهيم سليم</a:t>
            </a:r>
            <a:endParaRPr lang="en-US" sz="2850">
              <a:solidFill>
                <a:srgbClr val="FFFFFF"/>
              </a:solidFill>
              <a:cs typeface="Canva Sans" panose="020B0503030501040103"/>
            </a:endParaRPr>
          </a:p>
        </p:txBody>
      </p:sp>
      <p:sp>
        <p:nvSpPr>
          <p:cNvPr id="42" name="TextBox 42"/>
          <p:cNvSpPr txBox="1"/>
          <p:nvPr/>
        </p:nvSpPr>
        <p:spPr>
          <a:xfrm>
            <a:off x="9468093" y="8703877"/>
            <a:ext cx="3113673" cy="511175"/>
          </a:xfrm>
          <a:prstGeom prst="rect">
            <a:avLst/>
          </a:prstGeom>
        </p:spPr>
        <p:txBody>
          <a:bodyPr lIns="0" tIns="0" rIns="0" bIns="0" rtlCol="0" anchor="t">
            <a:spAutoFit/>
          </a:bodyPr>
          <a:lstStyle/>
          <a:p>
            <a:pPr algn="ctr">
              <a:lnSpc>
                <a:spcPts val="3990"/>
              </a:lnSpc>
            </a:pPr>
            <a:r>
              <a:rPr lang="ar-EG" altLang="en-US" sz="2850">
                <a:solidFill>
                  <a:srgbClr val="FFFFFF"/>
                </a:solidFill>
                <a:latin typeface="Arial" panose="020B0604020202020204" pitchFamily="34" charset="0"/>
                <a:cs typeface="Arial" panose="020B0604020202020204" pitchFamily="34" charset="0"/>
                <a:sym typeface="+mn-ea"/>
              </a:rPr>
              <a:t>سكشن : 2، جروب:  1</a:t>
            </a:r>
            <a:endParaRPr lang="en-US" sz="2850">
              <a:solidFill>
                <a:srgbClr val="FFFFFF"/>
              </a:solidFill>
              <a:cs typeface="Canva Sans" panose="020B0503030501040103"/>
            </a:endParaRPr>
          </a:p>
        </p:txBody>
      </p:sp>
      <p:sp>
        <p:nvSpPr>
          <p:cNvPr id="43" name="AutoShape 43"/>
          <p:cNvSpPr/>
          <p:nvPr/>
        </p:nvSpPr>
        <p:spPr>
          <a:xfrm flipV="1">
            <a:off x="9468687" y="9290436"/>
            <a:ext cx="7790228" cy="15783"/>
          </a:xfrm>
          <a:prstGeom prst="line">
            <a:avLst/>
          </a:prstGeom>
          <a:ln w="38100" cap="flat">
            <a:solidFill>
              <a:srgbClr val="FFF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4724666" y="647525"/>
            <a:ext cx="13610682" cy="10888545"/>
          </a:xfrm>
          <a:prstGeom prst="rect">
            <a:avLst/>
          </a:prstGeom>
        </p:spPr>
      </p:pic>
      <p:grpSp>
        <p:nvGrpSpPr>
          <p:cNvPr id="3" name="Group 3"/>
          <p:cNvGrpSpPr/>
          <p:nvPr/>
        </p:nvGrpSpPr>
        <p:grpSpPr>
          <a:xfrm rot="0">
            <a:off x="9556141" y="1190245"/>
            <a:ext cx="791336" cy="791336"/>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5" name="TextBox 5"/>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03</a:t>
              </a:r>
              <a:endParaRPr lang="en-US" sz="2500">
                <a:solidFill>
                  <a:srgbClr val="FFFFFF"/>
                </a:solidFill>
                <a:latin typeface="Telegraf Medium Bold" panose="00000900000000000000"/>
              </a:endParaRPr>
            </a:p>
          </p:txBody>
        </p:sp>
      </p:grpSp>
      <p:grpSp>
        <p:nvGrpSpPr>
          <p:cNvPr id="6" name="Group 6"/>
          <p:cNvGrpSpPr/>
          <p:nvPr/>
        </p:nvGrpSpPr>
        <p:grpSpPr>
          <a:xfrm rot="0">
            <a:off x="9556141" y="2252854"/>
            <a:ext cx="791336" cy="791336"/>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8" name="TextBox 8"/>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04</a:t>
              </a:r>
              <a:endParaRPr lang="en-US" sz="2500">
                <a:solidFill>
                  <a:srgbClr val="FFFFFF"/>
                </a:solidFill>
                <a:latin typeface="Telegraf Medium Bold" panose="00000900000000000000"/>
              </a:endParaRPr>
            </a:p>
          </p:txBody>
        </p:sp>
      </p:grpSp>
      <p:grpSp>
        <p:nvGrpSpPr>
          <p:cNvPr id="9" name="Group 9"/>
          <p:cNvGrpSpPr/>
          <p:nvPr/>
        </p:nvGrpSpPr>
        <p:grpSpPr>
          <a:xfrm rot="0">
            <a:off x="9556141" y="3315463"/>
            <a:ext cx="791336" cy="791336"/>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05</a:t>
              </a:r>
              <a:endParaRPr lang="en-US" sz="2500">
                <a:solidFill>
                  <a:srgbClr val="FFFFFF"/>
                </a:solidFill>
                <a:latin typeface="Telegraf Medium Bold" panose="00000900000000000000"/>
              </a:endParaRPr>
            </a:p>
          </p:txBody>
        </p:sp>
      </p:grpSp>
      <p:grpSp>
        <p:nvGrpSpPr>
          <p:cNvPr id="12" name="Group 12"/>
          <p:cNvGrpSpPr/>
          <p:nvPr/>
        </p:nvGrpSpPr>
        <p:grpSpPr>
          <a:xfrm rot="0">
            <a:off x="9556141" y="4378072"/>
            <a:ext cx="791336" cy="791336"/>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06</a:t>
              </a:r>
              <a:endParaRPr lang="en-US" sz="2500">
                <a:solidFill>
                  <a:srgbClr val="FFFFFF"/>
                </a:solidFill>
                <a:latin typeface="Telegraf Medium Bold" panose="00000900000000000000"/>
              </a:endParaRPr>
            </a:p>
          </p:txBody>
        </p:sp>
      </p:grpSp>
      <p:grpSp>
        <p:nvGrpSpPr>
          <p:cNvPr id="15" name="Group 15"/>
          <p:cNvGrpSpPr/>
          <p:nvPr/>
        </p:nvGrpSpPr>
        <p:grpSpPr>
          <a:xfrm rot="0">
            <a:off x="9556141" y="5440681"/>
            <a:ext cx="791336" cy="791336"/>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17" name="TextBox 17"/>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07</a:t>
              </a:r>
              <a:endParaRPr lang="en-US" sz="2500">
                <a:solidFill>
                  <a:srgbClr val="FFFFFF"/>
                </a:solidFill>
                <a:latin typeface="Telegraf Medium Bold" panose="00000900000000000000"/>
              </a:endParaRPr>
            </a:p>
          </p:txBody>
        </p:sp>
      </p:grpSp>
      <p:grpSp>
        <p:nvGrpSpPr>
          <p:cNvPr id="18" name="Group 18"/>
          <p:cNvGrpSpPr/>
          <p:nvPr/>
        </p:nvGrpSpPr>
        <p:grpSpPr>
          <a:xfrm rot="0">
            <a:off x="9556141" y="6503290"/>
            <a:ext cx="791336" cy="791336"/>
            <a:chOff x="0" y="0"/>
            <a:chExt cx="812800" cy="812800"/>
          </a:xfrm>
        </p:grpSpPr>
        <p:sp>
          <p:nvSpPr>
            <p:cNvPr id="19" name="Freeform 1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08</a:t>
              </a:r>
              <a:endParaRPr lang="en-US" sz="2500">
                <a:solidFill>
                  <a:srgbClr val="FFFFFF"/>
                </a:solidFill>
                <a:latin typeface="Telegraf Medium Bold" panose="00000900000000000000"/>
              </a:endParaRPr>
            </a:p>
          </p:txBody>
        </p:sp>
      </p:grpSp>
      <p:sp>
        <p:nvSpPr>
          <p:cNvPr id="21" name="TextBox 21"/>
          <p:cNvSpPr txBox="1"/>
          <p:nvPr/>
        </p:nvSpPr>
        <p:spPr>
          <a:xfrm>
            <a:off x="1028700" y="4544054"/>
            <a:ext cx="7301056" cy="1656092"/>
          </a:xfrm>
          <a:prstGeom prst="rect">
            <a:avLst/>
          </a:prstGeom>
        </p:spPr>
        <p:txBody>
          <a:bodyPr lIns="0" tIns="0" rIns="0" bIns="0" rtlCol="0" anchor="t">
            <a:spAutoFit/>
          </a:bodyPr>
          <a:lstStyle/>
          <a:p>
            <a:pPr>
              <a:lnSpc>
                <a:spcPts val="11815"/>
              </a:lnSpc>
            </a:pPr>
            <a:r>
              <a:rPr lang="en-US" sz="13900" spc="-695">
                <a:solidFill>
                  <a:srgbClr val="FFFFFF"/>
                </a:solidFill>
                <a:latin typeface="Gagalin" panose="00000500000000000000"/>
              </a:rPr>
              <a:t>Contents</a:t>
            </a:r>
            <a:endParaRPr lang="en-US" sz="13900" spc="-695">
              <a:solidFill>
                <a:srgbClr val="FFFFFF"/>
              </a:solidFill>
              <a:latin typeface="Gagalin" panose="00000500000000000000"/>
            </a:endParaRPr>
          </a:p>
        </p:txBody>
      </p:sp>
      <p:graphicFrame>
        <p:nvGraphicFramePr>
          <p:cNvPr id="22" name="Table 22"/>
          <p:cNvGraphicFramePr>
            <a:graphicFrameLocks noGrp="1"/>
          </p:cNvGraphicFramePr>
          <p:nvPr/>
        </p:nvGraphicFramePr>
        <p:xfrm>
          <a:off x="10636185" y="1028700"/>
          <a:ext cx="6327865" cy="1114425"/>
        </p:xfrm>
        <a:graphic>
          <a:graphicData uri="http://schemas.openxmlformats.org/drawingml/2006/table">
            <a:tbl>
              <a:tblPr/>
              <a:tblGrid>
                <a:gridCol w="5502450"/>
              </a:tblGrid>
              <a:tr h="1114425">
                <a:tc>
                  <a:txBody>
                    <a:bodyPr rtlCol="0"/>
                    <a:lstStyle/>
                    <a:p>
                      <a:pPr algn="l">
                        <a:lnSpc>
                          <a:spcPts val="4900"/>
                        </a:lnSpc>
                        <a:defRPr/>
                      </a:pPr>
                      <a:r>
                        <a:rPr lang="en-US" sz="3500">
                          <a:solidFill>
                            <a:srgbClr val="FFFFFF"/>
                          </a:solidFill>
                          <a:latin typeface="Garet"/>
                        </a:rPr>
                        <a:t>Introduction</a:t>
                      </a:r>
                      <a:endParaRPr lang="en-US" sz="1100"/>
                    </a:p>
                  </a:txBody>
                  <a:tcPr marL="190500" marR="190500" marT="190500" marB="190500" anchor="t">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graphicFrame>
        <p:nvGraphicFramePr>
          <p:cNvPr id="23" name="Table 23"/>
          <p:cNvGraphicFramePr>
            <a:graphicFrameLocks noGrp="1"/>
          </p:cNvGraphicFramePr>
          <p:nvPr/>
        </p:nvGraphicFramePr>
        <p:xfrm>
          <a:off x="10636185" y="2058254"/>
          <a:ext cx="6327865" cy="1120778"/>
        </p:xfrm>
        <a:graphic>
          <a:graphicData uri="http://schemas.openxmlformats.org/drawingml/2006/table">
            <a:tbl>
              <a:tblPr/>
              <a:tblGrid>
                <a:gridCol w="5502450"/>
              </a:tblGrid>
              <a:tr h="1120778">
                <a:tc>
                  <a:txBody>
                    <a:bodyPr rtlCol="0"/>
                    <a:lstStyle/>
                    <a:p>
                      <a:pPr algn="l">
                        <a:lnSpc>
                          <a:spcPts val="4900"/>
                        </a:lnSpc>
                        <a:defRPr/>
                      </a:pPr>
                      <a:r>
                        <a:rPr lang="en-US" sz="3500">
                          <a:solidFill>
                            <a:srgbClr val="FFFFFF"/>
                          </a:solidFill>
                          <a:latin typeface="Garet"/>
                        </a:rPr>
                        <a:t>Applications</a:t>
                      </a:r>
                      <a:endParaRPr lang="en-US" sz="1100"/>
                    </a:p>
                  </a:txBody>
                  <a:tcPr marL="190500" marR="190500" marT="190500" marB="190500" anchor="t">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graphicFrame>
        <p:nvGraphicFramePr>
          <p:cNvPr id="24" name="Table 24"/>
          <p:cNvGraphicFramePr>
            <a:graphicFrameLocks noGrp="1"/>
          </p:cNvGraphicFramePr>
          <p:nvPr/>
        </p:nvGraphicFramePr>
        <p:xfrm>
          <a:off x="10636185" y="3179032"/>
          <a:ext cx="6327865" cy="1117601"/>
        </p:xfrm>
        <a:graphic>
          <a:graphicData uri="http://schemas.openxmlformats.org/drawingml/2006/table">
            <a:tbl>
              <a:tblPr/>
              <a:tblGrid>
                <a:gridCol w="5502450"/>
              </a:tblGrid>
              <a:tr h="1117601">
                <a:tc>
                  <a:txBody>
                    <a:bodyPr rtlCol="0"/>
                    <a:lstStyle/>
                    <a:p>
                      <a:pPr algn="l">
                        <a:lnSpc>
                          <a:spcPts val="4900"/>
                        </a:lnSpc>
                        <a:defRPr/>
                      </a:pPr>
                      <a:r>
                        <a:rPr lang="en-US" sz="3500">
                          <a:solidFill>
                            <a:srgbClr val="FFFFFF"/>
                          </a:solidFill>
                          <a:latin typeface="Garet"/>
                        </a:rPr>
                        <a:t>Advantages</a:t>
                      </a:r>
                      <a:endParaRPr lang="en-US" sz="1100"/>
                    </a:p>
                  </a:txBody>
                  <a:tcPr marL="190500" marR="190500" marT="190500" marB="190500" anchor="t">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graphicFrame>
        <p:nvGraphicFramePr>
          <p:cNvPr id="25" name="Table 25"/>
          <p:cNvGraphicFramePr>
            <a:graphicFrameLocks noGrp="1"/>
          </p:cNvGraphicFramePr>
          <p:nvPr/>
        </p:nvGraphicFramePr>
        <p:xfrm>
          <a:off x="10636185" y="4186649"/>
          <a:ext cx="6327865" cy="1114425"/>
        </p:xfrm>
        <a:graphic>
          <a:graphicData uri="http://schemas.openxmlformats.org/drawingml/2006/table">
            <a:tbl>
              <a:tblPr/>
              <a:tblGrid>
                <a:gridCol w="5502450"/>
              </a:tblGrid>
              <a:tr h="1114425">
                <a:tc>
                  <a:txBody>
                    <a:bodyPr rtlCol="0"/>
                    <a:lstStyle/>
                    <a:p>
                      <a:pPr algn="l">
                        <a:lnSpc>
                          <a:spcPts val="4900"/>
                        </a:lnSpc>
                        <a:defRPr/>
                      </a:pPr>
                      <a:r>
                        <a:rPr lang="en-US" sz="3500">
                          <a:solidFill>
                            <a:srgbClr val="FFFFFF"/>
                          </a:solidFill>
                          <a:latin typeface="Garet"/>
                        </a:rPr>
                        <a:t>Components</a:t>
                      </a:r>
                      <a:endParaRPr lang="en-US" sz="1100"/>
                    </a:p>
                  </a:txBody>
                  <a:tcPr marL="190500" marR="190500" marT="190500" marB="190500" anchor="t">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graphicFrame>
        <p:nvGraphicFramePr>
          <p:cNvPr id="26" name="Table 26"/>
          <p:cNvGraphicFramePr>
            <a:graphicFrameLocks noGrp="1"/>
          </p:cNvGraphicFramePr>
          <p:nvPr/>
        </p:nvGraphicFramePr>
        <p:xfrm>
          <a:off x="10636185" y="6232017"/>
          <a:ext cx="6327865" cy="1117601"/>
        </p:xfrm>
        <a:graphic>
          <a:graphicData uri="http://schemas.openxmlformats.org/drawingml/2006/table">
            <a:tbl>
              <a:tblPr/>
              <a:tblGrid>
                <a:gridCol w="5502450"/>
              </a:tblGrid>
              <a:tr h="1117601">
                <a:tc>
                  <a:txBody>
                    <a:bodyPr rtlCol="0"/>
                    <a:lstStyle/>
                    <a:p>
                      <a:pPr algn="l">
                        <a:lnSpc>
                          <a:spcPts val="4900"/>
                        </a:lnSpc>
                        <a:defRPr/>
                      </a:pPr>
                      <a:r>
                        <a:rPr lang="en-US" sz="3500">
                          <a:solidFill>
                            <a:srgbClr val="FFFFFF"/>
                          </a:solidFill>
                          <a:latin typeface="Garet"/>
                        </a:rPr>
                        <a:t>Implementation</a:t>
                      </a:r>
                      <a:endParaRPr lang="en-US" sz="1100"/>
                    </a:p>
                  </a:txBody>
                  <a:tcPr marL="190500" marR="190500" marT="190500" marB="190500" anchor="t">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graphicFrame>
        <p:nvGraphicFramePr>
          <p:cNvPr id="27" name="Table 27"/>
          <p:cNvGraphicFramePr>
            <a:graphicFrameLocks noGrp="1"/>
          </p:cNvGraphicFramePr>
          <p:nvPr/>
        </p:nvGraphicFramePr>
        <p:xfrm>
          <a:off x="10636185" y="7349618"/>
          <a:ext cx="6327865" cy="1123954"/>
        </p:xfrm>
        <a:graphic>
          <a:graphicData uri="http://schemas.openxmlformats.org/drawingml/2006/table">
            <a:tbl>
              <a:tblPr/>
              <a:tblGrid>
                <a:gridCol w="5502450"/>
              </a:tblGrid>
              <a:tr h="1123954">
                <a:tc>
                  <a:txBody>
                    <a:bodyPr rtlCol="0"/>
                    <a:lstStyle/>
                    <a:p>
                      <a:pPr algn="l">
                        <a:lnSpc>
                          <a:spcPts val="4900"/>
                        </a:lnSpc>
                        <a:defRPr/>
                      </a:pPr>
                      <a:r>
                        <a:rPr lang="en-US" sz="3500">
                          <a:solidFill>
                            <a:srgbClr val="FFFFFF"/>
                          </a:solidFill>
                          <a:latin typeface="Garet"/>
                        </a:rPr>
                        <a:t>Conclusion</a:t>
                      </a:r>
                      <a:endParaRPr lang="en-US" sz="1100"/>
                    </a:p>
                  </a:txBody>
                  <a:tcPr marL="190500" marR="190500" marT="190500" marB="190500" anchor="t">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grpSp>
        <p:nvGrpSpPr>
          <p:cNvPr id="28" name="Group 28"/>
          <p:cNvGrpSpPr/>
          <p:nvPr/>
        </p:nvGrpSpPr>
        <p:grpSpPr>
          <a:xfrm rot="0">
            <a:off x="9556141" y="7561326"/>
            <a:ext cx="791336" cy="791336"/>
            <a:chOff x="0" y="0"/>
            <a:chExt cx="812800" cy="812800"/>
          </a:xfrm>
        </p:grpSpPr>
        <p:sp>
          <p:nvSpPr>
            <p:cNvPr id="29" name="Freeform 2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09</a:t>
              </a:r>
              <a:endParaRPr lang="en-US" sz="2500">
                <a:solidFill>
                  <a:srgbClr val="FFFFFF"/>
                </a:solidFill>
                <a:latin typeface="Telegraf Medium Bold" panose="00000900000000000000"/>
              </a:endParaRPr>
            </a:p>
          </p:txBody>
        </p:sp>
      </p:grpSp>
      <p:graphicFrame>
        <p:nvGraphicFramePr>
          <p:cNvPr id="31" name="Table 31"/>
          <p:cNvGraphicFramePr>
            <a:graphicFrameLocks noGrp="1"/>
          </p:cNvGraphicFramePr>
          <p:nvPr/>
        </p:nvGraphicFramePr>
        <p:xfrm>
          <a:off x="10636185" y="5279137"/>
          <a:ext cx="6327865" cy="1114425"/>
        </p:xfrm>
        <a:graphic>
          <a:graphicData uri="http://schemas.openxmlformats.org/drawingml/2006/table">
            <a:tbl>
              <a:tblPr/>
              <a:tblGrid>
                <a:gridCol w="5502450"/>
              </a:tblGrid>
              <a:tr h="1114425">
                <a:tc>
                  <a:txBody>
                    <a:bodyPr rtlCol="0"/>
                    <a:lstStyle/>
                    <a:p>
                      <a:pPr algn="l">
                        <a:lnSpc>
                          <a:spcPts val="4900"/>
                        </a:lnSpc>
                        <a:defRPr/>
                      </a:pPr>
                      <a:r>
                        <a:rPr lang="en-US" sz="3500">
                          <a:solidFill>
                            <a:srgbClr val="FFFFFF"/>
                          </a:solidFill>
                          <a:latin typeface="Garet"/>
                        </a:rPr>
                        <a:t>How It Works</a:t>
                      </a:r>
                      <a:endParaRPr lang="en-US" sz="1100"/>
                    </a:p>
                  </a:txBody>
                  <a:tcPr marL="190500" marR="190500" marT="190500" marB="190500" anchor="t">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graphicFrame>
        <p:nvGraphicFramePr>
          <p:cNvPr id="32" name="Table 32"/>
          <p:cNvGraphicFramePr>
            <a:graphicFrameLocks noGrp="1"/>
          </p:cNvGraphicFramePr>
          <p:nvPr/>
        </p:nvGraphicFramePr>
        <p:xfrm>
          <a:off x="10636185" y="8438387"/>
          <a:ext cx="6327865" cy="1123954"/>
        </p:xfrm>
        <a:graphic>
          <a:graphicData uri="http://schemas.openxmlformats.org/drawingml/2006/table">
            <a:tbl>
              <a:tblPr/>
              <a:tblGrid>
                <a:gridCol w="5502450"/>
              </a:tblGrid>
              <a:tr h="1123954">
                <a:tc>
                  <a:txBody>
                    <a:bodyPr rtlCol="0"/>
                    <a:lstStyle/>
                    <a:p>
                      <a:pPr algn="l">
                        <a:lnSpc>
                          <a:spcPts val="4900"/>
                        </a:lnSpc>
                        <a:defRPr/>
                      </a:pPr>
                      <a:r>
                        <a:rPr lang="en-US" sz="3500">
                          <a:solidFill>
                            <a:srgbClr val="FFFFFF"/>
                          </a:solidFill>
                          <a:latin typeface="Garet"/>
                        </a:rPr>
                        <a:t>Team Members</a:t>
                      </a:r>
                      <a:endParaRPr lang="en-US" sz="1100"/>
                    </a:p>
                  </a:txBody>
                  <a:tcPr marL="190500" marR="190500" marT="190500" marB="190500" anchor="t">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r>
            </a:tbl>
          </a:graphicData>
        </a:graphic>
      </p:graphicFrame>
      <p:grpSp>
        <p:nvGrpSpPr>
          <p:cNvPr id="33" name="Group 33"/>
          <p:cNvGrpSpPr/>
          <p:nvPr/>
        </p:nvGrpSpPr>
        <p:grpSpPr>
          <a:xfrm rot="0">
            <a:off x="9556141" y="8650095"/>
            <a:ext cx="791336" cy="791336"/>
            <a:chOff x="0" y="0"/>
            <a:chExt cx="812800" cy="812800"/>
          </a:xfrm>
        </p:grpSpPr>
        <p:sp>
          <p:nvSpPr>
            <p:cNvPr id="34" name="Freeform 3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35" name="TextBox 35"/>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10</a:t>
              </a:r>
              <a:endParaRPr lang="en-US" sz="2500">
                <a:solidFill>
                  <a:srgbClr val="FFFFFF"/>
                </a:solidFill>
                <a:latin typeface="Telegraf Medium Bold" panose="0000090000000000000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33279" r="14944"/>
          <a:stretch>
            <a:fillRect/>
          </a:stretch>
        </p:blipFill>
        <p:spPr>
          <a:xfrm>
            <a:off x="9943092" y="-378865"/>
            <a:ext cx="8344908" cy="10665865"/>
          </a:xfrm>
          <a:prstGeom prst="rect">
            <a:avLst/>
          </a:prstGeom>
        </p:spPr>
      </p:pic>
      <p:pic>
        <p:nvPicPr>
          <p:cNvPr id="3" name="Picture 3"/>
          <p:cNvPicPr>
            <a:picLocks noChangeAspect="1"/>
          </p:cNvPicPr>
          <p:nvPr/>
        </p:nvPicPr>
        <p:blipFill>
          <a:blip r:embed="rId2">
            <a:alphaModFix amt="78000"/>
          </a:blip>
          <a:srcRect/>
          <a:stretch>
            <a:fillRect/>
          </a:stretch>
        </p:blipFill>
        <p:spPr>
          <a:xfrm>
            <a:off x="-265142" y="3527457"/>
            <a:ext cx="7607339" cy="7607339"/>
          </a:xfrm>
          <a:prstGeom prst="rect">
            <a:avLst/>
          </a:prstGeom>
        </p:spPr>
      </p:pic>
      <p:sp>
        <p:nvSpPr>
          <p:cNvPr id="4" name="TextBox 4"/>
          <p:cNvSpPr txBox="1"/>
          <p:nvPr/>
        </p:nvSpPr>
        <p:spPr>
          <a:xfrm>
            <a:off x="1386108" y="924441"/>
            <a:ext cx="9095289" cy="990021"/>
          </a:xfrm>
          <a:prstGeom prst="rect">
            <a:avLst/>
          </a:prstGeom>
        </p:spPr>
        <p:txBody>
          <a:bodyPr lIns="0" tIns="0" rIns="0" bIns="0" rtlCol="0" anchor="t">
            <a:spAutoFit/>
          </a:bodyPr>
          <a:lstStyle/>
          <a:p>
            <a:pPr>
              <a:lnSpc>
                <a:spcPts val="7700"/>
              </a:lnSpc>
            </a:pPr>
            <a:r>
              <a:rPr lang="en-US" sz="7000">
                <a:solidFill>
                  <a:srgbClr val="FFFFFF"/>
                </a:solidFill>
                <a:latin typeface="HK Grotesk Bold" panose="00000800000000000000"/>
              </a:rPr>
              <a:t>INTRODUCTION</a:t>
            </a:r>
            <a:endParaRPr lang="en-US" sz="7000">
              <a:solidFill>
                <a:srgbClr val="FFFFFF"/>
              </a:solidFill>
              <a:latin typeface="HK Grotesk Bold" panose="00000800000000000000"/>
            </a:endParaRPr>
          </a:p>
        </p:txBody>
      </p:sp>
      <p:sp>
        <p:nvSpPr>
          <p:cNvPr id="5" name="TextBox 5"/>
          <p:cNvSpPr txBox="1"/>
          <p:nvPr/>
        </p:nvSpPr>
        <p:spPr>
          <a:xfrm>
            <a:off x="1386108" y="2294378"/>
            <a:ext cx="7757892" cy="2659689"/>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Our project is a fingerprint-activated gate control system that allows authorized users to enter a secured area with the use of their unique fingerprint. The system uses an Arduino Uno board to control a servo motor that operates the gate.</a:t>
            </a:r>
            <a:endParaRPr lang="en-US" sz="2700">
              <a:solidFill>
                <a:srgbClr val="FFFFFF"/>
              </a:solidFill>
              <a:latin typeface="HK Grotesk Medium" panose="00000600000000000000"/>
            </a:endParaRPr>
          </a:p>
          <a:p>
            <a:pPr>
              <a:lnSpc>
                <a:spcPts val="351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4268913"/>
            <a:ext cx="10134247" cy="6756165"/>
          </a:xfrm>
          <a:prstGeom prst="rect">
            <a:avLst/>
          </a:prstGeom>
        </p:spPr>
      </p:pic>
      <p:grpSp>
        <p:nvGrpSpPr>
          <p:cNvPr id="3" name="Group 3"/>
          <p:cNvGrpSpPr/>
          <p:nvPr/>
        </p:nvGrpSpPr>
        <p:grpSpPr>
          <a:xfrm rot="0">
            <a:off x="10134247" y="1657908"/>
            <a:ext cx="6521227" cy="6971184"/>
            <a:chOff x="0" y="0"/>
            <a:chExt cx="8694970" cy="9294912"/>
          </a:xfrm>
        </p:grpSpPr>
        <p:sp>
          <p:nvSpPr>
            <p:cNvPr id="4" name="TextBox 4"/>
            <p:cNvSpPr txBox="1"/>
            <p:nvPr/>
          </p:nvSpPr>
          <p:spPr>
            <a:xfrm>
              <a:off x="0" y="66675"/>
              <a:ext cx="8694970" cy="1342252"/>
            </a:xfrm>
            <a:prstGeom prst="rect">
              <a:avLst/>
            </a:prstGeom>
          </p:spPr>
          <p:txBody>
            <a:bodyPr lIns="0" tIns="0" rIns="0" bIns="0" rtlCol="0" anchor="t">
              <a:spAutoFit/>
            </a:bodyPr>
            <a:lstStyle/>
            <a:p>
              <a:pPr>
                <a:lnSpc>
                  <a:spcPts val="7700"/>
                </a:lnSpc>
              </a:pPr>
              <a:r>
                <a:rPr lang="en-US" sz="7000">
                  <a:solidFill>
                    <a:srgbClr val="FFFFFF"/>
                  </a:solidFill>
                  <a:latin typeface="HK Grotesk Bold" panose="00000800000000000000"/>
                </a:rPr>
                <a:t>APPLICATIONS</a:t>
              </a:r>
              <a:endParaRPr lang="en-US" sz="7000">
                <a:solidFill>
                  <a:srgbClr val="FFFFFF"/>
                </a:solidFill>
                <a:latin typeface="HK Grotesk Bold" panose="00000800000000000000"/>
              </a:endParaRPr>
            </a:p>
          </p:txBody>
        </p:sp>
        <p:sp>
          <p:nvSpPr>
            <p:cNvPr id="5" name="TextBox 5"/>
            <p:cNvSpPr txBox="1"/>
            <p:nvPr/>
          </p:nvSpPr>
          <p:spPr>
            <a:xfrm>
              <a:off x="0" y="2204312"/>
              <a:ext cx="8694970" cy="7090599"/>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This project has several potential applications. It can be used to control access to restricted areas such as laboratories, offices, and data centers. It can also be used in parking garages, where authorized vehicles can enter and exit with ease, without the need for a physical ticket. Additionally, the system can be used in homes as a secure method of access control, replacing traditional keys or access codes.</a:t>
              </a:r>
              <a:endParaRPr lang="en-US" sz="2700">
                <a:solidFill>
                  <a:srgbClr val="FFFFFF"/>
                </a:solidFill>
                <a:latin typeface="HK Grotesk Medium" panose="00000600000000000000"/>
              </a:endParaRPr>
            </a:p>
            <a:p>
              <a:pPr>
                <a:lnSpc>
                  <a:spcPts val="3510"/>
                </a:lnSpc>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grpSp>
        <p:nvGrpSpPr>
          <p:cNvPr id="2" name="Group 2"/>
          <p:cNvGrpSpPr/>
          <p:nvPr/>
        </p:nvGrpSpPr>
        <p:grpSpPr>
          <a:xfrm rot="0">
            <a:off x="8951663" y="4191154"/>
            <a:ext cx="853404" cy="853404"/>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4" name="TextBox 4"/>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03</a:t>
              </a:r>
              <a:endParaRPr lang="en-US" sz="2500">
                <a:solidFill>
                  <a:srgbClr val="FFFFFF"/>
                </a:solidFill>
                <a:latin typeface="Telegraf Medium Bold" panose="00000900000000000000"/>
              </a:endParaRPr>
            </a:p>
          </p:txBody>
        </p:sp>
      </p:grpSp>
      <p:grpSp>
        <p:nvGrpSpPr>
          <p:cNvPr id="5" name="Group 5"/>
          <p:cNvGrpSpPr/>
          <p:nvPr/>
        </p:nvGrpSpPr>
        <p:grpSpPr>
          <a:xfrm rot="0">
            <a:off x="14254112" y="4191154"/>
            <a:ext cx="853404" cy="853404"/>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04</a:t>
              </a:r>
              <a:endParaRPr lang="en-US" sz="2500">
                <a:solidFill>
                  <a:srgbClr val="FFFFFF"/>
                </a:solidFill>
                <a:latin typeface="Telegraf Medium Bold" panose="00000900000000000000"/>
              </a:endParaRPr>
            </a:p>
          </p:txBody>
        </p:sp>
      </p:grpSp>
      <p:grpSp>
        <p:nvGrpSpPr>
          <p:cNvPr id="8" name="Group 8"/>
          <p:cNvGrpSpPr/>
          <p:nvPr/>
        </p:nvGrpSpPr>
        <p:grpSpPr>
          <a:xfrm rot="0">
            <a:off x="1663769" y="4191154"/>
            <a:ext cx="853404" cy="853404"/>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01</a:t>
              </a:r>
              <a:endParaRPr lang="en-US" sz="2500">
                <a:solidFill>
                  <a:srgbClr val="FFFFFF"/>
                </a:solidFill>
                <a:latin typeface="Telegraf Medium Bold" panose="00000900000000000000"/>
              </a:endParaRPr>
            </a:p>
          </p:txBody>
        </p:sp>
      </p:grpSp>
      <p:grpSp>
        <p:nvGrpSpPr>
          <p:cNvPr id="11" name="Group 11"/>
          <p:cNvGrpSpPr/>
          <p:nvPr/>
        </p:nvGrpSpPr>
        <p:grpSpPr>
          <a:xfrm rot="0">
            <a:off x="5307434" y="4191154"/>
            <a:ext cx="853404" cy="853404"/>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19050">
              <a:solidFill>
                <a:srgbClr val="FFFFFF"/>
              </a:solidFill>
            </a:ln>
          </p:spPr>
        </p:sp>
        <p:sp>
          <p:nvSpPr>
            <p:cNvPr id="13" name="TextBox 13"/>
            <p:cNvSpPr txBox="1"/>
            <p:nvPr/>
          </p:nvSpPr>
          <p:spPr>
            <a:xfrm>
              <a:off x="76200" y="0"/>
              <a:ext cx="660400" cy="736600"/>
            </a:xfrm>
            <a:prstGeom prst="rect">
              <a:avLst/>
            </a:prstGeom>
          </p:spPr>
          <p:txBody>
            <a:bodyPr lIns="50800" tIns="50800" rIns="50800" bIns="50800" rtlCol="0" anchor="ctr"/>
            <a:lstStyle/>
            <a:p>
              <a:pPr algn="ctr">
                <a:lnSpc>
                  <a:spcPts val="3500"/>
                </a:lnSpc>
              </a:pPr>
              <a:r>
                <a:rPr lang="en-US" sz="2500">
                  <a:solidFill>
                    <a:srgbClr val="FFFFFF"/>
                  </a:solidFill>
                  <a:latin typeface="Telegraf Medium Bold" panose="00000900000000000000"/>
                </a:rPr>
                <a:t>02</a:t>
              </a:r>
              <a:endParaRPr lang="en-US" sz="2500">
                <a:solidFill>
                  <a:srgbClr val="FFFFFF"/>
                </a:solidFill>
                <a:latin typeface="Telegraf Medium Bold" panose="00000900000000000000"/>
              </a:endParaRPr>
            </a:p>
          </p:txBody>
        </p:sp>
      </p:grpSp>
      <p:pic>
        <p:nvPicPr>
          <p:cNvPr id="14" name="Picture 1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8700" y="-220636"/>
            <a:ext cx="4114800" cy="4114800"/>
          </a:xfrm>
          <a:prstGeom prst="rect">
            <a:avLst/>
          </a:prstGeom>
        </p:spPr>
      </p:pic>
      <p:sp>
        <p:nvSpPr>
          <p:cNvPr id="15" name="TextBox 15"/>
          <p:cNvSpPr txBox="1"/>
          <p:nvPr/>
        </p:nvSpPr>
        <p:spPr>
          <a:xfrm>
            <a:off x="5036098" y="846744"/>
            <a:ext cx="10264276" cy="990021"/>
          </a:xfrm>
          <a:prstGeom prst="rect">
            <a:avLst/>
          </a:prstGeom>
        </p:spPr>
        <p:txBody>
          <a:bodyPr lIns="0" tIns="0" rIns="0" bIns="0" rtlCol="0" anchor="t">
            <a:spAutoFit/>
          </a:bodyPr>
          <a:lstStyle/>
          <a:p>
            <a:pPr>
              <a:lnSpc>
                <a:spcPts val="7700"/>
              </a:lnSpc>
            </a:pPr>
            <a:r>
              <a:rPr lang="en-US" sz="7000">
                <a:solidFill>
                  <a:srgbClr val="FFFFFF"/>
                </a:solidFill>
                <a:latin typeface="HK Grotesk Bold" panose="00000800000000000000"/>
              </a:rPr>
              <a:t>ADVANTAGES</a:t>
            </a:r>
            <a:endParaRPr lang="en-US" sz="7000">
              <a:solidFill>
                <a:srgbClr val="FFFFFF"/>
              </a:solidFill>
              <a:latin typeface="HK Grotesk Bold" panose="00000800000000000000"/>
            </a:endParaRPr>
          </a:p>
        </p:txBody>
      </p:sp>
      <p:sp>
        <p:nvSpPr>
          <p:cNvPr id="16" name="TextBox 16"/>
          <p:cNvSpPr txBox="1"/>
          <p:nvPr/>
        </p:nvSpPr>
        <p:spPr>
          <a:xfrm>
            <a:off x="5036098" y="1873149"/>
            <a:ext cx="6245698" cy="1771221"/>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a:t>
            </a:r>
            <a:r>
              <a:rPr lang="en-US" sz="2700">
                <a:solidFill>
                  <a:srgbClr val="FFFFFF"/>
                </a:solidFill>
                <a:latin typeface="HK Grotesk Medium" panose="00000600000000000000"/>
              </a:rPr>
              <a:t>e fingerprint-activated gate control system offers multiple advantages over traditional access control methods.</a:t>
            </a:r>
            <a:endParaRPr lang="en-US" sz="2700">
              <a:solidFill>
                <a:srgbClr val="FFFFFF"/>
              </a:solidFill>
              <a:latin typeface="HK Grotesk Medium" panose="00000600000000000000"/>
            </a:endParaRPr>
          </a:p>
          <a:p>
            <a:pPr>
              <a:lnSpc>
                <a:spcPts val="3510"/>
              </a:lnSpc>
            </a:pPr>
          </a:p>
        </p:txBody>
      </p:sp>
      <p:sp>
        <p:nvSpPr>
          <p:cNvPr id="17" name="TextBox 17"/>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panose="00000600000000000000"/>
              </a:rPr>
              <a:t>07</a:t>
            </a:r>
            <a:endParaRPr lang="en-US" sz="2500">
              <a:solidFill>
                <a:srgbClr val="FFFFFF"/>
              </a:solidFill>
              <a:latin typeface="HK Grotesk Medium" panose="00000600000000000000"/>
            </a:endParaRPr>
          </a:p>
        </p:txBody>
      </p:sp>
      <p:sp>
        <p:nvSpPr>
          <p:cNvPr id="18" name="TextBox 18"/>
          <p:cNvSpPr txBox="1"/>
          <p:nvPr/>
        </p:nvSpPr>
        <p:spPr>
          <a:xfrm>
            <a:off x="1028700" y="5379096"/>
            <a:ext cx="2976945" cy="3548157"/>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The system is highly secure since each person's fingerprint is unique, making it difficult to forge or replicate.</a:t>
            </a:r>
            <a:endParaRPr lang="en-US" sz="2700">
              <a:solidFill>
                <a:srgbClr val="FFFFFF"/>
              </a:solidFill>
              <a:latin typeface="HK Grotesk Medium" panose="00000600000000000000"/>
            </a:endParaRPr>
          </a:p>
          <a:p>
            <a:pPr>
              <a:lnSpc>
                <a:spcPts val="3510"/>
              </a:lnSpc>
            </a:pPr>
          </a:p>
        </p:txBody>
      </p:sp>
      <p:sp>
        <p:nvSpPr>
          <p:cNvPr id="19" name="TextBox 19"/>
          <p:cNvSpPr txBox="1"/>
          <p:nvPr/>
        </p:nvSpPr>
        <p:spPr>
          <a:xfrm>
            <a:off x="4519995" y="5379096"/>
            <a:ext cx="2729140" cy="3548157"/>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I</a:t>
            </a:r>
            <a:r>
              <a:rPr lang="en-US" sz="2700">
                <a:solidFill>
                  <a:srgbClr val="FFFFFF"/>
                </a:solidFill>
                <a:latin typeface="HK Grotesk Medium" panose="00000600000000000000"/>
              </a:rPr>
              <a:t>t is user-friendly as it removes the necessity for traditional keys or access cards, making access quick and easy.</a:t>
            </a:r>
            <a:endParaRPr lang="en-US" sz="2700">
              <a:solidFill>
                <a:srgbClr val="FFFFFF"/>
              </a:solidFill>
              <a:latin typeface="HK Grotesk Medium" panose="00000600000000000000"/>
            </a:endParaRPr>
          </a:p>
          <a:p>
            <a:pPr>
              <a:lnSpc>
                <a:spcPts val="3510"/>
              </a:lnSpc>
            </a:pPr>
          </a:p>
        </p:txBody>
      </p:sp>
      <p:sp>
        <p:nvSpPr>
          <p:cNvPr id="20" name="TextBox 20"/>
          <p:cNvSpPr txBox="1"/>
          <p:nvPr/>
        </p:nvSpPr>
        <p:spPr>
          <a:xfrm>
            <a:off x="7763485" y="5379096"/>
            <a:ext cx="4624954" cy="3548157"/>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The technology is cost-effective since it eliminates the need for physical keys or access cards, which can be lost or stolen, resulting in additional costs to replace them.</a:t>
            </a:r>
            <a:endParaRPr lang="en-US" sz="2700">
              <a:solidFill>
                <a:srgbClr val="FFFFFF"/>
              </a:solidFill>
              <a:latin typeface="HK Grotesk Medium" panose="00000600000000000000"/>
            </a:endParaRPr>
          </a:p>
          <a:p>
            <a:pPr>
              <a:lnSpc>
                <a:spcPts val="3510"/>
              </a:lnSpc>
            </a:pPr>
          </a:p>
        </p:txBody>
      </p:sp>
      <p:sp>
        <p:nvSpPr>
          <p:cNvPr id="21" name="TextBox 21"/>
          <p:cNvSpPr txBox="1"/>
          <p:nvPr/>
        </p:nvSpPr>
        <p:spPr>
          <a:xfrm>
            <a:off x="12903815" y="5379096"/>
            <a:ext cx="4407401" cy="3992391"/>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The fingerprint-activated gate control system is scalable and can be integrated into existing security systems, making it an ideal solution for both residential and commercial use.</a:t>
            </a:r>
            <a:endParaRPr lang="en-US" sz="2700">
              <a:solidFill>
                <a:srgbClr val="FFFFFF"/>
              </a:solidFill>
              <a:latin typeface="HK Grotesk Medium" panose="00000600000000000000"/>
            </a:endParaRPr>
          </a:p>
          <a:p>
            <a:pPr>
              <a:lnSpc>
                <a:spcPts val="3510"/>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3307" r="3307"/>
          <a:stretch>
            <a:fillRect/>
          </a:stretch>
        </p:blipFill>
        <p:spPr>
          <a:xfrm>
            <a:off x="772822" y="-799863"/>
            <a:ext cx="4387592" cy="4698381"/>
          </a:xfrm>
          <a:prstGeom prst="rect">
            <a:avLst/>
          </a:prstGeom>
        </p:spPr>
      </p:pic>
      <p:grpSp>
        <p:nvGrpSpPr>
          <p:cNvPr id="3" name="Group 3"/>
          <p:cNvGrpSpPr/>
          <p:nvPr/>
        </p:nvGrpSpPr>
        <p:grpSpPr>
          <a:xfrm rot="0">
            <a:off x="4780219" y="3180907"/>
            <a:ext cx="5517057" cy="5517057"/>
            <a:chOff x="0" y="0"/>
            <a:chExt cx="7356076" cy="7356076"/>
          </a:xfrm>
        </p:grpSpPr>
        <p:grpSp>
          <p:nvGrpSpPr>
            <p:cNvPr id="4" name="Group 4"/>
            <p:cNvGrpSpPr/>
            <p:nvPr/>
          </p:nvGrpSpPr>
          <p:grpSpPr>
            <a:xfrm rot="2700000">
              <a:off x="1833045" y="1751389"/>
              <a:ext cx="3689985" cy="3689985"/>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BB87B5"/>
              </a:solidFill>
            </p:spPr>
          </p:sp>
          <p:sp>
            <p:nvSpPr>
              <p:cNvPr id="6" name="TextBox 6"/>
              <p:cNvSpPr txBox="1"/>
              <p:nvPr/>
            </p:nvSpPr>
            <p:spPr>
              <a:xfrm>
                <a:off x="0" y="-76200"/>
                <a:ext cx="812800" cy="889000"/>
              </a:xfrm>
              <a:prstGeom prst="rect">
                <a:avLst/>
              </a:prstGeom>
            </p:spPr>
            <p:txBody>
              <a:bodyPr lIns="50800" tIns="50800" rIns="50800" bIns="50800" rtlCol="0" anchor="ctr"/>
              <a:lstStyle/>
              <a:p>
                <a:pPr algn="ctr">
                  <a:lnSpc>
                    <a:spcPts val="3500"/>
                  </a:lnSpc>
                </a:pPr>
              </a:p>
            </p:txBody>
          </p:sp>
        </p:grpSp>
        <p:pic>
          <p:nvPicPr>
            <p:cNvPr id="7" name="Picture 7"/>
            <p:cNvPicPr>
              <a:picLocks noChangeAspect="1"/>
            </p:cNvPicPr>
            <p:nvPr/>
          </p:nvPicPr>
          <p:blipFill>
            <a:blip r:embed="rId2"/>
            <a:srcRect/>
            <a:stretch>
              <a:fillRect/>
            </a:stretch>
          </p:blipFill>
          <p:spPr>
            <a:xfrm rot="2700000">
              <a:off x="1077272" y="1077272"/>
              <a:ext cx="5201531" cy="5201531"/>
            </a:xfrm>
            <a:prstGeom prst="rect">
              <a:avLst/>
            </a:prstGeom>
          </p:spPr>
        </p:pic>
      </p:grpSp>
      <p:grpSp>
        <p:nvGrpSpPr>
          <p:cNvPr id="8" name="Group 8"/>
          <p:cNvGrpSpPr/>
          <p:nvPr/>
        </p:nvGrpSpPr>
        <p:grpSpPr>
          <a:xfrm rot="0">
            <a:off x="634352" y="7385992"/>
            <a:ext cx="8291734" cy="5527823"/>
            <a:chOff x="0" y="0"/>
            <a:chExt cx="11055646" cy="7370431"/>
          </a:xfrm>
        </p:grpSpPr>
        <p:grpSp>
          <p:nvGrpSpPr>
            <p:cNvPr id="9" name="Group 9"/>
            <p:cNvGrpSpPr/>
            <p:nvPr/>
          </p:nvGrpSpPr>
          <p:grpSpPr>
            <a:xfrm rot="0">
              <a:off x="1979737" y="78053"/>
              <a:ext cx="3444008" cy="344400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D6CA5"/>
              </a:solidFill>
            </p:spPr>
          </p:sp>
          <p:sp>
            <p:nvSpPr>
              <p:cNvPr id="11" name="TextBox 11"/>
              <p:cNvSpPr txBox="1"/>
              <p:nvPr/>
            </p:nvSpPr>
            <p:spPr>
              <a:xfrm>
                <a:off x="76200" y="0"/>
                <a:ext cx="660400" cy="736600"/>
              </a:xfrm>
              <a:prstGeom prst="rect">
                <a:avLst/>
              </a:prstGeom>
            </p:spPr>
            <p:txBody>
              <a:bodyPr lIns="76950" tIns="76950" rIns="76950" bIns="76950" rtlCol="0" anchor="ctr"/>
              <a:lstStyle/>
              <a:p>
                <a:pPr algn="ctr">
                  <a:lnSpc>
                    <a:spcPts val="3500"/>
                  </a:lnSpc>
                </a:pPr>
              </a:p>
            </p:txBody>
          </p:sp>
        </p:grpSp>
        <p:pic>
          <p:nvPicPr>
            <p:cNvPr id="12" name="Picture 12"/>
            <p:cNvPicPr>
              <a:picLocks noChangeAspect="1"/>
            </p:cNvPicPr>
            <p:nvPr/>
          </p:nvPicPr>
          <p:blipFill>
            <a:blip r:embed="rId3"/>
            <a:srcRect/>
            <a:stretch>
              <a:fillRect/>
            </a:stretch>
          </p:blipFill>
          <p:spPr>
            <a:xfrm>
              <a:off x="0" y="0"/>
              <a:ext cx="11055646" cy="7370431"/>
            </a:xfrm>
            <a:prstGeom prst="rect">
              <a:avLst/>
            </a:prstGeom>
          </p:spPr>
        </p:pic>
      </p:grpSp>
      <p:grpSp>
        <p:nvGrpSpPr>
          <p:cNvPr id="13" name="Group 13"/>
          <p:cNvGrpSpPr/>
          <p:nvPr/>
        </p:nvGrpSpPr>
        <p:grpSpPr>
          <a:xfrm rot="0">
            <a:off x="10431985" y="5326997"/>
            <a:ext cx="3086100" cy="3086100"/>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B87B5"/>
            </a:solidFill>
          </p:spPr>
        </p:sp>
        <p:sp>
          <p:nvSpPr>
            <p:cNvPr id="15" name="TextBox 15"/>
            <p:cNvSpPr txBox="1"/>
            <p:nvPr/>
          </p:nvSpPr>
          <p:spPr>
            <a:xfrm>
              <a:off x="76200" y="0"/>
              <a:ext cx="660400" cy="736600"/>
            </a:xfrm>
            <a:prstGeom prst="rect">
              <a:avLst/>
            </a:prstGeom>
          </p:spPr>
          <p:txBody>
            <a:bodyPr lIns="50800" tIns="50800" rIns="50800" bIns="50800" rtlCol="0" anchor="ctr"/>
            <a:lstStyle/>
            <a:p>
              <a:pPr algn="ctr">
                <a:lnSpc>
                  <a:spcPts val="3500"/>
                </a:lnSpc>
              </a:pPr>
            </a:p>
          </p:txBody>
        </p:sp>
      </p:grpSp>
      <p:pic>
        <p:nvPicPr>
          <p:cNvPr id="16" name="Picture 16"/>
          <p:cNvPicPr>
            <a:picLocks noChangeAspect="1"/>
          </p:cNvPicPr>
          <p:nvPr/>
        </p:nvPicPr>
        <p:blipFill>
          <a:blip r:embed="rId4"/>
          <a:srcRect/>
          <a:stretch>
            <a:fillRect/>
          </a:stretch>
        </p:blipFill>
        <p:spPr>
          <a:xfrm>
            <a:off x="10649921" y="5240839"/>
            <a:ext cx="3528975" cy="2918315"/>
          </a:xfrm>
          <a:prstGeom prst="rect">
            <a:avLst/>
          </a:prstGeom>
        </p:spPr>
      </p:pic>
      <p:grpSp>
        <p:nvGrpSpPr>
          <p:cNvPr id="17" name="Group 17"/>
          <p:cNvGrpSpPr/>
          <p:nvPr/>
        </p:nvGrpSpPr>
        <p:grpSpPr>
          <a:xfrm rot="0">
            <a:off x="14313605" y="3697789"/>
            <a:ext cx="3086100" cy="3086100"/>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AD6CA5"/>
            </a:solidFill>
          </p:spPr>
        </p:sp>
        <p:sp>
          <p:nvSpPr>
            <p:cNvPr id="19" name="TextBox 19"/>
            <p:cNvSpPr txBox="1"/>
            <p:nvPr/>
          </p:nvSpPr>
          <p:spPr>
            <a:xfrm>
              <a:off x="0" y="-76200"/>
              <a:ext cx="812800" cy="889000"/>
            </a:xfrm>
            <a:prstGeom prst="rect">
              <a:avLst/>
            </a:prstGeom>
          </p:spPr>
          <p:txBody>
            <a:bodyPr lIns="50800" tIns="50800" rIns="50800" bIns="50800" rtlCol="0" anchor="ctr"/>
            <a:lstStyle/>
            <a:p>
              <a:pPr algn="ctr">
                <a:lnSpc>
                  <a:spcPts val="3500"/>
                </a:lnSpc>
              </a:pPr>
            </a:p>
          </p:txBody>
        </p:sp>
      </p:grpSp>
      <p:sp>
        <p:nvSpPr>
          <p:cNvPr id="20" name="TextBox 20"/>
          <p:cNvSpPr txBox="1"/>
          <p:nvPr/>
        </p:nvSpPr>
        <p:spPr>
          <a:xfrm>
            <a:off x="5036098" y="846744"/>
            <a:ext cx="10264276" cy="990021"/>
          </a:xfrm>
          <a:prstGeom prst="rect">
            <a:avLst/>
          </a:prstGeom>
        </p:spPr>
        <p:txBody>
          <a:bodyPr lIns="0" tIns="0" rIns="0" bIns="0" rtlCol="0" anchor="t">
            <a:spAutoFit/>
          </a:bodyPr>
          <a:lstStyle/>
          <a:p>
            <a:pPr>
              <a:lnSpc>
                <a:spcPts val="7700"/>
              </a:lnSpc>
            </a:pPr>
            <a:r>
              <a:rPr lang="en-US" sz="7000">
                <a:solidFill>
                  <a:srgbClr val="FFFFFF"/>
                </a:solidFill>
                <a:latin typeface="HK Grotesk Bold" panose="00000800000000000000"/>
              </a:rPr>
              <a:t>COMPONENTS</a:t>
            </a:r>
            <a:endParaRPr lang="en-US" sz="7000">
              <a:solidFill>
                <a:srgbClr val="FFFFFF"/>
              </a:solidFill>
              <a:latin typeface="HK Grotesk Bold" panose="00000800000000000000"/>
            </a:endParaRPr>
          </a:p>
        </p:txBody>
      </p:sp>
      <p:sp>
        <p:nvSpPr>
          <p:cNvPr id="21" name="TextBox 21"/>
          <p:cNvSpPr txBox="1"/>
          <p:nvPr/>
        </p:nvSpPr>
        <p:spPr>
          <a:xfrm>
            <a:off x="5036098" y="1808189"/>
            <a:ext cx="6245698" cy="882753"/>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The project makes use of the following components:</a:t>
            </a:r>
            <a:endParaRPr lang="en-US" sz="2700">
              <a:solidFill>
                <a:srgbClr val="FFFFFF"/>
              </a:solidFill>
              <a:latin typeface="HK Grotesk Medium" panose="00000600000000000000"/>
            </a:endParaRPr>
          </a:p>
        </p:txBody>
      </p:sp>
      <p:sp>
        <p:nvSpPr>
          <p:cNvPr id="22" name="TextBox 22"/>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panose="00000600000000000000"/>
              </a:rPr>
              <a:t>07</a:t>
            </a:r>
            <a:endParaRPr lang="en-US" sz="2500">
              <a:solidFill>
                <a:srgbClr val="FFFFFF"/>
              </a:solidFill>
              <a:latin typeface="HK Grotesk Medium" panose="00000600000000000000"/>
            </a:endParaRPr>
          </a:p>
        </p:txBody>
      </p:sp>
      <p:sp>
        <p:nvSpPr>
          <p:cNvPr id="23" name="TextBox 23"/>
          <p:cNvSpPr txBox="1"/>
          <p:nvPr/>
        </p:nvSpPr>
        <p:spPr>
          <a:xfrm>
            <a:off x="772822" y="5900768"/>
            <a:ext cx="4007398" cy="2659689"/>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This is the primary component of the project. It captures the fingerprint of the user and sends it to the Arduino board for verification.</a:t>
            </a:r>
            <a:endParaRPr lang="en-US" sz="2700">
              <a:solidFill>
                <a:srgbClr val="FFFFFF"/>
              </a:solidFill>
              <a:latin typeface="HK Grotesk Medium" panose="00000600000000000000"/>
            </a:endParaRPr>
          </a:p>
        </p:txBody>
      </p:sp>
      <p:sp>
        <p:nvSpPr>
          <p:cNvPr id="24" name="TextBox 24"/>
          <p:cNvSpPr txBox="1"/>
          <p:nvPr/>
        </p:nvSpPr>
        <p:spPr>
          <a:xfrm>
            <a:off x="772822" y="4851822"/>
            <a:ext cx="4685610" cy="857250"/>
          </a:xfrm>
          <a:prstGeom prst="rect">
            <a:avLst/>
          </a:prstGeom>
        </p:spPr>
        <p:txBody>
          <a:bodyPr lIns="0" tIns="0" rIns="0" bIns="0" rtlCol="0" anchor="t">
            <a:spAutoFit/>
          </a:bodyPr>
          <a:lstStyle/>
          <a:p>
            <a:pPr>
              <a:lnSpc>
                <a:spcPts val="3300"/>
              </a:lnSpc>
            </a:pPr>
            <a:r>
              <a:rPr lang="en-US" sz="3000">
                <a:solidFill>
                  <a:srgbClr val="FFFFFF"/>
                </a:solidFill>
                <a:latin typeface="HK Grotesk Bold" panose="00000800000000000000"/>
              </a:rPr>
              <a:t>CAPACITIVE FINGERPRINT SENSOR</a:t>
            </a:r>
            <a:endParaRPr lang="en-US" sz="3000">
              <a:solidFill>
                <a:srgbClr val="FFFFFF"/>
              </a:solidFill>
              <a:latin typeface="HK Grotesk Bold" panose="00000800000000000000"/>
            </a:endParaRPr>
          </a:p>
        </p:txBody>
      </p:sp>
      <p:sp>
        <p:nvSpPr>
          <p:cNvPr id="25" name="TextBox 25"/>
          <p:cNvSpPr txBox="1"/>
          <p:nvPr/>
        </p:nvSpPr>
        <p:spPr>
          <a:xfrm>
            <a:off x="5935440" y="7798066"/>
            <a:ext cx="4007398" cy="1771221"/>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This is the microcontroller that controls the servo motor and processes the fingerprint data.</a:t>
            </a:r>
            <a:endParaRPr lang="en-US" sz="2700">
              <a:solidFill>
                <a:srgbClr val="FFFFFF"/>
              </a:solidFill>
              <a:latin typeface="HK Grotesk Medium" panose="00000600000000000000"/>
            </a:endParaRPr>
          </a:p>
        </p:txBody>
      </p:sp>
      <p:sp>
        <p:nvSpPr>
          <p:cNvPr id="26" name="TextBox 26"/>
          <p:cNvSpPr txBox="1"/>
          <p:nvPr/>
        </p:nvSpPr>
        <p:spPr>
          <a:xfrm>
            <a:off x="5936588" y="7151075"/>
            <a:ext cx="4685610" cy="438150"/>
          </a:xfrm>
          <a:prstGeom prst="rect">
            <a:avLst/>
          </a:prstGeom>
        </p:spPr>
        <p:txBody>
          <a:bodyPr lIns="0" tIns="0" rIns="0" bIns="0" rtlCol="0" anchor="t">
            <a:spAutoFit/>
          </a:bodyPr>
          <a:lstStyle/>
          <a:p>
            <a:pPr>
              <a:lnSpc>
                <a:spcPts val="3300"/>
              </a:lnSpc>
            </a:pPr>
            <a:r>
              <a:rPr lang="en-US" sz="3000">
                <a:solidFill>
                  <a:srgbClr val="FFFFFF"/>
                </a:solidFill>
                <a:latin typeface="HK Grotesk Bold" panose="00000800000000000000"/>
              </a:rPr>
              <a:t>ARDUINO UNO</a:t>
            </a:r>
            <a:endParaRPr lang="en-US" sz="3000">
              <a:solidFill>
                <a:srgbClr val="FFFFFF"/>
              </a:solidFill>
              <a:latin typeface="HK Grotesk Bold" panose="00000800000000000000"/>
            </a:endParaRPr>
          </a:p>
        </p:txBody>
      </p:sp>
      <p:sp>
        <p:nvSpPr>
          <p:cNvPr id="27" name="TextBox 27"/>
          <p:cNvSpPr txBox="1"/>
          <p:nvPr/>
        </p:nvSpPr>
        <p:spPr>
          <a:xfrm>
            <a:off x="9648340" y="4710418"/>
            <a:ext cx="4007398" cy="1326987"/>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This is the motor that controls the opening and closing of the gate.</a:t>
            </a:r>
            <a:endParaRPr lang="en-US" sz="2700">
              <a:solidFill>
                <a:srgbClr val="FFFFFF"/>
              </a:solidFill>
              <a:latin typeface="HK Grotesk Medium" panose="00000600000000000000"/>
            </a:endParaRPr>
          </a:p>
        </p:txBody>
      </p:sp>
      <p:sp>
        <p:nvSpPr>
          <p:cNvPr id="28" name="TextBox 28"/>
          <p:cNvSpPr txBox="1"/>
          <p:nvPr/>
        </p:nvSpPr>
        <p:spPr>
          <a:xfrm>
            <a:off x="9627994" y="4062718"/>
            <a:ext cx="4685610" cy="438150"/>
          </a:xfrm>
          <a:prstGeom prst="rect">
            <a:avLst/>
          </a:prstGeom>
        </p:spPr>
        <p:txBody>
          <a:bodyPr lIns="0" tIns="0" rIns="0" bIns="0" rtlCol="0" anchor="t">
            <a:spAutoFit/>
          </a:bodyPr>
          <a:lstStyle/>
          <a:p>
            <a:pPr>
              <a:lnSpc>
                <a:spcPts val="3300"/>
              </a:lnSpc>
            </a:pPr>
            <a:r>
              <a:rPr lang="en-US" sz="3000">
                <a:solidFill>
                  <a:srgbClr val="FFFFFF"/>
                </a:solidFill>
                <a:latin typeface="HK Grotesk Bold" panose="00000800000000000000"/>
              </a:rPr>
              <a:t>SERVO MOTOR</a:t>
            </a:r>
            <a:endParaRPr lang="en-US" sz="3000">
              <a:solidFill>
                <a:srgbClr val="FFFFFF"/>
              </a:solidFill>
              <a:latin typeface="HK Grotesk Bold" panose="00000800000000000000"/>
            </a:endParaRPr>
          </a:p>
        </p:txBody>
      </p:sp>
      <p:pic>
        <p:nvPicPr>
          <p:cNvPr id="29" name="Picture 29"/>
          <p:cNvPicPr>
            <a:picLocks noChangeAspect="1"/>
          </p:cNvPicPr>
          <p:nvPr/>
        </p:nvPicPr>
        <p:blipFill>
          <a:blip r:embed="rId5"/>
          <a:srcRect t="93" b="93"/>
          <a:stretch>
            <a:fillRect/>
          </a:stretch>
        </p:blipFill>
        <p:spPr>
          <a:xfrm>
            <a:off x="12691317" y="2773311"/>
            <a:ext cx="6588554" cy="4935056"/>
          </a:xfrm>
          <a:prstGeom prst="rect">
            <a:avLst/>
          </a:prstGeom>
        </p:spPr>
      </p:pic>
      <p:sp>
        <p:nvSpPr>
          <p:cNvPr id="30" name="TextBox 30"/>
          <p:cNvSpPr txBox="1"/>
          <p:nvPr/>
        </p:nvSpPr>
        <p:spPr>
          <a:xfrm>
            <a:off x="14313605" y="7778573"/>
            <a:ext cx="4007398" cy="1326987"/>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This is the board that connects all the components and wires.</a:t>
            </a:r>
            <a:endParaRPr lang="en-US" sz="2700">
              <a:solidFill>
                <a:srgbClr val="FFFFFF"/>
              </a:solidFill>
              <a:latin typeface="HK Grotesk Medium" panose="00000600000000000000"/>
            </a:endParaRPr>
          </a:p>
        </p:txBody>
      </p:sp>
      <p:sp>
        <p:nvSpPr>
          <p:cNvPr id="31" name="TextBox 31"/>
          <p:cNvSpPr txBox="1"/>
          <p:nvPr/>
        </p:nvSpPr>
        <p:spPr>
          <a:xfrm>
            <a:off x="14313605" y="7131582"/>
            <a:ext cx="4685610" cy="438150"/>
          </a:xfrm>
          <a:prstGeom prst="rect">
            <a:avLst/>
          </a:prstGeom>
        </p:spPr>
        <p:txBody>
          <a:bodyPr lIns="0" tIns="0" rIns="0" bIns="0" rtlCol="0" anchor="t">
            <a:spAutoFit/>
          </a:bodyPr>
          <a:lstStyle/>
          <a:p>
            <a:pPr>
              <a:lnSpc>
                <a:spcPts val="3300"/>
              </a:lnSpc>
            </a:pPr>
            <a:r>
              <a:rPr lang="en-US" sz="3000">
                <a:solidFill>
                  <a:srgbClr val="FFFFFF"/>
                </a:solidFill>
                <a:latin typeface="HK Grotesk Bold" panose="00000800000000000000"/>
              </a:rPr>
              <a:t>BREADBOARD</a:t>
            </a:r>
            <a:endParaRPr lang="en-US" sz="3000">
              <a:solidFill>
                <a:srgbClr val="FFFFFF"/>
              </a:solidFill>
              <a:latin typeface="HK Grotesk Bold" panose="000008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1359658" y="2050959"/>
            <a:ext cx="6592325" cy="6592325"/>
          </a:xfrm>
          <a:prstGeom prst="rect">
            <a:avLst/>
          </a:prstGeom>
        </p:spPr>
      </p:pic>
      <p:grpSp>
        <p:nvGrpSpPr>
          <p:cNvPr id="3" name="Group 3"/>
          <p:cNvGrpSpPr/>
          <p:nvPr/>
        </p:nvGrpSpPr>
        <p:grpSpPr>
          <a:xfrm rot="0">
            <a:off x="9148418" y="2050959"/>
            <a:ext cx="7779923" cy="6526950"/>
            <a:chOff x="0" y="0"/>
            <a:chExt cx="10373231" cy="8702600"/>
          </a:xfrm>
        </p:grpSpPr>
        <p:sp>
          <p:nvSpPr>
            <p:cNvPr id="4" name="TextBox 4"/>
            <p:cNvSpPr txBox="1"/>
            <p:nvPr/>
          </p:nvSpPr>
          <p:spPr>
            <a:xfrm>
              <a:off x="0" y="66675"/>
              <a:ext cx="10373231" cy="1342252"/>
            </a:xfrm>
            <a:prstGeom prst="rect">
              <a:avLst/>
            </a:prstGeom>
          </p:spPr>
          <p:txBody>
            <a:bodyPr lIns="0" tIns="0" rIns="0" bIns="0" rtlCol="0" anchor="t">
              <a:spAutoFit/>
            </a:bodyPr>
            <a:lstStyle/>
            <a:p>
              <a:pPr>
                <a:lnSpc>
                  <a:spcPts val="7700"/>
                </a:lnSpc>
              </a:pPr>
              <a:r>
                <a:rPr lang="en-US" sz="7000">
                  <a:solidFill>
                    <a:srgbClr val="FFFFFF"/>
                  </a:solidFill>
                  <a:latin typeface="HK Grotesk Bold" panose="00000800000000000000"/>
                </a:rPr>
                <a:t>HOW IT WORKS</a:t>
              </a:r>
              <a:endParaRPr lang="en-US" sz="7000">
                <a:solidFill>
                  <a:srgbClr val="FFFFFF"/>
                </a:solidFill>
                <a:latin typeface="HK Grotesk Bold" panose="00000800000000000000"/>
              </a:endParaRPr>
            </a:p>
          </p:txBody>
        </p:sp>
        <p:sp>
          <p:nvSpPr>
            <p:cNvPr id="5" name="TextBox 5"/>
            <p:cNvSpPr txBox="1"/>
            <p:nvPr/>
          </p:nvSpPr>
          <p:spPr>
            <a:xfrm>
              <a:off x="0" y="2204312"/>
              <a:ext cx="10373231" cy="6498287"/>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The user approaches the gate and places their finger on the capacitive fingerprint sensor. The sensor captures the fingerprint and sends it to the Arduino board for processing. The Arduino board then compares the fingerprint with the authorized fingerprints stored in its memory. If the fingerprint matches, the board sends a signal to the servo motor, which opens the gate to allow the user to enter. If the fingerprint does not match, the gate remains closed.</a:t>
              </a:r>
              <a:endParaRPr lang="en-US" sz="2700">
                <a:solidFill>
                  <a:srgbClr val="FFFFFF"/>
                </a:solidFill>
                <a:latin typeface="HK Grotesk Medium" panose="00000600000000000000"/>
              </a:endParaRPr>
            </a:p>
            <a:p>
              <a:pPr>
                <a:lnSpc>
                  <a:spcPts val="3510"/>
                </a:lnSpc>
              </a:pPr>
            </a:p>
          </p:txBody>
        </p:sp>
      </p:grpSp>
      <p:sp>
        <p:nvSpPr>
          <p:cNvPr id="6" name="TextBox 6"/>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panose="00000600000000000000"/>
              </a:rPr>
              <a:t>11</a:t>
            </a:r>
            <a:endParaRPr lang="en-US" sz="2500">
              <a:solidFill>
                <a:srgbClr val="FFFFFF"/>
              </a:solidFill>
              <a:latin typeface="HK Grotesk Medium" panose="000006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6084" r="6084"/>
          <a:stretch>
            <a:fillRect/>
          </a:stretch>
        </p:blipFill>
        <p:spPr>
          <a:xfrm>
            <a:off x="8710721" y="181855"/>
            <a:ext cx="9421885" cy="10727199"/>
          </a:xfrm>
          <a:prstGeom prst="rect">
            <a:avLst/>
          </a:prstGeom>
        </p:spPr>
      </p:pic>
      <p:grpSp>
        <p:nvGrpSpPr>
          <p:cNvPr id="3" name="Group 3"/>
          <p:cNvGrpSpPr/>
          <p:nvPr/>
        </p:nvGrpSpPr>
        <p:grpSpPr>
          <a:xfrm rot="0">
            <a:off x="1028700" y="2102142"/>
            <a:ext cx="7779923" cy="6082716"/>
            <a:chOff x="0" y="0"/>
            <a:chExt cx="10373231" cy="8110288"/>
          </a:xfrm>
        </p:grpSpPr>
        <p:sp>
          <p:nvSpPr>
            <p:cNvPr id="4" name="TextBox 4"/>
            <p:cNvSpPr txBox="1"/>
            <p:nvPr/>
          </p:nvSpPr>
          <p:spPr>
            <a:xfrm>
              <a:off x="0" y="66675"/>
              <a:ext cx="10373231" cy="1342252"/>
            </a:xfrm>
            <a:prstGeom prst="rect">
              <a:avLst/>
            </a:prstGeom>
          </p:spPr>
          <p:txBody>
            <a:bodyPr lIns="0" tIns="0" rIns="0" bIns="0" rtlCol="0" anchor="t">
              <a:spAutoFit/>
            </a:bodyPr>
            <a:lstStyle/>
            <a:p>
              <a:pPr>
                <a:lnSpc>
                  <a:spcPts val="7700"/>
                </a:lnSpc>
              </a:pPr>
              <a:r>
                <a:rPr lang="en-US" sz="7000">
                  <a:solidFill>
                    <a:srgbClr val="FFFFFF"/>
                  </a:solidFill>
                  <a:latin typeface="HK Grotesk Bold" panose="00000800000000000000"/>
                </a:rPr>
                <a:t>IMPLEMENTATION</a:t>
              </a:r>
              <a:endParaRPr lang="en-US" sz="7000">
                <a:solidFill>
                  <a:srgbClr val="FFFFFF"/>
                </a:solidFill>
                <a:latin typeface="HK Grotesk Bold" panose="00000800000000000000"/>
              </a:endParaRPr>
            </a:p>
          </p:txBody>
        </p:sp>
        <p:sp>
          <p:nvSpPr>
            <p:cNvPr id="5" name="TextBox 5"/>
            <p:cNvSpPr txBox="1"/>
            <p:nvPr/>
          </p:nvSpPr>
          <p:spPr>
            <a:xfrm>
              <a:off x="0" y="2204312"/>
              <a:ext cx="10373231" cy="5905975"/>
            </a:xfrm>
            <a:prstGeom prst="rect">
              <a:avLst/>
            </a:prstGeom>
          </p:spPr>
          <p:txBody>
            <a:bodyPr lIns="0" tIns="0" rIns="0" bIns="0" rtlCol="0" anchor="t">
              <a:spAutoFit/>
            </a:bodyPr>
            <a:lstStyle/>
            <a:p>
              <a:pPr>
                <a:lnSpc>
                  <a:spcPts val="3510"/>
                </a:lnSpc>
              </a:pPr>
              <a:r>
                <a:rPr lang="en-US" sz="2700">
                  <a:solidFill>
                    <a:srgbClr val="FFFFFF"/>
                  </a:solidFill>
                  <a:latin typeface="HK Grotesk Medium" panose="00000600000000000000"/>
                </a:rPr>
                <a:t>To implement the project, we first connected the capacitive fingerprint sensor to the Arduino Uno board. We then uploaded the code to the board, which included the fingerprint verification algorithm and the servo motor control. We connected the servo motor to the board using a breadboard and wrote code to control the motor's movement. Finally, we mounted the motor onto the gate and tested the system.</a:t>
              </a:r>
              <a:endParaRPr lang="en-US" sz="2700">
                <a:solidFill>
                  <a:srgbClr val="FFFFFF"/>
                </a:solidFill>
                <a:latin typeface="HK Grotesk Medium" panose="00000600000000000000"/>
              </a:endParaRPr>
            </a:p>
            <a:p>
              <a:pPr>
                <a:lnSpc>
                  <a:spcPts val="3510"/>
                </a:lnSpc>
              </a:pPr>
            </a:p>
          </p:txBody>
        </p:sp>
      </p:grpSp>
      <p:sp>
        <p:nvSpPr>
          <p:cNvPr id="6" name="TextBox 6"/>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panose="00000600000000000000"/>
              </a:rPr>
              <a:t>11</a:t>
            </a:r>
            <a:endParaRPr lang="en-US" sz="2500">
              <a:solidFill>
                <a:srgbClr val="FFFFFF"/>
              </a:solidFill>
              <a:latin typeface="HK Grotesk Medium" panose="000006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503615" y="3532193"/>
            <a:ext cx="15280771" cy="4432300"/>
          </a:xfrm>
          <a:prstGeom prst="rect">
            <a:avLst/>
          </a:prstGeom>
        </p:spPr>
        <p:txBody>
          <a:bodyPr lIns="0" tIns="0" rIns="0" bIns="0" rtlCol="0" anchor="t">
            <a:spAutoFit/>
          </a:bodyPr>
          <a:lstStyle/>
          <a:p>
            <a:pPr algn="just">
              <a:lnSpc>
                <a:spcPts val="4400"/>
              </a:lnSpc>
            </a:pPr>
            <a:r>
              <a:rPr lang="en-US" sz="4000">
                <a:solidFill>
                  <a:srgbClr val="FFFFFF"/>
                </a:solidFill>
                <a:latin typeface="HK Grotesk Bold" panose="00000800000000000000"/>
              </a:rPr>
              <a:t>The fingerprint-activated gate control system is a reliable and secure way to control access to restricted areas. It eliminates the need for traditional keys or access cards, which can be lost or stolen. By using a unique biometric identifier, such as a fingerprint, the system ensures that only authorized individuals can enter the secured area. With the use of easily available components such as a capacitive fingerprint sensor, an Arduino Uno board, a servo motor, and a breadboard, this project can be implemented with ease.</a:t>
            </a:r>
            <a:endParaRPr lang="en-US" sz="4000">
              <a:solidFill>
                <a:srgbClr val="FFFFFF"/>
              </a:solidFill>
              <a:latin typeface="HK Grotesk Bold" panose="00000800000000000000"/>
            </a:endParaRPr>
          </a:p>
        </p:txBody>
      </p:sp>
      <p:grpSp>
        <p:nvGrpSpPr>
          <p:cNvPr id="3" name="Group 3"/>
          <p:cNvGrpSpPr/>
          <p:nvPr/>
        </p:nvGrpSpPr>
        <p:grpSpPr>
          <a:xfrm rot="2700000">
            <a:off x="-1744463" y="-1543050"/>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BB87B5"/>
            </a:solidFill>
          </p:spPr>
        </p:sp>
        <p:sp>
          <p:nvSpPr>
            <p:cNvPr id="5" name="TextBox 5"/>
            <p:cNvSpPr txBox="1"/>
            <p:nvPr/>
          </p:nvSpPr>
          <p:spPr>
            <a:xfrm>
              <a:off x="0" y="-76200"/>
              <a:ext cx="812800" cy="889000"/>
            </a:xfrm>
            <a:prstGeom prst="rect">
              <a:avLst/>
            </a:prstGeom>
          </p:spPr>
          <p:txBody>
            <a:bodyPr lIns="50800" tIns="50800" rIns="50800" bIns="50800" rtlCol="0" anchor="ctr"/>
            <a:lstStyle/>
            <a:p>
              <a:pPr algn="ctr">
                <a:lnSpc>
                  <a:spcPts val="3500"/>
                </a:lnSpc>
              </a:pPr>
            </a:p>
          </p:txBody>
        </p:sp>
      </p:grpSp>
      <p:pic>
        <p:nvPicPr>
          <p:cNvPr id="6"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746010" y="344104"/>
            <a:ext cx="3114629" cy="3412442"/>
          </a:xfrm>
          <a:prstGeom prst="rect">
            <a:avLst/>
          </a:prstGeom>
        </p:spPr>
      </p:pic>
      <p:grpSp>
        <p:nvGrpSpPr>
          <p:cNvPr id="7" name="Group 7"/>
          <p:cNvGrpSpPr/>
          <p:nvPr/>
        </p:nvGrpSpPr>
        <p:grpSpPr>
          <a:xfrm rot="2700000">
            <a:off x="16794037" y="8927550"/>
            <a:ext cx="3086100" cy="3086100"/>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BB87B5"/>
            </a:solidFill>
          </p:spPr>
        </p:sp>
        <p:sp>
          <p:nvSpPr>
            <p:cNvPr id="9" name="TextBox 9"/>
            <p:cNvSpPr txBox="1"/>
            <p:nvPr/>
          </p:nvSpPr>
          <p:spPr>
            <a:xfrm>
              <a:off x="0" y="-76200"/>
              <a:ext cx="812800" cy="889000"/>
            </a:xfrm>
            <a:prstGeom prst="rect">
              <a:avLst/>
            </a:prstGeom>
          </p:spPr>
          <p:txBody>
            <a:bodyPr lIns="50800" tIns="50800" rIns="50800" bIns="50800" rtlCol="0" anchor="ctr"/>
            <a:lstStyle/>
            <a:p>
              <a:pPr algn="ctr">
                <a:lnSpc>
                  <a:spcPts val="3500"/>
                </a:lnSpc>
              </a:pPr>
            </a:p>
          </p:txBody>
        </p:sp>
      </p:grpSp>
      <p:pic>
        <p:nvPicPr>
          <p:cNvPr id="10" name="Picture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15963474" y="6582177"/>
            <a:ext cx="3114629" cy="3412442"/>
          </a:xfrm>
          <a:prstGeom prst="rect">
            <a:avLst/>
          </a:prstGeom>
        </p:spPr>
      </p:pic>
      <p:sp>
        <p:nvSpPr>
          <p:cNvPr id="11" name="TextBox 11"/>
          <p:cNvSpPr txBox="1"/>
          <p:nvPr/>
        </p:nvSpPr>
        <p:spPr>
          <a:xfrm>
            <a:off x="5868827" y="1430337"/>
            <a:ext cx="6550345" cy="1149350"/>
          </a:xfrm>
          <a:prstGeom prst="rect">
            <a:avLst/>
          </a:prstGeom>
        </p:spPr>
        <p:txBody>
          <a:bodyPr lIns="0" tIns="0" rIns="0" bIns="0" rtlCol="0" anchor="t">
            <a:spAutoFit/>
          </a:bodyPr>
          <a:lstStyle/>
          <a:p>
            <a:pPr>
              <a:lnSpc>
                <a:spcPts val="8800"/>
              </a:lnSpc>
            </a:pPr>
            <a:r>
              <a:rPr lang="en-US" sz="8000">
                <a:solidFill>
                  <a:srgbClr val="FFFFFF"/>
                </a:solidFill>
                <a:latin typeface="HK Grotesk Bold" panose="00000800000000000000"/>
              </a:rPr>
              <a:t>CONCLUSION</a:t>
            </a:r>
            <a:endParaRPr lang="en-US" sz="8000">
              <a:solidFill>
                <a:srgbClr val="FFFFFF"/>
              </a:solidFill>
              <a:latin typeface="HK Grotesk Bold" panose="000008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3972</Words>
  <Application>WPS Presentation</Application>
  <PresentationFormat>On-screen Show (4:3)</PresentationFormat>
  <Paragraphs>179</Paragraphs>
  <Slides>10</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10</vt:i4>
      </vt:variant>
    </vt:vector>
  </HeadingPairs>
  <TitlesOfParts>
    <vt:vector size="37" baseType="lpstr">
      <vt:lpstr>Arial</vt:lpstr>
      <vt:lpstr>SimSun</vt:lpstr>
      <vt:lpstr>Wingdings</vt:lpstr>
      <vt:lpstr>Telegraf Medium</vt:lpstr>
      <vt:lpstr>Telegraf Medium Bold</vt:lpstr>
      <vt:lpstr>Gagalin</vt:lpstr>
      <vt:lpstr>Garet</vt:lpstr>
      <vt:lpstr>HK Grotesk Bold</vt:lpstr>
      <vt:lpstr>HK Grotesk Medium</vt:lpstr>
      <vt:lpstr>Canva Sans</vt:lpstr>
      <vt:lpstr>Microsoft YaHei</vt:lpstr>
      <vt:lpstr>Arial Unicode MS</vt:lpstr>
      <vt:lpstr>Calibri</vt:lpstr>
      <vt:lpstr>Aldhabi</vt:lpstr>
      <vt:lpstr>Bahnschrift Light SemiCondensed</vt:lpstr>
      <vt:lpstr>Bahnschrift Condensed</vt:lpstr>
      <vt:lpstr>Bahnschrift Light</vt:lpstr>
      <vt:lpstr>Bahnschrift</vt:lpstr>
      <vt:lpstr>Arial Black</vt:lpstr>
      <vt:lpstr>Bahnschrift SemiCondensed</vt:lpstr>
      <vt:lpstr>Bahnschrift SemiBold SemiCondensed</vt:lpstr>
      <vt:lpstr>Bahnschrift SemiLight</vt:lpstr>
      <vt:lpstr>Bahnschrift SemiBold Condensed</vt:lpstr>
      <vt:lpstr>Bahnschrift SemiBold</vt:lpstr>
      <vt:lpstr>Arabic Typesetting</vt:lpstr>
      <vt:lpstr>Andalus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dc:title>
  <dc:creator/>
  <cp:lastModifiedBy>tarek</cp:lastModifiedBy>
  <cp:revision>3</cp:revision>
  <dcterms:created xsi:type="dcterms:W3CDTF">2006-08-16T00:00:00Z</dcterms:created>
  <dcterms:modified xsi:type="dcterms:W3CDTF">2023-05-06T14:53:33Z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C1236F4632B741978A69B0289380FED4</vt:lpwstr>
  </property>
  <property fmtid="{D5CDD505-2E9C-101B-9397-08002B2CF9AE}" pid="3" name="KSOProductBuildVer">
    <vt:lpwstr>1033-11.2.0.11219</vt:lpwstr>
  </property>
</Properties>
</file>